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0ce9f56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a0ce9f56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ba8c22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ba8c22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aba8c228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aba8c228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ba8c2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aba8c2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ba8c22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ba8c22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0ce9f56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0ce9f56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ba8c22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ba8c22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ba8c22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ba8c22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c088e8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c088e8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0ce9f56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0ce9f56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0ce9f56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0ce9f56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44100" y="74675"/>
            <a:ext cx="4255800" cy="35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300"/>
              <a:t>Flight data exploration with spark SQL</a:t>
            </a:r>
            <a:endParaRPr b="1" sz="5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271325" y="3640475"/>
            <a:ext cx="570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 </a:t>
            </a:r>
            <a:r>
              <a:rPr lang="zh-CN">
                <a:solidFill>
                  <a:schemeClr val="dk1"/>
                </a:solidFill>
              </a:rPr>
              <a:t>                      </a:t>
            </a:r>
            <a:r>
              <a:rPr lang="zh-CN" sz="1832">
                <a:solidFill>
                  <a:schemeClr val="dk1"/>
                </a:solidFill>
              </a:rPr>
              <a:t>  </a:t>
            </a:r>
            <a:r>
              <a:rPr b="1" lang="zh-CN" sz="1832">
                <a:solidFill>
                  <a:schemeClr val="dk1"/>
                </a:solidFill>
              </a:rPr>
              <a:t>-</a:t>
            </a:r>
            <a:r>
              <a:rPr b="1" lang="zh-CN" sz="1632">
                <a:solidFill>
                  <a:schemeClr val="dk1"/>
                </a:solidFill>
              </a:rPr>
              <a:t>-</a:t>
            </a:r>
            <a:r>
              <a:rPr b="1" lang="zh-CN" sz="1632">
                <a:solidFill>
                  <a:schemeClr val="dk1"/>
                </a:solidFill>
              </a:rPr>
              <a:t>present by Yitong QU 45047734</a:t>
            </a:r>
            <a:endParaRPr b="1" sz="1632">
              <a:solidFill>
                <a:schemeClr val="dk1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39300" cy="21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315925"/>
            <a:ext cx="8520600" cy="6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spark SQL queries </a:t>
            </a:r>
            <a:endParaRPr b="1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147225"/>
            <a:ext cx="4375300" cy="24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50" y="2505425"/>
            <a:ext cx="45825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4902650" y="2765700"/>
            <a:ext cx="109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000" y="1104900"/>
            <a:ext cx="37623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465325" y="1315200"/>
            <a:ext cx="973500" cy="2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84400" y="2364900"/>
            <a:ext cx="1011600" cy="20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Delay and cancellation in airlines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50" y="1147225"/>
            <a:ext cx="40781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93150" y="3834450"/>
            <a:ext cx="6469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Open Sans"/>
                <a:ea typeface="Open Sans"/>
                <a:cs typeface="Open Sans"/>
                <a:sym typeface="Open Sans"/>
              </a:rPr>
              <a:t>Southwest always get delayed and cancellation,mainly because the large amountof flying.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Open Sans"/>
                <a:ea typeface="Open Sans"/>
                <a:cs typeface="Open Sans"/>
                <a:sym typeface="Open Sans"/>
              </a:rPr>
              <a:t>Outlier: atlantic and american eagle airlines(not recommand).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conclusion</a:t>
            </a:r>
            <a:endParaRPr b="1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Overall, compared to delta airlines, American airline is the most worthy of travel consideration, but southwest airline has a long annual flight distance and the most flights.</a:t>
            </a:r>
            <a:endParaRPr sz="210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However, By oberserving the flight cancellation rate,we found atlantic and american eagle airlines are the least recommended.</a:t>
            </a:r>
            <a:endParaRPr sz="210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</a:t>
            </a:r>
            <a:r>
              <a:rPr b="1" lang="zh-CN"/>
              <a:t>ntroduction 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47225"/>
            <a:ext cx="45909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zh-CN" sz="2000">
                <a:latin typeface="Arial"/>
                <a:ea typeface="Arial"/>
                <a:cs typeface="Arial"/>
                <a:sym typeface="Arial"/>
              </a:rPr>
              <a:t>ig data query in flight delay and cancellation.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500MB dataset From kaggle, with enough features, and separate in three tables to store different sections ( airports, airline and flights)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zh-CN" sz="1900">
                <a:latin typeface="Arial"/>
                <a:ea typeface="Arial"/>
                <a:cs typeface="Arial"/>
                <a:sym typeface="Arial"/>
              </a:rPr>
              <a:t>Important to deploy: flight is the main way for us to travel outside with long distance,people needs to find an reliable airlines.（objective）</a:t>
            </a:r>
            <a:endParaRPr sz="19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875" y="389575"/>
            <a:ext cx="3702550" cy="41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6019150" y="4626525"/>
            <a:ext cx="1345500" cy="2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(flights.csv)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50" y="3595900"/>
            <a:ext cx="2952750" cy="14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25455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W</a:t>
            </a:r>
            <a:r>
              <a:rPr b="1" lang="zh-CN"/>
              <a:t>hy cloud computing?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215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need r</a:t>
            </a:r>
            <a:r>
              <a:rPr lang="zh-CN" sz="2000">
                <a:latin typeface="Arial"/>
                <a:ea typeface="Arial"/>
                <a:cs typeface="Arial"/>
                <a:sym typeface="Arial"/>
              </a:rPr>
              <a:t>educe the proportional costs like operation cost,  the cloud computing reduce the investment.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For my own machine, it cannot approach high level performance in large dataset, while cloud computing increased Scalability and avoid loss.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Cloud computing increased Availability and Reliability, better in recovery with resilient IT resource.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Cloud computing can handle my ever-increasing and changing needs.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5700" y="3046325"/>
            <a:ext cx="2904000" cy="13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369850" y="1368388"/>
            <a:ext cx="4124400" cy="14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1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Architecture design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00" y="1833575"/>
            <a:ext cx="911375" cy="8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495050" y="1509475"/>
            <a:ext cx="1438500" cy="41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sparkmaster</a:t>
            </a:r>
            <a:endParaRPr b="1"/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5112875" y="1925563"/>
            <a:ext cx="371400" cy="27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4572000" y="2203500"/>
            <a:ext cx="1027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sparkworker1</a:t>
            </a:r>
            <a:endParaRPr sz="1100"/>
          </a:p>
        </p:txBody>
      </p:sp>
      <p:cxnSp>
        <p:nvCxnSpPr>
          <p:cNvPr id="91" name="Google Shape;91;p16"/>
          <p:cNvCxnSpPr>
            <a:stCxn id="87" idx="0"/>
            <a:endCxn id="87" idx="0"/>
          </p:cNvCxnSpPr>
          <p:nvPr/>
        </p:nvCxnSpPr>
        <p:spPr>
          <a:xfrm>
            <a:off x="3906487" y="1833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5743600" y="2203500"/>
            <a:ext cx="1189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sparkworker1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7077200" y="2203488"/>
            <a:ext cx="11217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sparkworker1</a:t>
            </a:r>
            <a:endParaRPr sz="1100"/>
          </a:p>
        </p:txBody>
      </p:sp>
      <p:cxnSp>
        <p:nvCxnSpPr>
          <p:cNvPr id="94" name="Google Shape;94;p16"/>
          <p:cNvCxnSpPr>
            <a:stCxn id="95" idx="2"/>
            <a:endCxn id="92" idx="0"/>
          </p:cNvCxnSpPr>
          <p:nvPr/>
        </p:nvCxnSpPr>
        <p:spPr>
          <a:xfrm>
            <a:off x="6266500" y="1971600"/>
            <a:ext cx="72000" cy="23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>
            <a:off x="6865250" y="1927963"/>
            <a:ext cx="620400" cy="2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3903125" y="1626480"/>
            <a:ext cx="1571625" cy="210175"/>
          </a:xfrm>
          <a:custGeom>
            <a:rect b="b" l="l" r="r" t="t"/>
            <a:pathLst>
              <a:path extrusionOk="0" h="8407" w="62865">
                <a:moveTo>
                  <a:pt x="0" y="8407"/>
                </a:moveTo>
                <a:cubicBezTo>
                  <a:pt x="2469" y="-6409"/>
                  <a:pt x="30229" y="2413"/>
                  <a:pt x="44958" y="5359"/>
                </a:cubicBezTo>
                <a:cubicBezTo>
                  <a:pt x="50844" y="6536"/>
                  <a:pt x="56862" y="3454"/>
                  <a:pt x="62865" y="345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3998375" y="2684375"/>
            <a:ext cx="1571583" cy="1219168"/>
          </a:xfrm>
          <a:custGeom>
            <a:rect b="b" l="l" r="r" t="t"/>
            <a:pathLst>
              <a:path extrusionOk="0" h="46299" w="58674">
                <a:moveTo>
                  <a:pt x="0" y="0"/>
                </a:moveTo>
                <a:cubicBezTo>
                  <a:pt x="0" y="10565"/>
                  <a:pt x="7008" y="20724"/>
                  <a:pt x="14478" y="28194"/>
                </a:cubicBezTo>
                <a:cubicBezTo>
                  <a:pt x="17526" y="31242"/>
                  <a:pt x="19767" y="35410"/>
                  <a:pt x="23622" y="37338"/>
                </a:cubicBezTo>
                <a:cubicBezTo>
                  <a:pt x="29161" y="40108"/>
                  <a:pt x="35562" y="40633"/>
                  <a:pt x="41529" y="42291"/>
                </a:cubicBezTo>
                <a:cubicBezTo>
                  <a:pt x="47069" y="43830"/>
                  <a:pt x="55484" y="48980"/>
                  <a:pt x="58674" y="441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6"/>
          <p:cNvSpPr txBox="1"/>
          <p:nvPr/>
        </p:nvSpPr>
        <p:spPr>
          <a:xfrm>
            <a:off x="5598575" y="969875"/>
            <a:ext cx="1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SQL Queries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684300" y="4475075"/>
            <a:ext cx="1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Open Sans"/>
                <a:ea typeface="Open Sans"/>
                <a:cs typeface="Open Sans"/>
                <a:sym typeface="Open Sans"/>
              </a:rPr>
              <a:t>Visualization outputs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25" y="1201700"/>
            <a:ext cx="1914600" cy="1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407450" y="1099600"/>
            <a:ext cx="20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Open Sans"/>
                <a:ea typeface="Open Sans"/>
                <a:cs typeface="Open Sans"/>
                <a:sym typeface="Open Sans"/>
              </a:rPr>
              <a:t>Datasets from localhost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175" y="2922500"/>
            <a:ext cx="2334425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101" idx="2"/>
          </p:cNvCxnSpPr>
          <p:nvPr/>
        </p:nvCxnSpPr>
        <p:spPr>
          <a:xfrm flipH="1">
            <a:off x="1360025" y="2622500"/>
            <a:ext cx="600" cy="5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797975" y="3160625"/>
            <a:ext cx="11217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Namenode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95250" y="3719375"/>
            <a:ext cx="8457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datanode1</a:t>
            </a:r>
            <a:endParaRPr sz="1100"/>
          </a:p>
        </p:txBody>
      </p:sp>
      <p:sp>
        <p:nvSpPr>
          <p:cNvPr id="107" name="Google Shape;107;p16"/>
          <p:cNvSpPr/>
          <p:nvPr/>
        </p:nvSpPr>
        <p:spPr>
          <a:xfrm>
            <a:off x="990050" y="3700250"/>
            <a:ext cx="911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datanode1</a:t>
            </a:r>
            <a:endParaRPr sz="1100"/>
          </a:p>
        </p:txBody>
      </p:sp>
      <p:sp>
        <p:nvSpPr>
          <p:cNvPr id="108" name="Google Shape;108;p16"/>
          <p:cNvSpPr/>
          <p:nvPr/>
        </p:nvSpPr>
        <p:spPr>
          <a:xfrm>
            <a:off x="1980100" y="3700250"/>
            <a:ext cx="8457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datanode1</a:t>
            </a:r>
            <a:endParaRPr sz="1100"/>
          </a:p>
        </p:txBody>
      </p:sp>
      <p:cxnSp>
        <p:nvCxnSpPr>
          <p:cNvPr id="109" name="Google Shape;109;p16"/>
          <p:cNvCxnSpPr>
            <a:endCxn id="106" idx="0"/>
          </p:cNvCxnSpPr>
          <p:nvPr/>
        </p:nvCxnSpPr>
        <p:spPr>
          <a:xfrm flipH="1">
            <a:off x="518100" y="3503675"/>
            <a:ext cx="452400" cy="21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5" idx="2"/>
            <a:endCxn id="107" idx="0"/>
          </p:cNvCxnSpPr>
          <p:nvPr/>
        </p:nvCxnSpPr>
        <p:spPr>
          <a:xfrm>
            <a:off x="1358825" y="3465425"/>
            <a:ext cx="87000" cy="2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1712375" y="3522575"/>
            <a:ext cx="400200" cy="1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73425" y="2571750"/>
            <a:ext cx="10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HDFS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969550" y="2246225"/>
            <a:ext cx="1381125" cy="733425"/>
          </a:xfrm>
          <a:custGeom>
            <a:rect b="b" l="l" r="r" t="t"/>
            <a:pathLst>
              <a:path extrusionOk="0" h="29337" w="55245">
                <a:moveTo>
                  <a:pt x="0" y="29337"/>
                </a:moveTo>
                <a:cubicBezTo>
                  <a:pt x="0" y="22062"/>
                  <a:pt x="8720" y="16397"/>
                  <a:pt x="15621" y="14097"/>
                </a:cubicBezTo>
                <a:cubicBezTo>
                  <a:pt x="24538" y="11125"/>
                  <a:pt x="34463" y="14651"/>
                  <a:pt x="43815" y="13716"/>
                </a:cubicBezTo>
                <a:cubicBezTo>
                  <a:pt x="49737" y="13124"/>
                  <a:pt x="49294" y="0"/>
                  <a:pt x="55245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6"/>
          <p:cNvSpPr txBox="1"/>
          <p:nvPr/>
        </p:nvSpPr>
        <p:spPr>
          <a:xfrm>
            <a:off x="2304388" y="2587200"/>
            <a:ext cx="11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Open Sans"/>
                <a:ea typeface="Open Sans"/>
                <a:cs typeface="Open Sans"/>
                <a:sym typeface="Open Sans"/>
              </a:rPr>
              <a:t>load data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T</a:t>
            </a:r>
            <a:r>
              <a:rPr b="1" lang="zh-CN"/>
              <a:t>echnology </a:t>
            </a:r>
            <a:endParaRPr b="1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Front-end :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matplotlib for the graph showing.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ckend: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HDFS to upload data,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jupyter notebook to compile the data and some implementation of the process,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Using spark to do the SQL queries, which is the main technique of this project.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import the pandas library for some data processing（eg:na.drop()）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cos</a:t>
            </a:r>
            <a:r>
              <a:rPr b="1" lang="zh-CN"/>
              <a:t>t</a:t>
            </a:r>
            <a:endParaRPr b="1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81525"/>
            <a:ext cx="42603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51200" y="1147225"/>
            <a:ext cx="333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</a:rPr>
              <a:t> Start the instance 10 hours per day an 7 days per week. So, it will cost 43.17 dollars intotal each month.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4759525" y="1916400"/>
            <a:ext cx="17178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4797700" y="4178025"/>
            <a:ext cx="15651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75" y="32177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/>
              <a:t>S</a:t>
            </a:r>
            <a:r>
              <a:rPr b="1" lang="zh-CN" sz="4500"/>
              <a:t>park SQL queries  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500"/>
              <a:t>and visualization ouputs</a:t>
            </a:r>
            <a:endParaRPr b="1"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493950" y="2861125"/>
            <a:ext cx="992400" cy="19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46000" y="3366875"/>
            <a:ext cx="992400" cy="24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116200" y="3051975"/>
            <a:ext cx="1068600" cy="24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8" y="359025"/>
            <a:ext cx="5457475" cy="227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825" y="2571742"/>
            <a:ext cx="5458896" cy="2308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17713"/>
            <a:ext cx="3316825" cy="20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5788" y="254563"/>
            <a:ext cx="27908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4320550" y="3987150"/>
            <a:ext cx="1221600" cy="5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054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486025"/>
            <a:ext cx="4916176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52400" y="2707975"/>
            <a:ext cx="331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zh-CN" sz="1700"/>
              <a:t>Southwest airline got the longest flight distance, </a:t>
            </a:r>
            <a:r>
              <a:rPr lang="zh-CN" sz="1700">
                <a:solidFill>
                  <a:srgbClr val="202124"/>
                </a:solidFill>
                <a:highlight>
                  <a:srgbClr val="F8F9FA"/>
                </a:highlight>
              </a:rPr>
              <a:t>shows that there is enough experience to deal with emergencies.</a:t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637450" y="208250"/>
            <a:ext cx="31233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❏"/>
            </a:pPr>
            <a:r>
              <a:rPr lang="zh-CN" sz="1500">
                <a:solidFill>
                  <a:srgbClr val="202124"/>
                </a:solidFill>
                <a:highlight>
                  <a:srgbClr val="F8F9FA"/>
                </a:highlight>
              </a:rPr>
              <a:t>From the previous results, we know that Southwest, delta and american airline are the top three most popular airlines, which correspond to their flight distance.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