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797675" cy="9926625"/>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3" roundtripDataSignature="AMtx7mikDSixIMnmUWc1VYnAQ2VevN4T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46400" cy="495300"/>
          </a:xfrm>
          <a:prstGeom prst="rect">
            <a:avLst/>
          </a:prstGeom>
          <a:noFill/>
          <a:ln>
            <a:noFill/>
          </a:ln>
        </p:spPr>
        <p:txBody>
          <a:bodyPr anchorCtr="0" anchor="t"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49688" y="0"/>
            <a:ext cx="2946400" cy="495300"/>
          </a:xfrm>
          <a:prstGeom prst="rect">
            <a:avLst/>
          </a:prstGeom>
          <a:noFill/>
          <a:ln>
            <a:noFill/>
          </a:ln>
        </p:spPr>
        <p:txBody>
          <a:bodyPr anchorCtr="0" anchor="t" bIns="47775" lIns="95550" spcFirstLastPara="1" rIns="95550" wrap="square" tIns="47775">
            <a:noAutofit/>
          </a:bodyPr>
          <a:lstStyle>
            <a:lvl1pPr lvl="0" marR="0" rtl="0" algn="r">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450" y="4714875"/>
            <a:ext cx="5438775" cy="4465638"/>
          </a:xfrm>
          <a:prstGeom prst="rect">
            <a:avLst/>
          </a:prstGeom>
          <a:noFill/>
          <a:ln>
            <a:noFill/>
          </a:ln>
        </p:spPr>
        <p:txBody>
          <a:bodyPr anchorCtr="0" anchor="t" bIns="47775" lIns="95550" spcFirstLastPara="1" rIns="95550" wrap="square" tIns="47775">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9750"/>
            <a:ext cx="2946400" cy="495300"/>
          </a:xfrm>
          <a:prstGeom prst="rect">
            <a:avLst/>
          </a:prstGeom>
          <a:noFill/>
          <a:ln>
            <a:noFill/>
          </a:ln>
        </p:spPr>
        <p:txBody>
          <a:bodyPr anchorCtr="0" anchor="b" bIns="47775" lIns="95550" spcFirstLastPara="1" rIns="95550" wrap="square" tIns="47775">
            <a:noAutofit/>
          </a:bodyPr>
          <a:lstStyle>
            <a:lvl1pPr lvl="0" marR="0" rtl="0" algn="l">
              <a:spcBef>
                <a:spcPts val="0"/>
              </a:spcBef>
              <a:spcAft>
                <a:spcPts val="0"/>
              </a:spcAft>
              <a:buSzPts val="1400"/>
              <a:buNone/>
              <a:defRPr b="0" i="0" sz="13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49688" y="9429750"/>
            <a:ext cx="2946400" cy="495300"/>
          </a:xfrm>
          <a:prstGeom prst="rect">
            <a:avLst/>
          </a:prstGeom>
          <a:noFill/>
          <a:ln>
            <a:noFill/>
          </a:ln>
        </p:spPr>
        <p:txBody>
          <a:bodyPr anchorCtr="0" anchor="b" bIns="47775" lIns="95550" spcFirstLastPara="1" rIns="95550" wrap="square" tIns="47775">
            <a:noAutofit/>
          </a:bodyPr>
          <a:lstStyle/>
          <a:p>
            <a:pPr indent="0" lvl="0" marL="0" marR="0" rtl="0" algn="r">
              <a:spcBef>
                <a:spcPts val="0"/>
              </a:spcBef>
              <a:spcAft>
                <a:spcPts val="0"/>
              </a:spcAft>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07" name="Google Shape;107;p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9" name="Google Shape;189;p10: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98" name="Google Shape;198;p11: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07" name="Google Shape;207;p1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18" name="Google Shape;218;p1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29" name="Google Shape;229;p1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238" name="Google Shape;238;p1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16" name="Google Shape;116;p2: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3: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26" name="Google Shape;126;p3: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4: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35" name="Google Shape;135;p4: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44" name="Google Shape;144;p5: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53" name="Google Shape;153;p6: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62" name="Google Shape;162;p7: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71" name="Google Shape;171;p8: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9:notes"/>
          <p:cNvSpPr txBox="1"/>
          <p:nvPr>
            <p:ph idx="1" type="body"/>
          </p:nvPr>
        </p:nvSpPr>
        <p:spPr>
          <a:xfrm>
            <a:off x="679450" y="4714875"/>
            <a:ext cx="5438775" cy="4465638"/>
          </a:xfrm>
          <a:prstGeom prst="rect">
            <a:avLst/>
          </a:prstGeom>
        </p:spPr>
        <p:txBody>
          <a:bodyPr anchorCtr="0" anchor="t" bIns="47775" lIns="95550" spcFirstLastPara="1" rIns="95550" wrap="square" tIns="47775">
            <a:noAutofit/>
          </a:bodyPr>
          <a:lstStyle/>
          <a:p>
            <a:pPr indent="0" lvl="0" marL="0" rtl="0" algn="l">
              <a:spcBef>
                <a:spcPts val="360"/>
              </a:spcBef>
              <a:spcAft>
                <a:spcPts val="0"/>
              </a:spcAft>
              <a:buNone/>
            </a:pPr>
            <a:r>
              <a:t/>
            </a:r>
            <a:endParaRPr/>
          </a:p>
        </p:txBody>
      </p:sp>
      <p:sp>
        <p:nvSpPr>
          <p:cNvPr id="180" name="Google Shape;180;p9:notes"/>
          <p:cNvSpPr/>
          <p:nvPr>
            <p:ph idx="2" type="sldImg"/>
          </p:nvPr>
        </p:nvSpPr>
        <p:spPr>
          <a:xfrm>
            <a:off x="92075" y="746125"/>
            <a:ext cx="6613525" cy="3721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 name="Shape 18"/>
        <p:cNvGrpSpPr/>
        <p:nvPr/>
      </p:nvGrpSpPr>
      <p:grpSpPr>
        <a:xfrm>
          <a:off x="0" y="0"/>
          <a:ext cx="0" cy="0"/>
          <a:chOff x="0" y="0"/>
          <a:chExt cx="0" cy="0"/>
        </a:xfrm>
      </p:grpSpPr>
      <p:sp>
        <p:nvSpPr>
          <p:cNvPr id="19" name="Google Shape;19;p17"/>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3" name="Google Shape;23;p17"/>
          <p:cNvSpPr txBox="1"/>
          <p:nvPr>
            <p:ph idx="1" type="body"/>
          </p:nvPr>
        </p:nvSpPr>
        <p:spPr>
          <a:xfrm>
            <a:off x="457200" y="914400"/>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24" name="Google Shape;24;p17"/>
          <p:cNvSpPr txBox="1"/>
          <p:nvPr>
            <p:ph idx="2" type="body"/>
          </p:nvPr>
        </p:nvSpPr>
        <p:spPr>
          <a:xfrm>
            <a:off x="4632198" y="912114"/>
            <a:ext cx="4041648"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26"/>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6"/>
          <p:cNvSpPr txBox="1"/>
          <p:nvPr>
            <p:ph idx="1" type="body"/>
          </p:nvPr>
        </p:nvSpPr>
        <p:spPr>
          <a:xfrm rot="5400000">
            <a:off x="2730627" y="-1359027"/>
            <a:ext cx="3682746"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2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7"/>
          <p:cNvSpPr txBox="1"/>
          <p:nvPr>
            <p:ph type="title"/>
          </p:nvPr>
        </p:nvSpPr>
        <p:spPr>
          <a:xfrm rot="5400000">
            <a:off x="5463778" y="1371601"/>
            <a:ext cx="4388644"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7"/>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27"/>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7"/>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27"/>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27"/>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27"/>
          <p:cNvCxnSpPr/>
          <p:nvPr/>
        </p:nvCxnSpPr>
        <p:spPr>
          <a:xfrm rot="5400000">
            <a:off x="4361127" y="2401464"/>
            <a:ext cx="438912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8"/>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8"/>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8"/>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0" name="Google Shape;30;p18"/>
          <p:cNvSpPr txBox="1"/>
          <p:nvPr>
            <p:ph idx="1" type="body"/>
          </p:nvPr>
        </p:nvSpPr>
        <p:spPr>
          <a:xfrm>
            <a:off x="457200" y="914400"/>
            <a:ext cx="8229600" cy="370332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19"/>
          <p:cNvSpPr txBox="1"/>
          <p:nvPr>
            <p:ph type="title"/>
          </p:nvPr>
        </p:nvSpPr>
        <p:spPr>
          <a:xfrm>
            <a:off x="457200" y="171450"/>
            <a:ext cx="8229600" cy="685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9"/>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9"/>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6" name="Google Shape;36;p19"/>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7" name="Shape 37"/>
        <p:cNvGrpSpPr/>
        <p:nvPr/>
      </p:nvGrpSpPr>
      <p:grpSpPr>
        <a:xfrm>
          <a:off x="0" y="0"/>
          <a:ext cx="0" cy="0"/>
          <a:chOff x="0" y="0"/>
          <a:chExt cx="0" cy="0"/>
        </a:xfrm>
      </p:grpSpPr>
      <p:sp>
        <p:nvSpPr>
          <p:cNvPr id="38" name="Google Shape;38;p20"/>
          <p:cNvSpPr txBox="1"/>
          <p:nvPr>
            <p:ph type="ctrTitle"/>
          </p:nvPr>
        </p:nvSpPr>
        <p:spPr>
          <a:xfrm>
            <a:off x="1219200" y="2914650"/>
            <a:ext cx="6858000" cy="74295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0"/>
          <p:cNvSpPr txBox="1"/>
          <p:nvPr>
            <p:ph idx="1" type="subTitle"/>
          </p:nvPr>
        </p:nvSpPr>
        <p:spPr>
          <a:xfrm>
            <a:off x="1219200" y="3843338"/>
            <a:ext cx="6858000" cy="40005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40" name="Google Shape;40;p20"/>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0"/>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0"/>
          <p:cNvSpPr txBox="1"/>
          <p:nvPr>
            <p:ph idx="12" type="sldNum"/>
          </p:nvPr>
        </p:nvSpPr>
        <p:spPr>
          <a:xfrm>
            <a:off x="1216152" y="4766310"/>
            <a:ext cx="1219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3" name="Google Shape;43;p20"/>
          <p:cNvSpPr/>
          <p:nvPr/>
        </p:nvSpPr>
        <p:spPr>
          <a:xfrm>
            <a:off x="904875" y="2736056"/>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4" name="Google Shape;44;p20"/>
          <p:cNvSpPr/>
          <p:nvPr/>
        </p:nvSpPr>
        <p:spPr>
          <a:xfrm>
            <a:off x="914400" y="3786188"/>
            <a:ext cx="7315200" cy="51435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5" name="Google Shape;45;p20"/>
          <p:cNvSpPr/>
          <p:nvPr/>
        </p:nvSpPr>
        <p:spPr>
          <a:xfrm>
            <a:off x="904875" y="2736056"/>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6" name="Google Shape;46;p20"/>
          <p:cNvSpPr/>
          <p:nvPr/>
        </p:nvSpPr>
        <p:spPr>
          <a:xfrm>
            <a:off x="914400" y="3786188"/>
            <a:ext cx="228600" cy="51435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7" name="Shape 47"/>
        <p:cNvGrpSpPr/>
        <p:nvPr/>
      </p:nvGrpSpPr>
      <p:grpSpPr>
        <a:xfrm>
          <a:off x="0" y="0"/>
          <a:ext cx="0" cy="0"/>
          <a:chOff x="0" y="0"/>
          <a:chExt cx="0" cy="0"/>
        </a:xfrm>
      </p:grpSpPr>
      <p:sp>
        <p:nvSpPr>
          <p:cNvPr id="48" name="Google Shape;48;p21"/>
          <p:cNvSpPr txBox="1"/>
          <p:nvPr>
            <p:ph type="title"/>
          </p:nvPr>
        </p:nvSpPr>
        <p:spPr>
          <a:xfrm>
            <a:off x="1219200" y="2228850"/>
            <a:ext cx="6858000" cy="8001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21"/>
          <p:cNvSpPr txBox="1"/>
          <p:nvPr>
            <p:ph idx="1" type="body"/>
          </p:nvPr>
        </p:nvSpPr>
        <p:spPr>
          <a:xfrm>
            <a:off x="1295400" y="3200400"/>
            <a:ext cx="6781800" cy="85725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21"/>
          <p:cNvSpPr txBox="1"/>
          <p:nvPr>
            <p:ph idx="10" type="dt"/>
          </p:nvPr>
        </p:nvSpPr>
        <p:spPr>
          <a:xfrm>
            <a:off x="6400800" y="4766310"/>
            <a:ext cx="2286000"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1"/>
          <p:cNvSpPr txBox="1"/>
          <p:nvPr>
            <p:ph idx="11" type="ftr"/>
          </p:nvPr>
        </p:nvSpPr>
        <p:spPr>
          <a:xfrm>
            <a:off x="2898648" y="4766310"/>
            <a:ext cx="347472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2" type="sldNum"/>
          </p:nvPr>
        </p:nvSpPr>
        <p:spPr>
          <a:xfrm>
            <a:off x="1069848" y="4766310"/>
            <a:ext cx="1520952"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21"/>
          <p:cNvSpPr/>
          <p:nvPr/>
        </p:nvSpPr>
        <p:spPr>
          <a:xfrm>
            <a:off x="914400" y="2114550"/>
            <a:ext cx="7315200" cy="96012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54" name="Google Shape;54;p21"/>
          <p:cNvSpPr/>
          <p:nvPr/>
        </p:nvSpPr>
        <p:spPr>
          <a:xfrm>
            <a:off x="914400" y="2114550"/>
            <a:ext cx="228600" cy="96012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22"/>
          <p:cNvSpPr txBox="1"/>
          <p:nvPr>
            <p:ph type="title"/>
          </p:nvPr>
        </p:nvSpPr>
        <p:spPr>
          <a:xfrm>
            <a:off x="457200" y="171450"/>
            <a:ext cx="82296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2"/>
          <p:cNvSpPr txBox="1"/>
          <p:nvPr>
            <p:ph idx="1" type="body"/>
          </p:nvPr>
        </p:nvSpPr>
        <p:spPr>
          <a:xfrm>
            <a:off x="457200" y="964406"/>
            <a:ext cx="4040188" cy="51435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22"/>
          <p:cNvSpPr txBox="1"/>
          <p:nvPr>
            <p:ph idx="2" type="body"/>
          </p:nvPr>
        </p:nvSpPr>
        <p:spPr>
          <a:xfrm>
            <a:off x="4648201" y="971550"/>
            <a:ext cx="4041775" cy="51435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22"/>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22"/>
          <p:cNvSpPr txBox="1"/>
          <p:nvPr>
            <p:ph idx="3" type="body"/>
          </p:nvPr>
        </p:nvSpPr>
        <p:spPr>
          <a:xfrm>
            <a:off x="457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22"/>
          <p:cNvSpPr txBox="1"/>
          <p:nvPr>
            <p:ph idx="4" type="body"/>
          </p:nvPr>
        </p:nvSpPr>
        <p:spPr>
          <a:xfrm>
            <a:off x="4648200" y="1600200"/>
            <a:ext cx="4038600" cy="30289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23"/>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23"/>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23"/>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4"/>
          <p:cNvSpPr txBox="1"/>
          <p:nvPr>
            <p:ph type="title"/>
          </p:nvPr>
        </p:nvSpPr>
        <p:spPr>
          <a:xfrm>
            <a:off x="6324600" y="228600"/>
            <a:ext cx="2514600" cy="6286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4"/>
          <p:cNvSpPr txBox="1"/>
          <p:nvPr>
            <p:ph idx="1" type="body"/>
          </p:nvPr>
        </p:nvSpPr>
        <p:spPr>
          <a:xfrm>
            <a:off x="6324600" y="914401"/>
            <a:ext cx="2514600" cy="3632597"/>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24"/>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4"/>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24"/>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24"/>
          <p:cNvCxnSpPr/>
          <p:nvPr/>
        </p:nvCxnSpPr>
        <p:spPr>
          <a:xfrm rot="5400000">
            <a:off x="3915025" y="2493169"/>
            <a:ext cx="452628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24"/>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24"/>
          <p:cNvSpPr txBox="1"/>
          <p:nvPr>
            <p:ph idx="2" type="body"/>
          </p:nvPr>
        </p:nvSpPr>
        <p:spPr>
          <a:xfrm>
            <a:off x="304800" y="228600"/>
            <a:ext cx="5715000" cy="428625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25"/>
          <p:cNvSpPr txBox="1"/>
          <p:nvPr>
            <p:ph type="title"/>
          </p:nvPr>
        </p:nvSpPr>
        <p:spPr>
          <a:xfrm>
            <a:off x="457200" y="375642"/>
            <a:ext cx="8229600" cy="506016"/>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25"/>
          <p:cNvSpPr/>
          <p:nvPr>
            <p:ph idx="2" type="pic"/>
          </p:nvPr>
        </p:nvSpPr>
        <p:spPr>
          <a:xfrm>
            <a:off x="457200" y="1428750"/>
            <a:ext cx="8229600" cy="3202686"/>
          </a:xfrm>
          <a:prstGeom prst="rect">
            <a:avLst/>
          </a:prstGeom>
          <a:solidFill>
            <a:srgbClr val="BABABA"/>
          </a:solidFill>
          <a:ln>
            <a:noFill/>
          </a:ln>
        </p:spPr>
      </p:sp>
      <p:sp>
        <p:nvSpPr>
          <p:cNvPr id="83" name="Google Shape;83;p25"/>
          <p:cNvSpPr txBox="1"/>
          <p:nvPr>
            <p:ph idx="1" type="body"/>
          </p:nvPr>
        </p:nvSpPr>
        <p:spPr>
          <a:xfrm>
            <a:off x="457200" y="914400"/>
            <a:ext cx="8229600" cy="40005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25"/>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5"/>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25"/>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25"/>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25"/>
          <p:cNvSpPr/>
          <p:nvPr/>
        </p:nvSpPr>
        <p:spPr>
          <a:xfrm>
            <a:off x="457200" y="375642"/>
            <a:ext cx="182880" cy="51435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mt="29000"/>
          </a:blip>
          <a:tile algn="tl" flip="none" tx="0" sx="100000" ty="0" sy="100000"/>
        </a:blipFill>
      </p:bgPr>
    </p:bg>
    <p:spTree>
      <p:nvGrpSpPr>
        <p:cNvPr id="9" name="Shape 9"/>
        <p:cNvGrpSpPr/>
        <p:nvPr/>
      </p:nvGrpSpPr>
      <p:grpSpPr>
        <a:xfrm>
          <a:off x="0" y="0"/>
          <a:ext cx="0" cy="0"/>
          <a:chOff x="0" y="0"/>
          <a:chExt cx="0" cy="0"/>
        </a:xfrm>
      </p:grpSpPr>
      <p:sp>
        <p:nvSpPr>
          <p:cNvPr id="10" name="Google Shape;10;p16"/>
          <p:cNvSpPr txBox="1"/>
          <p:nvPr>
            <p:ph type="title"/>
          </p:nvPr>
        </p:nvSpPr>
        <p:spPr>
          <a:xfrm>
            <a:off x="457200" y="114300"/>
            <a:ext cx="8229600" cy="74295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6"/>
          <p:cNvSpPr txBox="1"/>
          <p:nvPr>
            <p:ph idx="1" type="body"/>
          </p:nvPr>
        </p:nvSpPr>
        <p:spPr>
          <a:xfrm>
            <a:off x="457200" y="914400"/>
            <a:ext cx="8229600" cy="3682746"/>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16"/>
          <p:cNvSpPr txBox="1"/>
          <p:nvPr>
            <p:ph idx="10" type="dt"/>
          </p:nvPr>
        </p:nvSpPr>
        <p:spPr>
          <a:xfrm>
            <a:off x="6400800" y="4767263"/>
            <a:ext cx="2289048" cy="27432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6"/>
          <p:cNvSpPr txBox="1"/>
          <p:nvPr>
            <p:ph idx="11" type="ftr"/>
          </p:nvPr>
        </p:nvSpPr>
        <p:spPr>
          <a:xfrm>
            <a:off x="2898648" y="4767263"/>
            <a:ext cx="3505200" cy="27432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16"/>
          <p:cNvCxnSpPr/>
          <p:nvPr/>
        </p:nvCxnSpPr>
        <p:spPr>
          <a:xfrm>
            <a:off x="457200" y="4764881"/>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16"/>
          <p:cNvCxnSpPr/>
          <p:nvPr/>
        </p:nvCxnSpPr>
        <p:spPr>
          <a:xfrm>
            <a:off x="457200" y="85725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16"/>
          <p:cNvSpPr/>
          <p:nvPr/>
        </p:nvSpPr>
        <p:spPr>
          <a:xfrm rot="5400000">
            <a:off x="442957" y="4835567"/>
            <a:ext cx="143137"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3.png"/><Relationship Id="rId5" Type="http://schemas.openxmlformats.org/officeDocument/2006/relationships/image" Target="../media/image5.png"/><Relationship Id="rId6" Type="http://schemas.openxmlformats.org/officeDocument/2006/relationships/image" Target="../media/image9.png"/><Relationship Id="rId7"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title"/>
          </p:nvPr>
        </p:nvSpPr>
        <p:spPr>
          <a:xfrm>
            <a:off x="0" y="1"/>
            <a:ext cx="9144000" cy="1052400"/>
          </a:xfrm>
          <a:prstGeom prst="rect">
            <a:avLst/>
          </a:prstGeom>
          <a:solidFill>
            <a:srgbClr val="93B9C3"/>
          </a:solidFill>
          <a:ln cap="flat" cmpd="sng" w="9525">
            <a:solidFill>
              <a:schemeClr val="dk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000"/>
              <a:buFont typeface="Times New Roman"/>
              <a:buNone/>
            </a:pPr>
            <a:r>
              <a:rPr b="1" lang="en-US" sz="2000">
                <a:solidFill>
                  <a:schemeClr val="dk1"/>
                </a:solidFill>
                <a:latin typeface="Times New Roman"/>
                <a:ea typeface="Times New Roman"/>
                <a:cs typeface="Times New Roman"/>
                <a:sym typeface="Times New Roman"/>
              </a:rPr>
              <a:t>CGB1221 DATABASE MANAGEMENT SYSTEMS</a:t>
            </a:r>
            <a:br>
              <a:rPr b="1" lang="en-US" sz="2000">
                <a:solidFill>
                  <a:schemeClr val="dk1"/>
                </a:solidFill>
                <a:latin typeface="Times New Roman"/>
                <a:ea typeface="Times New Roman"/>
                <a:cs typeface="Times New Roman"/>
                <a:sym typeface="Times New Roman"/>
              </a:rPr>
            </a:br>
            <a:r>
              <a:rPr b="1" lang="en-US" sz="2000">
                <a:solidFill>
                  <a:schemeClr val="dk1"/>
                </a:solidFill>
                <a:latin typeface="Times New Roman"/>
                <a:ea typeface="Times New Roman"/>
                <a:cs typeface="Times New Roman"/>
                <a:sym typeface="Times New Roman"/>
              </a:rPr>
              <a:t>PROJECT REVIEW</a:t>
            </a:r>
            <a:endParaRPr b="1" sz="2800">
              <a:solidFill>
                <a:schemeClr val="dk1"/>
              </a:solidFill>
              <a:latin typeface="Times New Roman"/>
              <a:ea typeface="Times New Roman"/>
              <a:cs typeface="Times New Roman"/>
              <a:sym typeface="Times New Roman"/>
            </a:endParaRPr>
          </a:p>
        </p:txBody>
      </p:sp>
      <p:sp>
        <p:nvSpPr>
          <p:cNvPr id="110" name="Google Shape;110;p1"/>
          <p:cNvSpPr txBox="1"/>
          <p:nvPr/>
        </p:nvSpPr>
        <p:spPr>
          <a:xfrm>
            <a:off x="762000" y="872875"/>
            <a:ext cx="7772400" cy="4270800"/>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Clr>
                <a:schemeClr val="dk1"/>
              </a:buClr>
              <a:buSzPts val="1600"/>
              <a:buFont typeface="Gill Sans"/>
              <a:buNone/>
            </a:pPr>
            <a:r>
              <a:t/>
            </a:r>
            <a:endParaRPr b="1" i="0" sz="16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500"/>
              <a:buFont typeface="Gill Sans"/>
              <a:buNone/>
            </a:pPr>
            <a:r>
              <a:t/>
            </a:r>
            <a:endParaRPr b="1"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500"/>
              <a:buFont typeface="Gill Sans"/>
              <a:buNone/>
            </a:pPr>
            <a:r>
              <a:t/>
            </a:r>
            <a:endParaRPr b="1" i="0" sz="2500" u="none" cap="none" strike="noStrike">
              <a:solidFill>
                <a:srgbClr val="414141"/>
              </a:solidFill>
              <a:latin typeface="Times New Roman"/>
              <a:ea typeface="Times New Roman"/>
              <a:cs typeface="Times New Roman"/>
              <a:sym typeface="Times New Roman"/>
            </a:endParaRPr>
          </a:p>
          <a:p>
            <a:pPr indent="0" lvl="0" marL="0" marR="0" rtl="0" algn="ctr">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Department of Computer Science and Engineering</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Academic Year: 2024 – 2025 (Even Semester)</a:t>
            </a:r>
            <a:endParaRPr b="0" i="0" sz="1800" u="none" cap="none" strike="noStrike">
              <a:solidFill>
                <a:schemeClr val="dk1"/>
              </a:solidFill>
              <a:latin typeface="Gill Sans"/>
              <a:ea typeface="Gill Sans"/>
              <a:cs typeface="Gill Sans"/>
              <a:sym typeface="Gill Sans"/>
            </a:endParaRPr>
          </a:p>
          <a:p>
            <a:pPr indent="0" lvl="0" marL="0" marR="0" rtl="0" algn="ctr">
              <a:spcBef>
                <a:spcPts val="0"/>
              </a:spcBef>
              <a:spcAft>
                <a:spcPts val="0"/>
              </a:spcAft>
              <a:buClr>
                <a:schemeClr val="dk1"/>
              </a:buClr>
              <a:buSzPts val="2500"/>
              <a:buFont typeface="Gill Sans"/>
              <a:buNone/>
            </a:pPr>
            <a:r>
              <a:t/>
            </a:r>
            <a:endParaRPr b="1" i="0" sz="25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Register Number	: 2303811710421047</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Name					: GODFREY T R</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Year					: II</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Semester				: IV</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Section				: A </a:t>
            </a:r>
            <a:endParaRPr b="0" i="0" sz="1800" u="none" cap="none" strike="noStrike">
              <a:solidFill>
                <a:schemeClr val="dk1"/>
              </a:solidFill>
              <a:latin typeface="Gill Sans"/>
              <a:ea typeface="Gill Sans"/>
              <a:cs typeface="Gill Sans"/>
              <a:sym typeface="Gill Sans"/>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Date					: 02/06/2025</a:t>
            </a:r>
            <a:endParaRPr/>
          </a:p>
          <a:p>
            <a:pPr indent="0" lvl="0" marL="0" marR="0" rtl="0" algn="l">
              <a:spcBef>
                <a:spcPts val="0"/>
              </a:spcBef>
              <a:spcAft>
                <a:spcPts val="0"/>
              </a:spcAft>
              <a:buClr>
                <a:schemeClr val="dk1"/>
              </a:buClr>
              <a:buSzPts val="2500"/>
              <a:buFont typeface="Times New Roman"/>
              <a:buNone/>
            </a:pPr>
            <a:r>
              <a:rPr b="1" i="0" lang="en-US" sz="2500" u="none" cap="none" strike="noStrike">
                <a:solidFill>
                  <a:schemeClr val="dk1"/>
                </a:solidFill>
                <a:latin typeface="Times New Roman"/>
                <a:ea typeface="Times New Roman"/>
                <a:cs typeface="Times New Roman"/>
                <a:sym typeface="Times New Roman"/>
              </a:rPr>
              <a:t>Guided By             : S.Uma Mageshwari.M.E.,</a:t>
            </a:r>
            <a:endParaRPr/>
          </a:p>
        </p:txBody>
      </p:sp>
      <p:sp>
        <p:nvSpPr>
          <p:cNvPr id="111" name="Google Shape;111;p1"/>
          <p:cNvSpPr txBox="1"/>
          <p:nvPr>
            <p:ph idx="12" type="sldNum"/>
          </p:nvPr>
        </p:nvSpPr>
        <p:spPr>
          <a:xfrm>
            <a:off x="612648" y="4767263"/>
            <a:ext cx="1981200" cy="27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2"/>
              </a:buClr>
              <a:buSzPts val="1400"/>
              <a:buFont typeface="Gill Sans"/>
              <a:buNone/>
            </a:pPr>
            <a:fld id="{00000000-1234-1234-1234-123412341234}" type="slidenum">
              <a:rPr lang="en-US"/>
              <a:t>‹#›</a:t>
            </a:fld>
            <a:endParaRPr/>
          </a:p>
        </p:txBody>
      </p:sp>
      <p:pic>
        <p:nvPicPr>
          <p:cNvPr id="112" name="Google Shape;112;p1"/>
          <p:cNvPicPr preferRelativeResize="0"/>
          <p:nvPr/>
        </p:nvPicPr>
        <p:blipFill rotWithShape="1">
          <a:blip r:embed="rId3">
            <a:alphaModFix/>
          </a:blip>
          <a:srcRect b="0" l="0" r="0" t="0"/>
          <a:stretch/>
        </p:blipFill>
        <p:spPr>
          <a:xfrm>
            <a:off x="8018477" y="10033"/>
            <a:ext cx="1143000" cy="1057275"/>
          </a:xfrm>
          <a:prstGeom prst="rect">
            <a:avLst/>
          </a:prstGeom>
          <a:noFill/>
          <a:ln>
            <a:noFill/>
          </a:ln>
        </p:spPr>
      </p:pic>
      <p:pic>
        <p:nvPicPr>
          <p:cNvPr id="113" name="Google Shape;113;p1"/>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0"/>
          <p:cNvSpPr txBox="1"/>
          <p:nvPr>
            <p:ph type="title"/>
          </p:nvPr>
        </p:nvSpPr>
        <p:spPr>
          <a:xfrm>
            <a:off x="0" y="-1"/>
            <a:ext cx="9144000" cy="1067309"/>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a:t>
            </a:r>
            <a:endParaRPr b="1">
              <a:solidFill>
                <a:schemeClr val="dk1"/>
              </a:solidFill>
              <a:latin typeface="Times New Roman"/>
              <a:ea typeface="Times New Roman"/>
              <a:cs typeface="Times New Roman"/>
              <a:sym typeface="Times New Roman"/>
            </a:endParaRPr>
          </a:p>
        </p:txBody>
      </p:sp>
      <p:sp>
        <p:nvSpPr>
          <p:cNvPr id="192" name="Google Shape;192;p10"/>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93" name="Google Shape;193;p10"/>
          <p:cNvSpPr txBox="1"/>
          <p:nvPr>
            <p:ph idx="1" type="body"/>
          </p:nvPr>
        </p:nvSpPr>
        <p:spPr>
          <a:xfrm>
            <a:off x="533400" y="1200150"/>
            <a:ext cx="8153400" cy="341757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lang="en-US"/>
              <a:t>1. User Login Module: Allows secure login using username and password. Based on the role (warden or hosteller), it opens the appropriate dashboard. Users can register if they don’t have an account and switch between light/dark themes. Invalid logins show an error message.</a:t>
            </a:r>
            <a:endParaRPr/>
          </a:p>
          <a:p>
            <a:pPr indent="-274320" lvl="0" marL="274320" rtl="0" algn="l">
              <a:spcBef>
                <a:spcPts val="600"/>
              </a:spcBef>
              <a:spcAft>
                <a:spcPts val="0"/>
              </a:spcAft>
              <a:buSzPct val="76000"/>
              <a:buChar char="🞂"/>
            </a:pPr>
            <a:r>
              <a:rPr lang="en-US"/>
              <a:t>2. Warden Dashboard Module: Displays a personalized greeting and calendar with events, holidays, and birthdays. Warden can access student attendance, manage outpass requests, and view/filter hosteller details. Key actions open in separate windows for better task management.</a:t>
            </a:r>
            <a:endParaRPr/>
          </a:p>
          <a:p>
            <a:pPr indent="-274320" lvl="0" marL="274320" rtl="0" algn="l">
              <a:spcBef>
                <a:spcPts val="600"/>
              </a:spcBef>
              <a:spcAft>
                <a:spcPts val="0"/>
              </a:spcAft>
              <a:buSzPct val="76000"/>
              <a:buChar char="🞂"/>
            </a:pPr>
            <a:r>
              <a:rPr lang="en-US"/>
              <a:t>3. Outpass Approval Module: Integrated with the warden dashboard to handle student outpass requests. Shows a table with request details. Warden can approve/reject with remarks. Requests can be filtered and sorted, and decisions are updated in the database with student notifications.</a:t>
            </a:r>
            <a:endParaRPr/>
          </a:p>
        </p:txBody>
      </p:sp>
      <p:pic>
        <p:nvPicPr>
          <p:cNvPr id="194" name="Google Shape;194;p10"/>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195" name="Google Shape;195;p10"/>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1"/>
          <p:cNvSpPr txBox="1"/>
          <p:nvPr>
            <p:ph type="title"/>
          </p:nvPr>
        </p:nvSpPr>
        <p:spPr>
          <a:xfrm>
            <a:off x="0" y="-1"/>
            <a:ext cx="9144000" cy="1050608"/>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Module Description (Cont..)</a:t>
            </a:r>
            <a:endParaRPr b="1">
              <a:solidFill>
                <a:schemeClr val="dk1"/>
              </a:solidFill>
              <a:latin typeface="Times New Roman"/>
              <a:ea typeface="Times New Roman"/>
              <a:cs typeface="Times New Roman"/>
              <a:sym typeface="Times New Roman"/>
            </a:endParaRPr>
          </a:p>
        </p:txBody>
      </p:sp>
      <p:sp>
        <p:nvSpPr>
          <p:cNvPr id="201" name="Google Shape;201;p11"/>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02" name="Google Shape;202;p11"/>
          <p:cNvSpPr txBox="1"/>
          <p:nvPr>
            <p:ph idx="1" type="body"/>
          </p:nvPr>
        </p:nvSpPr>
        <p:spPr>
          <a:xfrm>
            <a:off x="381000" y="1200150"/>
            <a:ext cx="8305800" cy="341757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4. Student Dashboard Module: Provides hostellers with tools to manage personal info, mark attendance, request outpasses, and view request history. Offers a simple interface with logout option and keeps students informed through notifications.</a:t>
            </a:r>
            <a:endParaRPr/>
          </a:p>
          <a:p>
            <a:pPr indent="-274320" lvl="0" marL="274320" rtl="0" algn="l">
              <a:spcBef>
                <a:spcPts val="600"/>
              </a:spcBef>
              <a:spcAft>
                <a:spcPts val="0"/>
              </a:spcAft>
              <a:buSzPct val="76000"/>
              <a:buChar char="🞂"/>
            </a:pPr>
            <a:r>
              <a:rPr lang="en-US"/>
              <a:t>5. Attendance/Check-In Module: Lets students mark daily attendance and view attendance records. Integrated with the student dashboard, it also supports outpass requests and shows request history with approval status and remarks. Notifications alert students about updates and announcements.</a:t>
            </a:r>
            <a:endParaRPr/>
          </a:p>
          <a:p>
            <a:pPr indent="-158254" lvl="0" marL="274320" rtl="0" algn="l">
              <a:spcBef>
                <a:spcPts val="600"/>
              </a:spcBef>
              <a:spcAft>
                <a:spcPts val="0"/>
              </a:spcAft>
              <a:buSzPct val="76000"/>
              <a:buNone/>
            </a:pPr>
            <a:r>
              <a:t/>
            </a:r>
            <a:endParaRPr/>
          </a:p>
        </p:txBody>
      </p:sp>
      <p:pic>
        <p:nvPicPr>
          <p:cNvPr id="203" name="Google Shape;203;p11"/>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204" name="Google Shape;204;p11"/>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2"/>
          <p:cNvSpPr txBox="1"/>
          <p:nvPr>
            <p:ph type="title"/>
          </p:nvPr>
        </p:nvSpPr>
        <p:spPr>
          <a:xfrm>
            <a:off x="0" y="0"/>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and Discussion</a:t>
            </a:r>
            <a:endParaRPr b="1">
              <a:solidFill>
                <a:schemeClr val="dk1"/>
              </a:solidFill>
              <a:latin typeface="Times New Roman"/>
              <a:ea typeface="Times New Roman"/>
              <a:cs typeface="Times New Roman"/>
              <a:sym typeface="Times New Roman"/>
            </a:endParaRPr>
          </a:p>
        </p:txBody>
      </p:sp>
      <p:sp>
        <p:nvSpPr>
          <p:cNvPr id="210" name="Google Shape;210;p1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11" name="Google Shape;211;p12"/>
          <p:cNvPicPr preferRelativeResize="0"/>
          <p:nvPr>
            <p:ph idx="1" type="body"/>
          </p:nvPr>
        </p:nvPicPr>
        <p:blipFill rotWithShape="1">
          <a:blip r:embed="rId3">
            <a:alphaModFix/>
          </a:blip>
          <a:srcRect b="0" l="0" r="0" t="0"/>
          <a:stretch/>
        </p:blipFill>
        <p:spPr>
          <a:xfrm>
            <a:off x="2449926" y="1114497"/>
            <a:ext cx="1514856" cy="1099315"/>
          </a:xfrm>
          <a:prstGeom prst="rect">
            <a:avLst/>
          </a:prstGeom>
          <a:noFill/>
          <a:ln>
            <a:noFill/>
          </a:ln>
        </p:spPr>
      </p:pic>
      <p:pic>
        <p:nvPicPr>
          <p:cNvPr id="212" name="Google Shape;212;p12"/>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pic>
        <p:nvPicPr>
          <p:cNvPr id="213" name="Google Shape;213;p12"/>
          <p:cNvPicPr preferRelativeResize="0"/>
          <p:nvPr/>
        </p:nvPicPr>
        <p:blipFill rotWithShape="1">
          <a:blip r:embed="rId5">
            <a:alphaModFix/>
          </a:blip>
          <a:srcRect b="0" l="0" r="0" t="0"/>
          <a:stretch/>
        </p:blipFill>
        <p:spPr>
          <a:xfrm>
            <a:off x="8018477" y="10033"/>
            <a:ext cx="1143000" cy="1057275"/>
          </a:xfrm>
          <a:prstGeom prst="rect">
            <a:avLst/>
          </a:prstGeom>
          <a:noFill/>
          <a:ln>
            <a:noFill/>
          </a:ln>
        </p:spPr>
      </p:pic>
      <p:pic>
        <p:nvPicPr>
          <p:cNvPr id="214" name="Google Shape;214;p12"/>
          <p:cNvPicPr preferRelativeResize="0"/>
          <p:nvPr/>
        </p:nvPicPr>
        <p:blipFill rotWithShape="1">
          <a:blip r:embed="rId6">
            <a:alphaModFix/>
          </a:blip>
          <a:srcRect b="0" l="0" r="0" t="0"/>
          <a:stretch/>
        </p:blipFill>
        <p:spPr>
          <a:xfrm>
            <a:off x="4804216" y="1293018"/>
            <a:ext cx="3603163" cy="3271838"/>
          </a:xfrm>
          <a:prstGeom prst="rect">
            <a:avLst/>
          </a:prstGeom>
          <a:noFill/>
          <a:ln>
            <a:noFill/>
          </a:ln>
        </p:spPr>
      </p:pic>
      <p:pic>
        <p:nvPicPr>
          <p:cNvPr id="215" name="Google Shape;215;p12"/>
          <p:cNvPicPr preferRelativeResize="0"/>
          <p:nvPr/>
        </p:nvPicPr>
        <p:blipFill rotWithShape="1">
          <a:blip r:embed="rId7">
            <a:alphaModFix/>
          </a:blip>
          <a:srcRect b="0" l="0" r="0" t="0"/>
          <a:stretch/>
        </p:blipFill>
        <p:spPr>
          <a:xfrm>
            <a:off x="694782" y="2271034"/>
            <a:ext cx="3645003" cy="247171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0" y="0"/>
            <a:ext cx="9144000" cy="1057274"/>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Results and Discussion (Cont..)</a:t>
            </a:r>
            <a:endParaRPr b="1">
              <a:solidFill>
                <a:schemeClr val="dk1"/>
              </a:solidFill>
              <a:latin typeface="Times New Roman"/>
              <a:ea typeface="Times New Roman"/>
              <a:cs typeface="Times New Roman"/>
              <a:sym typeface="Times New Roman"/>
            </a:endParaRPr>
          </a:p>
        </p:txBody>
      </p:sp>
      <p:sp>
        <p:nvSpPr>
          <p:cNvPr id="221" name="Google Shape;221;p1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222" name="Google Shape;222;p13"/>
          <p:cNvPicPr preferRelativeResize="0"/>
          <p:nvPr>
            <p:ph idx="1" type="body"/>
          </p:nvPr>
        </p:nvPicPr>
        <p:blipFill rotWithShape="1">
          <a:blip r:embed="rId3">
            <a:alphaModFix/>
          </a:blip>
          <a:srcRect b="331" l="4114" r="9412" t="20143"/>
          <a:stretch/>
        </p:blipFill>
        <p:spPr>
          <a:xfrm>
            <a:off x="507206" y="1193006"/>
            <a:ext cx="2643187" cy="2657476"/>
          </a:xfrm>
          <a:prstGeom prst="rect">
            <a:avLst/>
          </a:prstGeom>
          <a:noFill/>
          <a:ln>
            <a:noFill/>
          </a:ln>
        </p:spPr>
      </p:pic>
      <p:pic>
        <p:nvPicPr>
          <p:cNvPr id="223" name="Google Shape;223;p13"/>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pic>
        <p:nvPicPr>
          <p:cNvPr id="224" name="Google Shape;224;p13"/>
          <p:cNvPicPr preferRelativeResize="0"/>
          <p:nvPr/>
        </p:nvPicPr>
        <p:blipFill rotWithShape="1">
          <a:blip r:embed="rId5">
            <a:alphaModFix/>
          </a:blip>
          <a:srcRect b="0" l="0" r="0" t="0"/>
          <a:stretch/>
        </p:blipFill>
        <p:spPr>
          <a:xfrm>
            <a:off x="8018477" y="10033"/>
            <a:ext cx="1143000" cy="1057275"/>
          </a:xfrm>
          <a:prstGeom prst="rect">
            <a:avLst/>
          </a:prstGeom>
          <a:noFill/>
          <a:ln>
            <a:noFill/>
          </a:ln>
        </p:spPr>
      </p:pic>
      <p:pic>
        <p:nvPicPr>
          <p:cNvPr id="225" name="Google Shape;225;p13"/>
          <p:cNvPicPr preferRelativeResize="0"/>
          <p:nvPr/>
        </p:nvPicPr>
        <p:blipFill rotWithShape="1">
          <a:blip r:embed="rId6">
            <a:alphaModFix/>
          </a:blip>
          <a:srcRect b="1981" l="1" r="-408" t="15416"/>
          <a:stretch/>
        </p:blipFill>
        <p:spPr>
          <a:xfrm>
            <a:off x="3216669" y="1764506"/>
            <a:ext cx="3217866" cy="2834164"/>
          </a:xfrm>
          <a:prstGeom prst="rect">
            <a:avLst/>
          </a:prstGeom>
          <a:noFill/>
          <a:ln>
            <a:noFill/>
          </a:ln>
        </p:spPr>
      </p:pic>
      <p:pic>
        <p:nvPicPr>
          <p:cNvPr id="226" name="Google Shape;226;p13"/>
          <p:cNvPicPr preferRelativeResize="0"/>
          <p:nvPr/>
        </p:nvPicPr>
        <p:blipFill rotWithShape="1">
          <a:blip r:embed="rId7">
            <a:alphaModFix/>
          </a:blip>
          <a:srcRect b="1981" l="0" r="559" t="18333"/>
          <a:stretch/>
        </p:blipFill>
        <p:spPr>
          <a:xfrm>
            <a:off x="6500811" y="1193006"/>
            <a:ext cx="2463058" cy="26022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4"/>
          <p:cNvSpPr txBox="1"/>
          <p:nvPr>
            <p:ph type="title"/>
          </p:nvPr>
        </p:nvSpPr>
        <p:spPr>
          <a:xfrm>
            <a:off x="0" y="-1"/>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Conclusion</a:t>
            </a:r>
            <a:endParaRPr b="1">
              <a:solidFill>
                <a:schemeClr val="dk1"/>
              </a:solidFill>
              <a:latin typeface="Times New Roman"/>
              <a:ea typeface="Times New Roman"/>
              <a:cs typeface="Times New Roman"/>
              <a:sym typeface="Times New Roman"/>
            </a:endParaRPr>
          </a:p>
        </p:txBody>
      </p:sp>
      <p:sp>
        <p:nvSpPr>
          <p:cNvPr id="232" name="Google Shape;232;p1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33" name="Google Shape;233;p14"/>
          <p:cNvSpPr txBox="1"/>
          <p:nvPr>
            <p:ph idx="1" type="body"/>
          </p:nvPr>
        </p:nvSpPr>
        <p:spPr>
          <a:xfrm>
            <a:off x="457200" y="1276350"/>
            <a:ext cx="8229600" cy="3341370"/>
          </a:xfrm>
          <a:prstGeom prst="rect">
            <a:avLst/>
          </a:prstGeom>
          <a:noFill/>
          <a:ln>
            <a:noFill/>
          </a:ln>
        </p:spPr>
        <p:txBody>
          <a:bodyPr anchorCtr="0" anchor="t" bIns="45700" lIns="91425" spcFirstLastPara="1" rIns="91425" wrap="square" tIns="45700">
            <a:normAutofit fontScale="85000" lnSpcReduction="20000"/>
          </a:bodyPr>
          <a:lstStyle/>
          <a:p>
            <a:pPr indent="457200" lvl="0" marL="274320" rtl="0" algn="just">
              <a:lnSpc>
                <a:spcPct val="150000"/>
              </a:lnSpc>
              <a:spcBef>
                <a:spcPts val="0"/>
              </a:spcBef>
              <a:spcAft>
                <a:spcPts val="0"/>
              </a:spcAft>
              <a:buSzPct val="76000"/>
              <a:buNone/>
            </a:pPr>
            <a:r>
              <a:rPr lang="en-US" sz="1800">
                <a:latin typeface="Times New Roman"/>
                <a:ea typeface="Times New Roman"/>
                <a:cs typeface="Times New Roman"/>
                <a:sym typeface="Times New Roman"/>
              </a:rPr>
              <a:t>In this project, a hostel management system has been designed and developed with the aim of improving efficiency, reducing manual efforts, and providing a seamless experience for both wardens and students. The system incorporates key modules such as the user login module, warden dashboard, outpass approval system, student dashboard, and attendance management. Through these modules, the system ensures that the daily operations of hostel life, including attendance tracking and outpass management, are streamlined and automated.</a:t>
            </a:r>
            <a:endParaRPr sz="1800">
              <a:latin typeface="Arial"/>
              <a:ea typeface="Arial"/>
              <a:cs typeface="Arial"/>
              <a:sym typeface="Arial"/>
            </a:endParaRPr>
          </a:p>
          <a:p>
            <a:pPr indent="457200" lvl="0" marL="274320" rtl="0" algn="just">
              <a:lnSpc>
                <a:spcPct val="150000"/>
              </a:lnSpc>
              <a:spcBef>
                <a:spcPts val="1400"/>
              </a:spcBef>
              <a:spcAft>
                <a:spcPts val="0"/>
              </a:spcAft>
              <a:buSzPct val="76000"/>
              <a:buNone/>
            </a:pPr>
            <a:r>
              <a:rPr lang="en-US" sz="1800">
                <a:latin typeface="Times New Roman"/>
                <a:ea typeface="Times New Roman"/>
                <a:cs typeface="Times New Roman"/>
                <a:sym typeface="Times New Roman"/>
              </a:rPr>
              <a:t>The system has successfully addressed the primary challenges of hostel management by enabling real-time updates, easy access to records, and the ability to handle requests with efficiency. By using a simple yet effective user interface, the system facilitates smooth communication between wardens and students, and ensures that all operations are executed in a timely and organized manner. </a:t>
            </a:r>
            <a:endParaRPr/>
          </a:p>
        </p:txBody>
      </p:sp>
      <p:pic>
        <p:nvPicPr>
          <p:cNvPr id="234" name="Google Shape;234;p14"/>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235" name="Google Shape;235;p14"/>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type="title"/>
          </p:nvPr>
        </p:nvSpPr>
        <p:spPr>
          <a:xfrm>
            <a:off x="0" y="-1"/>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b="1" lang="en-US" sz="4400">
                <a:solidFill>
                  <a:schemeClr val="dk1"/>
                </a:solidFill>
                <a:latin typeface="Times New Roman"/>
                <a:ea typeface="Times New Roman"/>
                <a:cs typeface="Times New Roman"/>
                <a:sym typeface="Times New Roman"/>
              </a:rPr>
              <a:t>Thank  You</a:t>
            </a:r>
            <a:endParaRPr b="1" sz="4000">
              <a:solidFill>
                <a:schemeClr val="dk1"/>
              </a:solidFill>
              <a:latin typeface="Times New Roman"/>
              <a:ea typeface="Times New Roman"/>
              <a:cs typeface="Times New Roman"/>
              <a:sym typeface="Times New Roman"/>
            </a:endParaRPr>
          </a:p>
        </p:txBody>
      </p:sp>
      <p:sp>
        <p:nvSpPr>
          <p:cNvPr id="241" name="Google Shape;241;p1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242" name="Google Shape;242;p15"/>
          <p:cNvSpPr txBox="1"/>
          <p:nvPr/>
        </p:nvSpPr>
        <p:spPr>
          <a:xfrm>
            <a:off x="0" y="2099871"/>
            <a:ext cx="9144000" cy="1664258"/>
          </a:xfrm>
          <a:prstGeom prst="rect">
            <a:avLst/>
          </a:prstGeom>
          <a:solidFill>
            <a:srgbClr val="EDF0C8"/>
          </a:solid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3600"/>
              <a:buFont typeface="Bookman Old Style"/>
              <a:buNone/>
            </a:pPr>
            <a:r>
              <a:t/>
            </a:r>
            <a:endParaRPr b="0" i="0" sz="3600" u="none" cap="none" strike="noStrike">
              <a:solidFill>
                <a:schemeClr val="lt1"/>
              </a:solidFill>
              <a:latin typeface="Bookman Old Style"/>
              <a:ea typeface="Bookman Old Style"/>
              <a:cs typeface="Bookman Old Style"/>
              <a:sym typeface="Bookman Old Style"/>
            </a:endParaRPr>
          </a:p>
          <a:p>
            <a:pPr indent="0" lvl="0" marL="0" marR="0" rtl="0" algn="ctr">
              <a:spcBef>
                <a:spcPts val="0"/>
              </a:spcBef>
              <a:spcAft>
                <a:spcPts val="0"/>
              </a:spcAft>
              <a:buClr>
                <a:schemeClr val="dk1"/>
              </a:buClr>
              <a:buSzPts val="3600"/>
              <a:buFont typeface="Times New Roman"/>
              <a:buNone/>
            </a:pPr>
            <a:r>
              <a:rPr b="1" i="0" lang="en-US" sz="3600" u="none" cap="none" strike="noStrike">
                <a:solidFill>
                  <a:schemeClr val="dk1"/>
                </a:solidFill>
                <a:latin typeface="Times New Roman"/>
                <a:ea typeface="Times New Roman"/>
                <a:cs typeface="Times New Roman"/>
                <a:sym typeface="Times New Roman"/>
              </a:rPr>
              <a:t>ANY QUERIES??? </a:t>
            </a:r>
            <a:endParaRPr/>
          </a:p>
        </p:txBody>
      </p:sp>
      <p:pic>
        <p:nvPicPr>
          <p:cNvPr id="243" name="Google Shape;243;p15"/>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244" name="Google Shape;244;p15"/>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0" y="0"/>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Title of the Project</a:t>
            </a:r>
            <a:endParaRPr b="1" sz="4000">
              <a:solidFill>
                <a:schemeClr val="dk1"/>
              </a:solidFill>
              <a:latin typeface="Times New Roman"/>
              <a:ea typeface="Times New Roman"/>
              <a:cs typeface="Times New Roman"/>
              <a:sym typeface="Times New Roman"/>
            </a:endParaRPr>
          </a:p>
        </p:txBody>
      </p:sp>
      <p:sp>
        <p:nvSpPr>
          <p:cNvPr id="119" name="Google Shape;119;p2"/>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20" name="Google Shape;120;p2"/>
          <p:cNvSpPr txBox="1"/>
          <p:nvPr/>
        </p:nvSpPr>
        <p:spPr>
          <a:xfrm>
            <a:off x="799641" y="1271071"/>
            <a:ext cx="7772400" cy="1224479"/>
          </a:xfrm>
          <a:prstGeom prst="rect">
            <a:avLst/>
          </a:prstGeom>
          <a:noFill/>
          <a:ln>
            <a:noFill/>
          </a:ln>
        </p:spPr>
        <p:txBody>
          <a:bodyPr anchorCtr="0" anchor="b" bIns="0" lIns="45700" spcFirstLastPara="1" rIns="45700" wrap="square" tIns="45700">
            <a:noAutofit/>
          </a:bodyPr>
          <a:lstStyle/>
          <a:p>
            <a:pPr indent="0" lvl="0" marL="0" marR="0" rtl="0" algn="ctr">
              <a:spcBef>
                <a:spcPts val="0"/>
              </a:spcBef>
              <a:spcAft>
                <a:spcPts val="0"/>
              </a:spcAft>
              <a:buNone/>
            </a:pPr>
            <a:r>
              <a:t/>
            </a:r>
            <a:endParaRPr b="1" i="0" sz="2500" u="none" cap="none" strike="noStrike">
              <a:solidFill>
                <a:srgbClr val="414141"/>
              </a:solidFill>
              <a:latin typeface="Arial"/>
              <a:ea typeface="Arial"/>
              <a:cs typeface="Arial"/>
              <a:sym typeface="Arial"/>
            </a:endParaRPr>
          </a:p>
        </p:txBody>
      </p:sp>
      <p:sp>
        <p:nvSpPr>
          <p:cNvPr id="121" name="Google Shape;121;p2"/>
          <p:cNvSpPr txBox="1"/>
          <p:nvPr>
            <p:ph idx="1" type="body"/>
          </p:nvPr>
        </p:nvSpPr>
        <p:spPr>
          <a:xfrm>
            <a:off x="457200" y="1271070"/>
            <a:ext cx="8229600" cy="334664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2432"/>
              <a:buNone/>
            </a:pPr>
            <a:r>
              <a:rPr lang="en-US" sz="3200">
                <a:latin typeface="Times New Roman"/>
                <a:ea typeface="Times New Roman"/>
                <a:cs typeface="Times New Roman"/>
                <a:sym typeface="Times New Roman"/>
              </a:rPr>
              <a:t>  </a:t>
            </a:r>
            <a:endParaRPr/>
          </a:p>
          <a:p>
            <a:pPr indent="0" lvl="0" marL="0" rtl="0" algn="ctr">
              <a:spcBef>
                <a:spcPts val="600"/>
              </a:spcBef>
              <a:spcAft>
                <a:spcPts val="0"/>
              </a:spcAft>
              <a:buSzPts val="2432"/>
              <a:buNone/>
            </a:pPr>
            <a:r>
              <a:t/>
            </a:r>
            <a:endParaRPr sz="3200">
              <a:latin typeface="Times New Roman"/>
              <a:ea typeface="Times New Roman"/>
              <a:cs typeface="Times New Roman"/>
              <a:sym typeface="Times New Roman"/>
            </a:endParaRPr>
          </a:p>
          <a:p>
            <a:pPr indent="0" lvl="0" marL="0" rtl="0" algn="ctr">
              <a:spcBef>
                <a:spcPts val="600"/>
              </a:spcBef>
              <a:spcAft>
                <a:spcPts val="0"/>
              </a:spcAft>
              <a:buSzPts val="2432"/>
              <a:buNone/>
            </a:pPr>
            <a:r>
              <a:rPr lang="en-US" sz="3200">
                <a:latin typeface="Times New Roman"/>
                <a:ea typeface="Times New Roman"/>
                <a:cs typeface="Times New Roman"/>
                <a:sym typeface="Times New Roman"/>
              </a:rPr>
              <a:t>       </a:t>
            </a:r>
            <a:r>
              <a:rPr lang="en-US" sz="4400">
                <a:latin typeface="Times New Roman"/>
                <a:ea typeface="Times New Roman"/>
                <a:cs typeface="Times New Roman"/>
                <a:sym typeface="Times New Roman"/>
              </a:rPr>
              <a:t>HOSTEL MANAGEMENT SYSTEM</a:t>
            </a:r>
            <a:endParaRPr/>
          </a:p>
        </p:txBody>
      </p:sp>
      <p:pic>
        <p:nvPicPr>
          <p:cNvPr id="122" name="Google Shape;122;p2"/>
          <p:cNvPicPr preferRelativeResize="0"/>
          <p:nvPr/>
        </p:nvPicPr>
        <p:blipFill rotWithShape="1">
          <a:blip r:embed="rId3">
            <a:alphaModFix/>
          </a:blip>
          <a:srcRect b="0" l="0" r="0" t="0"/>
          <a:stretch/>
        </p:blipFill>
        <p:spPr>
          <a:xfrm>
            <a:off x="8018477" y="10033"/>
            <a:ext cx="1143000" cy="1057275"/>
          </a:xfrm>
          <a:prstGeom prst="rect">
            <a:avLst/>
          </a:prstGeom>
          <a:noFill/>
          <a:ln>
            <a:noFill/>
          </a:ln>
        </p:spPr>
      </p:pic>
      <p:pic>
        <p:nvPicPr>
          <p:cNvPr id="123" name="Google Shape;123;p2"/>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3"/>
          <p:cNvSpPr txBox="1"/>
          <p:nvPr>
            <p:ph type="title"/>
          </p:nvPr>
        </p:nvSpPr>
        <p:spPr>
          <a:xfrm>
            <a:off x="0" y="0"/>
            <a:ext cx="9144000" cy="1047750"/>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Abstract</a:t>
            </a:r>
            <a:r>
              <a:rPr lang="en-US">
                <a:solidFill>
                  <a:schemeClr val="dk1"/>
                </a:solidFill>
                <a:latin typeface="Times New Roman"/>
                <a:ea typeface="Times New Roman"/>
                <a:cs typeface="Times New Roman"/>
                <a:sym typeface="Times New Roman"/>
              </a:rPr>
              <a:t> </a:t>
            </a:r>
            <a:endParaRPr sz="4000">
              <a:solidFill>
                <a:schemeClr val="dk1"/>
              </a:solidFill>
              <a:latin typeface="Times New Roman"/>
              <a:ea typeface="Times New Roman"/>
              <a:cs typeface="Times New Roman"/>
              <a:sym typeface="Times New Roman"/>
            </a:endParaRPr>
          </a:p>
        </p:txBody>
      </p:sp>
      <p:sp>
        <p:nvSpPr>
          <p:cNvPr id="129" name="Google Shape;129;p3"/>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0" name="Google Shape;130;p3"/>
          <p:cNvSpPr txBox="1"/>
          <p:nvPr>
            <p:ph idx="1" type="body"/>
          </p:nvPr>
        </p:nvSpPr>
        <p:spPr>
          <a:xfrm>
            <a:off x="533400" y="1276350"/>
            <a:ext cx="8153400" cy="3341370"/>
          </a:xfrm>
          <a:prstGeom prst="rect">
            <a:avLst/>
          </a:prstGeom>
          <a:noFill/>
          <a:ln>
            <a:noFill/>
          </a:ln>
        </p:spPr>
        <p:txBody>
          <a:bodyPr anchorCtr="0" anchor="t" bIns="45700" lIns="91425" spcFirstLastPara="1" rIns="91425" wrap="square" tIns="45700">
            <a:normAutofit fontScale="77500" lnSpcReduction="20000"/>
          </a:bodyPr>
          <a:lstStyle/>
          <a:p>
            <a:pPr indent="457200" lvl="0" marL="274320" rtl="0" algn="just">
              <a:lnSpc>
                <a:spcPct val="150000"/>
              </a:lnSpc>
              <a:spcBef>
                <a:spcPts val="0"/>
              </a:spcBef>
              <a:spcAft>
                <a:spcPts val="0"/>
              </a:spcAft>
              <a:buSzPct val="76000"/>
              <a:buNone/>
            </a:pPr>
            <a:r>
              <a:rPr lang="en-US" sz="1800">
                <a:latin typeface="Times New Roman"/>
                <a:ea typeface="Times New Roman"/>
                <a:cs typeface="Times New Roman"/>
                <a:sym typeface="Times New Roman"/>
              </a:rPr>
              <a:t>The </a:t>
            </a:r>
            <a:r>
              <a:rPr b="1" lang="en-US" sz="1800">
                <a:latin typeface="Times New Roman"/>
                <a:ea typeface="Times New Roman"/>
                <a:cs typeface="Times New Roman"/>
                <a:sym typeface="Times New Roman"/>
              </a:rPr>
              <a:t>Hostel Management System</a:t>
            </a:r>
            <a:r>
              <a:rPr lang="en-US" sz="1800">
                <a:latin typeface="Times New Roman"/>
                <a:ea typeface="Times New Roman"/>
                <a:cs typeface="Times New Roman"/>
                <a:sym typeface="Times New Roman"/>
              </a:rPr>
              <a:t> is a desktop application built with Python's Tkinter and MySQL, designed to simplify and digitize hostel administration. It features role-based access for </a:t>
            </a:r>
            <a:r>
              <a:rPr b="1" lang="en-US" sz="1800">
                <a:latin typeface="Times New Roman"/>
                <a:ea typeface="Times New Roman"/>
                <a:cs typeface="Times New Roman"/>
                <a:sym typeface="Times New Roman"/>
              </a:rPr>
              <a:t>wardens</a:t>
            </a:r>
            <a:r>
              <a:rPr lang="en-US" sz="1800">
                <a:latin typeface="Times New Roman"/>
                <a:ea typeface="Times New Roman"/>
                <a:cs typeface="Times New Roman"/>
                <a:sym typeface="Times New Roman"/>
              </a:rPr>
              <a:t> and </a:t>
            </a:r>
            <a:r>
              <a:rPr b="1" lang="en-US" sz="1800">
                <a:latin typeface="Times New Roman"/>
                <a:ea typeface="Times New Roman"/>
                <a:cs typeface="Times New Roman"/>
                <a:sym typeface="Times New Roman"/>
              </a:rPr>
              <a:t>hostellers</a:t>
            </a:r>
            <a:r>
              <a:rPr lang="en-US" sz="1800">
                <a:latin typeface="Times New Roman"/>
                <a:ea typeface="Times New Roman"/>
                <a:cs typeface="Times New Roman"/>
                <a:sym typeface="Times New Roman"/>
              </a:rPr>
              <a:t>, enabling functions like attendance tracking, outpass requests, and user management.</a:t>
            </a:r>
            <a:endParaRPr sz="1800">
              <a:latin typeface="Arial"/>
              <a:ea typeface="Arial"/>
              <a:cs typeface="Arial"/>
              <a:sym typeface="Arial"/>
            </a:endParaRPr>
          </a:p>
          <a:p>
            <a:pPr indent="457200" lvl="0" marL="274320" rtl="0" algn="just">
              <a:lnSpc>
                <a:spcPct val="150000"/>
              </a:lnSpc>
              <a:spcBef>
                <a:spcPts val="2400"/>
              </a:spcBef>
              <a:spcAft>
                <a:spcPts val="0"/>
              </a:spcAft>
              <a:buSzPct val="76000"/>
              <a:buNone/>
            </a:pPr>
            <a:r>
              <a:rPr lang="en-US" sz="1800">
                <a:latin typeface="Times New Roman"/>
                <a:ea typeface="Times New Roman"/>
                <a:cs typeface="Times New Roman"/>
                <a:sym typeface="Times New Roman"/>
              </a:rPr>
              <a:t>Wardens can view attendance summaries, approve outpass requests, and filter hosteller data by various criteria. Hostellers can mark attendance, submit and track outpass requests, and review their attendance history.</a:t>
            </a:r>
            <a:endParaRPr sz="1800">
              <a:latin typeface="Arial"/>
              <a:ea typeface="Arial"/>
              <a:cs typeface="Arial"/>
              <a:sym typeface="Arial"/>
            </a:endParaRPr>
          </a:p>
          <a:p>
            <a:pPr indent="457200" lvl="0" marL="274320" rtl="0" algn="just">
              <a:lnSpc>
                <a:spcPct val="150000"/>
              </a:lnSpc>
              <a:spcBef>
                <a:spcPts val="2400"/>
              </a:spcBef>
              <a:spcAft>
                <a:spcPts val="0"/>
              </a:spcAft>
              <a:buSzPct val="76000"/>
              <a:buNone/>
            </a:pPr>
            <a:r>
              <a:rPr lang="en-US" sz="1800">
                <a:latin typeface="Times New Roman"/>
                <a:ea typeface="Times New Roman"/>
                <a:cs typeface="Times New Roman"/>
                <a:sym typeface="Times New Roman"/>
              </a:rPr>
              <a:t>The system ensures secure login and registration, supports real-time database operations, and promotes efficient communication between hostel staff and residents. With its user-friendly interface and modular design, this project offers a practical solution for managing hostels in academic institutions.</a:t>
            </a:r>
            <a:endParaRPr sz="1800">
              <a:latin typeface="Arial"/>
              <a:ea typeface="Arial"/>
              <a:cs typeface="Arial"/>
              <a:sym typeface="Arial"/>
            </a:endParaRPr>
          </a:p>
        </p:txBody>
      </p:sp>
      <p:pic>
        <p:nvPicPr>
          <p:cNvPr id="131" name="Google Shape;131;p3"/>
          <p:cNvPicPr preferRelativeResize="0"/>
          <p:nvPr/>
        </p:nvPicPr>
        <p:blipFill rotWithShape="1">
          <a:blip r:embed="rId3">
            <a:alphaModFix/>
          </a:blip>
          <a:srcRect b="0" l="0" r="0" t="0"/>
          <a:stretch/>
        </p:blipFill>
        <p:spPr>
          <a:xfrm>
            <a:off x="8018477" y="10033"/>
            <a:ext cx="1143000" cy="1057275"/>
          </a:xfrm>
          <a:prstGeom prst="rect">
            <a:avLst/>
          </a:prstGeom>
          <a:noFill/>
          <a:ln>
            <a:noFill/>
          </a:ln>
        </p:spPr>
      </p:pic>
      <p:pic>
        <p:nvPicPr>
          <p:cNvPr id="132" name="Google Shape;132;p3"/>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4"/>
          <p:cNvSpPr txBox="1"/>
          <p:nvPr>
            <p:ph type="title"/>
          </p:nvPr>
        </p:nvSpPr>
        <p:spPr>
          <a:xfrm>
            <a:off x="0" y="-19051"/>
            <a:ext cx="9161477" cy="1069657"/>
          </a:xfrm>
          <a:prstGeom prst="rect">
            <a:avLst/>
          </a:prstGeom>
          <a:solidFill>
            <a:srgbClr val="93B9C3"/>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Introduction</a:t>
            </a:r>
            <a:endParaRPr b="1" sz="4000">
              <a:solidFill>
                <a:schemeClr val="dk1"/>
              </a:solidFill>
              <a:latin typeface="Times New Roman"/>
              <a:ea typeface="Times New Roman"/>
              <a:cs typeface="Times New Roman"/>
              <a:sym typeface="Times New Roman"/>
            </a:endParaRPr>
          </a:p>
        </p:txBody>
      </p:sp>
      <p:sp>
        <p:nvSpPr>
          <p:cNvPr id="138" name="Google Shape;138;p4"/>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39" name="Google Shape;139;p4"/>
          <p:cNvSpPr txBox="1"/>
          <p:nvPr>
            <p:ph idx="1" type="body"/>
          </p:nvPr>
        </p:nvSpPr>
        <p:spPr>
          <a:xfrm>
            <a:off x="304800" y="1200150"/>
            <a:ext cx="8382000" cy="34175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8"/>
              <a:buChar char="🞂"/>
            </a:pPr>
            <a:r>
              <a:rPr lang="en-US" sz="1800">
                <a:latin typeface="Times New Roman"/>
                <a:ea typeface="Times New Roman"/>
                <a:cs typeface="Times New Roman"/>
                <a:sym typeface="Times New Roman"/>
              </a:rPr>
              <a:t>    The Hostel Management System is a desktop-based application designed to streamline and digitize the various processes involved in the administration of a student hostel. </a:t>
            </a:r>
            <a:endParaRPr/>
          </a:p>
          <a:p>
            <a:pPr indent="0" lvl="0" marL="0" rtl="0" algn="l">
              <a:spcBef>
                <a:spcPts val="600"/>
              </a:spcBef>
              <a:spcAft>
                <a:spcPts val="0"/>
              </a:spcAft>
              <a:buSzPts val="1368"/>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Char char="🞂"/>
            </a:pPr>
            <a:r>
              <a:rPr lang="en-US" sz="1800">
                <a:latin typeface="Times New Roman"/>
                <a:ea typeface="Times New Roman"/>
                <a:cs typeface="Times New Roman"/>
                <a:sym typeface="Times New Roman"/>
              </a:rPr>
              <a:t>This project leverages Python for its core functionality, utilizing the Tkinter library to build an interactive graphical user interface and MySQL to handle the backend database operations. </a:t>
            </a:r>
            <a:endParaRPr/>
          </a:p>
          <a:p>
            <a:pPr indent="0" lvl="0" marL="0" rtl="0" algn="l">
              <a:spcBef>
                <a:spcPts val="600"/>
              </a:spcBef>
              <a:spcAft>
                <a:spcPts val="0"/>
              </a:spcAft>
              <a:buSzPts val="1368"/>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Char char="🞂"/>
            </a:pPr>
            <a:r>
              <a:rPr lang="en-US" sz="1800">
                <a:latin typeface="Times New Roman"/>
                <a:ea typeface="Times New Roman"/>
                <a:cs typeface="Times New Roman"/>
                <a:sym typeface="Times New Roman"/>
              </a:rPr>
              <a:t>    The system was developed to address the inefficiencies of traditional paper-based hostel management, offering a modern and intuitive platform for both students and wardens to manage daily hostel-related tasks.</a:t>
            </a:r>
            <a:endParaRPr sz="1800">
              <a:latin typeface="Arial"/>
              <a:ea typeface="Arial"/>
              <a:cs typeface="Arial"/>
              <a:sym typeface="Arial"/>
            </a:endParaRPr>
          </a:p>
        </p:txBody>
      </p:sp>
      <p:pic>
        <p:nvPicPr>
          <p:cNvPr id="140" name="Google Shape;140;p4"/>
          <p:cNvPicPr preferRelativeResize="0"/>
          <p:nvPr/>
        </p:nvPicPr>
        <p:blipFill rotWithShape="1">
          <a:blip r:embed="rId3">
            <a:alphaModFix/>
          </a:blip>
          <a:srcRect b="0" l="0" r="0" t="0"/>
          <a:stretch/>
        </p:blipFill>
        <p:spPr>
          <a:xfrm>
            <a:off x="8018477" y="10033"/>
            <a:ext cx="1143000" cy="1057275"/>
          </a:xfrm>
          <a:prstGeom prst="rect">
            <a:avLst/>
          </a:prstGeom>
          <a:noFill/>
          <a:ln>
            <a:noFill/>
          </a:ln>
        </p:spPr>
      </p:pic>
      <p:pic>
        <p:nvPicPr>
          <p:cNvPr id="141" name="Google Shape;141;p4"/>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5"/>
          <p:cNvSpPr txBox="1"/>
          <p:nvPr>
            <p:ph type="title"/>
          </p:nvPr>
        </p:nvSpPr>
        <p:spPr>
          <a:xfrm>
            <a:off x="0" y="0"/>
            <a:ext cx="9144000" cy="1057276"/>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Database - Concepts Used</a:t>
            </a:r>
            <a:endParaRPr b="1" sz="4000">
              <a:solidFill>
                <a:schemeClr val="dk1"/>
              </a:solidFill>
              <a:latin typeface="Times New Roman"/>
              <a:ea typeface="Times New Roman"/>
              <a:cs typeface="Times New Roman"/>
              <a:sym typeface="Times New Roman"/>
            </a:endParaRPr>
          </a:p>
        </p:txBody>
      </p:sp>
      <p:sp>
        <p:nvSpPr>
          <p:cNvPr id="147" name="Google Shape;147;p5"/>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48" name="Google Shape;148;p5"/>
          <p:cNvSpPr txBox="1"/>
          <p:nvPr>
            <p:ph idx="1" type="body"/>
          </p:nvPr>
        </p:nvSpPr>
        <p:spPr>
          <a:xfrm>
            <a:off x="457200" y="1276350"/>
            <a:ext cx="8229600" cy="334137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None/>
            </a:pPr>
            <a:r>
              <a:rPr lang="en-US">
                <a:latin typeface="Times New Roman"/>
                <a:ea typeface="Times New Roman"/>
                <a:cs typeface="Times New Roman"/>
                <a:sym typeface="Times New Roman"/>
              </a:rPr>
              <a:t>SQL &amp; MySQL used to manage hostel data (students, attendance, outpass).</a:t>
            </a:r>
            <a:endParaRPr/>
          </a:p>
          <a:p>
            <a:pPr indent="-274320" lvl="0" marL="274320" rtl="0" algn="l">
              <a:spcBef>
                <a:spcPts val="600"/>
              </a:spcBef>
              <a:spcAft>
                <a:spcPts val="0"/>
              </a:spcAft>
              <a:buSzPct val="76000"/>
              <a:buNone/>
            </a:pPr>
            <a:r>
              <a:rPr lang="en-US">
                <a:latin typeface="Times New Roman"/>
                <a:ea typeface="Times New Roman"/>
                <a:cs typeface="Times New Roman"/>
                <a:sym typeface="Times New Roman"/>
              </a:rPr>
              <a:t>Tables are normalized to reduce redundancy.Primary &amp; Foreign Keys maintain data relationships.</a:t>
            </a:r>
            <a:endParaRPr/>
          </a:p>
          <a:p>
            <a:pPr indent="-274320" lvl="0" marL="274320" rtl="0" algn="l">
              <a:spcBef>
                <a:spcPts val="600"/>
              </a:spcBef>
              <a:spcAft>
                <a:spcPts val="0"/>
              </a:spcAft>
              <a:buSzPct val="76000"/>
              <a:buNone/>
            </a:pPr>
            <a:r>
              <a:rPr lang="en-US">
                <a:latin typeface="Times New Roman"/>
                <a:ea typeface="Times New Roman"/>
                <a:cs typeface="Times New Roman"/>
                <a:sym typeface="Times New Roman"/>
              </a:rPr>
              <a:t>DDL &amp; DML used for creating and managing data (e.g., CREATE, INSERT, SELECT, UPDATE).</a:t>
            </a:r>
            <a:endParaRPr/>
          </a:p>
          <a:p>
            <a:pPr indent="-274320" lvl="0" marL="274320" rtl="0" algn="l">
              <a:spcBef>
                <a:spcPts val="600"/>
              </a:spcBef>
              <a:spcAft>
                <a:spcPts val="0"/>
              </a:spcAft>
              <a:buSzPct val="76000"/>
              <a:buNone/>
            </a:pPr>
            <a:r>
              <a:rPr lang="en-US">
                <a:latin typeface="Times New Roman"/>
                <a:ea typeface="Times New Roman"/>
                <a:cs typeface="Times New Roman"/>
                <a:sym typeface="Times New Roman"/>
              </a:rPr>
              <a:t>Joins used to fetch related data across tables.Security with parameterized queries and role-based access (student/warden).</a:t>
            </a:r>
            <a:endParaRPr/>
          </a:p>
          <a:p>
            <a:pPr indent="-274320" lvl="0" marL="274320" rtl="0" algn="l">
              <a:spcBef>
                <a:spcPts val="600"/>
              </a:spcBef>
              <a:spcAft>
                <a:spcPts val="0"/>
              </a:spcAft>
              <a:buSzPct val="76000"/>
              <a:buNone/>
            </a:pPr>
            <a:r>
              <a:rPr lang="en-US">
                <a:latin typeface="Times New Roman"/>
                <a:ea typeface="Times New Roman"/>
                <a:cs typeface="Times New Roman"/>
                <a:sym typeface="Times New Roman"/>
              </a:rPr>
              <a:t>Transactions ensure reliable data operations using ACID properties.</a:t>
            </a:r>
            <a:endParaRPr>
              <a:latin typeface="Times New Roman"/>
              <a:ea typeface="Times New Roman"/>
              <a:cs typeface="Times New Roman"/>
              <a:sym typeface="Times New Roman"/>
            </a:endParaRPr>
          </a:p>
        </p:txBody>
      </p:sp>
      <p:pic>
        <p:nvPicPr>
          <p:cNvPr id="149" name="Google Shape;149;p5"/>
          <p:cNvPicPr preferRelativeResize="0"/>
          <p:nvPr/>
        </p:nvPicPr>
        <p:blipFill rotWithShape="1">
          <a:blip r:embed="rId3">
            <a:alphaModFix/>
          </a:blip>
          <a:srcRect b="0" l="0" r="0" t="0"/>
          <a:stretch/>
        </p:blipFill>
        <p:spPr>
          <a:xfrm>
            <a:off x="8018477" y="10033"/>
            <a:ext cx="1143000" cy="1057275"/>
          </a:xfrm>
          <a:prstGeom prst="rect">
            <a:avLst/>
          </a:prstGeom>
          <a:noFill/>
          <a:ln>
            <a:noFill/>
          </a:ln>
        </p:spPr>
      </p:pic>
      <p:pic>
        <p:nvPicPr>
          <p:cNvPr id="150" name="Google Shape;150;p5"/>
          <p:cNvPicPr preferRelativeResize="0"/>
          <p:nvPr/>
        </p:nvPicPr>
        <p:blipFill rotWithShape="1">
          <a:blip r:embed="rId4">
            <a:alphaModFix/>
          </a:blip>
          <a:srcRect b="0" l="0" r="0" t="0"/>
          <a:stretch/>
        </p:blipFill>
        <p:spPr>
          <a:xfrm>
            <a:off x="38100" y="10033"/>
            <a:ext cx="1066799" cy="102273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txBox="1"/>
          <p:nvPr>
            <p:ph type="title"/>
          </p:nvPr>
        </p:nvSpPr>
        <p:spPr>
          <a:xfrm>
            <a:off x="1" y="-7238"/>
            <a:ext cx="9144000" cy="1040003"/>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a:t>
            </a:r>
            <a:endParaRPr b="1" sz="4000">
              <a:solidFill>
                <a:schemeClr val="dk1"/>
              </a:solidFill>
              <a:latin typeface="Times New Roman"/>
              <a:ea typeface="Times New Roman"/>
              <a:cs typeface="Times New Roman"/>
              <a:sym typeface="Times New Roman"/>
            </a:endParaRPr>
          </a:p>
        </p:txBody>
      </p:sp>
      <p:sp>
        <p:nvSpPr>
          <p:cNvPr id="156" name="Google Shape;156;p6"/>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id="157" name="Google Shape;157;p6"/>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158" name="Google Shape;158;p6"/>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pic>
        <p:nvPicPr>
          <p:cNvPr descr="A diagram of a hostel management system&#10;&#10;AI-generated content may be incorrect." id="159" name="Google Shape;159;p6"/>
          <p:cNvPicPr preferRelativeResize="0"/>
          <p:nvPr>
            <p:ph idx="1" type="body"/>
          </p:nvPr>
        </p:nvPicPr>
        <p:blipFill rotWithShape="1">
          <a:blip r:embed="rId5">
            <a:alphaModFix/>
          </a:blip>
          <a:srcRect b="11129" l="0" r="0" t="4647"/>
          <a:stretch/>
        </p:blipFill>
        <p:spPr>
          <a:xfrm>
            <a:off x="2447143" y="1131603"/>
            <a:ext cx="4249714" cy="3536822"/>
          </a:xfrm>
          <a:prstGeom prst="rect">
            <a:avLst/>
          </a:prstGeom>
          <a:noFill/>
          <a:ln>
            <a:noFill/>
          </a:ln>
          <a:effectLst>
            <a:outerShdw blurRad="107950" algn="ctr" dir="5400000" dist="12700">
              <a:srgbClr val="000000"/>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0" y="-1"/>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Proposed Architecture - Description</a:t>
            </a:r>
            <a:endParaRPr b="1" sz="4000">
              <a:solidFill>
                <a:schemeClr val="dk1"/>
              </a:solidFill>
              <a:latin typeface="Times New Roman"/>
              <a:ea typeface="Times New Roman"/>
              <a:cs typeface="Times New Roman"/>
              <a:sym typeface="Times New Roman"/>
            </a:endParaRPr>
          </a:p>
        </p:txBody>
      </p:sp>
      <p:sp>
        <p:nvSpPr>
          <p:cNvPr id="165" name="Google Shape;165;p7"/>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66" name="Google Shape;166;p7"/>
          <p:cNvSpPr txBox="1"/>
          <p:nvPr>
            <p:ph idx="1" type="body"/>
          </p:nvPr>
        </p:nvSpPr>
        <p:spPr>
          <a:xfrm>
            <a:off x="457200" y="1428750"/>
            <a:ext cx="8229600" cy="31889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8"/>
              <a:buChar char="🞂"/>
            </a:pPr>
            <a:r>
              <a:rPr lang="en-US" sz="1800">
                <a:latin typeface="Times New Roman"/>
                <a:ea typeface="Times New Roman"/>
                <a:cs typeface="Times New Roman"/>
                <a:sym typeface="Times New Roman"/>
              </a:rPr>
              <a:t>The proposed Hostel Management System is a role-based software solution designed to digitize and streamline the administrative operations of a student hostel. Developed using Python's Tkinter library for the front-end and MySQL for the backend database, the system provides a user-friendly and efficient interface for managing hostellers, tracking attendance, and processing outpass requests.</a:t>
            </a:r>
            <a:endParaRPr/>
          </a:p>
          <a:p>
            <a:pPr indent="-187452" lvl="0" marL="274320" rtl="0" algn="l">
              <a:spcBef>
                <a:spcPts val="600"/>
              </a:spcBef>
              <a:spcAft>
                <a:spcPts val="0"/>
              </a:spcAft>
              <a:buSzPts val="1368"/>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Char char="🞂"/>
            </a:pPr>
            <a:r>
              <a:rPr lang="en-US" sz="1800">
                <a:latin typeface="Times New Roman"/>
                <a:ea typeface="Times New Roman"/>
                <a:cs typeface="Times New Roman"/>
                <a:sym typeface="Times New Roman"/>
              </a:rPr>
              <a:t>Hostellers can register through a detailed form that captures personal, academic, and contact details. Once registered, they can log in to manage their attendance by marking themselves as present, absent, or on leave using an interactive calendar-based interface. </a:t>
            </a:r>
            <a:endParaRPr>
              <a:latin typeface="Times New Roman"/>
              <a:ea typeface="Times New Roman"/>
              <a:cs typeface="Times New Roman"/>
              <a:sym typeface="Times New Roman"/>
            </a:endParaRPr>
          </a:p>
        </p:txBody>
      </p:sp>
      <p:pic>
        <p:nvPicPr>
          <p:cNvPr id="167" name="Google Shape;167;p7"/>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168" name="Google Shape;168;p7"/>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0" y="0"/>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Proposed Architecture  - Description (Cont..)</a:t>
            </a:r>
            <a:endParaRPr b="1" sz="3600">
              <a:solidFill>
                <a:schemeClr val="dk1"/>
              </a:solidFill>
              <a:latin typeface="Times New Roman"/>
              <a:ea typeface="Times New Roman"/>
              <a:cs typeface="Times New Roman"/>
              <a:sym typeface="Times New Roman"/>
            </a:endParaRPr>
          </a:p>
        </p:txBody>
      </p:sp>
      <p:sp>
        <p:nvSpPr>
          <p:cNvPr id="174" name="Google Shape;174;p8"/>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75" name="Google Shape;175;p8"/>
          <p:cNvSpPr txBox="1"/>
          <p:nvPr>
            <p:ph idx="1" type="body"/>
          </p:nvPr>
        </p:nvSpPr>
        <p:spPr>
          <a:xfrm>
            <a:off x="457200" y="1352550"/>
            <a:ext cx="8229600" cy="32651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8"/>
              <a:buChar char="🞂"/>
            </a:pPr>
            <a:r>
              <a:rPr lang="en-US" sz="1800">
                <a:latin typeface="Times New Roman"/>
                <a:ea typeface="Times New Roman"/>
                <a:cs typeface="Times New Roman"/>
                <a:sym typeface="Times New Roman"/>
              </a:rPr>
              <a:t>Wardens, on the other hand, have administrative privileges allowing them to view attendance records, approve or reject outpass requests, and access a filtered list of hostellers based on department, year, or hostel name. The system also features birthday alerts, notifying wardens of hostellers who have birthdays on the current day, adding a personalized touch to student management. </a:t>
            </a:r>
            <a:endParaRPr/>
          </a:p>
          <a:p>
            <a:pPr indent="0" lvl="0" marL="0" rtl="0" algn="l">
              <a:spcBef>
                <a:spcPts val="600"/>
              </a:spcBef>
              <a:spcAft>
                <a:spcPts val="0"/>
              </a:spcAft>
              <a:buSzPts val="1368"/>
              <a:buNone/>
            </a:pPr>
            <a:r>
              <a:t/>
            </a:r>
            <a:endParaRPr sz="1800">
              <a:latin typeface="Times New Roman"/>
              <a:ea typeface="Times New Roman"/>
              <a:cs typeface="Times New Roman"/>
              <a:sym typeface="Times New Roman"/>
            </a:endParaRPr>
          </a:p>
          <a:p>
            <a:pPr indent="-274320" lvl="0" marL="274320" rtl="0" algn="l">
              <a:spcBef>
                <a:spcPts val="600"/>
              </a:spcBef>
              <a:spcAft>
                <a:spcPts val="0"/>
              </a:spcAft>
              <a:buSzPts val="1368"/>
              <a:buChar char="🞂"/>
            </a:pPr>
            <a:r>
              <a:rPr lang="en-US" sz="1800">
                <a:latin typeface="Times New Roman"/>
                <a:ea typeface="Times New Roman"/>
                <a:cs typeface="Times New Roman"/>
                <a:sym typeface="Times New Roman"/>
              </a:rPr>
              <a:t>Overall, the system replaces traditional paper-based records with a centralized digital platform that enhances efficiency, accuracy, and accessibility. It minimizes manual effort, reduces the chances of errors, and improves communication between students and wardens.</a:t>
            </a:r>
            <a:endParaRPr sz="1800">
              <a:latin typeface="Arial"/>
              <a:ea typeface="Arial"/>
              <a:cs typeface="Arial"/>
              <a:sym typeface="Arial"/>
            </a:endParaRPr>
          </a:p>
        </p:txBody>
      </p:sp>
      <p:pic>
        <p:nvPicPr>
          <p:cNvPr id="176" name="Google Shape;176;p8"/>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177" name="Google Shape;177;p8"/>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0" y="0"/>
            <a:ext cx="9144000" cy="1057275"/>
          </a:xfrm>
          <a:prstGeom prst="rect">
            <a:avLst/>
          </a:prstGeom>
          <a:solidFill>
            <a:srgbClr val="93B9C3"/>
          </a:solid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Times New Roman"/>
              <a:buNone/>
            </a:pPr>
            <a:r>
              <a:rPr b="1" lang="en-US">
                <a:solidFill>
                  <a:schemeClr val="dk1"/>
                </a:solidFill>
                <a:latin typeface="Times New Roman"/>
                <a:ea typeface="Times New Roman"/>
                <a:cs typeface="Times New Roman"/>
                <a:sym typeface="Times New Roman"/>
              </a:rPr>
              <a:t>List of Modules</a:t>
            </a:r>
            <a:endParaRPr/>
          </a:p>
        </p:txBody>
      </p:sp>
      <p:sp>
        <p:nvSpPr>
          <p:cNvPr id="183" name="Google Shape;183;p9"/>
          <p:cNvSpPr txBox="1"/>
          <p:nvPr>
            <p:ph idx="12" type="sldNum"/>
          </p:nvPr>
        </p:nvSpPr>
        <p:spPr>
          <a:xfrm>
            <a:off x="612648" y="4767263"/>
            <a:ext cx="1981200" cy="27432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
        <p:nvSpPr>
          <p:cNvPr id="184" name="Google Shape;184;p9"/>
          <p:cNvSpPr txBox="1"/>
          <p:nvPr>
            <p:ph idx="1" type="body"/>
          </p:nvPr>
        </p:nvSpPr>
        <p:spPr>
          <a:xfrm>
            <a:off x="381000" y="1352550"/>
            <a:ext cx="8305800" cy="326517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368"/>
              <a:buChar char="🞂"/>
            </a:pPr>
            <a:r>
              <a:rPr b="1" lang="en-US" sz="1800">
                <a:latin typeface="Times New Roman"/>
                <a:ea typeface="Times New Roman"/>
                <a:cs typeface="Times New Roman"/>
                <a:sym typeface="Times New Roman"/>
              </a:rPr>
              <a:t>USER LOGIN MODULE</a:t>
            </a:r>
            <a:endParaRPr/>
          </a:p>
          <a:p>
            <a:pPr indent="-274320" lvl="0" marL="274320" rtl="0" algn="l">
              <a:spcBef>
                <a:spcPts val="600"/>
              </a:spcBef>
              <a:spcAft>
                <a:spcPts val="0"/>
              </a:spcAft>
              <a:buSzPts val="1368"/>
              <a:buChar char="🞂"/>
            </a:pPr>
            <a:r>
              <a:rPr b="1" lang="en-US" sz="1800">
                <a:latin typeface="Times New Roman"/>
                <a:ea typeface="Times New Roman"/>
                <a:cs typeface="Times New Roman"/>
                <a:sym typeface="Times New Roman"/>
              </a:rPr>
              <a:t>STUDENT DASHBOARD MODULE</a:t>
            </a:r>
            <a:endParaRPr b="1" sz="1800">
              <a:latin typeface="Times New Roman"/>
              <a:ea typeface="Times New Roman"/>
              <a:cs typeface="Times New Roman"/>
              <a:sym typeface="Times New Roman"/>
            </a:endParaRPr>
          </a:p>
          <a:p>
            <a:pPr indent="-274320" lvl="0" marL="274320" rtl="0" algn="l">
              <a:spcBef>
                <a:spcPts val="600"/>
              </a:spcBef>
              <a:spcAft>
                <a:spcPts val="0"/>
              </a:spcAft>
              <a:buSzPts val="1368"/>
              <a:buChar char="🞂"/>
            </a:pPr>
            <a:r>
              <a:rPr b="1" lang="en-US" sz="1800">
                <a:latin typeface="Times New Roman"/>
                <a:ea typeface="Times New Roman"/>
                <a:cs typeface="Times New Roman"/>
                <a:sym typeface="Times New Roman"/>
              </a:rPr>
              <a:t>WARDEN DASHBOARD MODULE</a:t>
            </a:r>
            <a:endParaRPr/>
          </a:p>
          <a:p>
            <a:pPr indent="-274320" lvl="0" marL="274320" rtl="0" algn="l">
              <a:spcBef>
                <a:spcPts val="600"/>
              </a:spcBef>
              <a:spcAft>
                <a:spcPts val="0"/>
              </a:spcAft>
              <a:buSzPts val="1368"/>
              <a:buChar char="🞂"/>
            </a:pPr>
            <a:r>
              <a:rPr b="1" lang="en-US" sz="1800">
                <a:latin typeface="Times New Roman"/>
                <a:ea typeface="Times New Roman"/>
                <a:cs typeface="Times New Roman"/>
                <a:sym typeface="Times New Roman"/>
              </a:rPr>
              <a:t>OUTPASS APPROVAL MODULE</a:t>
            </a:r>
            <a:endParaRPr/>
          </a:p>
          <a:p>
            <a:pPr indent="-274320" lvl="0" marL="274320" rtl="0" algn="l">
              <a:spcBef>
                <a:spcPts val="600"/>
              </a:spcBef>
              <a:spcAft>
                <a:spcPts val="0"/>
              </a:spcAft>
              <a:buSzPts val="1368"/>
              <a:buChar char="🞂"/>
            </a:pPr>
            <a:r>
              <a:rPr b="1" lang="en-US" sz="1800">
                <a:latin typeface="Times New Roman"/>
                <a:ea typeface="Times New Roman"/>
                <a:cs typeface="Times New Roman"/>
                <a:sym typeface="Times New Roman"/>
              </a:rPr>
              <a:t>ATTENDANCE/CHECK-IN MODULE</a:t>
            </a:r>
            <a:endParaRPr b="1" sz="1800">
              <a:latin typeface="Times New Roman"/>
              <a:ea typeface="Times New Roman"/>
              <a:cs typeface="Times New Roman"/>
              <a:sym typeface="Times New Roman"/>
            </a:endParaRPr>
          </a:p>
          <a:p>
            <a:pPr indent="-187452" lvl="0" marL="274320" rtl="0" algn="l">
              <a:spcBef>
                <a:spcPts val="600"/>
              </a:spcBef>
              <a:spcAft>
                <a:spcPts val="0"/>
              </a:spcAft>
              <a:buSzPts val="1368"/>
              <a:buNone/>
            </a:pPr>
            <a:r>
              <a:t/>
            </a:r>
            <a:endParaRPr sz="1800">
              <a:latin typeface="Arial"/>
              <a:ea typeface="Arial"/>
              <a:cs typeface="Arial"/>
              <a:sym typeface="Arial"/>
            </a:endParaRPr>
          </a:p>
          <a:p>
            <a:pPr indent="-148844" lvl="0" marL="274320" rtl="0" algn="l">
              <a:spcBef>
                <a:spcPts val="600"/>
              </a:spcBef>
              <a:spcAft>
                <a:spcPts val="0"/>
              </a:spcAft>
              <a:buSzPts val="1976"/>
              <a:buNone/>
            </a:pPr>
            <a:r>
              <a:t/>
            </a:r>
            <a:endParaRPr>
              <a:latin typeface="Times New Roman"/>
              <a:ea typeface="Times New Roman"/>
              <a:cs typeface="Times New Roman"/>
              <a:sym typeface="Times New Roman"/>
            </a:endParaRPr>
          </a:p>
        </p:txBody>
      </p:sp>
      <p:pic>
        <p:nvPicPr>
          <p:cNvPr id="185" name="Google Shape;185;p9"/>
          <p:cNvPicPr preferRelativeResize="0"/>
          <p:nvPr/>
        </p:nvPicPr>
        <p:blipFill rotWithShape="1">
          <a:blip r:embed="rId3">
            <a:alphaModFix/>
          </a:blip>
          <a:srcRect b="0" l="0" r="0" t="0"/>
          <a:stretch/>
        </p:blipFill>
        <p:spPr>
          <a:xfrm>
            <a:off x="38100" y="10033"/>
            <a:ext cx="1066799" cy="1022732"/>
          </a:xfrm>
          <a:prstGeom prst="rect">
            <a:avLst/>
          </a:prstGeom>
          <a:noFill/>
          <a:ln>
            <a:noFill/>
          </a:ln>
        </p:spPr>
      </p:pic>
      <p:pic>
        <p:nvPicPr>
          <p:cNvPr id="186" name="Google Shape;186;p9"/>
          <p:cNvPicPr preferRelativeResize="0"/>
          <p:nvPr/>
        </p:nvPicPr>
        <p:blipFill rotWithShape="1">
          <a:blip r:embed="rId4">
            <a:alphaModFix/>
          </a:blip>
          <a:srcRect b="0" l="0" r="0" t="0"/>
          <a:stretch/>
        </p:blipFill>
        <p:spPr>
          <a:xfrm>
            <a:off x="8018477" y="10033"/>
            <a:ext cx="1143000" cy="1057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GODFREY T R</dc:creator>
</cp:coreProperties>
</file>