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6" r:id="rId4"/>
    <p:sldId id="257" r:id="rId5"/>
    <p:sldId id="273" r:id="rId6"/>
    <p:sldId id="272" r:id="rId7"/>
    <p:sldId id="266" r:id="rId8"/>
    <p:sldId id="270" r:id="rId9"/>
    <p:sldId id="268" r:id="rId10"/>
    <p:sldId id="262" r:id="rId11"/>
    <p:sldId id="274" r:id="rId12"/>
    <p:sldId id="271" r:id="rId13"/>
    <p:sldId id="267" r:id="rId14"/>
    <p:sldId id="264" r:id="rId15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637" autoAdjust="0"/>
  </p:normalViewPr>
  <p:slideViewPr>
    <p:cSldViewPr snapToGrid="0">
      <p:cViewPr>
        <p:scale>
          <a:sx n="125" d="100"/>
          <a:sy n="125" d="100"/>
        </p:scale>
        <p:origin x="2814" y="-52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AT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890C2FE-44CF-48ED-A885-D4240E0E51B3}" type="slidenum">
              <a:rPr lang="de-AT" sz="1400" b="0" strike="noStrike" spc="-1">
                <a:latin typeface="Times New Roman"/>
              </a:rPr>
              <a:t>‹Nr.›</a:t>
            </a:fld>
            <a:endParaRPr lang="de-A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zxx" sz="2000" b="0" strike="noStrike" spc="-1" dirty="0">
                <a:latin typeface="Arial"/>
              </a:rPr>
              <a:t>Hallo everybody and welcome to our presentation. We are going to present the topic P4 Accuracy of Approximate Circuits</a:t>
            </a:r>
            <a:endParaRPr lang="de-AT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1449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40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I would like to start with a small introduction about approximate computing and its advantages compared to conventional circuits.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According to multiple papers, it has shown to be one of the most promising energy-efficient paradigms and has therefore reached a lot of research attention.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Another advantage of the approximate circuits is that the hardware uses less space due to the reduced number of logic gates.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For the same reason it has a reduced delay time and produces faster results.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Now adding to all the advantages, the question arises How do approximate circuits achieve all of those above mentioned advantages in our design?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As already mentioned, the amount of logic gates is reduced.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For demonstration purposes, we are going to show you two different Full Adder designs. One exact and one approximate.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665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The first design is an exact adder and the second one is an approximate design taken from a paper.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As you can clearly see, the second one is „missing“ some logic gates. </a:t>
            </a:r>
            <a:b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</a:b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The approximate circuit utilizes only 2 exclusive OR's and one NOT gate. The delay is created by three logic gates although the last one is a NOT and much faster than the other gates.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To see what effect it has on the results, we will take a look at the truth tables.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In this chart the tick marks show a correct result, and the crosses indicate a wrong bit.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As we can see the sum is always calculated correctly.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However, deviations occur, when calculating the carry out.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Therefore in 6 out of 8 cases, we are calculating the correct carry out. </a:t>
            </a:r>
            <a:endParaRPr lang="en-US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Error can happen in MSB -&gt; Error is more significant.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This design will be implemented on an open-source processor.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b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</a:br>
            <a:endParaRPr lang="zxx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And now we will hear about Error analysis and the future of our project from my colleague Martin.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9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400" b="0" strike="noStrike" spc="-1" dirty="0">
                <a:solidFill>
                  <a:srgbClr val="FF0000"/>
                </a:solidFill>
                <a:latin typeface="Arial"/>
              </a:rPr>
              <a:t>In many Boolean functions the error can be interpreted with the help of the Hamming distance. </a:t>
            </a:r>
          </a:p>
          <a:p>
            <a:endParaRPr lang="en-US" sz="2400" b="0" strike="noStrike" spc="-1" dirty="0">
              <a:solidFill>
                <a:srgbClr val="FF0000"/>
              </a:solidFill>
              <a:latin typeface="Arial"/>
            </a:endParaRPr>
          </a:p>
          <a:p>
            <a:r>
              <a:rPr lang="en-US" sz="2400" b="0" strike="noStrike" spc="-1" dirty="0">
                <a:solidFill>
                  <a:srgbClr val="FF0000"/>
                </a:solidFill>
                <a:latin typeface="Arial"/>
              </a:rPr>
              <a:t>This was also possible for the one-bit addition presented on the previous slide. </a:t>
            </a:r>
          </a:p>
          <a:p>
            <a:endParaRPr lang="en-US" sz="2400" b="0" strike="noStrike" spc="-1" dirty="0">
              <a:solidFill>
                <a:srgbClr val="FF0000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strike="noStrike" spc="-1" dirty="0">
                <a:solidFill>
                  <a:srgbClr val="FF0000"/>
                </a:solidFill>
                <a:latin typeface="Arial"/>
              </a:rPr>
              <a:t>But when we calculate the addition of two multibit numbers the output must also be interpreted as number. </a:t>
            </a:r>
            <a:r>
              <a:rPr lang="en-US" sz="2400" b="0" strike="noStrike" spc="-1" dirty="0">
                <a:latin typeface="Arial"/>
              </a:rPr>
              <a:t>So the Hamming distance is no of interest. </a:t>
            </a:r>
          </a:p>
          <a:p>
            <a:endParaRPr lang="zxx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21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So the Hamming distance is no of interest.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The error between the exact solution and the approximated solution is the difference. To analyze it we must subtract the two numbers.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As the system grows the complexity grows exponentially with the numbers of inputs.</a:t>
            </a:r>
          </a:p>
          <a:p>
            <a:r>
              <a:rPr lang="en-US" sz="2000" b="0" strike="noStrike" spc="-1" dirty="0">
                <a:latin typeface="Arial"/>
              </a:rPr>
              <a:t>So a truth table analysis is not recommended anymore.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As solution to this we use a Binary Decision Diagram or short BDD. </a:t>
            </a:r>
          </a:p>
          <a:p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47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As solution to this we use a Binary Decision Diagram or short BDD. A BDD is an graph to represent the Boolean function.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It consists of nodes, each representing one input Bit, and edges. </a:t>
            </a:r>
          </a:p>
          <a:p>
            <a:r>
              <a:rPr lang="en-US" sz="2000" b="0" strike="noStrike" spc="-1" dirty="0">
                <a:latin typeface="Arial"/>
              </a:rPr>
              <a:t>An edge represents the value of the input.</a:t>
            </a:r>
          </a:p>
          <a:p>
            <a:r>
              <a:rPr lang="en-US" sz="2000" b="0" strike="noStrike" spc="-1" dirty="0">
                <a:latin typeface="Arial"/>
              </a:rPr>
              <a:t>The final nodes at the bottom represents the output of the function.</a:t>
            </a: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As demonstration we want to present this small example.</a:t>
            </a:r>
          </a:p>
          <a:p>
            <a:r>
              <a:rPr lang="en-US" sz="2000" b="0" strike="noStrike" spc="-1" dirty="0">
                <a:latin typeface="Arial"/>
              </a:rPr>
              <a:t>We start with X[0]. There are two edges, one for when x[0] = 0 and for x[0] = 1. The edges go to the next Input x[1]. </a:t>
            </a:r>
          </a:p>
          <a:p>
            <a:r>
              <a:rPr lang="en-US" sz="2000" b="0" strike="noStrike" spc="-1" dirty="0">
                <a:latin typeface="Arial"/>
              </a:rPr>
              <a:t>If both x[0] and x[1] are 0 then the solution is 0, so the edge goes directly to the 0. </a:t>
            </a:r>
          </a:p>
          <a:p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If both x[0] and x[1] are 0 then the solution is 0, so the edge goes directly to the 0.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The other path to reach the 0 is with 0, 1, 0.</a:t>
            </a: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This reduction of possible paths lead to a much smaller representation then a truth table.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It is possible to compute and analyze BDD automatically. This includes checking for satisfiability, tautologies, and value inserting.</a:t>
            </a:r>
          </a:p>
          <a:p>
            <a:r>
              <a:rPr lang="en-US" sz="2000" b="0" strike="noStrike" spc="-1" dirty="0">
                <a:latin typeface="Arial"/>
              </a:rPr>
              <a:t>The complexity only grows either linear or quadratic with the number of inputs for these operations. (Exact numbers in “An Introduction to BDDs” by Henrik </a:t>
            </a:r>
            <a:r>
              <a:rPr lang="en-US" sz="2000" b="0" strike="noStrike" spc="-1" dirty="0" err="1">
                <a:latin typeface="Arial"/>
              </a:rPr>
              <a:t>Reif</a:t>
            </a:r>
            <a:r>
              <a:rPr lang="en-US" sz="2000" b="0" strike="noStrike" spc="-1" dirty="0">
                <a:latin typeface="Arial"/>
              </a:rPr>
              <a:t> Andersen).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With this technique, the analyzes can be done in an efficient way.</a:t>
            </a:r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6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/>
          <p:nvPr/>
        </p:nvPicPr>
        <p:blipFill>
          <a:blip r:embed="rId15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10" name="Picture 17"/>
          <p:cNvPicPr/>
          <p:nvPr/>
        </p:nvPicPr>
        <p:blipFill>
          <a:blip r:embed="rId16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" y="6400800"/>
            <a:ext cx="9140760" cy="456480"/>
          </a:xfrm>
          <a:prstGeom prst="rect">
            <a:avLst/>
          </a:prstGeom>
          <a:solidFill>
            <a:srgbClr val="0B4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0" y="6334200"/>
            <a:ext cx="9140760" cy="63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822600" y="4814640"/>
            <a:ext cx="740664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/>
          <p:cNvPicPr/>
          <p:nvPr/>
        </p:nvPicPr>
        <p:blipFill>
          <a:blip r:embed="rId15"/>
          <a:srcRect l="-2" r="-6522"/>
          <a:stretch/>
        </p:blipFill>
        <p:spPr>
          <a:xfrm>
            <a:off x="119880" y="70200"/>
            <a:ext cx="1219320" cy="43308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/>
          <p:cNvPicPr/>
          <p:nvPr/>
        </p:nvPicPr>
        <p:blipFill>
          <a:blip r:embed="rId14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46" name="Picture 17"/>
          <p:cNvPicPr/>
          <p:nvPr/>
        </p:nvPicPr>
        <p:blipFill>
          <a:blip r:embed="rId15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"/>
          <p:cNvPicPr/>
          <p:nvPr/>
        </p:nvPicPr>
        <p:blipFill>
          <a:blip r:embed="rId14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87" name="Picture 17"/>
          <p:cNvPicPr/>
          <p:nvPr/>
        </p:nvPicPr>
        <p:blipFill>
          <a:blip r:embed="rId15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AT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1302840"/>
            <a:ext cx="8320320" cy="343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>
                <a:solidFill>
                  <a:srgbClr val="262626"/>
                </a:solidFill>
                <a:latin typeface="Calibri Light"/>
              </a:rPr>
              <a:t>Midterm Presentation -</a:t>
            </a:r>
            <a:br/>
            <a:r>
              <a:rPr lang="zxx" sz="4800" b="0" strike="noStrike" spc="-52">
                <a:solidFill>
                  <a:srgbClr val="262626"/>
                </a:solidFill>
                <a:latin typeface="Calibri Light"/>
              </a:rPr>
              <a:t>P4 Accuracy of Approximate Circuits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4892400"/>
            <a:ext cx="7543080" cy="6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500" lnSpcReduction="2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xx" sz="2800" b="0" strike="noStrike" cap="small" spc="197">
                <a:solidFill>
                  <a:srgbClr val="344068"/>
                </a:solidFill>
                <a:latin typeface="Calibri Light"/>
              </a:rPr>
              <a:t>Fabian Garber, Simon Howind, Kagan Özten, Martin Resetarits, Peter Traunmüller</a:t>
            </a:r>
            <a:endParaRPr lang="zx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Current Status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VHDL code for full adder and INXA1 finished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Arial"/>
              </a:rPr>
              <a:t>Python code for Binary Decision Diagram for 1 bit analysis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Arial"/>
              </a:rPr>
              <a:t>First estimation of power consumption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zxx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BA1FB1B-8EC8-4701-B7A3-764889EBDE91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10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10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Future Plans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Time, Area and Power Analysis with VHDL TOOL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Arial"/>
              </a:rPr>
              <a:t>Adding functionality for generic N bit Adders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Implementation in Open Source Processor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Worst Case Error Analysis with BDD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Implementing on </a:t>
            </a:r>
            <a:r>
              <a:rPr lang="en-US" sz="2000" b="0" strike="noStrike" spc="-1" dirty="0" err="1">
                <a:latin typeface="Arial"/>
              </a:rPr>
              <a:t>Zedboard</a:t>
            </a:r>
            <a:r>
              <a:rPr lang="en-US" sz="2000" b="0" strike="noStrike" spc="-1" dirty="0">
                <a:latin typeface="Arial"/>
              </a:rPr>
              <a:t> (Hardware)</a:t>
            </a: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11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10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22960" y="1385640"/>
            <a:ext cx="7543080" cy="41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zxx" sz="4800" b="0" strike="noStrike" spc="-52">
                <a:solidFill>
                  <a:srgbClr val="404040"/>
                </a:solidFill>
                <a:latin typeface="Calibri Light"/>
              </a:rPr>
              <a:t>Thank you!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9FF41EE-F4E2-4BD6-9D5C-02DFBA608E94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12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 dirty="0">
                <a:solidFill>
                  <a:srgbClr val="404040"/>
                </a:solidFill>
                <a:latin typeface="Calibri Light"/>
              </a:rPr>
              <a:t>Introduction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Advantages of approximate computing</a:t>
            </a:r>
            <a:endParaRPr lang="zxx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Energy-efficient</a:t>
            </a:r>
            <a:endParaRPr lang="zxx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Less area</a:t>
            </a:r>
            <a:endParaRPr lang="zxx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Less computing time</a:t>
            </a:r>
            <a:endParaRPr lang="zxx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zxx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8AEFCD9-C362-4AC6-A5F6-7326765B4F73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Circuit Designs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658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Circuit Designs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3C5150-9FDD-4AF5-B3AF-CBE84CCA7EF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06318" y="1219109"/>
            <a:ext cx="5600243" cy="2437084"/>
          </a:xfrm>
          <a:prstGeom prst="rect">
            <a:avLst/>
          </a:prstGeom>
          <a:ln>
            <a:noFill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591F0BA-ED0B-4327-A11E-CDB3AF0AF0E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206318" y="3934478"/>
            <a:ext cx="5600243" cy="1972069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FA2BDE9-2353-4408-A345-BC551E3C281C}"/>
              </a:ext>
            </a:extLst>
          </p:cNvPr>
          <p:cNvSpPr txBox="1"/>
          <p:nvPr/>
        </p:nvSpPr>
        <p:spPr>
          <a:xfrm>
            <a:off x="1972235" y="3514836"/>
            <a:ext cx="377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Conventional Full Adder Circuit Design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63A1DB-F9E7-403A-AB45-CAF985EF22F9}"/>
              </a:ext>
            </a:extLst>
          </p:cNvPr>
          <p:cNvSpPr txBox="1"/>
          <p:nvPr/>
        </p:nvSpPr>
        <p:spPr>
          <a:xfrm>
            <a:off x="1014721" y="5723468"/>
            <a:ext cx="745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Approximate Full Adder Circuit Design as proposed by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Priyadharshni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et al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44F5821-3128-4462-856D-FDC556DD649B}"/>
              </a:ext>
            </a:extLst>
          </p:cNvPr>
          <p:cNvSpPr/>
          <p:nvPr/>
        </p:nvSpPr>
        <p:spPr>
          <a:xfrm>
            <a:off x="5660708" y="5386385"/>
            <a:ext cx="105091" cy="112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4115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Truth Table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5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C488664-A8D3-4558-A892-C18C2C34D1A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96309" y="1102877"/>
            <a:ext cx="6603102" cy="52142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91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Error Analysis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404040"/>
                </a:solidFill>
                <a:latin typeface="Calibri"/>
              </a:rPr>
              <a:t>For multi bit inputs, the error is not Hamming distance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404040"/>
                </a:solidFill>
                <a:latin typeface="Calibri"/>
              </a:rPr>
              <a:t>Error must be interpreted as number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BA1FB1B-8EC8-4701-B7A3-764889EBDE91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6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76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Error Analysis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404040"/>
                </a:solidFill>
                <a:latin typeface="Calibri"/>
              </a:rPr>
              <a:t>For multi bit inputs, the error is not Hamming distance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404040"/>
                </a:solidFill>
                <a:latin typeface="Calibri"/>
              </a:rPr>
              <a:t>Error must be interpreted as number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BA1FB1B-8EC8-4701-B7A3-764889EBDE91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7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9AEB0D6-34F7-4604-838C-C6CCEDD8907D}"/>
              </a:ext>
            </a:extLst>
          </p:cNvPr>
          <p:cNvSpPr/>
          <p:nvPr/>
        </p:nvSpPr>
        <p:spPr>
          <a:xfrm>
            <a:off x="965200" y="2578100"/>
            <a:ext cx="12954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EXACT</a:t>
            </a:r>
            <a:endParaRPr lang="en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AE3EB3-7714-40FE-84D0-16B5515B2785}"/>
              </a:ext>
            </a:extLst>
          </p:cNvPr>
          <p:cNvSpPr/>
          <p:nvPr/>
        </p:nvSpPr>
        <p:spPr>
          <a:xfrm>
            <a:off x="965200" y="4394520"/>
            <a:ext cx="12954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INXA1</a:t>
            </a:r>
            <a:endParaRPr lang="en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7FD68F-656C-48DE-BEE2-A4F132C19B87}"/>
              </a:ext>
            </a:extLst>
          </p:cNvPr>
          <p:cNvSpPr/>
          <p:nvPr/>
        </p:nvSpPr>
        <p:spPr>
          <a:xfrm>
            <a:off x="4006440" y="3378520"/>
            <a:ext cx="1381106" cy="14859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subtract and </a:t>
            </a:r>
          </a:p>
          <a:p>
            <a:pPr algn="ctr"/>
            <a:r>
              <a:rPr lang="en-US" dirty="0"/>
              <a:t>absolute</a:t>
            </a:r>
            <a:endParaRPr lang="en-AT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61B2D87-5C26-41E7-B965-33057342316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60600" y="3321050"/>
            <a:ext cx="1745840" cy="5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461F6FA-1EA8-4156-9278-C73CF64A306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60600" y="4426270"/>
            <a:ext cx="174584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B3E52AF-B830-49C4-8CBB-5F04F4CAE3C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87546" y="4121470"/>
            <a:ext cx="1514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CA366D5-45E1-47B2-B356-A56C6F21F0A0}"/>
              </a:ext>
            </a:extLst>
          </p:cNvPr>
          <p:cNvSpPr txBox="1"/>
          <p:nvPr/>
        </p:nvSpPr>
        <p:spPr>
          <a:xfrm>
            <a:off x="5937250" y="3651250"/>
            <a:ext cx="122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62030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Binary Decision Diagram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zxx" sz="2000" b="0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8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C492A5D-37CB-4298-A475-1848A04C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91" y="1685484"/>
            <a:ext cx="2156114" cy="376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2BAE72F-5EEF-4A40-8929-F1AB13190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1" y="1946313"/>
            <a:ext cx="3421823" cy="322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Binary Decision Diagram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zxx" sz="2000" b="0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9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C492A5D-37CB-4298-A475-1848A04C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91" y="1685484"/>
            <a:ext cx="2156114" cy="376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2BAE72F-5EEF-4A40-8929-F1AB13190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1" y="1946313"/>
            <a:ext cx="3421823" cy="322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3E67AA9-74AB-4830-9295-4024B7554DF3}"/>
              </a:ext>
            </a:extLst>
          </p:cNvPr>
          <p:cNvCxnSpPr/>
          <p:nvPr/>
        </p:nvCxnSpPr>
        <p:spPr>
          <a:xfrm flipH="1">
            <a:off x="6591300" y="2252663"/>
            <a:ext cx="180975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BC5F988-D926-4454-ABD5-F5BC572620A3}"/>
              </a:ext>
            </a:extLst>
          </p:cNvPr>
          <p:cNvCxnSpPr>
            <a:cxnSpLocks/>
          </p:cNvCxnSpPr>
          <p:nvPr/>
        </p:nvCxnSpPr>
        <p:spPr>
          <a:xfrm flipH="1">
            <a:off x="6305550" y="3338513"/>
            <a:ext cx="95251" cy="8620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E5F91F4-AEA9-4354-AE71-DE1FBDEF2BD9}"/>
              </a:ext>
            </a:extLst>
          </p:cNvPr>
          <p:cNvCxnSpPr>
            <a:cxnSpLocks/>
          </p:cNvCxnSpPr>
          <p:nvPr/>
        </p:nvCxnSpPr>
        <p:spPr>
          <a:xfrm>
            <a:off x="6305551" y="4200525"/>
            <a:ext cx="47624" cy="776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5ECDF8D-FEF3-498A-8252-B4BB41AF0F52}"/>
              </a:ext>
            </a:extLst>
          </p:cNvPr>
          <p:cNvCxnSpPr>
            <a:cxnSpLocks/>
          </p:cNvCxnSpPr>
          <p:nvPr/>
        </p:nvCxnSpPr>
        <p:spPr>
          <a:xfrm flipH="1">
            <a:off x="1285873" y="3009896"/>
            <a:ext cx="254317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DCC493-E742-455B-889E-DF8042520E0C}"/>
              </a:ext>
            </a:extLst>
          </p:cNvPr>
          <p:cNvCxnSpPr>
            <a:cxnSpLocks/>
          </p:cNvCxnSpPr>
          <p:nvPr/>
        </p:nvCxnSpPr>
        <p:spPr>
          <a:xfrm flipH="1">
            <a:off x="1285881" y="3276594"/>
            <a:ext cx="254317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4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ICT_PPT_Temp_NT_Clock7</Template>
  <TotalTime>0</TotalTime>
  <Words>949</Words>
  <Application>Microsoft Office PowerPoint</Application>
  <PresentationFormat>Bildschirmpräsentation (4:3)</PresentationFormat>
  <Paragraphs>111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Liberation Serif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PPT design for ICT (featuring numerous layouts )</dc:title>
  <dc:subject/>
  <dc:creator>Nima TaheriNejad</dc:creator>
  <dc:description/>
  <cp:lastModifiedBy>Martin Resetarits</cp:lastModifiedBy>
  <cp:revision>141</cp:revision>
  <dcterms:created xsi:type="dcterms:W3CDTF">2018-10-12T07:58:45Z</dcterms:created>
  <dcterms:modified xsi:type="dcterms:W3CDTF">2021-11-21T13:07:58Z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TU Wien - Campusversion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