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7.gif" ContentType="image/gif"/>
  <Override PartName="/ppt/media/image9.png" ContentType="image/png"/>
  <Override PartName="/ppt/media/image5.gif" ContentType="image/gif"/>
  <Override PartName="/ppt/media/image8.png" ContentType="image/png"/>
  <Override PartName="/ppt/media/image13.png" ContentType="image/png"/>
  <Override PartName="/ppt/media/image4.gif" ContentType="image/gif"/>
  <Override PartName="/ppt/media/image3.png" ContentType="image/png"/>
  <Override PartName="/ppt/media/image26.png" ContentType="image/png"/>
  <Override PartName="/ppt/media/image11.png" ContentType="image/png"/>
  <Override PartName="/ppt/media/image6.png" ContentType="image/png"/>
  <Override PartName="/ppt/media/image2.gif" ContentType="image/gif"/>
  <Override PartName="/ppt/media/image25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000" spc="-1" strike="noStrike">
                <a:latin typeface="Arial"/>
              </a:rPr>
              <a:t>Click to edit the notes format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1400" spc="-1" strike="noStrike">
                <a:latin typeface="Times New Roman"/>
              </a:rPr>
              <a:t>&lt;header&gt;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AT" sz="1400" spc="-1" strike="noStrike">
                <a:latin typeface="Times New Roman"/>
              </a:rPr>
              <a:t>&lt;date/time&gt;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AT" sz="1400" spc="-1" strike="noStrike">
                <a:latin typeface="Times New Roman"/>
              </a:rPr>
              <a:t>&lt;footer&gt;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672FDC6-3504-400E-BF62-358977096592}" type="slidenum">
              <a:rPr b="0" lang="de-AT" sz="1400" spc="-1" strike="noStrike">
                <a:latin typeface="Times New Roman"/>
              </a:rPr>
              <a:t>&lt;number&gt;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zxx" sz="2000" spc="-1" strike="noStrike">
                <a:latin typeface="Arial"/>
              </a:rPr>
              <a:t>Hall</a:t>
            </a:r>
            <a:r>
              <a:rPr b="0" lang="zxx" sz="2000" spc="-1" strike="noStrike">
                <a:latin typeface="Arial"/>
              </a:rPr>
              <a:t>o </a:t>
            </a:r>
            <a:r>
              <a:rPr b="0" lang="zxx" sz="2000" spc="-1" strike="noStrike">
                <a:latin typeface="Arial"/>
              </a:rPr>
              <a:t>ev</a:t>
            </a:r>
            <a:r>
              <a:rPr b="0" lang="zxx" sz="2000" spc="-1" strike="noStrike">
                <a:latin typeface="Arial"/>
              </a:rPr>
              <a:t>er</a:t>
            </a:r>
            <a:r>
              <a:rPr b="0" lang="zxx" sz="2000" spc="-1" strike="noStrike">
                <a:latin typeface="Arial"/>
              </a:rPr>
              <a:t>yb</a:t>
            </a:r>
            <a:r>
              <a:rPr b="0" lang="zxx" sz="2000" spc="-1" strike="noStrike">
                <a:latin typeface="Arial"/>
              </a:rPr>
              <a:t>od</a:t>
            </a:r>
            <a:r>
              <a:rPr b="0" lang="zxx" sz="2000" spc="-1" strike="noStrike">
                <a:latin typeface="Arial"/>
              </a:rPr>
              <a:t>y </a:t>
            </a:r>
            <a:r>
              <a:rPr b="0" lang="zxx" sz="2000" spc="-1" strike="noStrike">
                <a:latin typeface="Arial"/>
              </a:rPr>
              <a:t>an</a:t>
            </a:r>
            <a:r>
              <a:rPr b="0" lang="zxx" sz="2000" spc="-1" strike="noStrike">
                <a:latin typeface="Arial"/>
              </a:rPr>
              <a:t>d </a:t>
            </a:r>
            <a:r>
              <a:rPr b="0" lang="zxx" sz="2000" spc="-1" strike="noStrike">
                <a:latin typeface="Arial"/>
              </a:rPr>
              <a:t>we</a:t>
            </a:r>
            <a:r>
              <a:rPr b="0" lang="zxx" sz="2000" spc="-1" strike="noStrike">
                <a:latin typeface="Arial"/>
              </a:rPr>
              <a:t>lco</a:t>
            </a:r>
            <a:r>
              <a:rPr b="0" lang="zxx" sz="2000" spc="-1" strike="noStrike">
                <a:latin typeface="Arial"/>
              </a:rPr>
              <a:t>m</a:t>
            </a:r>
            <a:r>
              <a:rPr b="0" lang="zxx" sz="2000" spc="-1" strike="noStrike">
                <a:latin typeface="Arial"/>
              </a:rPr>
              <a:t>e </a:t>
            </a:r>
            <a:r>
              <a:rPr b="0" lang="zxx" sz="2000" spc="-1" strike="noStrike">
                <a:latin typeface="Arial"/>
              </a:rPr>
              <a:t>to </a:t>
            </a:r>
            <a:r>
              <a:rPr b="0" lang="zxx" sz="2000" spc="-1" strike="noStrike">
                <a:latin typeface="Arial"/>
              </a:rPr>
              <a:t>ou</a:t>
            </a:r>
            <a:r>
              <a:rPr b="0" lang="zxx" sz="2000" spc="-1" strike="noStrike">
                <a:latin typeface="Arial"/>
              </a:rPr>
              <a:t>r </a:t>
            </a:r>
            <a:r>
              <a:rPr b="0" lang="zxx" sz="2000" spc="-1" strike="noStrike">
                <a:latin typeface="Arial"/>
              </a:rPr>
              <a:t>pr</a:t>
            </a:r>
            <a:r>
              <a:rPr b="0" lang="zxx" sz="2000" spc="-1" strike="noStrike">
                <a:latin typeface="Arial"/>
              </a:rPr>
              <a:t>es</a:t>
            </a:r>
            <a:r>
              <a:rPr b="0" lang="zxx" sz="2000" spc="-1" strike="noStrike">
                <a:latin typeface="Arial"/>
              </a:rPr>
              <a:t>en</a:t>
            </a:r>
            <a:r>
              <a:rPr b="0" lang="zxx" sz="2000" spc="-1" strike="noStrike">
                <a:latin typeface="Arial"/>
              </a:rPr>
              <a:t>tat</a:t>
            </a:r>
            <a:r>
              <a:rPr b="0" lang="zxx" sz="2000" spc="-1" strike="noStrike">
                <a:latin typeface="Arial"/>
              </a:rPr>
              <a:t>io</a:t>
            </a:r>
            <a:r>
              <a:rPr b="0" lang="zxx" sz="2000" spc="-1" strike="noStrike">
                <a:latin typeface="Arial"/>
              </a:rPr>
              <a:t>n. </a:t>
            </a:r>
            <a:r>
              <a:rPr b="0" lang="zxx" sz="2000" spc="-1" strike="noStrike">
                <a:latin typeface="Arial"/>
              </a:rPr>
              <a:t>W</a:t>
            </a:r>
            <a:r>
              <a:rPr b="0" lang="zxx" sz="2000" spc="-1" strike="noStrike">
                <a:latin typeface="Arial"/>
              </a:rPr>
              <a:t>e </a:t>
            </a:r>
            <a:r>
              <a:rPr b="0" lang="zxx" sz="2000" spc="-1" strike="noStrike">
                <a:latin typeface="Arial"/>
              </a:rPr>
              <a:t>ar</a:t>
            </a:r>
            <a:r>
              <a:rPr b="0" lang="zxx" sz="2000" spc="-1" strike="noStrike">
                <a:latin typeface="Arial"/>
              </a:rPr>
              <a:t>e </a:t>
            </a:r>
            <a:r>
              <a:rPr b="0" lang="zxx" sz="2000" spc="-1" strike="noStrike">
                <a:latin typeface="Arial"/>
              </a:rPr>
              <a:t>go</a:t>
            </a:r>
            <a:r>
              <a:rPr b="0" lang="zxx" sz="2000" spc="-1" strike="noStrike">
                <a:latin typeface="Arial"/>
              </a:rPr>
              <a:t>in</a:t>
            </a:r>
            <a:r>
              <a:rPr b="0" lang="zxx" sz="2000" spc="-1" strike="noStrike">
                <a:latin typeface="Arial"/>
              </a:rPr>
              <a:t>g </a:t>
            </a:r>
            <a:r>
              <a:rPr b="0" lang="zxx" sz="2000" spc="-1" strike="noStrike">
                <a:latin typeface="Arial"/>
              </a:rPr>
              <a:t>to </a:t>
            </a:r>
            <a:r>
              <a:rPr b="0" lang="zxx" sz="2000" spc="-1" strike="noStrike">
                <a:latin typeface="Arial"/>
              </a:rPr>
              <a:t>pr</a:t>
            </a:r>
            <a:r>
              <a:rPr b="0" lang="zxx" sz="2000" spc="-1" strike="noStrike">
                <a:latin typeface="Arial"/>
              </a:rPr>
              <a:t>es</a:t>
            </a:r>
            <a:r>
              <a:rPr b="0" lang="zxx" sz="2000" spc="-1" strike="noStrike">
                <a:latin typeface="Arial"/>
              </a:rPr>
              <a:t>en</a:t>
            </a:r>
            <a:r>
              <a:rPr b="0" lang="zxx" sz="2000" spc="-1" strike="noStrike">
                <a:latin typeface="Arial"/>
              </a:rPr>
              <a:t>t </a:t>
            </a:r>
            <a:r>
              <a:rPr b="0" lang="zxx" sz="2000" spc="-1" strike="noStrike">
                <a:latin typeface="Arial"/>
              </a:rPr>
              <a:t>th</a:t>
            </a:r>
            <a:r>
              <a:rPr b="0" lang="zxx" sz="2000" spc="-1" strike="noStrike">
                <a:latin typeface="Arial"/>
              </a:rPr>
              <a:t>e </a:t>
            </a:r>
            <a:r>
              <a:rPr b="0" lang="zxx" sz="2000" spc="-1" strike="noStrike">
                <a:latin typeface="Arial"/>
              </a:rPr>
              <a:t>to</a:t>
            </a:r>
            <a:r>
              <a:rPr b="0" lang="zxx" sz="2000" spc="-1" strike="noStrike">
                <a:latin typeface="Arial"/>
              </a:rPr>
              <a:t>pic </a:t>
            </a:r>
            <a:r>
              <a:rPr b="0" lang="zxx" sz="2000" spc="-1" strike="noStrike">
                <a:latin typeface="Arial"/>
              </a:rPr>
              <a:t>P4 </a:t>
            </a:r>
            <a:r>
              <a:rPr b="0" lang="zxx" sz="2000" spc="-1" strike="noStrike">
                <a:latin typeface="Arial"/>
              </a:rPr>
              <a:t>Ac</a:t>
            </a:r>
            <a:r>
              <a:rPr b="0" lang="zxx" sz="2000" spc="-1" strike="noStrike">
                <a:latin typeface="Arial"/>
              </a:rPr>
              <a:t>cu</a:t>
            </a:r>
            <a:r>
              <a:rPr b="0" lang="zxx" sz="2000" spc="-1" strike="noStrike">
                <a:latin typeface="Arial"/>
              </a:rPr>
              <a:t>ra</a:t>
            </a:r>
            <a:r>
              <a:rPr b="0" lang="zxx" sz="2000" spc="-1" strike="noStrike">
                <a:latin typeface="Arial"/>
              </a:rPr>
              <a:t>cy </a:t>
            </a:r>
            <a:r>
              <a:rPr b="0" lang="zxx" sz="2000" spc="-1" strike="noStrike">
                <a:latin typeface="Arial"/>
              </a:rPr>
              <a:t>of </a:t>
            </a:r>
            <a:r>
              <a:rPr b="0" lang="zxx" sz="2000" spc="-1" strike="noStrike">
                <a:latin typeface="Arial"/>
              </a:rPr>
              <a:t>Ap</a:t>
            </a:r>
            <a:r>
              <a:rPr b="0" lang="zxx" sz="2000" spc="-1" strike="noStrike">
                <a:latin typeface="Arial"/>
              </a:rPr>
              <a:t>pr</a:t>
            </a:r>
            <a:r>
              <a:rPr b="0" lang="zxx" sz="2000" spc="-1" strike="noStrike">
                <a:latin typeface="Arial"/>
              </a:rPr>
              <a:t>oxi</a:t>
            </a:r>
            <a:r>
              <a:rPr b="0" lang="zxx" sz="2000" spc="-1" strike="noStrike">
                <a:latin typeface="Arial"/>
              </a:rPr>
              <a:t>m</a:t>
            </a:r>
            <a:r>
              <a:rPr b="0" lang="zxx" sz="2000" spc="-1" strike="noStrike">
                <a:latin typeface="Arial"/>
              </a:rPr>
              <a:t>at</a:t>
            </a:r>
            <a:r>
              <a:rPr b="0" lang="zxx" sz="2000" spc="-1" strike="noStrike">
                <a:latin typeface="Arial"/>
              </a:rPr>
              <a:t>e </a:t>
            </a:r>
            <a:r>
              <a:rPr b="0" lang="zxx" sz="2000" spc="-1" strike="noStrike">
                <a:latin typeface="Arial"/>
              </a:rPr>
              <a:t>Cir</a:t>
            </a:r>
            <a:r>
              <a:rPr b="0" lang="zxx" sz="2000" spc="-1" strike="noStrike">
                <a:latin typeface="Arial"/>
              </a:rPr>
              <a:t>cui</a:t>
            </a:r>
            <a:r>
              <a:rPr b="0" lang="zxx" sz="2000" spc="-1" strike="noStrike">
                <a:latin typeface="Arial"/>
              </a:rPr>
              <a:t>ts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[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]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[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]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0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tl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0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f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a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a </a:t>
            </a:r>
            <a:r>
              <a:rPr b="0" lang="en-US" sz="2000" spc="-1" strike="noStrike">
                <a:latin typeface="Arial"/>
              </a:rPr>
              <a:t>tr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ll</a:t>
            </a:r>
            <a:r>
              <a:rPr b="0" lang="en-US" sz="2000" spc="-1" strike="noStrike">
                <a:latin typeface="Arial"/>
              </a:rPr>
              <a:t>y.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fi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ili</a:t>
            </a:r>
            <a:r>
              <a:rPr b="0" lang="en-US" sz="2000" spc="-1" strike="noStrike">
                <a:latin typeface="Arial"/>
              </a:rPr>
              <a:t>ty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li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c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f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. </a:t>
            </a:r>
            <a:r>
              <a:rPr b="0" lang="en-US" sz="2000" spc="-1" strike="noStrike">
                <a:latin typeface="Arial"/>
              </a:rPr>
              <a:t>(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tr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”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ri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if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ff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I would like to start with a small introduction about approximate computing and its advantages compared to conventional circuits.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According to multiple papers, it has shown to be one of the most promising energy-efficient paradigms and has therefore reached a lot of research attention.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Another advantage of the approximate circuits is that the hardware uses less space due to the reduced number of logic gates.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For the same reason it has a reduced delay time and produces faster results. </a:t>
            </a:r>
            <a:endParaRPr b="0" lang="de-AT" sz="18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The first design is an exact adder and the second one is an approximate design taken from a paper.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As you can clearly see, the second one is „missing“ some logic gates. </a:t>
            </a:r>
            <a:br/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The approximate circuit utilizes only 2 exclusive OR's and one NOT gate. The delay is created by three logic gates although the last one is a NOT and much faster than the other gates.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To see what effect it has on the results, we will take a look at the truth tables. </a:t>
            </a:r>
            <a:endParaRPr b="0" lang="de-AT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In this chart the tick marks show a correct result, and the crosses indicate a wrong bit.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As we can see the sum is always calculated correctly.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However, deviations occur, when calculating the carry out.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Therefore in 6 out of 8 cases, we are calculating the correct carry out.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Error can happen in MSB -&gt; Error is more significant.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This design will be implemented on an open-source processor. 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And now we will hear about Error analysis and the future of our project from my colleague Martin.</a:t>
            </a:r>
            <a:endParaRPr b="0" lang="de-A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So the Hamming distance is no of interest.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error between the exact solution and the approximated solution is the difference. To analyze it we must subtract the two numbers.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the system grows the complexity grows exponentially with the numbers of inputs.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So a truth table analysis is not recommended anymore.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As solution to this we use a Binary Decision Diagram or short BDD.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both x[0] and x[1] are 0 then the solution is 0, so the edge goes directly to the 0.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other path to reach the 0 is with 0, 1, 0.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reduction of possible paths lead to a much smaller representation then a truth table.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is possible to compute and analyze BDD automatically. This includes checking for satisfiability, tautologies, and value inserting.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complexity only grows either linear or quadratic with the number of inputs for these operations. (Exact numbers in “An Introduction to BDDs” by Henrik Reif Andersen).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With this technique, the analyzes can be done in an efficient way.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If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[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]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[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]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0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tl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0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en-US" sz="2000" spc="-1" strike="noStrike">
                <a:latin typeface="Arial"/>
              </a:rPr>
              <a:t>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f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a 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a </a:t>
            </a:r>
            <a:r>
              <a:rPr b="0" lang="en-US" sz="2000" spc="-1" strike="noStrike">
                <a:latin typeface="Arial"/>
              </a:rPr>
              <a:t>tr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. 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ll</a:t>
            </a:r>
            <a:r>
              <a:rPr b="0" lang="en-US" sz="2000" spc="-1" strike="noStrike">
                <a:latin typeface="Arial"/>
              </a:rPr>
              <a:t>y.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fi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ili</a:t>
            </a:r>
            <a:r>
              <a:rPr b="0" lang="en-US" sz="2000" spc="-1" strike="noStrike">
                <a:latin typeface="Arial"/>
              </a:rPr>
              <a:t>ty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 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li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c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f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. </a:t>
            </a:r>
            <a:r>
              <a:rPr b="0" lang="en-US" sz="2000" spc="-1" strike="noStrike">
                <a:latin typeface="Arial"/>
              </a:rPr>
              <a:t>(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tr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ti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”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y 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ri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if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).</a:t>
            </a: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Wit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q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,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z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b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ff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w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y.</a:t>
            </a:r>
            <a:endParaRPr b="0" lang="de-AT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39280"/>
            <a:ext cx="7542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gi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>
            <a:alphaModFix amt="0"/>
          </a:blip>
          <a:srcRect l="-2" t="0" r="-6521" b="0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1" name="Picture 17" descr=""/>
          <p:cNvPicPr/>
          <p:nvPr/>
        </p:nvPicPr>
        <p:blipFill>
          <a:blip r:embed="rId4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40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 descr=""/>
          <p:cNvPicPr/>
          <p:nvPr/>
        </p:nvPicPr>
        <p:blipFill>
          <a:blip r:embed="rId5">
            <a:alphaModFix amt="0"/>
          </a:blip>
          <a:srcRect l="-2" t="0" r="-6521" b="0"/>
          <a:stretch/>
        </p:blipFill>
        <p:spPr>
          <a:xfrm>
            <a:off x="119880" y="70200"/>
            <a:ext cx="1218960" cy="432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 descr=""/>
          <p:cNvPicPr/>
          <p:nvPr/>
        </p:nvPicPr>
        <p:blipFill>
          <a:blip r:embed="rId2">
            <a:alphaModFix amt="0"/>
          </a:blip>
          <a:srcRect l="-2" t="0" r="-6521" b="0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46" name="Picture 17" descr="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 descr=""/>
          <p:cNvPicPr/>
          <p:nvPr/>
        </p:nvPicPr>
        <p:blipFill>
          <a:blip r:embed="rId2">
            <a:alphaModFix amt="0"/>
          </a:blip>
          <a:srcRect l="-2" t="0" r="-6521" b="0"/>
          <a:stretch/>
        </p:blipFill>
        <p:spPr>
          <a:xfrm>
            <a:off x="127440" y="6338880"/>
            <a:ext cx="1218960" cy="432720"/>
          </a:xfrm>
          <a:prstGeom prst="rect">
            <a:avLst/>
          </a:prstGeom>
          <a:ln>
            <a:noFill/>
          </a:ln>
        </p:spPr>
      </p:pic>
      <p:pic>
        <p:nvPicPr>
          <p:cNvPr id="87" name="Picture 17" descr="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7405560" y="6341400"/>
            <a:ext cx="1585080" cy="4413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440" cy="35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2720" cy="4146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19960" cy="34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262626"/>
                </a:solidFill>
                <a:latin typeface="Calibri Light"/>
                <a:ea typeface="DejaVu Sans"/>
              </a:rPr>
              <a:t>Midterm Presentation -</a:t>
            </a:r>
            <a:br/>
            <a:r>
              <a:rPr b="0" lang="zxx" sz="4800" spc="-52" strike="noStrike">
                <a:solidFill>
                  <a:srgbClr val="262626"/>
                </a:solidFill>
                <a:latin typeface="Calibri Light"/>
                <a:ea typeface="DejaVu Sans"/>
              </a:rPr>
              <a:t>P4 Accuracy of Approximate Circuits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272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zxx" sz="2800" spc="194" strike="noStrike" cap="small">
                <a:solidFill>
                  <a:srgbClr val="344068"/>
                </a:solidFill>
                <a:latin typeface="Calibri Light"/>
                <a:ea typeface="DejaVu Sans"/>
              </a:rPr>
              <a:t>Fabian Garber, Simon Howind, Kagan Özten, Martin Resetarits, Peter Traunmüller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ner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rox.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ate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11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+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10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=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app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rox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exa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ct: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1,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err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or: 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7A0A89-C345-48BC-B10B-3B1673932840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515320" y="292608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5"/>
          <p:cNvSpPr txBox="1"/>
          <p:nvPr/>
        </p:nvSpPr>
        <p:spPr>
          <a:xfrm>
            <a:off x="2286000" y="2579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bit 0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5944320" y="731520"/>
            <a:ext cx="1828080" cy="58521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Draw for bits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B6EB8E-6438-4491-9449-3451EDF5337D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515320" y="292608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5"/>
          <p:cNvSpPr txBox="1"/>
          <p:nvPr/>
        </p:nvSpPr>
        <p:spPr>
          <a:xfrm>
            <a:off x="2286000" y="2579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bit 0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Extract truth tables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Draw BDD for bits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Draw BDD for error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96CBD5-E18B-414B-8031-FECCD3D98E67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394960" y="3291840"/>
            <a:ext cx="136440" cy="3200400"/>
          </a:xfrm>
          <a:prstGeom prst="rect">
            <a:avLst/>
          </a:prstGeom>
          <a:noFill/>
          <a:ln w="183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5"/>
          <p:cNvSpPr txBox="1"/>
          <p:nvPr/>
        </p:nvSpPr>
        <p:spPr>
          <a:xfrm>
            <a:off x="5121360" y="301752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error</a:t>
            </a:r>
            <a:endParaRPr b="0" lang="de-AT" sz="1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6011280" y="1052280"/>
            <a:ext cx="3955680" cy="55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7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 8 bit full adder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 2^(8*2) = 65536 input combinations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 BDDs for output bit „1“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Approximate: 31 nodes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Exact: 49 nodes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6BAAD0-8DF6-4997-9160-6A72ECAB5730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200" name="Grafik 5" descr=""/>
          <p:cNvPicPr/>
          <p:nvPr/>
        </p:nvPicPr>
        <p:blipFill>
          <a:blip r:embed="rId2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rafik 7_0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5949720" y="729000"/>
            <a:ext cx="2755080" cy="540000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BDD: Complexity 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^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72333DF-221A-452E-A8A0-AF0AC477EE0D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205" name="Grafik 5_1" descr=""/>
          <p:cNvPicPr/>
          <p:nvPr/>
        </p:nvPicPr>
        <p:blipFill>
          <a:blip r:embed="rId2">
            <a:alphaModFix amt="0"/>
          </a:blip>
          <a:stretch/>
        </p:blipFill>
        <p:spPr>
          <a:xfrm flipH="1">
            <a:off x="831600" y="1052640"/>
            <a:ext cx="417600" cy="499212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1645920" y="5486400"/>
            <a:ext cx="530352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2000" spc="-1" strike="noStrike">
                <a:latin typeface="Arial"/>
              </a:rPr>
              <a:t>* 64 bit adder ?</a:t>
            </a:r>
            <a:endParaRPr b="0" lang="de-AT" sz="2000" spc="-1" strike="noStrike">
              <a:latin typeface="Arial"/>
            </a:endParaRPr>
          </a:p>
          <a:p>
            <a:r>
              <a:rPr b="0" lang="de-AT" sz="2000" spc="-1" strike="noStrike">
                <a:latin typeface="Arial"/>
              </a:rPr>
              <a:t>* 2^(64*2) = 3.4E38 input combinations</a:t>
            </a:r>
            <a:endParaRPr b="0" lang="de-A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BDD: Error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E5396D-5FBE-46D7-A1CE-9D0A45B74347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210" name="TextShape 4"/>
          <p:cNvSpPr txBox="1"/>
          <p:nvPr/>
        </p:nvSpPr>
        <p:spPr>
          <a:xfrm>
            <a:off x="1454400" y="1145520"/>
            <a:ext cx="6182280" cy="5016600"/>
          </a:xfrm>
          <a:prstGeom prst="rect">
            <a:avLst/>
          </a:prstGeom>
          <a:blipFill rotWithShape="0">
            <a:blip r:embed="rId1">
              <a:alphaModFix amt="0"/>
            </a:blip>
            <a:stretch>
              <a:fillRect/>
            </a:stretch>
          </a:blipFill>
          <a:ln>
            <a:noFill/>
          </a:ln>
        </p:spPr>
        <p:txBody>
          <a:bodyPr lIns="90000" rIns="90000" tIns="45000" bIns="45000" anchorCtr="1">
            <a:noAutofit/>
          </a:bodyPr>
          <a:p>
            <a:r>
              <a:rPr b="0" lang="de-AT" sz="1800" spc="-1" strike="noStrike">
                <a:latin typeface="Arial"/>
              </a:rPr>
              <a:t>* Error BDD for 8 bit adders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8EDDD9-E0F2-4A05-A4EE-56E7D6E47ACC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16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214" name="TextShape 4"/>
          <p:cNvSpPr txBox="1"/>
          <p:nvPr/>
        </p:nvSpPr>
        <p:spPr>
          <a:xfrm>
            <a:off x="1404360" y="6328440"/>
            <a:ext cx="7282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200" spc="-1" strike="noStrike">
                <a:latin typeface="Arial"/>
              </a:rPr>
              <a:t>Adapted from: Z. Vasicek: Formal Methods for Exact Analysis of Approximate Circuits</a:t>
            </a:r>
            <a:endParaRPr b="0" lang="de-AT" sz="12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365760" y="1282320"/>
            <a:ext cx="5304960" cy="1552320"/>
          </a:xfrm>
          <a:prstGeom prst="rect">
            <a:avLst/>
          </a:prstGeom>
          <a:ln>
            <a:noFill/>
          </a:ln>
        </p:spPr>
      </p:pic>
      <p:sp>
        <p:nvSpPr>
          <p:cNvPr id="216" name="TextShape 5"/>
          <p:cNvSpPr txBox="1"/>
          <p:nvPr/>
        </p:nvSpPr>
        <p:spPr>
          <a:xfrm>
            <a:off x="336960" y="3054240"/>
            <a:ext cx="7252560" cy="354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 out: 2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 out: 4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 out: 2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 out: 0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 out: 4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 out: 0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</a:t>
            </a: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 out: 0</a:t>
            </a:r>
            <a:endParaRPr b="0" lang="de-AT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2E9F5D-BE3E-420C-9878-FB5B7AAEE38B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17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grpSp>
        <p:nvGrpSpPr>
          <p:cNvPr id="220" name="Group 4"/>
          <p:cNvGrpSpPr/>
          <p:nvPr/>
        </p:nvGrpSpPr>
        <p:grpSpPr>
          <a:xfrm>
            <a:off x="731520" y="1564920"/>
            <a:ext cx="5120640" cy="4653000"/>
            <a:chOff x="731520" y="1564920"/>
            <a:chExt cx="5120640" cy="4653000"/>
          </a:xfrm>
        </p:grpSpPr>
        <p:sp>
          <p:nvSpPr>
            <p:cNvPr id="221" name="TextShape 5"/>
            <p:cNvSpPr txBox="1"/>
            <p:nvPr/>
          </p:nvSpPr>
          <p:spPr>
            <a:xfrm>
              <a:off x="731520" y="2194560"/>
              <a:ext cx="731520" cy="3625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pPr algn="r"/>
              <a:r>
                <a:rPr b="0" lang="de-AT" sz="2500" spc="-1" strike="noStrike">
                  <a:latin typeface="Arial"/>
                </a:rPr>
                <a:t>00</a:t>
              </a:r>
              <a:endParaRPr b="0" lang="de-AT" sz="2500" spc="-1" strike="noStrike">
                <a:latin typeface="Arial"/>
              </a:endParaRPr>
            </a:p>
            <a:p>
              <a:pPr algn="r"/>
              <a:endParaRPr b="0" lang="de-AT" sz="2500" spc="-1" strike="noStrike">
                <a:latin typeface="Arial"/>
              </a:endParaRPr>
            </a:p>
            <a:p>
              <a:pPr algn="r"/>
              <a:endParaRPr b="0" lang="de-AT" sz="2500" spc="-1" strike="noStrike">
                <a:latin typeface="Arial"/>
              </a:endParaRPr>
            </a:p>
            <a:p>
              <a:pPr algn="r"/>
              <a:r>
                <a:rPr b="0" lang="de-AT" sz="2500" spc="-1" strike="noStrike">
                  <a:latin typeface="Arial"/>
                </a:rPr>
                <a:t>01</a:t>
              </a:r>
              <a:endParaRPr b="0" lang="de-AT" sz="2500" spc="-1" strike="noStrike">
                <a:latin typeface="Arial"/>
              </a:endParaRPr>
            </a:p>
            <a:p>
              <a:pPr algn="r"/>
              <a:endParaRPr b="0" lang="de-AT" sz="2500" spc="-1" strike="noStrike">
                <a:latin typeface="Arial"/>
              </a:endParaRPr>
            </a:p>
            <a:p>
              <a:pPr algn="r"/>
              <a:endParaRPr b="0" lang="de-AT" sz="2500" spc="-1" strike="noStrike">
                <a:latin typeface="Arial"/>
              </a:endParaRPr>
            </a:p>
            <a:p>
              <a:pPr algn="r"/>
              <a:r>
                <a:rPr b="0" lang="de-AT" sz="2500" spc="-1" strike="noStrike">
                  <a:latin typeface="Arial"/>
                </a:rPr>
                <a:t>10</a:t>
              </a:r>
              <a:endParaRPr b="0" lang="de-AT" sz="2500" spc="-1" strike="noStrike">
                <a:latin typeface="Arial"/>
              </a:endParaRPr>
            </a:p>
            <a:p>
              <a:pPr algn="r"/>
              <a:endParaRPr b="0" lang="de-AT" sz="2500" spc="-1" strike="noStrike">
                <a:latin typeface="Arial"/>
              </a:endParaRPr>
            </a:p>
            <a:p>
              <a:pPr algn="r"/>
              <a:endParaRPr b="0" lang="de-AT" sz="2500" spc="-1" strike="noStrike">
                <a:latin typeface="Arial"/>
              </a:endParaRPr>
            </a:p>
            <a:p>
              <a:pPr algn="r"/>
              <a:r>
                <a:rPr b="0" lang="de-AT" sz="2500" spc="-1" strike="noStrike">
                  <a:latin typeface="Arial"/>
                </a:rPr>
                <a:t>11</a:t>
              </a:r>
              <a:endParaRPr b="0" lang="de-AT" sz="2500" spc="-1" strike="noStrike">
                <a:latin typeface="Arial"/>
              </a:endParaRPr>
            </a:p>
          </p:txBody>
        </p:sp>
        <p:pic>
          <p:nvPicPr>
            <p:cNvPr id="222" name="" descr=""/>
            <p:cNvPicPr/>
            <p:nvPr/>
          </p:nvPicPr>
          <p:blipFill>
            <a:blip r:embed="rId1">
              <a:alphaModFix amt="0"/>
            </a:blip>
            <a:stretch/>
          </p:blipFill>
          <p:spPr>
            <a:xfrm>
              <a:off x="1463040" y="1973880"/>
              <a:ext cx="4244040" cy="4244040"/>
            </a:xfrm>
            <a:prstGeom prst="rect">
              <a:avLst/>
            </a:prstGeom>
            <a:ln w="18360">
              <a:solidFill>
                <a:srgbClr val="3465a4"/>
              </a:solidFill>
              <a:round/>
            </a:ln>
          </p:spPr>
        </p:pic>
        <p:sp>
          <p:nvSpPr>
            <p:cNvPr id="223" name="TextShape 6"/>
            <p:cNvSpPr txBox="1"/>
            <p:nvPr/>
          </p:nvSpPr>
          <p:spPr>
            <a:xfrm>
              <a:off x="1737360" y="1564920"/>
              <a:ext cx="41148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de-AT" sz="2500" spc="-1" strike="noStrike">
                  <a:latin typeface="Arial"/>
                </a:rPr>
                <a:t>00        01       10         11</a:t>
              </a:r>
              <a:endParaRPr b="0" lang="de-AT" sz="2500" spc="-1" strike="noStrike">
                <a:latin typeface="Arial"/>
              </a:endParaRPr>
            </a:p>
          </p:txBody>
        </p:sp>
      </p:grpSp>
      <p:sp>
        <p:nvSpPr>
          <p:cNvPr id="224" name="TextShape 7"/>
          <p:cNvSpPr txBox="1"/>
          <p:nvPr/>
        </p:nvSpPr>
        <p:spPr>
          <a:xfrm>
            <a:off x="3278880" y="1236960"/>
            <a:ext cx="5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A in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225" name="TextShape 8"/>
          <p:cNvSpPr txBox="1"/>
          <p:nvPr/>
        </p:nvSpPr>
        <p:spPr>
          <a:xfrm>
            <a:off x="365760" y="384048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B in</a:t>
            </a:r>
            <a:endParaRPr b="0" lang="de-AT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6507720" y="3291840"/>
            <a:ext cx="533160" cy="142848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sp>
        <p:nvSpPr>
          <p:cNvPr id="227" name="TextShape 9"/>
          <p:cNvSpPr txBox="1"/>
          <p:nvPr/>
        </p:nvSpPr>
        <p:spPr>
          <a:xfrm>
            <a:off x="7040880" y="3350160"/>
            <a:ext cx="5486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0</a:t>
            </a:r>
            <a:endParaRPr b="0" lang="de-AT" sz="1800" spc="-1" strike="noStrike">
              <a:latin typeface="Arial"/>
            </a:endParaRPr>
          </a:p>
          <a:p>
            <a:endParaRPr b="0" lang="de-AT" sz="1800" spc="-1" strike="noStrike">
              <a:latin typeface="Arial"/>
            </a:endParaRPr>
          </a:p>
          <a:p>
            <a:r>
              <a:rPr b="0" lang="de-AT" sz="1800" spc="-1" strike="noStrike">
                <a:latin typeface="Arial"/>
              </a:rPr>
              <a:t>2</a:t>
            </a:r>
            <a:endParaRPr b="0" lang="de-AT" sz="1800" spc="-1" strike="noStrike">
              <a:latin typeface="Arial"/>
            </a:endParaRPr>
          </a:p>
          <a:p>
            <a:endParaRPr b="0" lang="de-AT" sz="1800" spc="-1" strike="noStrike">
              <a:latin typeface="Arial"/>
            </a:endParaRPr>
          </a:p>
          <a:p>
            <a:r>
              <a:rPr b="0" lang="de-AT" sz="1800" spc="-1" strike="noStrike">
                <a:latin typeface="Arial"/>
              </a:rPr>
              <a:t>4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228" name="TextShape 10"/>
          <p:cNvSpPr txBox="1"/>
          <p:nvPr/>
        </p:nvSpPr>
        <p:spPr>
          <a:xfrm>
            <a:off x="6400800" y="2982240"/>
            <a:ext cx="16459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Error distance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229" name="TextShape 11"/>
          <p:cNvSpPr txBox="1"/>
          <p:nvPr/>
        </p:nvSpPr>
        <p:spPr>
          <a:xfrm>
            <a:off x="38772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2 </a:t>
            </a:r>
            <a:r>
              <a:rPr b="0" lang="de-AT" sz="1800" spc="-1" strike="noStrike">
                <a:latin typeface="Arial"/>
              </a:rPr>
              <a:t>bit </a:t>
            </a:r>
            <a:r>
              <a:rPr b="0" lang="de-AT" sz="1800" spc="-1" strike="noStrike">
                <a:latin typeface="Arial"/>
              </a:rPr>
              <a:t>add</a:t>
            </a:r>
            <a:r>
              <a:rPr b="0" lang="de-AT" sz="1800" spc="-1" strike="noStrike">
                <a:latin typeface="Arial"/>
              </a:rPr>
              <a:t>er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BDD: Error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792080" y="1145520"/>
            <a:ext cx="717156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0DF1C4-7CDC-4E98-9D50-E9CC37A575B4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18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388080" y="120816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1800" spc="-1" strike="noStrike">
                <a:latin typeface="Arial"/>
              </a:rPr>
              <a:t>8 bit adder</a:t>
            </a:r>
            <a:endParaRPr b="0" lang="de-AT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741320" y="1101240"/>
            <a:ext cx="5299560" cy="529956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VHDL: Schematics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Exact vs. Approximate: reduced logic gate number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[Kagan: bitte Bilder aus pdf einfügen]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3E41EE5-2C89-46AD-A093-33E4B894C061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19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Introduction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Short Recap</a:t>
            </a:r>
            <a:endParaRPr b="0" lang="de-A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Binary Decision Diagram Progress / Error Analysis</a:t>
            </a:r>
            <a:endParaRPr b="0" lang="de-A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VHDL Progress</a:t>
            </a:r>
            <a:endParaRPr b="0" lang="de-A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Power &amp; Area Analysis</a:t>
            </a:r>
            <a:endParaRPr b="0" lang="de-AT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404040"/>
                </a:solidFill>
                <a:latin typeface="Calibri"/>
                <a:ea typeface="DejaVu Sans"/>
              </a:rPr>
              <a:t>Outlook</a:t>
            </a:r>
            <a:endParaRPr b="0" lang="de-AT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7C026F-CC09-4FDD-ABD3-F709747A8C9C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rafik 4" descr="Ein Bild, das Text enthält.&#10;&#10;Automatisch generierte Beschreibung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286200" y="3417480"/>
            <a:ext cx="8157240" cy="2701440"/>
          </a:xfrm>
          <a:prstGeom prst="rect">
            <a:avLst/>
          </a:prstGeom>
          <a:ln>
            <a:noFill/>
          </a:ln>
        </p:spPr>
      </p:pic>
      <p:pic>
        <p:nvPicPr>
          <p:cNvPr id="239" name="Grafik 2" descr="Ein Bild, das Text enthält.&#10;&#10;Automatisch generierte Beschreibung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231480" y="973080"/>
            <a:ext cx="8262360" cy="27036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Power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Exact Adder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Adder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E1A617F-480F-4D32-A343-FB8B67725212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Area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[Kagan: bitte einfügen]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Exact Adder</a:t>
            </a: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Adder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A4D7CC-C1FF-4E83-AD8B-98BE71175DFD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Future Plans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Adding functionality for generic N bit Adders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Final Worst Case Error Analysis with BDD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Several Graphical Error Visualisations</a:t>
            </a:r>
            <a:endParaRPr b="0" lang="de-AT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on Zedboard (Hardware)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9BAE5C-0237-4ABB-9BAC-104434346622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22960" y="1385640"/>
            <a:ext cx="7542720" cy="41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Thank you!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CFE6CB-5B57-4F5A-89AC-5E1973BD2CB3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22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Recap: Circuit Designs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AT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ADECE0-9613-40DB-AF6D-520D2270801B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141" name="Grafik 4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206360" y="1218960"/>
            <a:ext cx="5599800" cy="2436840"/>
          </a:xfrm>
          <a:prstGeom prst="rect">
            <a:avLst/>
          </a:prstGeom>
          <a:ln>
            <a:noFill/>
          </a:ln>
        </p:spPr>
      </p:pic>
      <p:pic>
        <p:nvPicPr>
          <p:cNvPr id="142" name="Grafik 5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206360" y="3934440"/>
            <a:ext cx="5599800" cy="197172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996200" y="3514680"/>
            <a:ext cx="372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Conventional Full Adder Circuit Design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014840" y="5723640"/>
            <a:ext cx="745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Approximate Full Adder Circuit Design as proposed by Priyadharshni et al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60640" y="5386320"/>
            <a:ext cx="104760" cy="111960"/>
          </a:xfrm>
          <a:prstGeom prst="ellipse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de-DE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Recap: Truth Table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de-AT" sz="18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DFEDEF-7503-4745-A9F7-FDEBB9E0D33B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149" name="Grafik 6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996480" y="1103040"/>
            <a:ext cx="6602760" cy="521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Recap: Error Analysis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For multi bit inputs, the error is not Hamming distance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Error must be interpreted as number 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F1F0AC-69E4-42B3-9384-8B743D3BB0AA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965160" y="2577960"/>
            <a:ext cx="1294920" cy="1485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EXACT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965160" y="4394520"/>
            <a:ext cx="1294920" cy="14857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INXA1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4006440" y="3378600"/>
            <a:ext cx="1380600" cy="1485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subtract and </a:t>
            </a:r>
            <a:endParaRPr b="0" lang="de-A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absolute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2260440" y="3321000"/>
            <a:ext cx="1745640" cy="5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8"/>
          <p:cNvSpPr/>
          <p:nvPr/>
        </p:nvSpPr>
        <p:spPr>
          <a:xfrm flipV="1">
            <a:off x="2260440" y="4425120"/>
            <a:ext cx="1745640" cy="71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9"/>
          <p:cNvSpPr/>
          <p:nvPr/>
        </p:nvSpPr>
        <p:spPr>
          <a:xfrm>
            <a:off x="5387400" y="4121640"/>
            <a:ext cx="151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1476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0"/>
          <p:cNvSpPr/>
          <p:nvPr/>
        </p:nvSpPr>
        <p:spPr>
          <a:xfrm>
            <a:off x="5937120" y="3651120"/>
            <a:ext cx="122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b="0" lang="de-A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Recap: Binary Decision Diagram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0F83AC-6E7A-46DD-A557-3F7FEAC4C28C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5763600" y="1685520"/>
            <a:ext cx="2155680" cy="3760200"/>
          </a:xfrm>
          <a:prstGeom prst="rect">
            <a:avLst/>
          </a:prstGeom>
          <a:ln>
            <a:noFill/>
          </a:ln>
        </p:spPr>
      </p:pic>
      <p:pic>
        <p:nvPicPr>
          <p:cNvPr id="164" name="Picture 10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974520" y="1946160"/>
            <a:ext cx="3421440" cy="3227760"/>
          </a:xfrm>
          <a:prstGeom prst="rect">
            <a:avLst/>
          </a:prstGeom>
          <a:ln>
            <a:noFill/>
          </a:ln>
        </p:spPr>
      </p:pic>
      <p:sp>
        <p:nvSpPr>
          <p:cNvPr id="165" name="Line 4"/>
          <p:cNvSpPr/>
          <p:nvPr/>
        </p:nvSpPr>
        <p:spPr>
          <a:xfrm flipH="1">
            <a:off x="6591240" y="2252520"/>
            <a:ext cx="180720" cy="533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6" name="Line 5"/>
          <p:cNvSpPr/>
          <p:nvPr/>
        </p:nvSpPr>
        <p:spPr>
          <a:xfrm flipH="1">
            <a:off x="6305400" y="3338280"/>
            <a:ext cx="95400" cy="862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7" name="Line 6"/>
          <p:cNvSpPr/>
          <p:nvPr/>
        </p:nvSpPr>
        <p:spPr>
          <a:xfrm>
            <a:off x="6305400" y="4200480"/>
            <a:ext cx="47520" cy="776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8" name="Line 7"/>
          <p:cNvSpPr/>
          <p:nvPr/>
        </p:nvSpPr>
        <p:spPr>
          <a:xfrm flipH="1">
            <a:off x="1285560" y="3009600"/>
            <a:ext cx="254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Line 8"/>
          <p:cNvSpPr/>
          <p:nvPr/>
        </p:nvSpPr>
        <p:spPr>
          <a:xfrm flipH="1">
            <a:off x="1285560" y="3276360"/>
            <a:ext cx="254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08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What’s New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BDD generation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Worst case error analysis (partly) finished</a:t>
            </a:r>
            <a:endParaRPr b="0" lang="de-AT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Area and power analysis of the VHDL design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F22568-A83C-47A2-B91E-05DACA5339DE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+ 00 = approx: 010, exact: 000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+ 01 = approx: 101, exact: 001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+ 10 = approx: 100, exact: 010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+ 11 = approx: 011, exact: 011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+ 00 = approx: 101, exact: 001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+ 01 = approx: 010, exact: 010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+ 10 = approx: 011, exact: 011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31E160-99FD-4625-8B2A-9EBE023C8094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27440" y="99000"/>
            <a:ext cx="8836200" cy="95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0000"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Generating BDD for a 2 bit adder</a:t>
            </a:r>
            <a:endParaRPr b="0" lang="de-AT" sz="4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27440" y="1145520"/>
            <a:ext cx="8836200" cy="512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Generate outputs for exact and approx. adder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Calculate error 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+ 00 = approx: 010, exact: 000,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+ 01 = approx: 101, exact: 001,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+ 10 = approx: 100, exact: 010,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00 + 11 = approx: 011, exact: 011,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+ 00 = approx: 101, exact: 001, error: 1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+ 01 = approx: 010, exact: 010,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01 + 10 = approx: 011, exact: 011, error: 0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Samanata"/>
                <a:ea typeface="DejaVu Sans"/>
              </a:rPr>
              <a:t>...</a:t>
            </a: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AT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006440" y="6410880"/>
            <a:ext cx="58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032CF5-EE40-43F9-810A-739CF8992078}" type="slidenum"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endParaRPr b="0" lang="de-AT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120</TotalTime>
  <Application>LibreOffice/6.4.7.2$Linux_X86_64 LibreOffice_project/40$Build-2</Application>
  <Words>1676</Words>
  <Paragraphs>209</Paragraphs>
  <Company>TU Wien - Campusversion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2018-10-12T07:58:45Z</dcterms:created>
  <dc:creator>Nima TaheriNejad</dc:creator>
  <dc:description/>
  <dc:language>de-AT</dc:language>
  <cp:lastModifiedBy>pet </cp:lastModifiedBy>
  <dcterms:modified xsi:type="dcterms:W3CDTF">2022-01-09T21:10:03Z</dcterms:modified>
  <cp:revision>168</cp:revision>
  <dc:subject/>
  <dc:title>New PPT design for ICT (featuring numerous layouts 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