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gif" ContentType="image/gif"/>
  <Override PartName="/ppt/media/image6.png" ContentType="image/png"/>
  <Override PartName="/ppt/media/image11.png" ContentType="image/png"/>
  <Override PartName="/ppt/media/image3.png" ContentType="image/png"/>
  <Override PartName="/ppt/media/image4.gif" ContentType="image/gif"/>
  <Override PartName="/ppt/media/image8.png" ContentType="image/png"/>
  <Override PartName="/ppt/media/image5.gif" ContentType="image/gif"/>
  <Override PartName="/ppt/media/image9.png" ContentType="image/png"/>
  <Override PartName="/ppt/media/image7.gif" ContentType="image/gif"/>
  <Override PartName="/ppt/media/image10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AT" sz="4400" spc="-1" strike="noStrike">
                <a:latin typeface="Arial"/>
              </a:rPr>
              <a:t>Folie mittels Klicken verschieben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000" spc="-1" strike="noStrike">
                <a:latin typeface="Arial"/>
              </a:rPr>
              <a:t>Format der Notizen mittels Klicken bearbeiten</a:t>
            </a:r>
            <a:endParaRPr b="0" lang="de-AT" sz="20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1400" spc="-1" strike="noStrike">
                <a:latin typeface="Times New Roman"/>
              </a:rPr>
              <a:t>&lt;Kopfzeile&gt;</a:t>
            </a:r>
            <a:endParaRPr b="0" lang="de-AT" sz="1400" spc="-1" strike="noStrike"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de-AT" sz="1400" spc="-1" strike="noStrike">
                <a:latin typeface="Times New Roman"/>
              </a:rPr>
              <a:t>&lt;Datum/Uhrzeit&gt;</a:t>
            </a:r>
            <a:endParaRPr b="0" lang="de-AT" sz="1400" spc="-1" strike="noStrike">
              <a:latin typeface="Times New Roman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de-AT" sz="1400" spc="-1" strike="noStrike">
                <a:latin typeface="Times New Roman"/>
              </a:rPr>
              <a:t>&lt;Fußzeile&gt;</a:t>
            </a:r>
            <a:endParaRPr b="0" lang="de-AT" sz="1400" spc="-1" strike="noStrike">
              <a:latin typeface="Times New Roman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890C2FE-44CF-48ED-A885-D4240E0E51B3}" type="slidenum">
              <a:rPr b="0" lang="de-AT" sz="1400" spc="-1" strike="noStrike">
                <a:latin typeface="Times New Roman"/>
              </a:rPr>
              <a:t>&lt;Foliennummer&gt;</a:t>
            </a:fld>
            <a:endParaRPr b="0" lang="de-A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zxx" sz="2000" spc="-1" strike="noStrike">
                <a:latin typeface="Arial"/>
              </a:rPr>
              <a:t>Good morning everybody and welcome to our presentation. We are going to present the topic P4 Accuracy of Approximate Circuits</a:t>
            </a:r>
            <a:endParaRPr b="0" lang="zxx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zxx" sz="2000" spc="-1" strike="noStrike">
                <a:latin typeface="Arial"/>
              </a:rPr>
              <a:t>We would like to start with a small introduction about approximate computing and its advantages compared to conventional circuits.</a:t>
            </a:r>
            <a:endParaRPr b="0" lang="zxx" sz="2000" spc="-1" strike="noStrike">
              <a:latin typeface="Arial"/>
            </a:endParaRPr>
          </a:p>
          <a:p>
            <a:r>
              <a:rPr b="0" lang="zxx" sz="2000" spc="-1" strike="noStrike">
                <a:latin typeface="Arial"/>
              </a:rPr>
              <a:t>According to multiple papers, it has shown to be one of the most promising energy-efficient paradigms and has therefore reached a lot of research attention.</a:t>
            </a:r>
            <a:endParaRPr b="0" lang="zxx" sz="2000" spc="-1" strike="noStrike">
              <a:latin typeface="Arial"/>
            </a:endParaRPr>
          </a:p>
          <a:p>
            <a:r>
              <a:rPr b="0" lang="zxx" sz="2000" spc="-1" strike="noStrike">
                <a:latin typeface="Arial"/>
              </a:rPr>
              <a:t>Another advantage of the approximate circuits is that the hardware uses less space due to the reduced number of logic gates. </a:t>
            </a:r>
            <a:endParaRPr b="0" lang="zxx" sz="2000" spc="-1" strike="noStrike">
              <a:latin typeface="Arial"/>
            </a:endParaRPr>
          </a:p>
          <a:p>
            <a:r>
              <a:rPr b="0" lang="zxx" sz="2000" spc="-1" strike="noStrike">
                <a:latin typeface="Arial"/>
              </a:rPr>
              <a:t>For the same reason it has a reduced delay time and produces faster results.  </a:t>
            </a:r>
            <a:endParaRPr b="0" lang="zxx" sz="2000" spc="-1" strike="noStrike">
              <a:latin typeface="Arial"/>
            </a:endParaRPr>
          </a:p>
          <a:p>
            <a:endParaRPr b="0" lang="zxx" sz="2000" spc="-1" strike="noStrike">
              <a:latin typeface="Arial"/>
            </a:endParaRPr>
          </a:p>
          <a:p>
            <a:endParaRPr b="0" lang="zxx" sz="2000" spc="-1" strike="noStrike">
              <a:latin typeface="Arial"/>
            </a:endParaRPr>
          </a:p>
          <a:p>
            <a:endParaRPr b="0" lang="zxx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zxx" sz="2000" spc="-1" strike="noStrike">
                <a:latin typeface="Arial"/>
              </a:rPr>
              <a:t>Now adding to all the advantages, the question arises How do approximate circuits achieve all of those above mentioned advantages in our design?</a:t>
            </a:r>
            <a:endParaRPr b="0" lang="zxx" sz="2000" spc="-1" strike="noStrike">
              <a:latin typeface="Arial"/>
            </a:endParaRPr>
          </a:p>
          <a:p>
            <a:r>
              <a:rPr b="0" lang="zxx" sz="2000" spc="-1" strike="noStrike">
                <a:latin typeface="Arial"/>
              </a:rPr>
              <a:t>As already mentioned, the amount of logic gates is reduced.</a:t>
            </a:r>
            <a:br/>
            <a:r>
              <a:rPr b="0" lang="zxx" sz="2000" spc="-1" strike="noStrike">
                <a:latin typeface="Arial"/>
              </a:rPr>
              <a:t>For demonstration purposed, we are going to show you two different Full Adder design. One exact and one approximate. </a:t>
            </a:r>
            <a:br/>
            <a:endParaRPr b="0" lang="zxx" sz="2000" spc="-1" strike="noStrike">
              <a:latin typeface="Arial"/>
            </a:endParaRPr>
          </a:p>
          <a:p>
            <a:endParaRPr b="0" lang="zxx" sz="2000" spc="-1" strike="noStrike">
              <a:latin typeface="Arial"/>
            </a:endParaRPr>
          </a:p>
          <a:p>
            <a:endParaRPr b="0" lang="zxx" sz="2000" spc="-1" strike="noStrike">
              <a:latin typeface="Arial"/>
            </a:endParaRPr>
          </a:p>
          <a:p>
            <a:endParaRPr b="0" lang="zxx" sz="2000" spc="-1" strike="noStrike">
              <a:latin typeface="Arial"/>
            </a:endParaRPr>
          </a:p>
          <a:p>
            <a:endParaRPr b="0" lang="zxx" sz="2000" spc="-1" strike="noStrike">
              <a:latin typeface="Arial"/>
            </a:endParaRPr>
          </a:p>
          <a:p>
            <a:endParaRPr b="0" lang="zxx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zxx" sz="2000" spc="-1" strike="noStrike">
                <a:latin typeface="Arial"/>
              </a:rPr>
              <a:t>The first design is an exact adder and the second one is an approximate design taken from a paper.</a:t>
            </a:r>
            <a:endParaRPr b="0" lang="zxx" sz="2000" spc="-1" strike="noStrike">
              <a:latin typeface="Arial"/>
            </a:endParaRPr>
          </a:p>
          <a:p>
            <a:r>
              <a:rPr b="0" lang="zxx" sz="2000" spc="-1" strike="noStrike">
                <a:latin typeface="Arial"/>
              </a:rPr>
              <a:t>As you can clearly see, the second one is „missing“ some logic gates. </a:t>
            </a:r>
            <a:endParaRPr b="0" lang="zxx" sz="2000" spc="-1" strike="noStrike">
              <a:latin typeface="Arial"/>
            </a:endParaRPr>
          </a:p>
          <a:p>
            <a:r>
              <a:rPr b="0" lang="zxx" sz="2000" spc="-1" strike="noStrike">
                <a:latin typeface="Arial"/>
              </a:rPr>
              <a:t>To see what effect it has, we will take a look at the truth tables. </a:t>
            </a:r>
            <a:endParaRPr b="0" lang="zxx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000" spc="-1" strike="noStrike">
                <a:latin typeface="Arial"/>
              </a:rPr>
              <a:t>As we can see the sum is always calculated correctly.</a:t>
            </a:r>
            <a:br/>
            <a:r>
              <a:rPr b="0" lang="de-AT" sz="2000" spc="-1" strike="noStrike">
                <a:latin typeface="Arial"/>
              </a:rPr>
              <a:t>However deviations occur, when calculating the carry out. </a:t>
            </a:r>
            <a:br/>
            <a:r>
              <a:rPr b="0" lang="de-AT" sz="2000" spc="-1" strike="noStrike">
                <a:latin typeface="Arial"/>
              </a:rPr>
              <a:t>In this chart the tik marks show a correct result and the crosses indicate a wrong bit. </a:t>
            </a:r>
            <a:br/>
            <a:r>
              <a:rPr b="0" lang="de-AT" sz="2000" spc="-1" strike="noStrike">
                <a:latin typeface="Arial"/>
              </a:rPr>
              <a:t>Therefore in 6 out of 8 cases, we are calculating the correct carry out. </a:t>
            </a:r>
            <a:endParaRPr b="0" lang="de-AT" sz="2000" spc="-1" strike="noStrike">
              <a:latin typeface="Arial"/>
            </a:endParaRPr>
          </a:p>
          <a:p>
            <a:endParaRPr b="0" lang="de-AT" sz="2000" spc="-1" strike="noStrike">
              <a:latin typeface="Arial"/>
            </a:endParaRPr>
          </a:p>
          <a:p>
            <a:r>
              <a:rPr b="0" lang="de-AT" sz="2000" spc="-1" strike="noStrike">
                <a:latin typeface="Arial"/>
              </a:rPr>
              <a:t>This design will be implemented on an open source processor. </a:t>
            </a:r>
            <a:br/>
            <a:endParaRPr b="0" lang="de-AT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zxx" sz="2000" spc="-1" strike="noStrike">
                <a:latin typeface="Arial"/>
              </a:rPr>
              <a:t>We already wrote the VHDL code for the Full Adders and wrote a Python code that creates a Binary decision tree. </a:t>
            </a:r>
            <a:endParaRPr b="0" lang="zxx" sz="2000" spc="-1" strike="noStrike">
              <a:latin typeface="Arial"/>
            </a:endParaRPr>
          </a:p>
          <a:p>
            <a:r>
              <a:rPr b="0" lang="zxx" sz="2000" spc="-1" strike="noStrike">
                <a:latin typeface="Arial"/>
              </a:rPr>
              <a:t>The binary decision tree will be later used to estimate the worst case error. </a:t>
            </a:r>
            <a:endParaRPr b="0" lang="zxx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zxx" sz="2000" spc="-1" strike="noStrike">
                <a:latin typeface="Arial"/>
              </a:rPr>
              <a:t>Erklärung des BDT </a:t>
            </a:r>
            <a:endParaRPr b="0" lang="zxx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822960" y="4140000"/>
            <a:ext cx="754308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822960" y="4140000"/>
            <a:ext cx="754308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822960" y="4140000"/>
            <a:ext cx="754308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gif"/><Relationship Id="rId4" Type="http://schemas.openxmlformats.org/officeDocument/2006/relationships/image" Target="../media/image3.png"/><Relationship Id="rId5" Type="http://schemas.openxmlformats.org/officeDocument/2006/relationships/image" Target="../media/image4.gif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gif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gif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3"/>
          <a:srcRect l="-2" t="0" r="-6522" b="0"/>
          <a:stretch/>
        </p:blipFill>
        <p:spPr>
          <a:xfrm>
            <a:off x="127440" y="6338880"/>
            <a:ext cx="1219320" cy="433080"/>
          </a:xfrm>
          <a:prstGeom prst="rect">
            <a:avLst/>
          </a:prstGeom>
          <a:ln>
            <a:noFill/>
          </a:ln>
        </p:spPr>
      </p:pic>
      <p:pic>
        <p:nvPicPr>
          <p:cNvPr id="1" name="Picture 17" descr=""/>
          <p:cNvPicPr/>
          <p:nvPr/>
        </p:nvPicPr>
        <p:blipFill>
          <a:blip r:embed="rId4"/>
          <a:stretch/>
        </p:blipFill>
        <p:spPr>
          <a:xfrm>
            <a:off x="7405560" y="6341400"/>
            <a:ext cx="1585440" cy="44172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4392720" y="6415200"/>
            <a:ext cx="35280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en-CA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endParaRPr b="0" lang="de-AT" sz="1050" spc="-1" strike="noStrike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2520" y="6400800"/>
            <a:ext cx="9140760" cy="456480"/>
          </a:xfrm>
          <a:prstGeom prst="rect">
            <a:avLst/>
          </a:prstGeom>
          <a:solidFill>
            <a:srgbClr val="0b4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3"/>
          <p:cNvSpPr/>
          <p:nvPr/>
        </p:nvSpPr>
        <p:spPr>
          <a:xfrm>
            <a:off x="0" y="6334200"/>
            <a:ext cx="9140760" cy="63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4"/>
          <p:cNvSpPr/>
          <p:nvPr/>
        </p:nvSpPr>
        <p:spPr>
          <a:xfrm>
            <a:off x="822600" y="4814640"/>
            <a:ext cx="740664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Picture 7" descr=""/>
          <p:cNvPicPr/>
          <p:nvPr/>
        </p:nvPicPr>
        <p:blipFill>
          <a:blip r:embed="rId5"/>
          <a:srcRect l="-2" t="0" r="-6522" b="0"/>
          <a:stretch/>
        </p:blipFill>
        <p:spPr>
          <a:xfrm>
            <a:off x="119880" y="70200"/>
            <a:ext cx="1219320" cy="433080"/>
          </a:xfrm>
          <a:prstGeom prst="rect">
            <a:avLst/>
          </a:prstGeom>
          <a:ln>
            <a:noFill/>
          </a:ln>
        </p:spPr>
      </p:pic>
      <p:sp>
        <p:nvSpPr>
          <p:cNvPr id="7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AT" sz="4400" spc="-1" strike="noStrike">
                <a:latin typeface="Arial"/>
              </a:rPr>
              <a:t>Format des Titeltextes durch Klicken bearbeiten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3200" spc="-1" strike="noStrike">
                <a:latin typeface="Arial"/>
              </a:rPr>
              <a:t>Format des Gliederungstextes durch Klicken bearbeiten</a:t>
            </a:r>
            <a:endParaRPr b="0" lang="de-A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800" spc="-1" strike="noStrike">
                <a:latin typeface="Arial"/>
              </a:rPr>
              <a:t>Zweite Gliederungsebene</a:t>
            </a:r>
            <a:endParaRPr b="0" lang="de-A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Arial"/>
              </a:rPr>
              <a:t>Dritte Gliederungsebene</a:t>
            </a:r>
            <a:endParaRPr b="0" lang="de-A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pc="-1" strike="noStrike">
                <a:latin typeface="Arial"/>
              </a:rPr>
              <a:t>Vierte Gliederungsebene</a:t>
            </a:r>
            <a:endParaRPr b="0" lang="de-A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Fünfte Gliederungsebene</a:t>
            </a:r>
            <a:endParaRPr b="0" lang="de-A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Sechste Gliederungsebene</a:t>
            </a:r>
            <a:endParaRPr b="0" lang="de-A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Siebte Gliederungsebene</a:t>
            </a:r>
            <a:endParaRPr b="0" lang="de-A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7" descr=""/>
          <p:cNvPicPr/>
          <p:nvPr/>
        </p:nvPicPr>
        <p:blipFill>
          <a:blip r:embed="rId2"/>
          <a:srcRect l="-2" t="0" r="-6522" b="0"/>
          <a:stretch/>
        </p:blipFill>
        <p:spPr>
          <a:xfrm>
            <a:off x="127440" y="6338880"/>
            <a:ext cx="1219320" cy="433080"/>
          </a:xfrm>
          <a:prstGeom prst="rect">
            <a:avLst/>
          </a:prstGeom>
          <a:ln>
            <a:noFill/>
          </a:ln>
        </p:spPr>
      </p:pic>
      <p:pic>
        <p:nvPicPr>
          <p:cNvPr id="46" name="Picture 17" descr=""/>
          <p:cNvPicPr/>
          <p:nvPr/>
        </p:nvPicPr>
        <p:blipFill>
          <a:blip r:embed="rId3"/>
          <a:stretch/>
        </p:blipFill>
        <p:spPr>
          <a:xfrm>
            <a:off x="7405560" y="6341400"/>
            <a:ext cx="1585440" cy="44172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4392720" y="6415200"/>
            <a:ext cx="35280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en-CA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endParaRPr b="0" lang="de-AT" sz="105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AT" sz="4400" spc="-1" strike="noStrike">
                <a:latin typeface="Arial"/>
              </a:rPr>
              <a:t>Format des Titeltextes durch Klicken bearbeiten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3200" spc="-1" strike="noStrike">
                <a:latin typeface="Arial"/>
              </a:rPr>
              <a:t>Format des Gliederungstextes durch </a:t>
            </a:r>
            <a:r>
              <a:rPr b="0" lang="de-AT" sz="3200" spc="-1" strike="noStrike">
                <a:latin typeface="Arial"/>
              </a:rPr>
              <a:t>Klicken bearbeiten</a:t>
            </a:r>
            <a:endParaRPr b="0" lang="de-A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800" spc="-1" strike="noStrike">
                <a:latin typeface="Arial"/>
              </a:rPr>
              <a:t>Zweite Gliederungsebene</a:t>
            </a:r>
            <a:endParaRPr b="0" lang="de-A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Arial"/>
              </a:rPr>
              <a:t>Dritte Gliederungsebene</a:t>
            </a:r>
            <a:endParaRPr b="0" lang="de-A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pc="-1" strike="noStrike">
                <a:latin typeface="Arial"/>
              </a:rPr>
              <a:t>Vierte Gliederungsebene</a:t>
            </a:r>
            <a:endParaRPr b="0" lang="de-A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Fünfte Gliederungsebene</a:t>
            </a:r>
            <a:endParaRPr b="0" lang="de-A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Sechste Gliederungsebene</a:t>
            </a:r>
            <a:endParaRPr b="0" lang="de-A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Siebte Gliederungsebene</a:t>
            </a:r>
            <a:endParaRPr b="0" lang="de-A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7" descr=""/>
          <p:cNvPicPr/>
          <p:nvPr/>
        </p:nvPicPr>
        <p:blipFill>
          <a:blip r:embed="rId2"/>
          <a:srcRect l="-2" t="0" r="-6522" b="0"/>
          <a:stretch/>
        </p:blipFill>
        <p:spPr>
          <a:xfrm>
            <a:off x="127440" y="6338880"/>
            <a:ext cx="1219320" cy="433080"/>
          </a:xfrm>
          <a:prstGeom prst="rect">
            <a:avLst/>
          </a:prstGeom>
          <a:ln>
            <a:noFill/>
          </a:ln>
        </p:spPr>
      </p:pic>
      <p:pic>
        <p:nvPicPr>
          <p:cNvPr id="87" name="Picture 17" descr=""/>
          <p:cNvPicPr/>
          <p:nvPr/>
        </p:nvPicPr>
        <p:blipFill>
          <a:blip r:embed="rId3"/>
          <a:stretch/>
        </p:blipFill>
        <p:spPr>
          <a:xfrm>
            <a:off x="7405560" y="6341400"/>
            <a:ext cx="1585440" cy="44172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4392720" y="6415200"/>
            <a:ext cx="35280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en-CA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endParaRPr b="0" lang="de-AT" sz="105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AT" sz="1800" spc="-1" strike="noStrike">
                <a:latin typeface="Arial"/>
              </a:rPr>
              <a:t>Format des Titeltextes durch Klicken bearbeiten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3200" spc="-1" strike="noStrike">
                <a:latin typeface="Arial"/>
              </a:rPr>
              <a:t>Format des Gliederungstextes durch Klicken bearbeiten</a:t>
            </a:r>
            <a:endParaRPr b="0" lang="de-A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800" spc="-1" strike="noStrike">
                <a:latin typeface="Arial"/>
              </a:rPr>
              <a:t>Zweite Gliederungsebene</a:t>
            </a:r>
            <a:endParaRPr b="0" lang="de-A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Arial"/>
              </a:rPr>
              <a:t>Dritte Gliederungsebene</a:t>
            </a:r>
            <a:endParaRPr b="0" lang="de-A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pc="-1" strike="noStrike">
                <a:latin typeface="Arial"/>
              </a:rPr>
              <a:t>Vierte Gliederungsebene</a:t>
            </a:r>
            <a:endParaRPr b="0" lang="de-A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Fünfte Gliederungsebene</a:t>
            </a:r>
            <a:endParaRPr b="0" lang="de-A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Sechste Gliederungsebene</a:t>
            </a:r>
            <a:endParaRPr b="0" lang="de-A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Siebte Gliederungsebene</a:t>
            </a:r>
            <a:endParaRPr b="0" lang="de-A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22960" y="1302840"/>
            <a:ext cx="8320320" cy="343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85000"/>
              </a:lnSpc>
            </a:pPr>
            <a:r>
              <a:rPr b="0" lang="zxx" sz="4800" spc="-52" strike="noStrike">
                <a:solidFill>
                  <a:srgbClr val="262626"/>
                </a:solidFill>
                <a:latin typeface="Calibri Light"/>
              </a:rPr>
              <a:t>Midterm Presentation -</a:t>
            </a:r>
            <a:br/>
            <a:r>
              <a:rPr b="0" lang="zxx" sz="4800" spc="-52" strike="noStrike">
                <a:solidFill>
                  <a:srgbClr val="262626"/>
                </a:solidFill>
                <a:latin typeface="Calibri Light"/>
              </a:rPr>
              <a:t>P4 Accuracy of Approximate Circuits</a:t>
            </a:r>
            <a:endParaRPr b="0" lang="zxx" sz="48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22960" y="4892400"/>
            <a:ext cx="7543080" cy="69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8000"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zxx" sz="2800" spc="197" strike="noStrike" cap="small">
                <a:solidFill>
                  <a:srgbClr val="344068"/>
                </a:solidFill>
                <a:latin typeface="Calibri Light"/>
              </a:rPr>
              <a:t>Fabian Garber, Simon Howind, Kagan Özten, Martin Resetarits, Peter Traunmüller</a:t>
            </a:r>
            <a:endParaRPr b="0" lang="zxx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zxx" sz="4800" spc="-52" strike="noStrike">
                <a:solidFill>
                  <a:srgbClr val="404040"/>
                </a:solidFill>
                <a:latin typeface="Calibri Light"/>
              </a:rPr>
              <a:t>Introduction</a:t>
            </a:r>
            <a:endParaRPr b="0" lang="zxx" sz="48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404040"/>
                </a:solidFill>
                <a:latin typeface="Calibri"/>
              </a:rPr>
              <a:t>Advantages of approximate computing</a:t>
            </a:r>
            <a:endParaRPr b="0" lang="zxx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404040"/>
                </a:solidFill>
                <a:latin typeface="Calibri"/>
              </a:rPr>
              <a:t>Energy-efficient</a:t>
            </a:r>
            <a:endParaRPr b="0" lang="zxx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404040"/>
                </a:solidFill>
                <a:latin typeface="Calibri"/>
              </a:rPr>
              <a:t>Less area</a:t>
            </a:r>
            <a:endParaRPr b="0" lang="zxx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404040"/>
                </a:solidFill>
                <a:latin typeface="Calibri"/>
              </a:rPr>
              <a:t>Less computing time</a:t>
            </a:r>
            <a:endParaRPr b="0" lang="zxx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zxx" sz="20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8AEFCD9-C362-4AC6-A5F6-7326765B4F73}" type="slidenum">
              <a:rPr b="0" lang="zxx" sz="1050" spc="-1" strike="noStrike">
                <a:solidFill>
                  <a:srgbClr val="000000"/>
                </a:solidFill>
                <a:latin typeface="Calibri"/>
              </a:rPr>
              <a:t>1</a:t>
            </a:fld>
            <a:r>
              <a:rPr b="0" lang="zxx" sz="1050" spc="-1" strike="noStrike">
                <a:solidFill>
                  <a:srgbClr val="000000"/>
                </a:solidFill>
                <a:latin typeface="Calibri"/>
              </a:rPr>
              <a:t>/</a:t>
            </a:r>
            <a:endParaRPr b="0" lang="zxx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zxx" sz="4800" spc="-52" strike="noStrike">
                <a:solidFill>
                  <a:srgbClr val="404040"/>
                </a:solidFill>
                <a:latin typeface="Calibri Light"/>
              </a:rPr>
              <a:t>Designed architecture</a:t>
            </a:r>
            <a:endParaRPr b="0" lang="zxx" sz="48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b="0" lang="zxx" sz="2000" spc="-1" strike="noStrike">
                <a:solidFill>
                  <a:srgbClr val="404040"/>
                </a:solidFill>
                <a:latin typeface="Calibri"/>
              </a:rPr>
              <a:t>Presenting our design</a:t>
            </a:r>
            <a:endParaRPr b="0" lang="zxx" sz="2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b="0" lang="zxx" sz="2000" spc="-1" strike="noStrike">
                <a:solidFill>
                  <a:srgbClr val="404040"/>
                </a:solidFill>
                <a:latin typeface="Calibri"/>
              </a:rPr>
              <a:t>*implementing two versions of Full-Adder (one exact and one approximate)</a:t>
            </a:r>
            <a:endParaRPr b="0" lang="zxx" sz="2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b="0" lang="zxx" sz="2000" spc="-1" strike="noStrike">
                <a:solidFill>
                  <a:srgbClr val="404040"/>
                </a:solidFill>
                <a:latin typeface="Calibri"/>
              </a:rPr>
              <a:t>*CIRCUIT DIAGRAMME hinzufügen und Unterschiede erklären mit Hilfe von Tabelle</a:t>
            </a:r>
            <a:endParaRPr b="0" lang="zxx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zxx" sz="2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b="0" lang="zxx" sz="2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zxx" sz="2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b="0" lang="zxx" sz="2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zxx" sz="20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B3C10D2-631B-403A-982E-2D04DEE7FE8B}" type="slidenum">
              <a:rPr b="0" lang="zxx" sz="1050" spc="-1" strike="noStrike">
                <a:solidFill>
                  <a:srgbClr val="000000"/>
                </a:solidFill>
                <a:latin typeface="Calibri"/>
              </a:rPr>
              <a:t>1</a:t>
            </a:fld>
            <a:r>
              <a:rPr b="0" lang="zxx" sz="1050" spc="-1" strike="noStrike">
                <a:solidFill>
                  <a:srgbClr val="000000"/>
                </a:solidFill>
                <a:latin typeface="Calibri"/>
              </a:rPr>
              <a:t>/</a:t>
            </a:r>
            <a:endParaRPr b="0" lang="zxx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-71640" y="-379080"/>
            <a:ext cx="9143640" cy="397908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72360" y="3384000"/>
            <a:ext cx="9143640" cy="3219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609840" y="300240"/>
            <a:ext cx="7924320" cy="625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60000"/>
          </a:bodyPr>
          <a:p>
            <a:pPr>
              <a:lnSpc>
                <a:spcPct val="85000"/>
              </a:lnSpc>
            </a:pPr>
            <a:r>
              <a:rPr b="0" lang="zxx" sz="4800" spc="-52" strike="noStrike">
                <a:solidFill>
                  <a:srgbClr val="404040"/>
                </a:solidFill>
                <a:latin typeface="Calibri Light"/>
              </a:rPr>
              <a:t>Progress – Faced Problems - Solutions</a:t>
            </a:r>
            <a:endParaRPr b="0" lang="zxx" sz="48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404040"/>
                </a:solidFill>
                <a:latin typeface="Calibri"/>
              </a:rPr>
              <a:t>VHDL Code</a:t>
            </a:r>
            <a:endParaRPr b="0" lang="zxx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404040"/>
                </a:solidFill>
                <a:latin typeface="Calibri"/>
              </a:rPr>
              <a:t>Python Code</a:t>
            </a:r>
            <a:endParaRPr b="0" lang="zxx" sz="20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BA1FB1B-8EC8-4701-B7A3-764889EBDE91}" type="slidenum">
              <a:rPr b="0" lang="zxx" sz="1050" spc="-1" strike="noStrike">
                <a:solidFill>
                  <a:srgbClr val="000000"/>
                </a:solidFill>
                <a:latin typeface="Calibri"/>
              </a:rPr>
              <a:t>6</a:t>
            </a:fld>
            <a:r>
              <a:rPr b="0" lang="zxx" sz="1050" spc="-1" strike="noStrike">
                <a:solidFill>
                  <a:srgbClr val="000000"/>
                </a:solidFill>
                <a:latin typeface="Calibri"/>
              </a:rPr>
              <a:t>/</a:t>
            </a:r>
            <a:endParaRPr b="0" lang="zxx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60000"/>
          </a:bodyPr>
          <a:p>
            <a:pPr>
              <a:lnSpc>
                <a:spcPct val="85000"/>
              </a:lnSpc>
            </a:pPr>
            <a:r>
              <a:rPr b="0" lang="zxx" sz="4800" spc="-52" strike="noStrike">
                <a:solidFill>
                  <a:srgbClr val="404040"/>
                </a:solidFill>
                <a:latin typeface="Calibri Light"/>
              </a:rPr>
              <a:t>Progress – Faced Problems - Solutions</a:t>
            </a:r>
            <a:endParaRPr b="0" lang="zxx" sz="48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404040"/>
                </a:solidFill>
                <a:latin typeface="Calibri"/>
              </a:rPr>
              <a:t>Binary Decision tree BILD</a:t>
            </a:r>
            <a:endParaRPr b="0" lang="zxx" sz="20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C6F7E20-B439-47FF-A0C2-BDDAA2557689}" type="slidenum">
              <a:rPr b="0" lang="zxx" sz="1050" spc="-1" strike="noStrike">
                <a:solidFill>
                  <a:srgbClr val="000000"/>
                </a:solidFill>
                <a:latin typeface="Calibri"/>
              </a:rPr>
              <a:t>7</a:t>
            </a:fld>
            <a:r>
              <a:rPr b="0" lang="zxx" sz="1050" spc="-1" strike="noStrike">
                <a:solidFill>
                  <a:srgbClr val="000000"/>
                </a:solidFill>
                <a:latin typeface="Calibri"/>
              </a:rPr>
              <a:t>/</a:t>
            </a:r>
            <a:endParaRPr b="0" lang="zxx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zxx" sz="4800" spc="-52" strike="noStrike">
                <a:solidFill>
                  <a:srgbClr val="404040"/>
                </a:solidFill>
                <a:latin typeface="Calibri Light"/>
              </a:rPr>
              <a:t>Future Plans</a:t>
            </a:r>
            <a:endParaRPr b="0" lang="zxx" sz="48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46CEB61-42EC-4431-8092-F0C13B74719D}" type="slidenum">
              <a:rPr b="0" lang="zxx" sz="1050" spc="-1" strike="noStrike">
                <a:solidFill>
                  <a:srgbClr val="000000"/>
                </a:solidFill>
                <a:latin typeface="Calibri"/>
              </a:rPr>
              <a:t>7</a:t>
            </a:fld>
            <a:r>
              <a:rPr b="0" lang="zxx" sz="1050" spc="-1" strike="noStrike">
                <a:solidFill>
                  <a:srgbClr val="000000"/>
                </a:solidFill>
                <a:latin typeface="Calibri"/>
              </a:rPr>
              <a:t>/</a:t>
            </a:r>
            <a:endParaRPr b="0" lang="zxx" sz="1050" spc="-1" strike="noStrike">
              <a:latin typeface="Arial"/>
            </a:endParaRPr>
          </a:p>
        </p:txBody>
      </p:sp>
      <p:sp>
        <p:nvSpPr>
          <p:cNvPr id="153" name="TextShape 4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3200" spc="-1" strike="noStrike">
                <a:latin typeface="Arial"/>
              </a:rPr>
              <a:t>Time, Area and Power Analysis with VHDL TOOL</a:t>
            </a:r>
            <a:endParaRPr b="0" lang="de-AT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3200" spc="-1" strike="noStrike">
                <a:latin typeface="Arial"/>
              </a:rPr>
              <a:t>Implementation in Open Source Processor</a:t>
            </a:r>
            <a:endParaRPr b="0" lang="de-AT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3200" spc="-1" strike="noStrike">
                <a:latin typeface="Arial"/>
              </a:rPr>
              <a:t>Worst Case Error Analysis with BDT</a:t>
            </a:r>
            <a:endParaRPr b="0" lang="de-AT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3200" spc="-1" strike="noStrike">
                <a:latin typeface="Arial"/>
              </a:rPr>
              <a:t>Implementing on Zedboard (Hardware)</a:t>
            </a:r>
            <a:endParaRPr b="0" lang="de-A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822960" y="1385640"/>
            <a:ext cx="7543080" cy="41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85000"/>
              </a:lnSpc>
            </a:pPr>
            <a:r>
              <a:rPr b="0" lang="zxx" sz="4800" spc="-52" strike="noStrike">
                <a:solidFill>
                  <a:srgbClr val="404040"/>
                </a:solidFill>
                <a:latin typeface="Calibri Light"/>
              </a:rPr>
              <a:t>Thank you!</a:t>
            </a:r>
            <a:endParaRPr b="0" lang="zxx" sz="48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9FF41EE-F4E2-4BD6-9D5C-02DFBA608E94}" type="slidenum">
              <a:rPr b="0" lang="zxx" sz="1050" spc="-1" strike="noStrike">
                <a:solidFill>
                  <a:srgbClr val="000000"/>
                </a:solidFill>
                <a:latin typeface="Calibri"/>
              </a:rPr>
              <a:t>8</a:t>
            </a:fld>
            <a:r>
              <a:rPr b="0" lang="zxx" sz="1050" spc="-1" strike="noStrike">
                <a:solidFill>
                  <a:srgbClr val="000000"/>
                </a:solidFill>
                <a:latin typeface="Calibri"/>
              </a:rPr>
              <a:t>/</a:t>
            </a:r>
            <a:endParaRPr b="0" lang="zxx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0e6180"/>
      </a:accent2>
      <a:accent3>
        <a:srgbClr val="1d9399"/>
      </a:accent3>
      <a:accent4>
        <a:srgbClr val="42ba97"/>
      </a:accent4>
      <a:accent5>
        <a:srgbClr val="3e8853"/>
      </a:accent5>
      <a:accent6>
        <a:srgbClr val="37560d"/>
      </a:accent6>
      <a:hlink>
        <a:srgbClr val="00b050"/>
      </a:hlink>
      <a:folHlink>
        <a:srgbClr val="85500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0e6180"/>
      </a:accent2>
      <a:accent3>
        <a:srgbClr val="1d9399"/>
      </a:accent3>
      <a:accent4>
        <a:srgbClr val="42ba97"/>
      </a:accent4>
      <a:accent5>
        <a:srgbClr val="3e8853"/>
      </a:accent5>
      <a:accent6>
        <a:srgbClr val="37560d"/>
      </a:accent6>
      <a:hlink>
        <a:srgbClr val="00b050"/>
      </a:hlink>
      <a:folHlink>
        <a:srgbClr val="85500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0e6180"/>
      </a:accent2>
      <a:accent3>
        <a:srgbClr val="1d9399"/>
      </a:accent3>
      <a:accent4>
        <a:srgbClr val="42ba97"/>
      </a:accent4>
      <a:accent5>
        <a:srgbClr val="3e8853"/>
      </a:accent5>
      <a:accent6>
        <a:srgbClr val="37560d"/>
      </a:accent6>
      <a:hlink>
        <a:srgbClr val="00b050"/>
      </a:hlink>
      <a:folHlink>
        <a:srgbClr val="85500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0e6180"/>
      </a:accent2>
      <a:accent3>
        <a:srgbClr val="1d9399"/>
      </a:accent3>
      <a:accent4>
        <a:srgbClr val="42ba97"/>
      </a:accent4>
      <a:accent5>
        <a:srgbClr val="3e8853"/>
      </a:accent5>
      <a:accent6>
        <a:srgbClr val="37560d"/>
      </a:accent6>
      <a:hlink>
        <a:srgbClr val="00b050"/>
      </a:hlink>
      <a:folHlink>
        <a:srgbClr val="85500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ICT_PPT_Temp_NT_Clock7</Template>
  <TotalTime>42</TotalTime>
  <Application>LibreOffice/6.4.7.2$Linux_X86_64 LibreOffice_project/40$Build-2</Application>
  <Words>52</Words>
  <Paragraphs>12</Paragraphs>
  <Company>TU Wien - Campusversion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2018-10-12T07:58:45Z</dcterms:created>
  <dc:creator>Nima TaheriNejad</dc:creator>
  <dc:description/>
  <dc:language>de-AT</dc:language>
  <cp:lastModifiedBy/>
  <dcterms:modified xsi:type="dcterms:W3CDTF">2021-11-15T09:46:11Z</dcterms:modified>
  <cp:revision>125</cp:revision>
  <dc:subject/>
  <dc:title>New PPT design for ICT (featuring numerous layouts 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TU Wien - Campusversion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