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gif" ContentType="image/gif"/>
  <Override PartName="/ppt/media/image6.png" ContentType="image/png"/>
  <Override PartName="/ppt/media/image3.png" ContentType="image/png"/>
  <Override PartName="/ppt/media/image4.gif" ContentType="image/gif"/>
  <Override PartName="/ppt/media/image8.png" ContentType="image/png"/>
  <Override PartName="/ppt/media/image5.gif" ContentType="image/gif"/>
  <Override PartName="/ppt/media/image7.gif" ContentType="image/gif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440" cy="414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440" cy="414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440" cy="414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440" cy="414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440" cy="414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440" cy="414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440" cy="414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822960" y="4141080"/>
            <a:ext cx="754344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440" cy="414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440" cy="414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440" cy="414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440" cy="414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440" cy="414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440" cy="414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440" cy="414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440" cy="414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440" cy="414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440" cy="414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440" cy="414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440" cy="414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822960" y="4141080"/>
            <a:ext cx="754344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440" cy="414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440" cy="414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440" cy="414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440" cy="414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440" cy="414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440" cy="414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440" cy="414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440" cy="414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822960" y="4141080"/>
            <a:ext cx="754344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440" cy="414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440" cy="414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440" cy="414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gif"/><Relationship Id="rId4" Type="http://schemas.openxmlformats.org/officeDocument/2006/relationships/image" Target="../media/image3.png"/><Relationship Id="rId5" Type="http://schemas.openxmlformats.org/officeDocument/2006/relationships/image" Target="../media/image4.gif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gif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gif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3"/>
          <a:srcRect l="-2" t="0" r="-6524" b="0"/>
          <a:stretch/>
        </p:blipFill>
        <p:spPr>
          <a:xfrm>
            <a:off x="127440" y="6338880"/>
            <a:ext cx="1219680" cy="433440"/>
          </a:xfrm>
          <a:prstGeom prst="rect">
            <a:avLst/>
          </a:prstGeom>
          <a:ln>
            <a:noFill/>
          </a:ln>
        </p:spPr>
      </p:pic>
      <p:pic>
        <p:nvPicPr>
          <p:cNvPr id="1" name="Picture 17" descr=""/>
          <p:cNvPicPr/>
          <p:nvPr/>
        </p:nvPicPr>
        <p:blipFill>
          <a:blip r:embed="rId4"/>
          <a:stretch/>
        </p:blipFill>
        <p:spPr>
          <a:xfrm>
            <a:off x="7405560" y="6341400"/>
            <a:ext cx="1585800" cy="44208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4392720" y="6415200"/>
            <a:ext cx="353160" cy="3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en-CA" sz="1050" spc="-1" strike="noStrike">
                <a:solidFill>
                  <a:srgbClr val="000000"/>
                </a:solidFill>
                <a:latin typeface="Calibri"/>
              </a:rPr>
              <a:t>12</a:t>
            </a:r>
            <a:endParaRPr b="0" lang="de-AT" sz="1050" spc="-1" strike="noStrike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2520" y="6400800"/>
            <a:ext cx="9141120" cy="456840"/>
          </a:xfrm>
          <a:prstGeom prst="rect">
            <a:avLst/>
          </a:prstGeom>
          <a:solidFill>
            <a:srgbClr val="0b4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3"/>
          <p:cNvSpPr/>
          <p:nvPr/>
        </p:nvSpPr>
        <p:spPr>
          <a:xfrm>
            <a:off x="0" y="6334200"/>
            <a:ext cx="9141120" cy="637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822960" y="1302840"/>
            <a:ext cx="7543440" cy="343368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Line 5"/>
          <p:cNvSpPr/>
          <p:nvPr/>
        </p:nvSpPr>
        <p:spPr>
          <a:xfrm>
            <a:off x="822600" y="4814640"/>
            <a:ext cx="740664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6"/>
          <p:cNvSpPr>
            <a:spLocks noGrp="1"/>
          </p:cNvSpPr>
          <p:nvPr>
            <p:ph type="sldNum"/>
          </p:nvPr>
        </p:nvSpPr>
        <p:spPr>
          <a:xfrm>
            <a:off x="4006440" y="6410880"/>
            <a:ext cx="5832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8741BAB-4420-416C-88AE-C450DDD2F1A7}" type="slidenum">
              <a:rPr b="0" lang="en-US" sz="1050" spc="-1" strike="noStrike">
                <a:solidFill>
                  <a:srgbClr val="000000"/>
                </a:solidFill>
                <a:latin typeface="Calibri"/>
              </a:rPr>
              <a:t>&lt;Foliennummer&gt;</a:t>
            </a:fld>
            <a:endParaRPr b="0" lang="de-AT" sz="1050" spc="-1" strike="noStrike">
              <a:latin typeface="Times New Roman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822600" y="5639760"/>
            <a:ext cx="7586280" cy="639360"/>
          </a:xfrm>
          <a:prstGeom prst="rect">
            <a:avLst/>
          </a:prstGeom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b="0" lang="en-CA" sz="2000" spc="-1" strike="noStrike">
                <a:solidFill>
                  <a:srgbClr val="002060"/>
                </a:solidFill>
                <a:latin typeface="Calibri Light"/>
              </a:rPr>
              <a:t>Edit Subtitles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9" name="Picture 7" descr=""/>
          <p:cNvPicPr/>
          <p:nvPr/>
        </p:nvPicPr>
        <p:blipFill>
          <a:blip r:embed="rId5"/>
          <a:srcRect l="-2" t="0" r="-6524" b="0"/>
          <a:stretch/>
        </p:blipFill>
        <p:spPr>
          <a:xfrm>
            <a:off x="119880" y="70200"/>
            <a:ext cx="1219680" cy="4334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7" descr=""/>
          <p:cNvPicPr/>
          <p:nvPr/>
        </p:nvPicPr>
        <p:blipFill>
          <a:blip r:embed="rId2"/>
          <a:srcRect l="-2" t="0" r="-6524" b="0"/>
          <a:stretch/>
        </p:blipFill>
        <p:spPr>
          <a:xfrm>
            <a:off x="127440" y="6338880"/>
            <a:ext cx="1219680" cy="433440"/>
          </a:xfrm>
          <a:prstGeom prst="rect">
            <a:avLst/>
          </a:prstGeom>
          <a:ln>
            <a:noFill/>
          </a:ln>
        </p:spPr>
      </p:pic>
      <p:pic>
        <p:nvPicPr>
          <p:cNvPr id="47" name="Picture 17" descr=""/>
          <p:cNvPicPr/>
          <p:nvPr/>
        </p:nvPicPr>
        <p:blipFill>
          <a:blip r:embed="rId3"/>
          <a:stretch/>
        </p:blipFill>
        <p:spPr>
          <a:xfrm>
            <a:off x="7405560" y="6341400"/>
            <a:ext cx="1585800" cy="442080"/>
          </a:xfrm>
          <a:prstGeom prst="rect">
            <a:avLst/>
          </a:prstGeom>
          <a:ln>
            <a:noFill/>
          </a:ln>
        </p:spPr>
      </p:pic>
      <p:sp>
        <p:nvSpPr>
          <p:cNvPr id="48" name="CustomShape 1"/>
          <p:cNvSpPr/>
          <p:nvPr/>
        </p:nvSpPr>
        <p:spPr>
          <a:xfrm>
            <a:off x="4392720" y="6415200"/>
            <a:ext cx="353160" cy="3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en-CA" sz="1050" spc="-1" strike="noStrike">
                <a:solidFill>
                  <a:srgbClr val="000000"/>
                </a:solidFill>
                <a:latin typeface="Calibri"/>
              </a:rPr>
              <a:t>12</a:t>
            </a:r>
            <a:endParaRPr b="0" lang="de-AT" sz="105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title"/>
          </p:nvPr>
        </p:nvSpPr>
        <p:spPr>
          <a:xfrm>
            <a:off x="127440" y="99000"/>
            <a:ext cx="8836920" cy="9540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127440" y="1145520"/>
            <a:ext cx="8836920" cy="5129280"/>
          </a:xfrm>
          <a:prstGeom prst="rect">
            <a:avLst/>
          </a:prstGeom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Edit Master text styles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4496f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4496f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4496f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4496f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sldNum"/>
          </p:nvPr>
        </p:nvSpPr>
        <p:spPr>
          <a:xfrm>
            <a:off x="4006440" y="6410880"/>
            <a:ext cx="5832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792C5A9-5322-4A38-B0CB-C81B6ADD3550}" type="slidenum">
              <a:rPr b="0" lang="en-US" sz="1050" spc="-1" strike="noStrike">
                <a:solidFill>
                  <a:srgbClr val="000000"/>
                </a:solidFill>
                <a:latin typeface="Calibri"/>
              </a:rPr>
              <a:t>&lt;Foliennummer&gt;</a:t>
            </a:fld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/</a:t>
            </a:r>
            <a:endParaRPr b="0" lang="de-AT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7" descr=""/>
          <p:cNvPicPr/>
          <p:nvPr/>
        </p:nvPicPr>
        <p:blipFill>
          <a:blip r:embed="rId2"/>
          <a:srcRect l="-2" t="0" r="-6524" b="0"/>
          <a:stretch/>
        </p:blipFill>
        <p:spPr>
          <a:xfrm>
            <a:off x="127440" y="6338880"/>
            <a:ext cx="1219680" cy="433440"/>
          </a:xfrm>
          <a:prstGeom prst="rect">
            <a:avLst/>
          </a:prstGeom>
          <a:ln>
            <a:noFill/>
          </a:ln>
        </p:spPr>
      </p:pic>
      <p:pic>
        <p:nvPicPr>
          <p:cNvPr id="89" name="Picture 17" descr=""/>
          <p:cNvPicPr/>
          <p:nvPr/>
        </p:nvPicPr>
        <p:blipFill>
          <a:blip r:embed="rId3"/>
          <a:stretch/>
        </p:blipFill>
        <p:spPr>
          <a:xfrm>
            <a:off x="7405560" y="6341400"/>
            <a:ext cx="1585800" cy="44208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4392720" y="6415200"/>
            <a:ext cx="353160" cy="3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en-CA" sz="1050" spc="-1" strike="noStrike">
                <a:solidFill>
                  <a:srgbClr val="000000"/>
                </a:solidFill>
                <a:latin typeface="Calibri"/>
              </a:rPr>
              <a:t>12</a:t>
            </a:r>
            <a:endParaRPr b="0" lang="de-AT" sz="105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440" cy="41475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/>
          </p:nvPr>
        </p:nvSpPr>
        <p:spPr>
          <a:xfrm>
            <a:off x="4006440" y="6410880"/>
            <a:ext cx="5832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72C29EE-016E-4AC6-B13B-3CFA030E6EFC}" type="slidenum">
              <a:rPr b="0" lang="en-US" sz="1050" spc="-1" strike="noStrike">
                <a:solidFill>
                  <a:srgbClr val="000000"/>
                </a:solidFill>
                <a:latin typeface="Calibri"/>
              </a:rPr>
              <a:t>&lt;Foliennummer&gt;</a:t>
            </a:fld>
            <a:r>
              <a:rPr b="0" lang="en-US" sz="1050" spc="-1" strike="noStrike">
                <a:solidFill>
                  <a:srgbClr val="000000"/>
                </a:solidFill>
                <a:latin typeface="Calibri"/>
              </a:rPr>
              <a:t>/</a:t>
            </a:r>
            <a:endParaRPr b="0" lang="de-AT" sz="1050" spc="-1" strike="noStrike"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Format des Gliederungstextes durch Klicken bearbeiten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Zweite Gliederungsebene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Dritte Gliederungsebene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Vierte Gliederungsebene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Fünfte Gliederungsebene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Sechste Gliederungsebene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Siebte Gliederungsebene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22960" y="1302840"/>
            <a:ext cx="8320680" cy="34336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zxx" sz="4800" spc="-52" strike="noStrike">
                <a:solidFill>
                  <a:srgbClr val="262626"/>
                </a:solidFill>
                <a:latin typeface="Calibri Light"/>
              </a:rPr>
              <a:t>Midterm Presentation -</a:t>
            </a:r>
            <a:br/>
            <a:r>
              <a:rPr b="0" lang="zxx" sz="4800" spc="-52" strike="noStrike">
                <a:solidFill>
                  <a:srgbClr val="262626"/>
                </a:solidFill>
                <a:latin typeface="Calibri Light"/>
              </a:rPr>
              <a:t>P4 Accuracy of Approximate Circuits</a:t>
            </a:r>
            <a:endParaRPr b="0" lang="zxx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22960" y="4892400"/>
            <a:ext cx="7543440" cy="6919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38000"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zxx" sz="2800" spc="199" strike="noStrike" cap="small">
                <a:solidFill>
                  <a:srgbClr val="344068"/>
                </a:solidFill>
                <a:latin typeface="Calibri Light"/>
              </a:rPr>
              <a:t>Fabian Garber, Simon Howind, Kagan Özten, Martin Resetarits, Peter Traunmüller</a:t>
            </a:r>
            <a:endParaRPr b="0" lang="zxx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27440" y="99000"/>
            <a:ext cx="8836920" cy="9540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zxx" sz="4800" spc="-52" strike="noStrike">
                <a:solidFill>
                  <a:srgbClr val="404040"/>
                </a:solidFill>
                <a:latin typeface="Calibri Light"/>
              </a:rPr>
              <a:t>Introduction</a:t>
            </a:r>
            <a:endParaRPr b="0" lang="zxx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127440" y="1145520"/>
            <a:ext cx="8836920" cy="51292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404040"/>
                </a:solidFill>
                <a:latin typeface="Calibri"/>
              </a:rPr>
              <a:t>Advantages of approximate computing</a:t>
            </a:r>
            <a:endParaRPr b="0" lang="zxx" sz="2000" spc="-1" strike="noStrike">
              <a:solidFill>
                <a:srgbClr val="40404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404040"/>
                </a:solidFill>
                <a:latin typeface="Calibri"/>
              </a:rPr>
              <a:t>Energy-efficient</a:t>
            </a:r>
            <a:endParaRPr b="0" lang="zxx" sz="2000" spc="-1" strike="noStrike">
              <a:solidFill>
                <a:srgbClr val="40404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404040"/>
                </a:solidFill>
                <a:latin typeface="Calibri"/>
              </a:rPr>
              <a:t>Less area</a:t>
            </a:r>
            <a:endParaRPr b="0" lang="zxx" sz="2000" spc="-1" strike="noStrike">
              <a:solidFill>
                <a:srgbClr val="40404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404040"/>
                </a:solidFill>
                <a:latin typeface="Calibri"/>
              </a:rPr>
              <a:t>Less time</a:t>
            </a:r>
            <a:endParaRPr b="0" lang="zxx" sz="2000" spc="-1" strike="noStrike">
              <a:solidFill>
                <a:srgbClr val="40404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zxx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4006440" y="6410880"/>
            <a:ext cx="58320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50C12F7-41FA-4746-870D-6BD3E1A937EB}" type="slidenum">
              <a:rPr b="0" lang="zxx" sz="1050" spc="-1" strike="noStrike">
                <a:solidFill>
                  <a:srgbClr val="000000"/>
                </a:solidFill>
                <a:latin typeface="Calibri"/>
              </a:rPr>
              <a:t>1</a:t>
            </a:fld>
            <a:r>
              <a:rPr b="0" lang="zxx" sz="1050" spc="-1" strike="noStrike">
                <a:solidFill>
                  <a:srgbClr val="000000"/>
                </a:solidFill>
                <a:latin typeface="Calibri"/>
              </a:rPr>
              <a:t>/</a:t>
            </a:r>
            <a:endParaRPr b="0" lang="zxx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27440" y="99000"/>
            <a:ext cx="8836920" cy="9540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zxx" sz="4800" spc="-52" strike="noStrike">
                <a:solidFill>
                  <a:srgbClr val="404040"/>
                </a:solidFill>
                <a:latin typeface="Calibri Light"/>
              </a:rPr>
              <a:t>Designed architecture</a:t>
            </a:r>
            <a:endParaRPr b="0" lang="zxx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27440" y="1145520"/>
            <a:ext cx="8836920" cy="51292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b="0" lang="zxx" sz="2000" spc="-1" strike="noStrike">
                <a:solidFill>
                  <a:srgbClr val="404040"/>
                </a:solidFill>
                <a:latin typeface="Calibri"/>
              </a:rPr>
              <a:t>Presenting our design</a:t>
            </a:r>
            <a:endParaRPr b="0" lang="zxx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b="0" lang="zxx" sz="2000" spc="-1" strike="noStrike">
                <a:solidFill>
                  <a:srgbClr val="404040"/>
                </a:solidFill>
                <a:latin typeface="Calibri"/>
              </a:rPr>
              <a:t>*implementing two versions of Full-Adder (one exact and one approximate)</a:t>
            </a:r>
            <a:endParaRPr b="0" lang="zxx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b="0" lang="zxx" sz="2000" spc="-1" strike="noStrike">
                <a:solidFill>
                  <a:srgbClr val="404040"/>
                </a:solidFill>
                <a:latin typeface="Calibri"/>
              </a:rPr>
              <a:t>*CIRCUIT DIAGRAMME hinzufügen und Unterschiede erklären mit Hilfe von Tabelle</a:t>
            </a:r>
            <a:endParaRPr b="0" lang="zxx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endParaRPr b="0" lang="zxx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b="0" lang="zxx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zxx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b="0" lang="zxx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zxx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4006440" y="6410880"/>
            <a:ext cx="58320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C2E7450-57C3-45DF-8B06-DBC85DC22424}" type="slidenum">
              <a:rPr b="0" lang="zxx" sz="1050" spc="-1" strike="noStrike">
                <a:solidFill>
                  <a:srgbClr val="000000"/>
                </a:solidFill>
                <a:latin typeface="Calibri"/>
              </a:rPr>
              <a:t>1</a:t>
            </a:fld>
            <a:r>
              <a:rPr b="0" lang="zxx" sz="1050" spc="-1" strike="noStrike">
                <a:solidFill>
                  <a:srgbClr val="000000"/>
                </a:solidFill>
                <a:latin typeface="Calibri"/>
              </a:rPr>
              <a:t>/</a:t>
            </a:r>
            <a:endParaRPr b="0" lang="zxx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27440" y="99000"/>
            <a:ext cx="8836920" cy="954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60000"/>
          </a:bodyPr>
          <a:p>
            <a:pPr>
              <a:lnSpc>
                <a:spcPct val="85000"/>
              </a:lnSpc>
            </a:pPr>
            <a:r>
              <a:rPr b="0" lang="zxx" sz="4800" spc="-52" strike="noStrike">
                <a:solidFill>
                  <a:srgbClr val="404040"/>
                </a:solidFill>
                <a:latin typeface="Calibri Light"/>
              </a:rPr>
              <a:t>Progress – Faced Problems - Solutions</a:t>
            </a:r>
            <a:endParaRPr b="0" lang="zxx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127440" y="1145520"/>
            <a:ext cx="8836920" cy="51292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404040"/>
                </a:solidFill>
                <a:latin typeface="Calibri"/>
              </a:rPr>
              <a:t>VHDL Code</a:t>
            </a:r>
            <a:endParaRPr b="0" lang="zxx" sz="2000" spc="-1" strike="noStrike">
              <a:solidFill>
                <a:srgbClr val="40404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solidFill>
                  <a:srgbClr val="404040"/>
                </a:solidFill>
                <a:latin typeface="Calibri"/>
              </a:rPr>
              <a:t>Python Code</a:t>
            </a:r>
            <a:endParaRPr b="0" lang="zxx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4006440" y="6410880"/>
            <a:ext cx="58320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0D4F213-4DDB-4DD7-9B30-328877A11613}" type="slidenum">
              <a:rPr b="0" lang="zxx" sz="1050" spc="-1" strike="noStrike">
                <a:solidFill>
                  <a:srgbClr val="000000"/>
                </a:solidFill>
                <a:latin typeface="Calibri"/>
              </a:rPr>
              <a:t>4</a:t>
            </a:fld>
            <a:r>
              <a:rPr b="0" lang="zxx" sz="1050" spc="-1" strike="noStrike">
                <a:solidFill>
                  <a:srgbClr val="000000"/>
                </a:solidFill>
                <a:latin typeface="Calibri"/>
              </a:rPr>
              <a:t>/</a:t>
            </a:r>
            <a:endParaRPr b="0" lang="zxx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27440" y="99000"/>
            <a:ext cx="8836920" cy="9540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zxx" sz="4800" spc="-52" strike="noStrike">
                <a:solidFill>
                  <a:srgbClr val="404040"/>
                </a:solidFill>
                <a:latin typeface="Calibri Light"/>
              </a:rPr>
              <a:t>Future Plans</a:t>
            </a:r>
            <a:endParaRPr b="0" lang="zxx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127440" y="1145520"/>
            <a:ext cx="8836920" cy="51292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4006440" y="6410880"/>
            <a:ext cx="58320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2AFBB35-22F1-4E8D-AF55-69CCE44CB81F}" type="slidenum">
              <a:rPr b="0" lang="zxx" sz="1050" spc="-1" strike="noStrike">
                <a:solidFill>
                  <a:srgbClr val="000000"/>
                </a:solidFill>
                <a:latin typeface="Calibri"/>
              </a:rPr>
              <a:t>&lt;Foliennummer&gt;</a:t>
            </a:fld>
            <a:r>
              <a:rPr b="0" lang="zxx" sz="1050" spc="-1" strike="noStrike">
                <a:solidFill>
                  <a:srgbClr val="000000"/>
                </a:solidFill>
                <a:latin typeface="Calibri"/>
              </a:rPr>
              <a:t>/</a:t>
            </a:r>
            <a:endParaRPr b="0" lang="zxx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22960" y="1385640"/>
            <a:ext cx="7543440" cy="4147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85000"/>
              </a:lnSpc>
            </a:pPr>
            <a:r>
              <a:rPr b="0" lang="zxx" sz="4800" spc="-52" strike="noStrike">
                <a:solidFill>
                  <a:srgbClr val="404040"/>
                </a:solidFill>
                <a:latin typeface="Calibri Light"/>
              </a:rPr>
              <a:t>Thank you!</a:t>
            </a:r>
            <a:endParaRPr b="0" lang="zxx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006440" y="6410880"/>
            <a:ext cx="58320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75B05B0-A08E-49BF-889F-05A789C1975F}" type="slidenum">
              <a:rPr b="0" lang="zxx" sz="1050" spc="-1" strike="noStrike">
                <a:solidFill>
                  <a:srgbClr val="000000"/>
                </a:solidFill>
                <a:latin typeface="Calibri"/>
              </a:rPr>
              <a:t>&lt;Foliennummer&gt;</a:t>
            </a:fld>
            <a:r>
              <a:rPr b="0" lang="zxx" sz="1050" spc="-1" strike="noStrike">
                <a:solidFill>
                  <a:srgbClr val="000000"/>
                </a:solidFill>
                <a:latin typeface="Calibri"/>
              </a:rPr>
              <a:t>/</a:t>
            </a:r>
            <a:endParaRPr b="0" lang="zxx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ICT_PPT_Temp_NT_Clock7</Template>
  <TotalTime>5</TotalTime>
  <Application>LibreOffice/6.4.7.2$Linux_X86_64 LibreOffice_project/40$Build-2</Application>
  <Words>52</Words>
  <Paragraphs>12</Paragraphs>
  <Company>TU Wien - Campusversion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2018-10-12T07:58:45Z</dcterms:created>
  <dc:creator>Nima TaheriNejad</dc:creator>
  <dc:description/>
  <dc:language>de-AT</dc:language>
  <cp:lastModifiedBy/>
  <dcterms:modified xsi:type="dcterms:W3CDTF">2021-11-12T11:29:02Z</dcterms:modified>
  <cp:revision>120</cp:revision>
  <dc:subject/>
  <dc:title>New PPT design for ICT (featuring numerous layouts 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TU Wien - Campusversion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