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gif" ContentType="image/gif"/>
  <Override PartName="/ppt/media/image6.png" ContentType="image/png"/>
  <Override PartName="/ppt/media/image11.png" ContentType="image/png"/>
  <Override PartName="/ppt/media/image3.png" ContentType="image/png"/>
  <Override PartName="/ppt/media/image4.gif" ContentType="image/gif"/>
  <Override PartName="/ppt/media/image8.png" ContentType="image/png"/>
  <Override PartName="/ppt/media/image13.png" ContentType="image/png"/>
  <Override PartName="/ppt/media/image5.gif" ContentType="image/gif"/>
  <Override PartName="/ppt/media/image9.png" ContentType="image/png"/>
  <Override PartName="/ppt/media/image7.gif" ContentType="image/gif"/>
  <Override PartName="/ppt/media/image10.png" ContentType="image/png"/>
  <Override PartName="/ppt/media/image12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Folie mittels Klicken verschieben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000" spc="-1" strike="noStrike">
                <a:latin typeface="Arial"/>
              </a:rPr>
              <a:t>Format der Notizen mittels Klicken bearbeiten</a:t>
            </a:r>
            <a:endParaRPr b="0" lang="de-AT" sz="20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1400" spc="-1" strike="noStrike">
                <a:latin typeface="Times New Roman"/>
              </a:rPr>
              <a:t>&lt;Kopfzeile&gt;</a:t>
            </a:r>
            <a:endParaRPr b="0" lang="de-AT" sz="1400" spc="-1" strike="noStrike"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de-AT" sz="1400" spc="-1" strike="noStrike">
                <a:latin typeface="Times New Roman"/>
              </a:rPr>
              <a:t>&lt;Datum/Uhrzeit&gt;</a:t>
            </a:r>
            <a:endParaRPr b="0" lang="de-AT" sz="1400" spc="-1" strike="noStrike"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de-AT" sz="1400" spc="-1" strike="noStrike">
                <a:latin typeface="Times New Roman"/>
              </a:rPr>
              <a:t>&lt;Fußzeile&gt;</a:t>
            </a:r>
            <a:endParaRPr b="0" lang="de-AT" sz="1400" spc="-1" strike="noStrike">
              <a:latin typeface="Times New Roman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4BBE68A-8C43-4751-8E11-3E524FE19BD4}" type="slidenum">
              <a:rPr b="0" lang="de-AT" sz="1400" spc="-1" strike="noStrike">
                <a:latin typeface="Times New Roman"/>
              </a:rPr>
              <a:t>&lt;Foliennummer&gt;</a:t>
            </a:fld>
            <a:endParaRPr b="0" lang="de-A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zxx" sz="2000" spc="-1" strike="noStrike">
                <a:latin typeface="Arial"/>
              </a:rPr>
              <a:t>Hallo everybody and welcome to our presentation. We are going to </a:t>
            </a:r>
            <a:r>
              <a:rPr b="0" lang="zxx" sz="2000" spc="-1" strike="noStrike">
                <a:latin typeface="Arial"/>
              </a:rPr>
              <a:t>present the topic P4 Accuracy of Approximate Circuits</a:t>
            </a:r>
            <a:endParaRPr b="0" lang="de-AT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zxx" sz="2000" spc="-1" strike="noStrike">
                <a:latin typeface="Arial"/>
              </a:rPr>
              <a:t>We would like to start with a small introduction about approximate computing and its advantages compared to conventional circuits.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zxx" sz="2000" spc="-1" strike="noStrike">
                <a:latin typeface="Arial"/>
              </a:rPr>
              <a:t>According to multiple papers, it has shown to be one of the most promising energy-efficient paradigms and has therefore reached a lot of research attention.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zxx" sz="2000" spc="-1" strike="noStrike">
                <a:latin typeface="Arial"/>
              </a:rPr>
              <a:t>Another advantage of the approximate circuits is that the hardware uses less space due to the reduced number of logic gates. 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zxx" sz="2000" spc="-1" strike="noStrike">
                <a:latin typeface="Arial"/>
              </a:rPr>
              <a:t>For the same reason it has a reduced delay time and produces faster results.  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zxx" sz="2000" spc="-1" strike="noStrike">
                <a:latin typeface="Arial"/>
              </a:rPr>
              <a:t>Now adding to all the advantages, the question arises How do approximate circuits achieve all of those above mentioned advantages in our design?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zxx" sz="2000" spc="-1" strike="noStrike">
                <a:latin typeface="Arial"/>
              </a:rPr>
              <a:t>As already mentioned, the amount of logic gates is reduced.</a:t>
            </a:r>
            <a:br/>
            <a:r>
              <a:rPr b="0" lang="zxx" sz="2000" spc="-1" strike="noStrike">
                <a:latin typeface="Arial"/>
              </a:rPr>
              <a:t>For demonstration purpose</a:t>
            </a:r>
            <a:r>
              <a:rPr b="0" lang="de-DE" sz="2000" spc="-1" strike="noStrike">
                <a:latin typeface="Arial"/>
              </a:rPr>
              <a:t>s</a:t>
            </a:r>
            <a:r>
              <a:rPr b="0" lang="zxx" sz="2000" spc="-1" strike="noStrike">
                <a:latin typeface="Arial"/>
              </a:rPr>
              <a:t>, we are going to show you two different Full Adder design</a:t>
            </a:r>
            <a:r>
              <a:rPr b="0" lang="de-DE" sz="2000" spc="-1" strike="noStrike">
                <a:latin typeface="Arial"/>
              </a:rPr>
              <a:t>s</a:t>
            </a:r>
            <a:r>
              <a:rPr b="0" lang="zxx" sz="2000" spc="-1" strike="noStrike">
                <a:latin typeface="Arial"/>
              </a:rPr>
              <a:t>. One exact and one approximate. </a:t>
            </a:r>
            <a:br/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zxx" sz="2000" spc="-1" strike="noStrike">
                <a:latin typeface="Arial"/>
              </a:rPr>
              <a:t>The first design is an exact adder and the second one is an approximate design taken from a paper.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zxx" sz="2000" spc="-1" strike="noStrike">
                <a:latin typeface="Arial"/>
              </a:rPr>
              <a:t>As you can clearly see, the second one is „missing“ some logic gates. 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zxx" sz="2000" spc="-1" strike="noStrike">
                <a:latin typeface="Arial"/>
              </a:rPr>
              <a:t>To see what effect it has, we will take a look at the truth tables. </a:t>
            </a:r>
            <a:endParaRPr b="0" lang="de-AT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As we can see the sum is always calculated correctly.</a:t>
            </a:r>
            <a:br/>
            <a:r>
              <a:rPr b="0" lang="en-US" sz="2000" spc="-1" strike="noStrike">
                <a:latin typeface="Arial"/>
              </a:rPr>
              <a:t>However, deviations occur, when calculating the carry out. </a:t>
            </a:r>
            <a:br/>
            <a:r>
              <a:rPr b="0" lang="en-US" sz="2000" spc="-1" strike="noStrike">
                <a:latin typeface="Arial"/>
              </a:rPr>
              <a:t>In this chart the tick marks show a correct result, and the crosses indicate a wrong bit. </a:t>
            </a:r>
            <a:br/>
            <a:r>
              <a:rPr b="0" lang="en-US" sz="2000" spc="-1" strike="noStrike">
                <a:latin typeface="Arial"/>
              </a:rPr>
              <a:t>Therefore in 6 out of 8 cases, we are calculating the correct carry out. 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This design will be implemented on an open-source processor. 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Error can happen in MSB -&gt; Error is more significant.</a:t>
            </a:r>
            <a:br/>
            <a:endParaRPr b="0" lang="de-AT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Vortragender Wechselt</a:t>
            </a:r>
            <a:endParaRPr b="0" lang="de-AT" sz="24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As the system grows exponentially  truth table analysis is not recommended anymore.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As solution to this problem we use a BDD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 BDD is an graph to represent the Boolean function. This graph enhances computer analysis </a:t>
            </a:r>
            <a:endParaRPr b="0" lang="de-AT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822960" y="1385640"/>
            <a:ext cx="7542720" cy="19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822960" y="1385640"/>
            <a:ext cx="7542720" cy="19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822960" y="1385640"/>
            <a:ext cx="7542720" cy="19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gif"/><Relationship Id="rId4" Type="http://schemas.openxmlformats.org/officeDocument/2006/relationships/image" Target="../media/image3.png"/><Relationship Id="rId5" Type="http://schemas.openxmlformats.org/officeDocument/2006/relationships/image" Target="../media/image4.gif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gif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gif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3"/>
          <a:srcRect l="-2" t="0" r="-6521" b="0"/>
          <a:stretch/>
        </p:blipFill>
        <p:spPr>
          <a:xfrm>
            <a:off x="127440" y="6338880"/>
            <a:ext cx="1218960" cy="432720"/>
          </a:xfrm>
          <a:prstGeom prst="rect">
            <a:avLst/>
          </a:prstGeom>
          <a:ln>
            <a:noFill/>
          </a:ln>
        </p:spPr>
      </p:pic>
      <p:pic>
        <p:nvPicPr>
          <p:cNvPr id="1" name="Picture 17" descr=""/>
          <p:cNvPicPr/>
          <p:nvPr/>
        </p:nvPicPr>
        <p:blipFill>
          <a:blip r:embed="rId4"/>
          <a:stretch/>
        </p:blipFill>
        <p:spPr>
          <a:xfrm>
            <a:off x="7405560" y="6341400"/>
            <a:ext cx="1585080" cy="44136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4392720" y="6415200"/>
            <a:ext cx="35244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en-CA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endParaRPr b="0" lang="de-AT" sz="1050" spc="-1" strike="noStrike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2520" y="6400800"/>
            <a:ext cx="9140400" cy="456120"/>
          </a:xfrm>
          <a:prstGeom prst="rect">
            <a:avLst/>
          </a:prstGeom>
          <a:solidFill>
            <a:srgbClr val="0b4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3"/>
          <p:cNvSpPr/>
          <p:nvPr/>
        </p:nvSpPr>
        <p:spPr>
          <a:xfrm>
            <a:off x="0" y="6334200"/>
            <a:ext cx="9140400" cy="63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4"/>
          <p:cNvSpPr/>
          <p:nvPr/>
        </p:nvSpPr>
        <p:spPr>
          <a:xfrm>
            <a:off x="822600" y="4814640"/>
            <a:ext cx="740664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Picture 7" descr=""/>
          <p:cNvPicPr/>
          <p:nvPr/>
        </p:nvPicPr>
        <p:blipFill>
          <a:blip r:embed="rId5"/>
          <a:srcRect l="-2" t="0" r="-6521" b="0"/>
          <a:stretch/>
        </p:blipFill>
        <p:spPr>
          <a:xfrm>
            <a:off x="119880" y="70200"/>
            <a:ext cx="1218960" cy="432720"/>
          </a:xfrm>
          <a:prstGeom prst="rect">
            <a:avLst/>
          </a:prstGeom>
          <a:ln>
            <a:noFill/>
          </a:ln>
        </p:spPr>
      </p:pic>
      <p:sp>
        <p:nvSpPr>
          <p:cNvPr id="7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7" descr=""/>
          <p:cNvPicPr/>
          <p:nvPr/>
        </p:nvPicPr>
        <p:blipFill>
          <a:blip r:embed="rId2"/>
          <a:srcRect l="-2" t="0" r="-6521" b="0"/>
          <a:stretch/>
        </p:blipFill>
        <p:spPr>
          <a:xfrm>
            <a:off x="127440" y="6338880"/>
            <a:ext cx="1218960" cy="432720"/>
          </a:xfrm>
          <a:prstGeom prst="rect">
            <a:avLst/>
          </a:prstGeom>
          <a:ln>
            <a:noFill/>
          </a:ln>
        </p:spPr>
      </p:pic>
      <p:pic>
        <p:nvPicPr>
          <p:cNvPr id="46" name="Picture 17" descr=""/>
          <p:cNvPicPr/>
          <p:nvPr/>
        </p:nvPicPr>
        <p:blipFill>
          <a:blip r:embed="rId3"/>
          <a:stretch/>
        </p:blipFill>
        <p:spPr>
          <a:xfrm>
            <a:off x="7405560" y="6341400"/>
            <a:ext cx="1585080" cy="44136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4392720" y="6415200"/>
            <a:ext cx="35244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en-CA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endParaRPr b="0" lang="de-AT" sz="105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7" descr=""/>
          <p:cNvPicPr/>
          <p:nvPr/>
        </p:nvPicPr>
        <p:blipFill>
          <a:blip r:embed="rId2"/>
          <a:srcRect l="-2" t="0" r="-6521" b="0"/>
          <a:stretch/>
        </p:blipFill>
        <p:spPr>
          <a:xfrm>
            <a:off x="127440" y="6338880"/>
            <a:ext cx="1218960" cy="432720"/>
          </a:xfrm>
          <a:prstGeom prst="rect">
            <a:avLst/>
          </a:prstGeom>
          <a:ln>
            <a:noFill/>
          </a:ln>
        </p:spPr>
      </p:pic>
      <p:pic>
        <p:nvPicPr>
          <p:cNvPr id="87" name="Picture 17" descr=""/>
          <p:cNvPicPr/>
          <p:nvPr/>
        </p:nvPicPr>
        <p:blipFill>
          <a:blip r:embed="rId3"/>
          <a:stretch/>
        </p:blipFill>
        <p:spPr>
          <a:xfrm>
            <a:off x="7405560" y="6341400"/>
            <a:ext cx="1585080" cy="44136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4392720" y="6415200"/>
            <a:ext cx="35244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en-CA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endParaRPr b="0" lang="de-AT" sz="105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22960" y="1302840"/>
            <a:ext cx="8319960" cy="343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</a:pPr>
            <a:r>
              <a:rPr b="0" lang="zxx" sz="4800" spc="-52" strike="noStrike">
                <a:solidFill>
                  <a:srgbClr val="262626"/>
                </a:solidFill>
                <a:latin typeface="Calibri Light"/>
                <a:ea typeface="DejaVu Sans"/>
              </a:rPr>
              <a:t>Midterm Presentation -</a:t>
            </a:r>
            <a:br/>
            <a:r>
              <a:rPr b="0" lang="zxx" sz="4800" spc="-52" strike="noStrike">
                <a:solidFill>
                  <a:srgbClr val="262626"/>
                </a:solidFill>
                <a:latin typeface="Calibri Light"/>
                <a:ea typeface="DejaVu Sans"/>
              </a:rPr>
              <a:t>P4 Accuracy of Approximate Circuits</a:t>
            </a:r>
            <a:endParaRPr b="0" lang="de-AT" sz="48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22960" y="4892400"/>
            <a:ext cx="7542720" cy="69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8000"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zxx" sz="2800" spc="194" strike="noStrike" cap="small">
                <a:solidFill>
                  <a:srgbClr val="344068"/>
                </a:solidFill>
                <a:latin typeface="Calibri Light"/>
                <a:ea typeface="DejaVu Sans"/>
              </a:rPr>
              <a:t>Fabian Garber, Simon Howind, Kagan Özten, Martin Resetarits, Peter Traunmüller</a:t>
            </a:r>
            <a:endParaRPr b="0" lang="de-A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</a:pPr>
            <a:r>
              <a:rPr b="0" lang="de-DE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Future Plans</a:t>
            </a:r>
            <a:endParaRPr b="0" lang="de-AT" sz="48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Time, Area and Power Analysis with VHDL TOOL</a:t>
            </a:r>
            <a:endParaRPr b="0" lang="de-AT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Adding functionality for generic N bit Adders</a:t>
            </a:r>
            <a:endParaRPr b="0" lang="de-AT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Implementation in Open Source Processor</a:t>
            </a:r>
            <a:endParaRPr b="0" lang="de-AT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Worst Case Error Analysis with BDD</a:t>
            </a:r>
            <a:endParaRPr b="0" lang="de-AT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Implementing on Zedboard (Hardware)</a:t>
            </a:r>
            <a:endParaRPr b="0" lang="de-AT" sz="20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59B109B-1AED-495F-864B-22EAB85DB703}" type="slidenum"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10</a:t>
            </a:fld>
            <a:r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b="0" lang="de-AT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822960" y="1385640"/>
            <a:ext cx="7542720" cy="41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85000"/>
              </a:lnSpc>
            </a:pPr>
            <a:r>
              <a:rPr b="0" lang="zxx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Thank you!</a:t>
            </a:r>
            <a:endParaRPr b="0" lang="de-AT" sz="48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D9B2CC8-DB29-4BED-A610-A3FB9DDDE50C}" type="slidenum"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10</a:t>
            </a:fld>
            <a:r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b="0" lang="de-AT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zxx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Introduction</a:t>
            </a:r>
            <a:endParaRPr b="0" lang="de-AT" sz="48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Advantages of approximate computing</a:t>
            </a:r>
            <a:endParaRPr b="0" lang="de-AT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Energy-efficient</a:t>
            </a:r>
            <a:endParaRPr b="0" lang="de-AT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Less area</a:t>
            </a:r>
            <a:endParaRPr b="0" lang="de-AT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Less computing time</a:t>
            </a:r>
            <a:endParaRPr b="0" lang="de-AT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AT" sz="20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E440147-B631-4CDC-9754-810A5245EF3F}" type="slidenum"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r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b="0" lang="de-AT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zxx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Designed architecture</a:t>
            </a:r>
            <a:endParaRPr b="0" lang="de-AT" sz="4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343080" indent="-342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Presenting our design</a:t>
            </a:r>
            <a:endParaRPr b="0" lang="de-AT" sz="20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implementing two versions of Full-Adder (one exact and one approximate)</a:t>
            </a:r>
            <a:endParaRPr b="0" lang="de-AT" sz="20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CIRCUIT DIAGRAMME hinzufügen und Unterschiede erklären mit Hilfe von Tabelle</a:t>
            </a:r>
            <a:endParaRPr b="0" lang="de-AT" sz="20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b="0" lang="zxx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de-AT" sz="20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b="0" lang="zxx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de-AT" sz="20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252F20E-9B66-4E5B-BD6D-81A4F5BB23EE}" type="slidenum"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r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b="0" lang="de-AT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de-DE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Circuit Designs</a:t>
            </a:r>
            <a:endParaRPr b="0" lang="de-AT" sz="48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de-AT" sz="18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b="0" lang="zxx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de-AT" sz="20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b="0" lang="zxx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de-AT" sz="20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19C43DC-10DA-46E7-A29E-72B3DEA2155E}" type="slidenum"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r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b="0" lang="de-AT" sz="1050" spc="-1" strike="noStrike">
              <a:latin typeface="Arial"/>
            </a:endParaRPr>
          </a:p>
        </p:txBody>
      </p:sp>
      <p:pic>
        <p:nvPicPr>
          <p:cNvPr id="144" name="Grafik 4" descr=""/>
          <p:cNvPicPr/>
          <p:nvPr/>
        </p:nvPicPr>
        <p:blipFill>
          <a:blip r:embed="rId1"/>
          <a:stretch/>
        </p:blipFill>
        <p:spPr>
          <a:xfrm>
            <a:off x="1206360" y="1218960"/>
            <a:ext cx="5599800" cy="2436840"/>
          </a:xfrm>
          <a:prstGeom prst="rect">
            <a:avLst/>
          </a:prstGeom>
          <a:ln>
            <a:noFill/>
          </a:ln>
        </p:spPr>
      </p:pic>
      <p:pic>
        <p:nvPicPr>
          <p:cNvPr id="145" name="Grafik 5" descr=""/>
          <p:cNvPicPr/>
          <p:nvPr/>
        </p:nvPicPr>
        <p:blipFill>
          <a:blip r:embed="rId2"/>
          <a:stretch/>
        </p:blipFill>
        <p:spPr>
          <a:xfrm>
            <a:off x="1206360" y="3934440"/>
            <a:ext cx="5599800" cy="1971720"/>
          </a:xfrm>
          <a:prstGeom prst="rect">
            <a:avLst/>
          </a:prstGeom>
          <a:ln>
            <a:noFill/>
          </a:ln>
        </p:spPr>
      </p:pic>
      <p:sp>
        <p:nvSpPr>
          <p:cNvPr id="146" name="CustomShape 4"/>
          <p:cNvSpPr/>
          <p:nvPr/>
        </p:nvSpPr>
        <p:spPr>
          <a:xfrm>
            <a:off x="1996200" y="3514680"/>
            <a:ext cx="372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Conventional Full Adder Circuit Design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147" name="CustomShape 5"/>
          <p:cNvSpPr/>
          <p:nvPr/>
        </p:nvSpPr>
        <p:spPr>
          <a:xfrm>
            <a:off x="1047600" y="5723640"/>
            <a:ext cx="5917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Approximate Full Adder Circuit Design as proposed in [source]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148" name="CustomShape 6"/>
          <p:cNvSpPr/>
          <p:nvPr/>
        </p:nvSpPr>
        <p:spPr>
          <a:xfrm>
            <a:off x="5660640" y="5386320"/>
            <a:ext cx="104760" cy="111960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de-DE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Truth Table</a:t>
            </a:r>
            <a:endParaRPr b="0" lang="de-AT" sz="48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de-AT" sz="18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b="0" lang="zxx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de-AT" sz="20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b="0" lang="zxx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de-AT" sz="20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F8797FF-6FC5-4AEB-8AB6-6431B3FA0A34}" type="slidenum"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&lt;Foliennummer&gt;</a:t>
            </a:fld>
            <a:r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b="0" lang="de-AT" sz="1050" spc="-1" strike="noStrike">
              <a:latin typeface="Arial"/>
            </a:endParaRPr>
          </a:p>
        </p:txBody>
      </p:sp>
      <p:pic>
        <p:nvPicPr>
          <p:cNvPr id="152" name="Grafik 6" descr=""/>
          <p:cNvPicPr/>
          <p:nvPr/>
        </p:nvPicPr>
        <p:blipFill>
          <a:blip r:embed="rId1"/>
          <a:stretch/>
        </p:blipFill>
        <p:spPr>
          <a:xfrm>
            <a:off x="996480" y="1103040"/>
            <a:ext cx="6602760" cy="521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Error Analysis</a:t>
            </a:r>
            <a:endParaRPr b="0" lang="de-AT" sz="48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For multi bit inputs, the error is not Hamming distance</a:t>
            </a:r>
            <a:endParaRPr b="0" lang="de-AT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Error must be interpreted as number </a:t>
            </a:r>
            <a:endParaRPr b="0" lang="de-AT" sz="20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96E4BF7-81DD-402D-AB1F-AC730F71AE54}" type="slidenum"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6</a:t>
            </a:fld>
            <a:r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b="0" lang="de-AT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Error Analysis</a:t>
            </a:r>
            <a:endParaRPr b="0" lang="de-AT" sz="48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For multi bit inputs, the error is not Hamming distance</a:t>
            </a:r>
            <a:endParaRPr b="0" lang="de-AT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Error must be interpreted as number </a:t>
            </a:r>
            <a:endParaRPr b="0" lang="de-AT" sz="20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0FBE898-C3CF-477B-9A38-6CEEC9DEA600}" type="slidenum"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7</a:t>
            </a:fld>
            <a:r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b="0" lang="de-AT" sz="1050" spc="-1" strike="noStrike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965160" y="2577960"/>
            <a:ext cx="1294920" cy="14857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EXACT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965160" y="4394520"/>
            <a:ext cx="1294920" cy="14857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INXA1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4006440" y="3378600"/>
            <a:ext cx="1294920" cy="148572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subtract and </a:t>
            </a:r>
            <a:endParaRPr b="0" lang="de-AT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absolute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162" name="CustomShape 7"/>
          <p:cNvSpPr/>
          <p:nvPr/>
        </p:nvSpPr>
        <p:spPr>
          <a:xfrm>
            <a:off x="2260440" y="3321000"/>
            <a:ext cx="1745640" cy="5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1476e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8"/>
          <p:cNvSpPr/>
          <p:nvPr/>
        </p:nvSpPr>
        <p:spPr>
          <a:xfrm flipV="1">
            <a:off x="2260440" y="4425120"/>
            <a:ext cx="1745640" cy="71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1476e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9"/>
          <p:cNvSpPr/>
          <p:nvPr/>
        </p:nvSpPr>
        <p:spPr>
          <a:xfrm>
            <a:off x="5301720" y="4121640"/>
            <a:ext cx="1600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1476e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10"/>
          <p:cNvSpPr/>
          <p:nvPr/>
        </p:nvSpPr>
        <p:spPr>
          <a:xfrm>
            <a:off x="5937120" y="3651120"/>
            <a:ext cx="1225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Error</a:t>
            </a:r>
            <a:endParaRPr b="0" lang="de-A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Binary Decision Diagram</a:t>
            </a:r>
            <a:endParaRPr b="0" lang="de-AT" sz="48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DAF1F2B-6F40-498B-97DB-73A93DE94F66}" type="slidenum"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8</a:t>
            </a:fld>
            <a:r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b="0" lang="de-AT" sz="1050" spc="-1" strike="noStrike">
              <a:latin typeface="Arial"/>
            </a:endParaRPr>
          </a:p>
        </p:txBody>
      </p:sp>
      <p:pic>
        <p:nvPicPr>
          <p:cNvPr id="169" name="Picture 6" descr=""/>
          <p:cNvPicPr/>
          <p:nvPr/>
        </p:nvPicPr>
        <p:blipFill>
          <a:blip r:embed="rId1"/>
          <a:stretch/>
        </p:blipFill>
        <p:spPr>
          <a:xfrm>
            <a:off x="5763600" y="1685520"/>
            <a:ext cx="2155680" cy="3760200"/>
          </a:xfrm>
          <a:prstGeom prst="rect">
            <a:avLst/>
          </a:prstGeom>
          <a:ln>
            <a:noFill/>
          </a:ln>
        </p:spPr>
      </p:pic>
      <p:pic>
        <p:nvPicPr>
          <p:cNvPr id="170" name="Picture 10" descr=""/>
          <p:cNvPicPr/>
          <p:nvPr/>
        </p:nvPicPr>
        <p:blipFill>
          <a:blip r:embed="rId2"/>
          <a:stretch/>
        </p:blipFill>
        <p:spPr>
          <a:xfrm>
            <a:off x="974520" y="1946160"/>
            <a:ext cx="3421440" cy="3227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Current Status</a:t>
            </a:r>
            <a:endParaRPr b="0" lang="de-AT" sz="48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VHDL code for full adder and INXA1 finished</a:t>
            </a:r>
            <a:endParaRPr b="0" lang="de-AT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Python code for Binary Decision Diagram for 1 bit analysis</a:t>
            </a:r>
            <a:endParaRPr b="0" lang="de-AT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First estimation of power consumption</a:t>
            </a:r>
            <a:endParaRPr b="0" lang="de-AT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AT" sz="20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15E6442-C868-42F9-A435-ED429C56218F}" type="slidenum"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9</a:t>
            </a:fld>
            <a:r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b="0" lang="de-AT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ICT_PPT_Temp_NT_Clock7</Template>
  <TotalTime>0</TotalTime>
  <Application>LibreOffice/6.4.7.2$Linux_X86_64 LibreOffice_project/40$Build-2</Application>
  <Words>561</Words>
  <Paragraphs>82</Paragraphs>
  <Company>TU Wien - Campusversion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2018-10-12T07:58:45Z</dcterms:created>
  <dc:creator>Nima TaheriNejad</dc:creator>
  <dc:description/>
  <dc:language>de-AT</dc:language>
  <cp:lastModifiedBy/>
  <dcterms:modified xsi:type="dcterms:W3CDTF">2021-11-21T12:46:05Z</dcterms:modified>
  <cp:revision>133</cp:revision>
  <dc:subject/>
  <dc:title>New PPT design for ICT (featuring numerous layouts 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TU Wien - Campusversion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