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0" r:id="rId22"/>
    <p:sldId id="274" r:id="rId23"/>
    <p:sldId id="276" r:id="rId24"/>
    <p:sldId id="275" r:id="rId25"/>
    <p:sldId id="277" r:id="rId26"/>
    <p:sldId id="278" r:id="rId27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95" autoAdjust="0"/>
  </p:normalViewPr>
  <p:slideViewPr>
    <p:cSldViewPr snapToGrid="0">
      <p:cViewPr varScale="1">
        <p:scale>
          <a:sx n="91" d="100"/>
          <a:sy n="91" d="100"/>
        </p:scale>
        <p:origin x="21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AT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672FDC6-3504-400E-BF62-358977096592}" type="slidenum">
              <a:rPr lang="de-AT" sz="1400" b="0" strike="noStrike" spc="-1">
                <a:latin typeface="Times New Roman"/>
              </a:rPr>
              <a:t>‹Nr.›</a:t>
            </a:fld>
            <a:endParaRPr lang="de-A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zxx" sz="2000" b="0" strike="noStrike" spc="-1">
                <a:latin typeface="Arial"/>
              </a:rPr>
              <a:t>Hallo everybody and welcome to our presentation. We are going to present the topic P4 Accuracy of Approximate Circuits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 err="1">
                <a:latin typeface="Arial"/>
              </a:rPr>
              <a:t>What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we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have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here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an </a:t>
            </a:r>
            <a:r>
              <a:rPr lang="de-AT" sz="2000" b="0" strike="noStrike" spc="-1" dirty="0" err="1">
                <a:latin typeface="Arial"/>
              </a:rPr>
              <a:t>elaborated</a:t>
            </a:r>
            <a:r>
              <a:rPr lang="de-AT" sz="2000" b="0" strike="noStrike" spc="-1" dirty="0">
                <a:latin typeface="Arial"/>
              </a:rPr>
              <a:t> design </a:t>
            </a:r>
            <a:r>
              <a:rPr lang="de-AT" sz="2000" b="0" strike="noStrike" spc="-1" dirty="0" err="1">
                <a:latin typeface="Arial"/>
              </a:rPr>
              <a:t>of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our</a:t>
            </a:r>
            <a:r>
              <a:rPr lang="de-AT" sz="2000" b="0" strike="noStrike" spc="-1" dirty="0">
                <a:latin typeface="Arial"/>
              </a:rPr>
              <a:t> VHDL code </a:t>
            </a:r>
            <a:r>
              <a:rPr lang="de-AT" sz="2000" b="0" strike="noStrike" spc="-1" dirty="0" err="1">
                <a:latin typeface="Arial"/>
              </a:rPr>
              <a:t>automaticly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generated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by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Vivado</a:t>
            </a:r>
            <a:r>
              <a:rPr lang="de-AT" sz="2000" b="0" strike="noStrike" spc="-1" dirty="0">
                <a:latin typeface="Arial"/>
              </a:rPr>
              <a:t>. </a:t>
            </a: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>
                <a:latin typeface="Arial"/>
              </a:rPr>
              <a:t>As </a:t>
            </a:r>
            <a:r>
              <a:rPr lang="de-AT" sz="2000" b="0" strike="noStrike" spc="-1" dirty="0" err="1">
                <a:latin typeface="Arial"/>
              </a:rPr>
              <a:t>you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can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see</a:t>
            </a:r>
            <a:r>
              <a:rPr lang="de-AT" sz="2000" b="0" strike="noStrike" spc="-1" dirty="0">
                <a:latin typeface="Arial"/>
              </a:rPr>
              <a:t>; 1 Bit </a:t>
            </a:r>
            <a:r>
              <a:rPr lang="de-AT" sz="2000" b="0" strike="noStrike" spc="-1" dirty="0" err="1">
                <a:latin typeface="Arial"/>
              </a:rPr>
              <a:t>exact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full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adder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has</a:t>
            </a:r>
            <a:r>
              <a:rPr lang="de-AT" sz="2000" b="0" strike="noStrike" spc="-1" dirty="0">
                <a:latin typeface="Arial"/>
              </a:rPr>
              <a:t> 2 XOR, 2 AND </a:t>
            </a:r>
            <a:r>
              <a:rPr lang="de-AT" sz="2000" b="0" strike="noStrike" spc="-1" dirty="0" err="1">
                <a:latin typeface="Arial"/>
              </a:rPr>
              <a:t>and</a:t>
            </a:r>
            <a:r>
              <a:rPr lang="de-AT" sz="2000" b="0" strike="noStrike" spc="-1" dirty="0">
                <a:latin typeface="Arial"/>
              </a:rPr>
              <a:t> 1 OR </a:t>
            </a:r>
            <a:r>
              <a:rPr lang="de-AT" sz="2000" b="0" strike="noStrike" spc="-1" dirty="0" err="1">
                <a:latin typeface="Arial"/>
              </a:rPr>
              <a:t>gate</a:t>
            </a:r>
            <a:r>
              <a:rPr lang="de-AT" sz="2000" b="0" strike="noStrike" spc="-1" dirty="0">
                <a:latin typeface="Arial"/>
              </a:rPr>
              <a:t>. On </a:t>
            </a:r>
            <a:r>
              <a:rPr lang="de-AT" sz="2000" b="0" strike="noStrike" spc="-1" dirty="0" err="1">
                <a:latin typeface="Arial"/>
              </a:rPr>
              <a:t>the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other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hand</a:t>
            </a:r>
            <a:r>
              <a:rPr lang="de-AT" sz="2000" b="0" strike="noStrike" spc="-1" dirty="0">
                <a:latin typeface="Arial"/>
              </a:rPr>
              <a:t> in </a:t>
            </a:r>
            <a:r>
              <a:rPr lang="de-AT" sz="2000" b="0" strike="noStrike" spc="-1" dirty="0" err="1">
                <a:latin typeface="Arial"/>
              </a:rPr>
              <a:t>approximate</a:t>
            </a:r>
            <a:r>
              <a:rPr lang="de-AT" sz="2000" b="0" strike="noStrike" spc="-1" dirty="0">
                <a:latin typeface="Arial"/>
              </a:rPr>
              <a:t> design (INXA1) </a:t>
            </a:r>
            <a:r>
              <a:rPr lang="de-AT" sz="2000" b="0" strike="noStrike" spc="-1" dirty="0" err="1">
                <a:latin typeface="Arial"/>
              </a:rPr>
              <a:t>we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have</a:t>
            </a:r>
            <a:r>
              <a:rPr lang="de-AT" sz="2000" b="0" strike="noStrike" spc="-1" dirty="0">
                <a:latin typeface="Arial"/>
              </a:rPr>
              <a:t> 2 XOR and 1 NOT </a:t>
            </a:r>
            <a:r>
              <a:rPr lang="de-AT" sz="2000" b="0" strike="noStrike" spc="-1" dirty="0" err="1">
                <a:latin typeface="Arial"/>
              </a:rPr>
              <a:t>gate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intact</a:t>
            </a:r>
            <a:r>
              <a:rPr lang="de-AT" sz="2000" b="0" strike="noStrike" spc="-1" dirty="0">
                <a:latin typeface="Arial"/>
              </a:rPr>
              <a:t>.</a:t>
            </a:r>
          </a:p>
          <a:p>
            <a:pPr marL="216000" indent="-216000">
              <a:lnSpc>
                <a:spcPct val="100000"/>
              </a:lnSpc>
            </a:pPr>
            <a:endParaRPr lang="de-AT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de-AT" sz="2000" b="0" strike="noStrike" spc="-1" dirty="0">
                <a:latin typeface="Arial"/>
              </a:rPr>
              <a:t>Bear in </a:t>
            </a:r>
            <a:r>
              <a:rPr lang="de-AT" sz="2000" b="0" strike="noStrike" spc="-1" dirty="0" err="1">
                <a:latin typeface="Arial"/>
              </a:rPr>
              <a:t>mind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that</a:t>
            </a:r>
            <a:r>
              <a:rPr lang="de-AT" sz="2000" b="0" strike="noStrike" spc="-1" dirty="0">
                <a:latin typeface="Arial"/>
              </a:rPr>
              <a:t> XOR </a:t>
            </a:r>
            <a:r>
              <a:rPr lang="de-AT" sz="2000" b="0" strike="noStrike" spc="-1" dirty="0" err="1">
                <a:latin typeface="Arial"/>
              </a:rPr>
              <a:t>gate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consist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of</a:t>
            </a:r>
            <a:r>
              <a:rPr lang="de-AT" sz="2000" b="0" strike="noStrike" spc="-1" dirty="0">
                <a:latin typeface="Arial"/>
              </a:rPr>
              <a:t> 1 AND, 1 NAND and 1 OR </a:t>
            </a:r>
            <a:r>
              <a:rPr lang="de-AT" sz="2000" b="0" strike="noStrike" spc="-1" dirty="0" err="1">
                <a:latin typeface="Arial"/>
              </a:rPr>
              <a:t>gate</a:t>
            </a:r>
            <a:r>
              <a:rPr lang="de-AT" sz="2000" b="0" strike="noStrike" spc="-1" dirty="0">
                <a:latin typeface="Arial"/>
              </a:rPr>
              <a:t>. </a:t>
            </a:r>
            <a:r>
              <a:rPr lang="de-AT" sz="2000" b="0" strike="noStrike" spc="-1" dirty="0" err="1">
                <a:latin typeface="Arial"/>
              </a:rPr>
              <a:t>Which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is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equivalent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to</a:t>
            </a:r>
            <a:r>
              <a:rPr lang="de-AT" sz="2000" b="0" strike="noStrike" spc="-1" dirty="0">
                <a:latin typeface="Arial"/>
              </a:rPr>
              <a:t> 4 </a:t>
            </a:r>
            <a:r>
              <a:rPr lang="de-AT" sz="2000" b="0" strike="noStrike" spc="-1" dirty="0" err="1">
                <a:latin typeface="Arial"/>
              </a:rPr>
              <a:t>basic</a:t>
            </a:r>
            <a:r>
              <a:rPr lang="de-AT" sz="2000" b="0" strike="noStrike" spc="-1" dirty="0">
                <a:latin typeface="Arial"/>
              </a:rPr>
              <a:t> </a:t>
            </a:r>
            <a:r>
              <a:rPr lang="de-AT" sz="2000" b="0" strike="noStrike" spc="-1" dirty="0" err="1">
                <a:latin typeface="Arial"/>
              </a:rPr>
              <a:t>gates</a:t>
            </a:r>
            <a:r>
              <a:rPr lang="de-AT" sz="2000" b="0" strike="noStrike" spc="-1" dirty="0">
                <a:latin typeface="Arial"/>
              </a:rPr>
              <a:t> in total.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I would like to start with a small introduction about approximate computing and its advantages compared to conventional circuits.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According to multiple papers, it has shown to be one of the most promising energy-efficient paradigms and has therefore reached a lot of research attention.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Another advantage of the approximate circuits is that the hardware uses less space due to the reduced number of logic gates. 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For the same reason it has a reduced delay time and produces faster results. </a:t>
            </a:r>
            <a:endParaRPr lang="de-AT" sz="18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The first design is an exact adder and the second one is an approximate design taken from a paper.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As you can clearly see, the second one is „missing“ some logic gates. </a:t>
            </a:r>
            <a:br/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The approximate circuit utilizes only 2 exclusive OR's and one NOT gate. The delay is created by three logic gates although the last one is a NOT and much faster than the other gates. 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To see what effect it has on the results, we will take a look at the truth tables. </a:t>
            </a:r>
            <a:endParaRPr lang="de-AT" sz="18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In this chart the tick marks show a correct result, and the crosses indicate a wrong bit. 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As we can see the sum is always calculated correctly.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However, deviations occur, when calculating the carry out. 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Therefore in 6 out of 8 cases, we are calculating the correct carry out. 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Error can happen in MSB -&gt; Error is more significant.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This design will be implemented on an open-source processor. 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br/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xx" sz="1800" b="0" strike="noStrike" spc="-1">
                <a:solidFill>
                  <a:srgbClr val="000000"/>
                </a:solidFill>
                <a:latin typeface="Times New Roman"/>
              </a:rPr>
              <a:t>And now we will hear about Error analysis and the future of our project from my colleague Martin.</a:t>
            </a:r>
            <a:endParaRPr lang="de-A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18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So the Hamming distance is no of interest.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error between the exact solution and the approximated solution is the difference. To analyze it we must subtract the two numbers.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As the system grows the complexity grows exponentially with the numbers of inputs.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So a truth table analysis is not recommended anymore.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As solution to this we use a Binary Decision Diagram or short BDD.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both x[0] and x[1] are 0 then the solution is 0, so the edge goes directly to the 0.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other path to reach the 0 is with 0, 1, 0.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reduction of possible paths lead to a much smaller representation then a truth table. 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It is possible to compute and analyze BDD automatically. This includes checking for satisfiability, tautologies, and value inserting.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de-AT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With this technique, the analyzes can be done in an efficient way.</a:t>
            </a:r>
            <a:endParaRPr lang="de-A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22960" y="4139280"/>
            <a:ext cx="754272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22960" y="4139280"/>
            <a:ext cx="754272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2960" y="4139280"/>
            <a:ext cx="754272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/>
          <p:nvPr/>
        </p:nvPicPr>
        <p:blipFill>
          <a:blip r:embed="rId15">
            <a:alphaModFix amt="0"/>
          </a:blip>
          <a:srcRect l="-2" r="-6521"/>
          <a:stretch/>
        </p:blipFill>
        <p:spPr>
          <a:xfrm>
            <a:off x="127440" y="6338880"/>
            <a:ext cx="1218960" cy="432720"/>
          </a:xfrm>
          <a:prstGeom prst="rect">
            <a:avLst/>
          </a:prstGeom>
          <a:ln>
            <a:noFill/>
          </a:ln>
        </p:spPr>
      </p:pic>
      <p:pic>
        <p:nvPicPr>
          <p:cNvPr id="10" name="Picture 17"/>
          <p:cNvPicPr/>
          <p:nvPr/>
        </p:nvPicPr>
        <p:blipFill>
          <a:blip r:embed="rId16">
            <a:alphaModFix amt="0"/>
          </a:blip>
          <a:stretch/>
        </p:blipFill>
        <p:spPr>
          <a:xfrm>
            <a:off x="7405560" y="6341400"/>
            <a:ext cx="1585080" cy="44136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392720" y="6415200"/>
            <a:ext cx="35244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" y="6400800"/>
            <a:ext cx="9140400" cy="45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0" y="6334200"/>
            <a:ext cx="9140400" cy="6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822600" y="4814640"/>
            <a:ext cx="740664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7"/>
          <p:cNvPicPr/>
          <p:nvPr/>
        </p:nvPicPr>
        <p:blipFill>
          <a:blip r:embed="rId15">
            <a:alphaModFix amt="0"/>
          </a:blip>
          <a:srcRect l="-2" r="-6521"/>
          <a:stretch/>
        </p:blipFill>
        <p:spPr>
          <a:xfrm>
            <a:off x="119880" y="70200"/>
            <a:ext cx="1218960" cy="43272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/>
          <p:cNvPicPr/>
          <p:nvPr/>
        </p:nvPicPr>
        <p:blipFill>
          <a:blip r:embed="rId14">
            <a:alphaModFix amt="0"/>
          </a:blip>
          <a:srcRect l="-2" r="-6521"/>
          <a:stretch/>
        </p:blipFill>
        <p:spPr>
          <a:xfrm>
            <a:off x="127440" y="6338880"/>
            <a:ext cx="1218960" cy="432720"/>
          </a:xfrm>
          <a:prstGeom prst="rect">
            <a:avLst/>
          </a:prstGeom>
          <a:ln>
            <a:noFill/>
          </a:ln>
        </p:spPr>
      </p:pic>
      <p:pic>
        <p:nvPicPr>
          <p:cNvPr id="46" name="Picture 17"/>
          <p:cNvPicPr/>
          <p:nvPr/>
        </p:nvPicPr>
        <p:blipFill>
          <a:blip r:embed="rId15">
            <a:alphaModFix amt="0"/>
          </a:blip>
          <a:stretch/>
        </p:blipFill>
        <p:spPr>
          <a:xfrm>
            <a:off x="7405560" y="6341400"/>
            <a:ext cx="1585080" cy="44136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4392720" y="6415200"/>
            <a:ext cx="35244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7"/>
          <p:cNvPicPr/>
          <p:nvPr/>
        </p:nvPicPr>
        <p:blipFill>
          <a:blip r:embed="rId14">
            <a:alphaModFix amt="0"/>
          </a:blip>
          <a:srcRect l="-2" r="-6521"/>
          <a:stretch/>
        </p:blipFill>
        <p:spPr>
          <a:xfrm>
            <a:off x="127440" y="6338880"/>
            <a:ext cx="1218960" cy="432720"/>
          </a:xfrm>
          <a:prstGeom prst="rect">
            <a:avLst/>
          </a:prstGeom>
          <a:ln>
            <a:noFill/>
          </a:ln>
        </p:spPr>
      </p:pic>
      <p:pic>
        <p:nvPicPr>
          <p:cNvPr id="87" name="Picture 17"/>
          <p:cNvPicPr/>
          <p:nvPr/>
        </p:nvPicPr>
        <p:blipFill>
          <a:blip r:embed="rId15">
            <a:alphaModFix amt="0"/>
          </a:blip>
          <a:stretch/>
        </p:blipFill>
        <p:spPr>
          <a:xfrm>
            <a:off x="7405560" y="6341400"/>
            <a:ext cx="1585080" cy="44136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4392720" y="6415200"/>
            <a:ext cx="35244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960" y="1302840"/>
            <a:ext cx="8319960" cy="34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>
                <a:solidFill>
                  <a:srgbClr val="262626"/>
                </a:solidFill>
                <a:latin typeface="Calibri Light"/>
                <a:ea typeface="DejaVu Sans"/>
              </a:rPr>
              <a:t>Midterm Presentation -</a:t>
            </a:r>
            <a:br/>
            <a:r>
              <a:rPr lang="zxx" sz="4800" b="0" strike="noStrike" spc="-52">
                <a:solidFill>
                  <a:srgbClr val="262626"/>
                </a:solidFill>
                <a:latin typeface="Calibri Light"/>
                <a:ea typeface="DejaVu Sans"/>
              </a:rPr>
              <a:t>P4 Accuracy of Approximate Circuits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2960" y="4892400"/>
            <a:ext cx="7542720" cy="69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3000" lnSpcReduction="10000"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zxx" sz="2800" b="0" strike="noStrike" cap="small" spc="194">
                <a:solidFill>
                  <a:srgbClr val="344068"/>
                </a:solidFill>
                <a:latin typeface="Calibri Light"/>
                <a:ea typeface="DejaVu Sans"/>
              </a:rPr>
              <a:t>Fabian Garber, Simon Howind, Kagan Özten, Martin Resetarits, Peter Traunmüller</a:t>
            </a:r>
            <a:endParaRPr lang="de-AT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Generate outputs for exact and approx. adder 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Calculate error 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Extract truth tables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+ 00 = approx: 010, exact: 000,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+ 01 = approx: 101, exact: 001,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+ 10 = approx: 100, exact: 010,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+ 11 = approx: 011, exact: 011,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+ 00 = approx: 101, exact: 001,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+ 01 = approx: 010, exact: 010,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+ 10 = approx: 011, exact: 011,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B7A0A89-C345-48BC-B10B-3B1673932840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10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2515320" y="2926080"/>
            <a:ext cx="136440" cy="3200400"/>
          </a:xfrm>
          <a:prstGeom prst="rect">
            <a:avLst/>
          </a:prstGeom>
          <a:noFill/>
          <a:ln w="1836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TextShape 5"/>
          <p:cNvSpPr txBox="1"/>
          <p:nvPr/>
        </p:nvSpPr>
        <p:spPr>
          <a:xfrm>
            <a:off x="2286000" y="257976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bit 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rafik 183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5944320" y="731520"/>
            <a:ext cx="1828080" cy="585216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Generate outputs for exact and approx. adder 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Calculate error 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Extract truth tables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Draw for bits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+ 00 = approx: 010, exact: 000,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+ 01 = approx: 101, exact: 001,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+ 10 = approx: 100, exact: 010,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+ 11 = approx: 011, exact: 011,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+ 00 = approx: 101, exact: 001,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+ 01 = approx: 010, exact: 010,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+ 10 = approx: 011, exact: 011,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7B6EB8E-6438-4491-9449-3451EDF5337D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11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2515320" y="2926080"/>
            <a:ext cx="136440" cy="3200400"/>
          </a:xfrm>
          <a:prstGeom prst="rect">
            <a:avLst/>
          </a:prstGeom>
          <a:noFill/>
          <a:ln w="1836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TextShape 5"/>
          <p:cNvSpPr txBox="1"/>
          <p:nvPr/>
        </p:nvSpPr>
        <p:spPr>
          <a:xfrm>
            <a:off x="2286000" y="257976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bit 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Generate outputs for exact and approx. adder 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Calculate error 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Extract truth tables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Draw BDD for bits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Draw BDD for error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+ 00 = approx: 010, exact: 000,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+ 01 = approx: 101, exact: 001,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+ 10 = approx: 100, exact: 010,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+ 11 = approx: 011, exact: 011,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+ 00 = approx: 101, exact: 001,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+ 01 = approx: 010, exact: 010,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+ 10 = approx: 011, exact: 011,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F96CBD5-E18B-414B-8031-FECCD3D98E67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5394960" y="3291840"/>
            <a:ext cx="136440" cy="3200400"/>
          </a:xfrm>
          <a:prstGeom prst="rect">
            <a:avLst/>
          </a:prstGeom>
          <a:noFill/>
          <a:ln w="1836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TextShape 5"/>
          <p:cNvSpPr txBox="1"/>
          <p:nvPr/>
        </p:nvSpPr>
        <p:spPr>
          <a:xfrm>
            <a:off x="5121360" y="30175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error</a:t>
            </a:r>
          </a:p>
        </p:txBody>
      </p:sp>
      <p:pic>
        <p:nvPicPr>
          <p:cNvPr id="195" name="Grafik 194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6011280" y="1052280"/>
            <a:ext cx="3955680" cy="557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rafik 7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5949720" y="729000"/>
            <a:ext cx="2755080" cy="540000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Complexity 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Example: 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* 8 bit full adder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* 2^(8*2) = 65536 input combinations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* BDDs for output bit „1“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</a:t>
            </a: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Approximate: 31 nodes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			Exact: 49 nodes </a:t>
            </a:r>
            <a:r>
              <a:rPr lang="de-DE" sz="2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endParaRPr lang="de-AT" sz="2000" b="0" strike="noStrike" spc="-1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56BAAD0-8DF6-4997-9160-6A72ECAB5730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13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200" name="Grafik 5"/>
          <p:cNvPicPr/>
          <p:nvPr/>
        </p:nvPicPr>
        <p:blipFill>
          <a:blip r:embed="rId4">
            <a:alphaModFix amt="0"/>
          </a:blip>
          <a:stretch/>
        </p:blipFill>
        <p:spPr>
          <a:xfrm flipH="1">
            <a:off x="831600" y="1052640"/>
            <a:ext cx="417600" cy="499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fik 7_0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5949720" y="729000"/>
            <a:ext cx="2755080" cy="5400000"/>
          </a:xfrm>
          <a:prstGeom prst="rect">
            <a:avLst/>
          </a:prstGeom>
          <a:ln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Complexity 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Example: 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* 8 bit full adder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* 2^(8*2) = 65536 input combinations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* BDDs for output bit „1“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</a:t>
            </a: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Approximate: 31 nodes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de-AT" sz="2000" b="0" strike="noStrike" spc="-1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			Exact: 49 nodes </a:t>
            </a:r>
            <a:r>
              <a:rPr lang="de-DE" sz="2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endParaRPr lang="de-AT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72333DF-221A-452E-A8A0-AF0AC477EE0D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14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205" name="Grafik 5_1"/>
          <p:cNvPicPr/>
          <p:nvPr/>
        </p:nvPicPr>
        <p:blipFill>
          <a:blip r:embed="rId4">
            <a:alphaModFix amt="0"/>
          </a:blip>
          <a:stretch/>
        </p:blipFill>
        <p:spPr>
          <a:xfrm flipH="1">
            <a:off x="831600" y="1052640"/>
            <a:ext cx="417600" cy="4992120"/>
          </a:xfrm>
          <a:prstGeom prst="rect">
            <a:avLst/>
          </a:prstGeom>
          <a:ln>
            <a:noFill/>
          </a:ln>
        </p:spPr>
      </p:pic>
      <p:sp>
        <p:nvSpPr>
          <p:cNvPr id="206" name="TextShape 4"/>
          <p:cNvSpPr txBox="1"/>
          <p:nvPr/>
        </p:nvSpPr>
        <p:spPr>
          <a:xfrm>
            <a:off x="1645920" y="5486400"/>
            <a:ext cx="5303520" cy="94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2000" b="0" strike="noStrike" spc="-1">
                <a:latin typeface="Arial"/>
              </a:rPr>
              <a:t>* 64 bit adder ?</a:t>
            </a:r>
          </a:p>
          <a:p>
            <a:r>
              <a:rPr lang="de-AT" sz="2000" b="0" strike="noStrike" spc="-1">
                <a:latin typeface="Arial"/>
              </a:rPr>
              <a:t>* 2^(64*2) = 3.4E38 input combinations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Error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FE5396D-5FBE-46D7-A1CE-9D0A45B74347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15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210" name="TextShape 4"/>
          <p:cNvSpPr txBox="1"/>
          <p:nvPr/>
        </p:nvSpPr>
        <p:spPr>
          <a:xfrm>
            <a:off x="1454400" y="1145520"/>
            <a:ext cx="6182280" cy="5016600"/>
          </a:xfrm>
          <a:prstGeom prst="rect">
            <a:avLst/>
          </a:prstGeom>
          <a:blipFill rotWithShape="0">
            <a:blip r:embed="rId3">
              <a:alphaModFix amt="0"/>
            </a:blip>
            <a:stretch>
              <a:fillRect/>
            </a:stretch>
          </a:blipFill>
          <a:ln>
            <a:noFill/>
          </a:ln>
        </p:spPr>
        <p:txBody>
          <a:bodyPr lIns="90000" tIns="45000" rIns="90000" bIns="45000" anchorCtr="1">
            <a:noAutofit/>
          </a:bodyPr>
          <a:lstStyle/>
          <a:p>
            <a:r>
              <a:rPr lang="de-AT" sz="1800" b="0" strike="noStrike" spc="-1">
                <a:latin typeface="Arial"/>
              </a:rPr>
              <a:t>* Error BDD for 8 bit adders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Error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A8EDDD9-E0F2-4A05-A4EE-56E7D6E47ACC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16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214" name="TextShape 4"/>
          <p:cNvSpPr txBox="1"/>
          <p:nvPr/>
        </p:nvSpPr>
        <p:spPr>
          <a:xfrm>
            <a:off x="1404360" y="6328440"/>
            <a:ext cx="728244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200" b="0" strike="noStrike" spc="-1">
                <a:latin typeface="Arial"/>
              </a:rPr>
              <a:t>Adapted from: Z. Vasicek: Formal Methods for Exact Analysis of Approximate Circuits</a:t>
            </a:r>
          </a:p>
        </p:txBody>
      </p:sp>
      <p:pic>
        <p:nvPicPr>
          <p:cNvPr id="215" name="Grafik 214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365760" y="1282320"/>
            <a:ext cx="5304960" cy="1552320"/>
          </a:xfrm>
          <a:prstGeom prst="rect">
            <a:avLst/>
          </a:prstGeom>
          <a:ln>
            <a:noFill/>
          </a:ln>
        </p:spPr>
      </p:pic>
      <p:sp>
        <p:nvSpPr>
          <p:cNvPr id="216" name="TextShape 5"/>
          <p:cNvSpPr txBox="1"/>
          <p:nvPr/>
        </p:nvSpPr>
        <p:spPr>
          <a:xfrm>
            <a:off x="336960" y="3054240"/>
            <a:ext cx="7252560" cy="354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+ 00 = approx: 010, exact: 000, error out: 2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+ 01 = approx: 101, exact: 001, error out: 4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+ 10 = approx: 100, exact: 010, error out: 2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+ 11 = approx: 011, exact: 011, error out: 0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+ 00 = approx: 101, exact: 001, error out: 4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+ 01 = approx: 010, exact: 010, error out: 0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+ 10 = approx: 011, exact: 011, error out: 0</a:t>
            </a:r>
            <a:endParaRPr lang="de-AT" sz="1800" b="0" strike="noStrike" spc="-1">
              <a:latin typeface="Arial"/>
            </a:endParaRPr>
          </a:p>
          <a:p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Error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22E9F5D-BE3E-420C-9878-FB5B7AAEE38B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17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grpSp>
        <p:nvGrpSpPr>
          <p:cNvPr id="220" name="Group 4"/>
          <p:cNvGrpSpPr/>
          <p:nvPr/>
        </p:nvGrpSpPr>
        <p:grpSpPr>
          <a:xfrm>
            <a:off x="731520" y="1564920"/>
            <a:ext cx="5120640" cy="4653000"/>
            <a:chOff x="731520" y="1564920"/>
            <a:chExt cx="5120640" cy="4653000"/>
          </a:xfrm>
        </p:grpSpPr>
        <p:sp>
          <p:nvSpPr>
            <p:cNvPr id="221" name="TextShape 5"/>
            <p:cNvSpPr txBox="1"/>
            <p:nvPr/>
          </p:nvSpPr>
          <p:spPr>
            <a:xfrm>
              <a:off x="731520" y="2194560"/>
              <a:ext cx="731520" cy="36255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r"/>
              <a:r>
                <a:rPr lang="de-AT" sz="2500" b="0" strike="noStrike" spc="-1">
                  <a:latin typeface="Arial"/>
                </a:rPr>
                <a:t>00</a:t>
              </a: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r>
                <a:rPr lang="de-AT" sz="2500" b="0" strike="noStrike" spc="-1">
                  <a:latin typeface="Arial"/>
                </a:rPr>
                <a:t>01</a:t>
              </a: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r>
                <a:rPr lang="de-AT" sz="2500" b="0" strike="noStrike" spc="-1">
                  <a:latin typeface="Arial"/>
                </a:rPr>
                <a:t>10</a:t>
              </a: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endParaRPr lang="de-AT" sz="2500" b="0" strike="noStrike" spc="-1">
                <a:latin typeface="Arial"/>
              </a:endParaRPr>
            </a:p>
            <a:p>
              <a:pPr algn="r"/>
              <a:r>
                <a:rPr lang="de-AT" sz="2500" b="0" strike="noStrike" spc="-1">
                  <a:latin typeface="Arial"/>
                </a:rPr>
                <a:t>11</a:t>
              </a:r>
            </a:p>
          </p:txBody>
        </p:sp>
        <p:pic>
          <p:nvPicPr>
            <p:cNvPr id="222" name="Grafik 221"/>
            <p:cNvPicPr/>
            <p:nvPr/>
          </p:nvPicPr>
          <p:blipFill>
            <a:blip r:embed="rId3">
              <a:alphaModFix amt="0"/>
            </a:blip>
            <a:stretch/>
          </p:blipFill>
          <p:spPr>
            <a:xfrm>
              <a:off x="1463040" y="1973880"/>
              <a:ext cx="4244040" cy="4244040"/>
            </a:xfrm>
            <a:prstGeom prst="rect">
              <a:avLst/>
            </a:prstGeom>
            <a:ln w="18360">
              <a:solidFill>
                <a:srgbClr val="3465A4"/>
              </a:solidFill>
              <a:round/>
            </a:ln>
          </p:spPr>
        </p:pic>
        <p:sp>
          <p:nvSpPr>
            <p:cNvPr id="223" name="TextShape 6"/>
            <p:cNvSpPr txBox="1"/>
            <p:nvPr/>
          </p:nvSpPr>
          <p:spPr>
            <a:xfrm>
              <a:off x="1737360" y="1564920"/>
              <a:ext cx="4114800" cy="797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de-AT" sz="2500" b="0" strike="noStrike" spc="-1">
                  <a:latin typeface="Arial"/>
                </a:rPr>
                <a:t>00        01       10         11</a:t>
              </a:r>
            </a:p>
          </p:txBody>
        </p:sp>
      </p:grpSp>
      <p:sp>
        <p:nvSpPr>
          <p:cNvPr id="224" name="TextShape 7"/>
          <p:cNvSpPr txBox="1"/>
          <p:nvPr/>
        </p:nvSpPr>
        <p:spPr>
          <a:xfrm>
            <a:off x="3278880" y="1236960"/>
            <a:ext cx="5616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A in</a:t>
            </a:r>
          </a:p>
        </p:txBody>
      </p:sp>
      <p:sp>
        <p:nvSpPr>
          <p:cNvPr id="225" name="TextShape 8"/>
          <p:cNvSpPr txBox="1"/>
          <p:nvPr/>
        </p:nvSpPr>
        <p:spPr>
          <a:xfrm>
            <a:off x="365760" y="38404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B in</a:t>
            </a:r>
          </a:p>
        </p:txBody>
      </p:sp>
      <p:pic>
        <p:nvPicPr>
          <p:cNvPr id="226" name="Grafik 225"/>
          <p:cNvPicPr/>
          <p:nvPr/>
        </p:nvPicPr>
        <p:blipFill>
          <a:blip r:embed="rId4">
            <a:alphaModFix amt="0"/>
          </a:blip>
          <a:stretch/>
        </p:blipFill>
        <p:spPr>
          <a:xfrm>
            <a:off x="6507720" y="3291840"/>
            <a:ext cx="533160" cy="1428480"/>
          </a:xfrm>
          <a:prstGeom prst="rect">
            <a:avLst/>
          </a:prstGeom>
          <a:ln w="18360">
            <a:solidFill>
              <a:srgbClr val="3465A4"/>
            </a:solidFill>
            <a:round/>
          </a:ln>
        </p:spPr>
      </p:pic>
      <p:sp>
        <p:nvSpPr>
          <p:cNvPr id="227" name="TextShape 9"/>
          <p:cNvSpPr txBox="1"/>
          <p:nvPr/>
        </p:nvSpPr>
        <p:spPr>
          <a:xfrm>
            <a:off x="7040880" y="3350160"/>
            <a:ext cx="54864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0</a:t>
            </a:r>
          </a:p>
          <a:p>
            <a:endParaRPr lang="de-AT" sz="1800" b="0" strike="noStrike" spc="-1">
              <a:latin typeface="Arial"/>
            </a:endParaRPr>
          </a:p>
          <a:p>
            <a:r>
              <a:rPr lang="de-AT" sz="1800" b="0" strike="noStrike" spc="-1">
                <a:latin typeface="Arial"/>
              </a:rPr>
              <a:t>2</a:t>
            </a:r>
          </a:p>
          <a:p>
            <a:endParaRPr lang="de-AT" sz="1800" b="0" strike="noStrike" spc="-1">
              <a:latin typeface="Arial"/>
            </a:endParaRPr>
          </a:p>
          <a:p>
            <a:r>
              <a:rPr lang="de-AT" sz="1800" b="0" strike="noStrike" spc="-1">
                <a:latin typeface="Arial"/>
              </a:rPr>
              <a:t>4</a:t>
            </a:r>
          </a:p>
        </p:txBody>
      </p:sp>
      <p:sp>
        <p:nvSpPr>
          <p:cNvPr id="228" name="TextShape 10"/>
          <p:cNvSpPr txBox="1"/>
          <p:nvPr/>
        </p:nvSpPr>
        <p:spPr>
          <a:xfrm>
            <a:off x="6400800" y="2982240"/>
            <a:ext cx="164592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Error distance</a:t>
            </a:r>
          </a:p>
        </p:txBody>
      </p:sp>
      <p:sp>
        <p:nvSpPr>
          <p:cNvPr id="229" name="TextShape 11"/>
          <p:cNvSpPr txBox="1"/>
          <p:nvPr/>
        </p:nvSpPr>
        <p:spPr>
          <a:xfrm>
            <a:off x="387720" y="1208160"/>
            <a:ext cx="1258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2 bit adder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BDD: Error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D0DF1C4-7CDC-4E98-9D50-E9CC37A575B4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18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233" name="TextShape 4"/>
          <p:cNvSpPr txBox="1"/>
          <p:nvPr/>
        </p:nvSpPr>
        <p:spPr>
          <a:xfrm>
            <a:off x="388080" y="1208160"/>
            <a:ext cx="1258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AT" sz="1800" b="0" strike="noStrike" spc="-1">
                <a:latin typeface="Arial"/>
              </a:rPr>
              <a:t>8 bit adder</a:t>
            </a:r>
          </a:p>
        </p:txBody>
      </p:sp>
      <p:pic>
        <p:nvPicPr>
          <p:cNvPr id="234" name="Grafik 233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741320" y="1101240"/>
            <a:ext cx="5299560" cy="5299560"/>
          </a:xfrm>
          <a:prstGeom prst="rect">
            <a:avLst/>
          </a:prstGeom>
          <a:ln w="18360">
            <a:solidFill>
              <a:srgbClr val="3465A4"/>
            </a:solidFill>
            <a:rou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908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  <a:ea typeface="DejaVu Sans"/>
              </a:rPr>
              <a:t>VHDL in Detail</a:t>
            </a:r>
            <a:endParaRPr lang="de-AT" sz="4800" b="0" strike="noStrike" spc="-1" dirty="0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What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has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been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so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spc="-1">
                <a:solidFill>
                  <a:srgbClr val="000000"/>
                </a:solidFill>
                <a:latin typeface="Arial"/>
              </a:rPr>
              <a:t>1-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,4-,8- and 16-bit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full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adders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lang="de-A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A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de-A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approximate</a:t>
            </a:r>
            <a:r>
              <a:rPr lang="de-A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form </a:t>
            </a:r>
            <a:r>
              <a:rPr lang="de-A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lang="de-A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A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completed</a:t>
            </a:r>
            <a:r>
              <a:rPr lang="de-A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Schematics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regarding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these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designs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are</a:t>
            </a:r>
            <a:r>
              <a:rPr lang="de-A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AT" sz="2000" spc="-1" dirty="0" err="1">
                <a:solidFill>
                  <a:srgbClr val="000000"/>
                </a:solidFill>
                <a:latin typeface="Arial"/>
              </a:rPr>
              <a:t>realised</a:t>
            </a:r>
            <a:endParaRPr lang="de-AT" sz="2000" spc="-1" dirty="0">
              <a:solidFill>
                <a:srgbClr val="000000"/>
              </a:solid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Area and power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analysis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VHDL design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partially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done</a:t>
            </a:r>
            <a:endParaRPr lang="de-AT" sz="2000" b="0" strike="noStrike" spc="-1" dirty="0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2F22568-A83C-47A2-B91E-05DACA5339DE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19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893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Introduction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404040"/>
                </a:solidFill>
                <a:latin typeface="Calibri"/>
                <a:ea typeface="DejaVu Sans"/>
              </a:rPr>
              <a:t>Short Recap</a:t>
            </a:r>
            <a:endParaRPr lang="de-AT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404040"/>
                </a:solidFill>
                <a:latin typeface="Calibri"/>
                <a:ea typeface="DejaVu Sans"/>
              </a:rPr>
              <a:t>Binary Decision Diagram Progress / Error Analysis</a:t>
            </a:r>
            <a:endParaRPr lang="de-AT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404040"/>
                </a:solidFill>
                <a:latin typeface="Calibri"/>
                <a:ea typeface="DejaVu Sans"/>
              </a:rPr>
              <a:t>VHDL Progress</a:t>
            </a:r>
            <a:endParaRPr lang="de-AT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404040"/>
                </a:solidFill>
                <a:latin typeface="Calibri"/>
                <a:ea typeface="DejaVu Sans"/>
              </a:rPr>
              <a:t>Power &amp; Area Analysis</a:t>
            </a:r>
            <a:endParaRPr lang="de-AT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404040"/>
                </a:solidFill>
                <a:latin typeface="Calibri"/>
                <a:ea typeface="DejaVu Sans"/>
              </a:rPr>
              <a:t>Outlook</a:t>
            </a:r>
            <a:endParaRPr lang="de-AT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32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C7C026F-CC09-4FDD-ABD3-F709747A8C9C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VHDL: Schematics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vs.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Approximate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reduced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basic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logic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gate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number</a:t>
            </a:r>
            <a:endParaRPr lang="de-DE" sz="20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AT" sz="2000" b="1" strike="noStrike" spc="-1" dirty="0">
                <a:latin typeface="Arial"/>
              </a:rPr>
              <a:t>1-Bit </a:t>
            </a:r>
            <a:r>
              <a:rPr lang="de-AT" sz="2000" b="1" strike="noStrike" spc="-1" dirty="0" err="1">
                <a:latin typeface="Arial"/>
              </a:rPr>
              <a:t>Full</a:t>
            </a:r>
            <a:r>
              <a:rPr lang="de-AT" sz="2000" b="1" strike="noStrike" spc="-1" dirty="0">
                <a:latin typeface="Arial"/>
              </a:rPr>
              <a:t> </a:t>
            </a:r>
            <a:r>
              <a:rPr lang="de-AT" sz="2000" b="1" strike="noStrike" spc="-1" dirty="0" err="1">
                <a:latin typeface="Arial"/>
              </a:rPr>
              <a:t>Adder</a:t>
            </a:r>
            <a:r>
              <a:rPr lang="de-AT" sz="2000" b="1" strike="noStrike" spc="-1" dirty="0">
                <a:latin typeface="Arial"/>
              </a:rPr>
              <a:t>:</a:t>
            </a: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spc="-1" dirty="0">
              <a:latin typeface="Arial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spc="-1" dirty="0">
              <a:latin typeface="Arial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spc="-1" dirty="0">
              <a:latin typeface="Arial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spc="-1" dirty="0">
              <a:latin typeface="Arial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spc="-1" dirty="0">
              <a:latin typeface="Arial"/>
            </a:endParaRP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AT" sz="2000" b="1" spc="-1" dirty="0">
                <a:latin typeface="Arial"/>
              </a:rPr>
              <a:t>1-Bit </a:t>
            </a:r>
            <a:r>
              <a:rPr lang="de-AT" sz="2000" b="1" spc="-1" dirty="0" err="1">
                <a:latin typeface="Arial"/>
              </a:rPr>
              <a:t>Approximate</a:t>
            </a:r>
            <a:r>
              <a:rPr lang="de-AT" sz="2000" b="1" spc="-1" dirty="0">
                <a:latin typeface="Arial"/>
              </a:rPr>
              <a:t> </a:t>
            </a:r>
            <a:r>
              <a:rPr lang="de-AT" sz="2000" b="1" spc="-1" dirty="0" err="1">
                <a:latin typeface="Arial"/>
              </a:rPr>
              <a:t>Full</a:t>
            </a:r>
            <a:r>
              <a:rPr lang="de-AT" sz="2000" b="1" spc="-1" dirty="0">
                <a:latin typeface="Arial"/>
              </a:rPr>
              <a:t> </a:t>
            </a:r>
            <a:r>
              <a:rPr lang="de-AT" sz="2000" b="1" spc="-1" dirty="0" err="1">
                <a:latin typeface="Arial"/>
              </a:rPr>
              <a:t>Adder</a:t>
            </a:r>
            <a:r>
              <a:rPr lang="de-AT" sz="2000" b="1" spc="-1" dirty="0">
                <a:latin typeface="Arial"/>
              </a:rPr>
              <a:t> (INXA1):</a:t>
            </a:r>
          </a:p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AT" sz="2000" b="0" strike="noStrike" spc="-1" dirty="0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3E41EE5-2C89-46AD-A093-33E4B894C061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20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9BB1E30-B620-4DBB-8B52-CC0D724A7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" y="1949026"/>
            <a:ext cx="9127080" cy="229268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93B82C2-08B2-4F69-9C2A-FC734684CA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/>
          <a:stretch/>
        </p:blipFill>
        <p:spPr>
          <a:xfrm>
            <a:off x="0" y="4888413"/>
            <a:ext cx="9144000" cy="14789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Area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[Kagan: bitte einfügen]</a:t>
            </a: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       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Approximate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endParaRPr lang="de-AT" sz="2000" b="0" strike="noStrike" spc="-1" dirty="0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5A4D7CC-C1FF-4E83-AD8B-98BE71175DFD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21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rafik 4" descr="Ein Bild, das Text enthält.&#10;&#10;Automatisch generierte Beschreibung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286200" y="3417480"/>
            <a:ext cx="8157240" cy="2701440"/>
          </a:xfrm>
          <a:prstGeom prst="rect">
            <a:avLst/>
          </a:prstGeom>
          <a:ln>
            <a:noFill/>
          </a:ln>
        </p:spPr>
      </p:pic>
      <p:pic>
        <p:nvPicPr>
          <p:cNvPr id="239" name="Grafik 2" descr="Ein Bild, das Text enthält.&#10;&#10;Automatisch generierte Beschreibung"/>
          <p:cNvPicPr/>
          <p:nvPr/>
        </p:nvPicPr>
        <p:blipFill>
          <a:blip r:embed="rId4">
            <a:alphaModFix amt="0"/>
          </a:blip>
          <a:stretch/>
        </p:blipFill>
        <p:spPr>
          <a:xfrm>
            <a:off x="231480" y="973080"/>
            <a:ext cx="8262360" cy="270360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Power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       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Exact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			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Approximate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Adder</a:t>
            </a:r>
            <a:endParaRPr lang="de-AT" sz="20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E1A617F-480F-4D32-A343-FB8B67725212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22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913F8E-5873-4C1A-A488-926635986E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0" r="6357" b="5023"/>
          <a:stretch/>
        </p:blipFill>
        <p:spPr>
          <a:xfrm>
            <a:off x="163448" y="3767047"/>
            <a:ext cx="8157240" cy="257796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E0BEC60-3A69-4AA7-B470-02DC05B6A3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2" r="2841" b="4957"/>
          <a:stretch/>
        </p:blipFill>
        <p:spPr>
          <a:xfrm>
            <a:off x="163448" y="1052279"/>
            <a:ext cx="8160746" cy="25779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Future Plans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Adding functionality for generic N bit Adders</a:t>
            </a:r>
            <a:endParaRPr lang="de-AT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Final Worst Case Error Analysis with BDD</a:t>
            </a:r>
            <a:endParaRPr lang="de-AT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Several Graphical Error Visualisations</a:t>
            </a:r>
            <a:endParaRPr lang="de-AT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Implementing on Zedboard (Hardware)</a:t>
            </a:r>
            <a:endParaRPr lang="de-AT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2000" b="0" strike="noStrike" spc="-1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29BAE5C-0237-4ABB-9BAC-104434346622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23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22960" y="1385640"/>
            <a:ext cx="7542720" cy="41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zxx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Thank you!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7CFE6CB-5B57-4F5A-89AC-5E1973BD2CB3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24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Recap: Circuit Designs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AT" sz="18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de-AT" sz="20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de-AT" sz="20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AADECE0-9613-40DB-AF6D-520D2270801B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141" name="Grafik 4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206360" y="1218960"/>
            <a:ext cx="5599800" cy="2436840"/>
          </a:xfrm>
          <a:prstGeom prst="rect">
            <a:avLst/>
          </a:prstGeom>
          <a:ln>
            <a:noFill/>
          </a:ln>
        </p:spPr>
      </p:pic>
      <p:pic>
        <p:nvPicPr>
          <p:cNvPr id="142" name="Grafik 5"/>
          <p:cNvPicPr/>
          <p:nvPr/>
        </p:nvPicPr>
        <p:blipFill>
          <a:blip r:embed="rId4">
            <a:alphaModFix amt="0"/>
          </a:blip>
          <a:stretch/>
        </p:blipFill>
        <p:spPr>
          <a:xfrm>
            <a:off x="1206360" y="3934440"/>
            <a:ext cx="5599800" cy="1971720"/>
          </a:xfrm>
          <a:prstGeom prst="rect">
            <a:avLst/>
          </a:prstGeom>
          <a:ln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996200" y="3514680"/>
            <a:ext cx="3724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Conventional Full Adder Circuit Design</a:t>
            </a:r>
            <a:endParaRPr lang="de-AT" sz="18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014840" y="5723640"/>
            <a:ext cx="745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Approximate Full Adder Circuit Design as proposed by Priyadharshni et al</a:t>
            </a:r>
            <a:endParaRPr lang="de-AT" sz="18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5660640" y="5386320"/>
            <a:ext cx="104760" cy="11196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Recap: Truth Table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AT" sz="18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de-AT" sz="20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de-AT" sz="20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4DFEDEF-7503-4745-A9F7-FDEBB9E0D33B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149" name="Grafik 6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996480" y="1103040"/>
            <a:ext cx="6602760" cy="521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Recap: Error Analysis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For multi bit inputs, the error is not Hamming distance</a:t>
            </a:r>
            <a:endParaRPr lang="de-AT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Error must be interpreted as number </a:t>
            </a:r>
            <a:endParaRPr lang="de-AT" sz="20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6F1F0AC-69E4-42B3-9384-8B743D3BB0AA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5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965160" y="2577960"/>
            <a:ext cx="1294920" cy="14857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EXACT</a:t>
            </a:r>
            <a:endParaRPr lang="de-AT" sz="1800" b="0" strike="noStrike" spc="-1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965160" y="4394520"/>
            <a:ext cx="1294920" cy="14857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INXA1</a:t>
            </a:r>
            <a:endParaRPr lang="de-AT" sz="1800" b="0" strike="noStrike" spc="-1"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4006440" y="3378600"/>
            <a:ext cx="1380600" cy="14857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subtract and </a:t>
            </a:r>
            <a:endParaRPr lang="de-A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absolute</a:t>
            </a:r>
            <a:endParaRPr lang="de-AT" sz="1800" b="0" strike="noStrike" spc="-1"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2260440" y="3321000"/>
            <a:ext cx="1745640" cy="51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1476E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8"/>
          <p:cNvSpPr/>
          <p:nvPr/>
        </p:nvSpPr>
        <p:spPr>
          <a:xfrm flipV="1">
            <a:off x="2260440" y="4425120"/>
            <a:ext cx="1745640" cy="711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1476E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9"/>
          <p:cNvSpPr/>
          <p:nvPr/>
        </p:nvSpPr>
        <p:spPr>
          <a:xfrm>
            <a:off x="5387400" y="4121640"/>
            <a:ext cx="1514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1476E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0"/>
          <p:cNvSpPr/>
          <p:nvPr/>
        </p:nvSpPr>
        <p:spPr>
          <a:xfrm>
            <a:off x="5937120" y="3651120"/>
            <a:ext cx="1225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Error</a:t>
            </a:r>
            <a:endParaRPr lang="de-A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Recap: Binary Decision Diagram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C0F83AC-6E7A-46DD-A557-3F7FEAC4C28C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6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  <p:pic>
        <p:nvPicPr>
          <p:cNvPr id="163" name="Picture 6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5763600" y="1685520"/>
            <a:ext cx="2155680" cy="3760200"/>
          </a:xfrm>
          <a:prstGeom prst="rect">
            <a:avLst/>
          </a:prstGeom>
          <a:ln>
            <a:noFill/>
          </a:ln>
        </p:spPr>
      </p:pic>
      <p:pic>
        <p:nvPicPr>
          <p:cNvPr id="164" name="Picture 10"/>
          <p:cNvPicPr/>
          <p:nvPr/>
        </p:nvPicPr>
        <p:blipFill>
          <a:blip r:embed="rId4">
            <a:alphaModFix amt="0"/>
          </a:blip>
          <a:stretch/>
        </p:blipFill>
        <p:spPr>
          <a:xfrm>
            <a:off x="974520" y="1946160"/>
            <a:ext cx="3421440" cy="3227760"/>
          </a:xfrm>
          <a:prstGeom prst="rect">
            <a:avLst/>
          </a:prstGeom>
          <a:ln>
            <a:noFill/>
          </a:ln>
        </p:spPr>
      </p:pic>
      <p:sp>
        <p:nvSpPr>
          <p:cNvPr id="165" name="Line 4"/>
          <p:cNvSpPr/>
          <p:nvPr/>
        </p:nvSpPr>
        <p:spPr>
          <a:xfrm flipH="1">
            <a:off x="6591240" y="2252520"/>
            <a:ext cx="180720" cy="5335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6" name="Line 5"/>
          <p:cNvSpPr/>
          <p:nvPr/>
        </p:nvSpPr>
        <p:spPr>
          <a:xfrm flipH="1">
            <a:off x="6305400" y="3338280"/>
            <a:ext cx="95400" cy="862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7" name="Line 6"/>
          <p:cNvSpPr/>
          <p:nvPr/>
        </p:nvSpPr>
        <p:spPr>
          <a:xfrm>
            <a:off x="6305400" y="4200480"/>
            <a:ext cx="47520" cy="7761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8" name="Line 7"/>
          <p:cNvSpPr/>
          <p:nvPr/>
        </p:nvSpPr>
        <p:spPr>
          <a:xfrm flipH="1">
            <a:off x="1285560" y="3009600"/>
            <a:ext cx="2543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9" name="Line 8"/>
          <p:cNvSpPr/>
          <p:nvPr/>
        </p:nvSpPr>
        <p:spPr>
          <a:xfrm flipH="1">
            <a:off x="1285560" y="3276360"/>
            <a:ext cx="2543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908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What’s New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BDD generation</a:t>
            </a:r>
            <a:endParaRPr lang="de-AT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Worst case error analysis (partly) finished</a:t>
            </a:r>
            <a:endParaRPr lang="de-AT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Area and power analysis of the VHDL design</a:t>
            </a:r>
            <a:endParaRPr lang="de-AT" sz="2000" b="0" strike="noStrike" spc="-1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2F22568-A83C-47A2-B91E-05DACA5339DE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7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Generate outputs for exact and approx. adder 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+ 00 = approx: 010, exact: 000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+ 01 = approx: 101, exact: 001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+ 10 = approx: 100, exact: 010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+ 11 = approx: 011, exact: 011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+ 00 = approx: 101, exact: 001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+ 01 = approx: 010, exact: 010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+ 10 = approx: 011, exact: 011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131E160-99FD-4625-8B2A-9EBE023C8094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8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lang="de-AT" sz="48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Generate outputs for exact and approx. adder 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Calculate error 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+ 00 = approx: 010, exact: 000,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+ 01 = approx: 101, exact: 001,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+ 10 = approx: 100, exact: 010,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00 + 11 = approx: 011, exact: 011,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+ 00 = approx: 101, exact: 001, error: 1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+ 01 = approx: 010, exact: 010,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01 + 10 = approx: 011, exact: 011, error: 0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de-AT" sz="18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2032CF5-EE40-43F9-810A-739CF8992078}" type="slidenum"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9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lang="de-AT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ICT_PPT_Temp_NT_Clock7</Template>
  <TotalTime>0</TotalTime>
  <Words>3446</Words>
  <Application>Microsoft Office PowerPoint</Application>
  <PresentationFormat>Bildschirmpräsentation (4:3)</PresentationFormat>
  <Paragraphs>428</Paragraphs>
  <Slides>24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Samanata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PPT design for ICT (featuring numerous layouts )</dc:title>
  <dc:subject/>
  <dc:creator>Nima TaheriNejad</dc:creator>
  <dc:description/>
  <cp:lastModifiedBy>Kagan Oezten</cp:lastModifiedBy>
  <cp:revision>172</cp:revision>
  <dcterms:created xsi:type="dcterms:W3CDTF">2018-10-12T07:58:45Z</dcterms:created>
  <dcterms:modified xsi:type="dcterms:W3CDTF">2022-01-10T11:52:36Z</dcterms:modified>
  <dc:language>de-AT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TU Wien - Campusversion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