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72" r:id="rId6"/>
    <p:sldId id="266" r:id="rId7"/>
    <p:sldId id="268" r:id="rId8"/>
    <p:sldId id="274" r:id="rId9"/>
    <p:sldId id="276" r:id="rId10"/>
    <p:sldId id="275" r:id="rId11"/>
    <p:sldId id="279" r:id="rId12"/>
    <p:sldId id="278" r:id="rId13"/>
    <p:sldId id="277" r:id="rId14"/>
    <p:sldId id="280" r:id="rId15"/>
    <p:sldId id="281" r:id="rId16"/>
    <p:sldId id="282" r:id="rId17"/>
    <p:sldId id="267" r:id="rId18"/>
    <p:sldId id="264" r:id="rId1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4" autoAdjust="0"/>
  </p:normalViewPr>
  <p:slideViewPr>
    <p:cSldViewPr snapToGrid="0">
      <p:cViewPr varScale="1">
        <p:scale>
          <a:sx n="53" d="100"/>
          <a:sy n="53" d="100"/>
        </p:scale>
        <p:origin x="1896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890C2FE-44CF-48ED-A885-D4240E0E51B3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xx" sz="2000" b="0" strike="noStrike" spc="-1" dirty="0">
                <a:latin typeface="Arial"/>
              </a:rPr>
              <a:t>Hallo everybody and welcome to our presentation. We are going to present the topic P4 Accuracy of Approximate Circuits</a:t>
            </a:r>
            <a:endParaRPr lang="de-AT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92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85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358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18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158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40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I would like to start with a small introduction about approximate computing and its advantages compared to conventional circuits.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According to multiple papers, it has shown to be one of the most promising energy-efficient paradigms and has therefore reached a lot of research attention.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Another advantage of the approximate circuits is that the hardware uses less space due to the reduced number of logic gates.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For the same reason it has a reduced delay time and produces faster results.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 first design is an exact adder and the second one is an approximate design taken from a paper.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As you can clearly see, the second one is „missing“ some logic gates. </a:t>
            </a:r>
            <a:b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</a:b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 approximate circuit utilizes only 2 exclusive OR's and one NOT gate. The delay is created by three logic gates although the last one is a NOT and much faster than the other gates.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To see what effect it has on the results, we will take a look at the truth tables.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In this chart the tick marks show a correct result, and the crosses indicate a wrong bit.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As we can see the sum is always calculated correctly.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However, deviations occur, when calculating the carry out.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Therefore in 6 out of 8 cases, we are calculating the correct carry out. </a:t>
            </a:r>
            <a:endParaRPr lang="en-US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Error can happen in MSB -&gt; Error is more significant.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This design will be implemented on an open-source processor. 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b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</a:br>
            <a:endParaRPr lang="zxx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r>
              <a:rPr lang="zxx" sz="1800" dirty="0">
                <a:solidFill>
                  <a:srgbClr val="000000"/>
                </a:solidFill>
                <a:effectLst/>
                <a:latin typeface="Liberation Serif" panose="02020603050405020304" pitchFamily="18" charset="0"/>
              </a:rPr>
              <a:t>And now we will hear about Error analysis and the future of our project from my colleague Martin.</a:t>
            </a: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algn="l" rtl="0">
              <a:lnSpc>
                <a:spcPct val="100000"/>
              </a:lnSpc>
              <a:spcAft>
                <a:spcPts val="0"/>
              </a:spcAft>
            </a:pPr>
            <a:endParaRPr lang="de-AT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So the Hamming distance is no of interest.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error between the exact solution and the approximated solution is the difference. To analyze it we must subtract the two numbers.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the system grows the complexity grows exponentially with the numbers of inputs.</a:t>
            </a:r>
          </a:p>
          <a:p>
            <a:r>
              <a:rPr lang="en-US" sz="2000" b="0" strike="noStrike" spc="-1" dirty="0">
                <a:latin typeface="Arial"/>
              </a:rPr>
              <a:t>So a truth table analysis is not recommended anymore.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solution to this we use a Binary Decision Diagram or short BDD. </a:t>
            </a:r>
          </a:p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4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67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22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If both x[0] and x[1] are 0 then the solution is 0, so the edge goes directly to the 0.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The other path to reach the 0 is with 0, 1, 0.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reduction of possible paths lead to a much smaller representation then a truth table.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It is possible to compute and analyze BDD automatically. This includes checking for satisfiability, tautologies, and value inserting.</a:t>
            </a:r>
          </a:p>
          <a:p>
            <a:r>
              <a:rPr lang="en-US" sz="2000" b="0" strike="noStrike" spc="-1" dirty="0">
                <a:latin typeface="Arial"/>
              </a:rPr>
              <a:t>The complexity only grows either linear or quadratic with the number of inputs for these operations. (Exact numbers in “An Introduction to BDDs” by Henrik </a:t>
            </a:r>
            <a:r>
              <a:rPr lang="en-US" sz="2000" b="0" strike="noStrike" spc="-1" dirty="0" err="1">
                <a:latin typeface="Arial"/>
              </a:rPr>
              <a:t>Reif</a:t>
            </a:r>
            <a:r>
              <a:rPr lang="en-US" sz="2000" b="0" strike="noStrike" spc="-1" dirty="0">
                <a:latin typeface="Arial"/>
              </a:rPr>
              <a:t> Andersen).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With this technique, the analyzes can be done in an efficient way.</a:t>
            </a:r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05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10" name="Picture 17"/>
          <p:cNvPicPr/>
          <p:nvPr/>
        </p:nvPicPr>
        <p:blipFill>
          <a:blip r:embed="rId16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19880" y="70200"/>
            <a:ext cx="1219320" cy="4330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46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87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20320" cy="34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Midterm Presentation -</a:t>
            </a:r>
            <a:br/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P4 Accuracy of Approximate Circuits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30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5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xx" sz="2800" b="0" strike="noStrike" cap="small" spc="197">
                <a:solidFill>
                  <a:srgbClr val="344068"/>
                </a:solidFill>
                <a:latin typeface="Calibri Light"/>
              </a:rPr>
              <a:t>Fabian Garber, Simon Howind, Kagan Özten, Martin Resetarits, Peter Traunmüller</a:t>
            </a:r>
            <a:endParaRPr lang="zx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BDD: Error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10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0AA5E2-684F-4F11-8E32-A6C401754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51" y="1145520"/>
            <a:ext cx="6182538" cy="50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5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BDD: Worst Case Error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latin typeface="Arial"/>
              </a:rPr>
              <a:t>asdfjlsk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15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VHDL: Schematics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latin typeface="Arial"/>
              </a:rPr>
              <a:t>Exact</a:t>
            </a:r>
            <a:r>
              <a:rPr lang="de-DE" sz="2000" b="0" strike="noStrike" spc="-1" dirty="0">
                <a:latin typeface="Arial"/>
              </a:rPr>
              <a:t> vs. </a:t>
            </a:r>
            <a:r>
              <a:rPr lang="de-DE" sz="2000" spc="-1" dirty="0" err="1">
                <a:latin typeface="Arial"/>
              </a:rPr>
              <a:t>Approximate</a:t>
            </a:r>
            <a:r>
              <a:rPr lang="de-DE" sz="2000" spc="-1" dirty="0">
                <a:latin typeface="Arial"/>
              </a:rPr>
              <a:t>: </a:t>
            </a:r>
            <a:r>
              <a:rPr lang="de-DE" sz="2000" spc="-1" dirty="0" err="1">
                <a:latin typeface="Arial"/>
              </a:rPr>
              <a:t>reduced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logic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gate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number</a:t>
            </a:r>
            <a:endParaRPr lang="de-DE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latin typeface="Arial"/>
              </a:rPr>
              <a:t>[Kagan: bitte Bilder aus </a:t>
            </a:r>
            <a:r>
              <a:rPr lang="de-DE" sz="2000" b="0" strike="noStrike" spc="-1" dirty="0" err="1">
                <a:latin typeface="Arial"/>
              </a:rPr>
              <a:t>pdf</a:t>
            </a:r>
            <a:r>
              <a:rPr lang="de-DE" sz="2000" b="0" strike="noStrike" spc="-1" dirty="0">
                <a:latin typeface="Arial"/>
              </a:rPr>
              <a:t> einfügen]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65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AD047C-FD33-4C0A-97C5-B871F94E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0" y="3417372"/>
            <a:ext cx="8157456" cy="2701737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23B7DF1-9774-4436-AA44-A7A513001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6" y="972988"/>
            <a:ext cx="8262845" cy="2703791"/>
          </a:xfrm>
          <a:prstGeom prst="rect">
            <a:avLst/>
          </a:prstGeom>
        </p:spPr>
      </p:pic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Power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latin typeface="Arial"/>
              </a:rPr>
              <a:t>						        </a:t>
            </a:r>
            <a:r>
              <a:rPr lang="de-DE" sz="2000" b="1" strike="noStrike" spc="-1" dirty="0" err="1">
                <a:latin typeface="Arial"/>
              </a:rPr>
              <a:t>Exact</a:t>
            </a:r>
            <a:r>
              <a:rPr lang="de-DE" sz="2000" b="1" strike="noStrike" spc="-1" dirty="0">
                <a:latin typeface="Arial"/>
              </a:rPr>
              <a:t> </a:t>
            </a:r>
            <a:r>
              <a:rPr lang="de-DE" sz="2000" b="1" strike="noStrike" spc="-1" dirty="0" err="1">
                <a:latin typeface="Arial"/>
              </a:rPr>
              <a:t>Adder</a:t>
            </a:r>
            <a:endParaRPr lang="de-DE" sz="2000" b="1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latin typeface="Arial"/>
              </a:rPr>
              <a:t>						 </a:t>
            </a:r>
            <a:r>
              <a:rPr lang="de-DE" sz="2000" b="1" strike="noStrike" spc="-1" dirty="0" err="1">
                <a:latin typeface="Arial"/>
              </a:rPr>
              <a:t>Approximate</a:t>
            </a:r>
            <a:r>
              <a:rPr lang="de-DE" sz="2000" b="1" strike="noStrike" spc="-1" dirty="0">
                <a:latin typeface="Arial"/>
              </a:rPr>
              <a:t> </a:t>
            </a:r>
            <a:r>
              <a:rPr lang="de-DE" sz="2000" b="1" strike="noStrike" spc="-1" dirty="0" err="1">
                <a:latin typeface="Arial"/>
              </a:rPr>
              <a:t>Adder</a:t>
            </a:r>
            <a:endParaRPr lang="zxx" sz="2000" b="1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25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Area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latin typeface="Arial"/>
              </a:rPr>
              <a:t>[Kagan: bitte einfügen]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latin typeface="Arial"/>
              </a:rPr>
              <a:t>						        </a:t>
            </a:r>
            <a:r>
              <a:rPr lang="de-DE" sz="2000" b="1" strike="noStrike" spc="-1" dirty="0" err="1">
                <a:latin typeface="Arial"/>
              </a:rPr>
              <a:t>Exact</a:t>
            </a:r>
            <a:r>
              <a:rPr lang="de-DE" sz="2000" b="1" strike="noStrike" spc="-1" dirty="0">
                <a:latin typeface="Arial"/>
              </a:rPr>
              <a:t> </a:t>
            </a:r>
            <a:r>
              <a:rPr lang="de-DE" sz="2000" b="1" strike="noStrike" spc="-1" dirty="0" err="1">
                <a:latin typeface="Arial"/>
              </a:rPr>
              <a:t>Adder</a:t>
            </a:r>
            <a:endParaRPr lang="de-DE" sz="2000" b="1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latin typeface="Arial"/>
              </a:rPr>
              <a:t>						 </a:t>
            </a:r>
            <a:r>
              <a:rPr lang="de-DE" sz="2000" b="1" strike="noStrike" spc="-1" dirty="0" err="1">
                <a:latin typeface="Arial"/>
              </a:rPr>
              <a:t>Approximate</a:t>
            </a:r>
            <a:r>
              <a:rPr lang="de-DE" sz="2000" b="1" strike="noStrike" spc="-1" dirty="0">
                <a:latin typeface="Arial"/>
              </a:rPr>
              <a:t> </a:t>
            </a:r>
            <a:r>
              <a:rPr lang="de-DE" sz="2000" b="1" strike="noStrike" spc="-1" dirty="0" err="1">
                <a:latin typeface="Arial"/>
              </a:rPr>
              <a:t>Adder</a:t>
            </a:r>
            <a:endParaRPr lang="zxx" sz="2000" b="1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05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Future Plans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Adding functionality for generic N bit Adders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Final Worst Case Error Analysis with BDD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Several Graphical Error </a:t>
            </a:r>
            <a:r>
              <a:rPr lang="en-US" sz="2000" spc="-1" dirty="0" err="1">
                <a:latin typeface="Arial"/>
              </a:rPr>
              <a:t>Visualisations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Implementing on </a:t>
            </a:r>
            <a:r>
              <a:rPr lang="en-US" sz="2000" b="0" strike="noStrike" spc="-1" dirty="0" err="1">
                <a:latin typeface="Arial"/>
              </a:rPr>
              <a:t>Zedboard</a:t>
            </a:r>
            <a:r>
              <a:rPr lang="en-US" sz="2000" b="0" strike="noStrike" spc="-1" dirty="0">
                <a:latin typeface="Arial"/>
              </a:rPr>
              <a:t> (Hardware)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10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1385640"/>
            <a:ext cx="7543080" cy="41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Thank you!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9FF41EE-F4E2-4BD6-9D5C-02DFBA608E94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Introduction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Short </a:t>
            </a:r>
            <a:r>
              <a:rPr lang="de-DE" sz="3200" b="0" strike="noStrike" spc="-1" dirty="0" err="1">
                <a:solidFill>
                  <a:srgbClr val="404040"/>
                </a:solidFill>
                <a:latin typeface="Calibri"/>
              </a:rPr>
              <a:t>Recap</a:t>
            </a:r>
            <a:endParaRPr lang="zxx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Binary </a:t>
            </a:r>
            <a:r>
              <a:rPr lang="de-DE" sz="3200" b="0" strike="noStrike" spc="-1" dirty="0" err="1">
                <a:solidFill>
                  <a:srgbClr val="404040"/>
                </a:solidFill>
                <a:latin typeface="Calibri"/>
              </a:rPr>
              <a:t>Decision</a:t>
            </a: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de-DE" sz="3200" b="0" strike="noStrike" spc="-1" dirty="0" err="1">
                <a:solidFill>
                  <a:srgbClr val="404040"/>
                </a:solidFill>
                <a:latin typeface="Calibri"/>
              </a:rPr>
              <a:t>Diagram</a:t>
            </a:r>
            <a:r>
              <a:rPr lang="de-DE" sz="3200" b="0" strike="noStrike" spc="-1" dirty="0">
                <a:solidFill>
                  <a:srgbClr val="404040"/>
                </a:solidFill>
                <a:latin typeface="Calibri"/>
              </a:rPr>
              <a:t> Progress / Error Analysis</a:t>
            </a:r>
            <a:endParaRPr lang="zxx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404040"/>
                </a:solidFill>
                <a:latin typeface="Calibri"/>
              </a:rPr>
              <a:t>VHDL Progress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404040"/>
                </a:solidFill>
                <a:latin typeface="Calibri"/>
              </a:rPr>
              <a:t>Power &amp; Area Analysis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dirty="0">
                <a:solidFill>
                  <a:srgbClr val="404040"/>
                </a:solidFill>
                <a:latin typeface="Calibri"/>
              </a:rPr>
              <a:t>Outlook</a:t>
            </a:r>
            <a:endParaRPr lang="zxx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AEFCD9-C362-4AC6-A5F6-7326765B4F73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 err="1">
                <a:solidFill>
                  <a:srgbClr val="404040"/>
                </a:solidFill>
                <a:latin typeface="Calibri Light"/>
              </a:rPr>
              <a:t>Recap</a:t>
            </a: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: Circuit Designs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C5150-9FDD-4AF5-B3AF-CBE84CCA7E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06318" y="1219109"/>
            <a:ext cx="5600243" cy="2437084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591F0BA-ED0B-4327-A11E-CDB3AF0AF0E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206318" y="3934478"/>
            <a:ext cx="5600243" cy="1972069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FA2BDE9-2353-4408-A345-BC551E3C281C}"/>
              </a:ext>
            </a:extLst>
          </p:cNvPr>
          <p:cNvSpPr txBox="1"/>
          <p:nvPr/>
        </p:nvSpPr>
        <p:spPr>
          <a:xfrm>
            <a:off x="1972235" y="3514836"/>
            <a:ext cx="377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Conventional Full Adder Circuit Design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63A1DB-F9E7-403A-AB45-CAF985EF22F9}"/>
              </a:ext>
            </a:extLst>
          </p:cNvPr>
          <p:cNvSpPr txBox="1"/>
          <p:nvPr/>
        </p:nvSpPr>
        <p:spPr>
          <a:xfrm>
            <a:off x="1014721" y="5723468"/>
            <a:ext cx="745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Approximate Full Adder Circuit Design as proposed by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Priyadharshni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et al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44F5821-3128-4462-856D-FDC556DD649B}"/>
              </a:ext>
            </a:extLst>
          </p:cNvPr>
          <p:cNvSpPr/>
          <p:nvPr/>
        </p:nvSpPr>
        <p:spPr>
          <a:xfrm>
            <a:off x="5660708" y="5386385"/>
            <a:ext cx="105091" cy="112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4115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 err="1">
                <a:solidFill>
                  <a:srgbClr val="404040"/>
                </a:solidFill>
                <a:latin typeface="Calibri Light"/>
              </a:rPr>
              <a:t>Recap</a:t>
            </a: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: Truth Table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488664-A8D3-4558-A892-C18C2C34D1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6309" y="1102877"/>
            <a:ext cx="6603102" cy="5214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91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Recap: Error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For multi bit inputs, the error is not Hamming distance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Error must be interpreted as number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EB0D6-34F7-4604-838C-C6CCEDD8907D}"/>
              </a:ext>
            </a:extLst>
          </p:cNvPr>
          <p:cNvSpPr/>
          <p:nvPr/>
        </p:nvSpPr>
        <p:spPr>
          <a:xfrm>
            <a:off x="965200" y="257810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</a:t>
            </a:r>
            <a:endParaRPr lang="en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AE3EB3-7714-40FE-84D0-16B5515B2785}"/>
              </a:ext>
            </a:extLst>
          </p:cNvPr>
          <p:cNvSpPr/>
          <p:nvPr/>
        </p:nvSpPr>
        <p:spPr>
          <a:xfrm>
            <a:off x="965200" y="439452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INXA1</a:t>
            </a:r>
            <a:endParaRPr lang="en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7FD68F-656C-48DE-BEE2-A4F132C19B87}"/>
              </a:ext>
            </a:extLst>
          </p:cNvPr>
          <p:cNvSpPr/>
          <p:nvPr/>
        </p:nvSpPr>
        <p:spPr>
          <a:xfrm>
            <a:off x="4006440" y="3378520"/>
            <a:ext cx="1381106" cy="14859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 and </a:t>
            </a:r>
          </a:p>
          <a:p>
            <a:pPr algn="ctr"/>
            <a:r>
              <a:rPr lang="en-US" dirty="0"/>
              <a:t>absolute</a:t>
            </a:r>
            <a:endParaRPr lang="en-AT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61B2D87-5C26-41E7-B965-33057342316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60600" y="3321050"/>
            <a:ext cx="1745840" cy="5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461F6FA-1EA8-4156-9278-C73CF64A30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60600" y="4426270"/>
            <a:ext cx="174584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B3E52AF-B830-49C4-8CBB-5F04F4CAE3C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87546" y="4121470"/>
            <a:ext cx="1514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A366D5-45E1-47B2-B356-A56C6F21F0A0}"/>
              </a:ext>
            </a:extLst>
          </p:cNvPr>
          <p:cNvSpPr txBox="1"/>
          <p:nvPr/>
        </p:nvSpPr>
        <p:spPr>
          <a:xfrm>
            <a:off x="5937250" y="365125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2030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Recap: Binary Decision Diagram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C492A5D-37CB-4298-A475-1848A04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91" y="1685484"/>
            <a:ext cx="2156114" cy="37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2BAE72F-5EEF-4A40-8929-F1AB1319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1" y="1946313"/>
            <a:ext cx="3421823" cy="32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3E67AA9-74AB-4830-9295-4024B7554DF3}"/>
              </a:ext>
            </a:extLst>
          </p:cNvPr>
          <p:cNvCxnSpPr/>
          <p:nvPr/>
        </p:nvCxnSpPr>
        <p:spPr>
          <a:xfrm flipH="1">
            <a:off x="6591300" y="2252663"/>
            <a:ext cx="180975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BC5F988-D926-4454-ABD5-F5BC572620A3}"/>
              </a:ext>
            </a:extLst>
          </p:cNvPr>
          <p:cNvCxnSpPr>
            <a:cxnSpLocks/>
          </p:cNvCxnSpPr>
          <p:nvPr/>
        </p:nvCxnSpPr>
        <p:spPr>
          <a:xfrm flipH="1">
            <a:off x="6305550" y="3338513"/>
            <a:ext cx="95251" cy="8620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E5F91F4-AEA9-4354-AE71-DE1FBDEF2BD9}"/>
              </a:ext>
            </a:extLst>
          </p:cNvPr>
          <p:cNvCxnSpPr>
            <a:cxnSpLocks/>
          </p:cNvCxnSpPr>
          <p:nvPr/>
        </p:nvCxnSpPr>
        <p:spPr>
          <a:xfrm>
            <a:off x="6305551" y="4200525"/>
            <a:ext cx="47624" cy="776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ECDF8D-FEF3-498A-8252-B4BB41AF0F52}"/>
              </a:ext>
            </a:extLst>
          </p:cNvPr>
          <p:cNvCxnSpPr>
            <a:cxnSpLocks/>
          </p:cNvCxnSpPr>
          <p:nvPr/>
        </p:nvCxnSpPr>
        <p:spPr>
          <a:xfrm flipH="1">
            <a:off x="1285873" y="3009896"/>
            <a:ext cx="25431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DCC493-E742-455B-889E-DF8042520E0C}"/>
              </a:ext>
            </a:extLst>
          </p:cNvPr>
          <p:cNvCxnSpPr>
            <a:cxnSpLocks/>
          </p:cNvCxnSpPr>
          <p:nvPr/>
        </p:nvCxnSpPr>
        <p:spPr>
          <a:xfrm flipH="1">
            <a:off x="1285881" y="3276594"/>
            <a:ext cx="25431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4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9152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What’s New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latin typeface="Arial"/>
              </a:rPr>
              <a:t>BDD </a:t>
            </a:r>
            <a:r>
              <a:rPr lang="de-DE" sz="2000" b="0" strike="noStrike" spc="-1" dirty="0" err="1">
                <a:latin typeface="Arial"/>
              </a:rPr>
              <a:t>generation</a:t>
            </a:r>
            <a:endParaRPr lang="de-DE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 err="1">
                <a:latin typeface="Arial"/>
              </a:rPr>
              <a:t>Worst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error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analysis</a:t>
            </a:r>
            <a:r>
              <a:rPr lang="de-DE" sz="2000" b="0" strike="noStrike" spc="-1" dirty="0">
                <a:latin typeface="Arial"/>
              </a:rPr>
              <a:t> (</a:t>
            </a:r>
            <a:r>
              <a:rPr lang="de-DE" sz="2000" b="0" strike="noStrike" spc="-1" dirty="0" err="1">
                <a:latin typeface="Arial"/>
              </a:rPr>
              <a:t>partly</a:t>
            </a:r>
            <a:r>
              <a:rPr lang="de-DE" sz="2000" b="0" strike="noStrike" spc="-1" dirty="0">
                <a:latin typeface="Arial"/>
              </a:rPr>
              <a:t>) </a:t>
            </a:r>
            <a:r>
              <a:rPr lang="de-DE" sz="2000" b="0" strike="noStrike" spc="-1" dirty="0" err="1">
                <a:latin typeface="Arial"/>
              </a:rPr>
              <a:t>finished</a:t>
            </a:r>
            <a:endParaRPr lang="de-DE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latin typeface="Arial"/>
              </a:rPr>
              <a:t>Area and power </a:t>
            </a:r>
            <a:r>
              <a:rPr lang="de-DE" sz="2000" spc="-1" dirty="0" err="1">
                <a:latin typeface="Arial"/>
              </a:rPr>
              <a:t>analysis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of</a:t>
            </a:r>
            <a:r>
              <a:rPr lang="de-DE" sz="2000" spc="-1" dirty="0">
                <a:latin typeface="Arial"/>
              </a:rPr>
              <a:t> </a:t>
            </a:r>
            <a:r>
              <a:rPr lang="de-DE" sz="2000" spc="-1" dirty="0" err="1">
                <a:latin typeface="Arial"/>
              </a:rPr>
              <a:t>the</a:t>
            </a:r>
            <a:r>
              <a:rPr lang="de-DE" sz="2000" spc="-1" dirty="0">
                <a:latin typeface="Arial"/>
              </a:rPr>
              <a:t> VHDL design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5B1AA31-E7BE-457B-BFEF-50FDF4C9F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57" y="728890"/>
            <a:ext cx="2755531" cy="5400220"/>
          </a:xfrm>
          <a:prstGeom prst="rect">
            <a:avLst/>
          </a:prstGeom>
        </p:spPr>
      </p:pic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BDD: Reduced Complexity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792224" y="1145520"/>
            <a:ext cx="7171776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 err="1">
                <a:latin typeface="Arial"/>
                <a:sym typeface="Wingdings" panose="05000000000000000000" pitchFamily="2" charset="2"/>
              </a:rPr>
              <a:t>Example</a:t>
            </a:r>
            <a:r>
              <a:rPr lang="de-DE" sz="2000" b="0" strike="noStrike" spc="-1" dirty="0">
                <a:latin typeface="Arial"/>
                <a:sym typeface="Wingdings" panose="05000000000000000000" pitchFamily="2" charset="2"/>
              </a:rPr>
              <a:t>: Bit 1 (</a:t>
            </a:r>
            <a:r>
              <a:rPr lang="de-DE" sz="2000" b="0" strike="noStrike" spc="-1" dirty="0" err="1">
                <a:latin typeface="Arial"/>
                <a:sym typeface="Wingdings" panose="05000000000000000000" pitchFamily="2" charset="2"/>
              </a:rPr>
              <a:t>Result</a:t>
            </a:r>
            <a:r>
              <a:rPr lang="de-DE" sz="2000" b="0" strike="noStrike" spc="-1" dirty="0">
                <a:latin typeface="Arial"/>
                <a:sym typeface="Wingdings" panose="05000000000000000000" pitchFamily="2" charset="2"/>
              </a:rPr>
              <a:t>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  <a:sym typeface="Wingdings" panose="05000000000000000000" pitchFamily="2" charset="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latin typeface="Arial"/>
                <a:sym typeface="Wingdings" panose="05000000000000000000" pitchFamily="2" charset="2"/>
              </a:rPr>
              <a:t> </a:t>
            </a:r>
            <a:r>
              <a:rPr lang="de-DE" sz="2000" b="0" strike="noStrike" spc="-1" dirty="0" err="1">
                <a:latin typeface="Arial"/>
                <a:sym typeface="Wingdings" panose="05000000000000000000" pitchFamily="2" charset="2"/>
              </a:rPr>
              <a:t>Approximate</a:t>
            </a:r>
            <a:r>
              <a:rPr lang="de-DE" sz="2000" b="0" strike="noStrike" spc="-1" dirty="0">
                <a:latin typeface="Arial"/>
                <a:sym typeface="Wingdings" panose="05000000000000000000" pitchFamily="2" charset="2"/>
              </a:rPr>
              <a:t>: 31 </a:t>
            </a:r>
            <a:r>
              <a:rPr lang="de-DE" sz="2000" b="0" strike="noStrike" spc="-1" dirty="0" err="1">
                <a:latin typeface="Arial"/>
                <a:sym typeface="Wingdings" panose="05000000000000000000" pitchFamily="2" charset="2"/>
              </a:rPr>
              <a:t>nodes</a:t>
            </a:r>
            <a:endParaRPr lang="de-DE" sz="2000" b="0" strike="noStrike" spc="-1" dirty="0">
              <a:latin typeface="Arial"/>
              <a:sym typeface="Wingdings" panose="05000000000000000000" pitchFamily="2" charset="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latin typeface="Arial"/>
                <a:sym typeface="Wingdings" panose="05000000000000000000" pitchFamily="2" charset="2"/>
              </a:rPr>
              <a:t>		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latin typeface="Arial"/>
                <a:sym typeface="Wingdings" panose="05000000000000000000" pitchFamily="2" charset="2"/>
              </a:rPr>
              <a:t>			</a:t>
            </a:r>
            <a:r>
              <a:rPr lang="de-DE" sz="2000" spc="-1" dirty="0" err="1">
                <a:latin typeface="Arial"/>
                <a:sym typeface="Wingdings" panose="05000000000000000000" pitchFamily="2" charset="2"/>
              </a:rPr>
              <a:t>Exact</a:t>
            </a:r>
            <a:r>
              <a:rPr lang="de-DE" sz="2000" spc="-1" dirty="0">
                <a:latin typeface="Arial"/>
                <a:sym typeface="Wingdings" panose="05000000000000000000" pitchFamily="2" charset="2"/>
              </a:rPr>
              <a:t>: 49 </a:t>
            </a:r>
            <a:r>
              <a:rPr lang="de-DE" sz="2000" spc="-1" dirty="0" err="1">
                <a:latin typeface="Arial"/>
                <a:sym typeface="Wingdings" panose="05000000000000000000" pitchFamily="2" charset="2"/>
              </a:rPr>
              <a:t>nodes</a:t>
            </a:r>
            <a:r>
              <a:rPr lang="de-DE" sz="2000" spc="-1" dirty="0">
                <a:latin typeface="Arial"/>
                <a:sym typeface="Wingdings" panose="05000000000000000000" pitchFamily="2" charset="2"/>
              </a:rPr>
              <a:t> 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8D901B-9E18-4A89-90AC-D747FDC3C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933" y="1052640"/>
            <a:ext cx="41810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7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BDD: Error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792224" y="1145520"/>
            <a:ext cx="7171776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 err="1">
                <a:latin typeface="Arial"/>
                <a:sym typeface="Wingdings" panose="05000000000000000000" pitchFamily="2" charset="2"/>
              </a:rPr>
              <a:t>Example</a:t>
            </a:r>
            <a:r>
              <a:rPr lang="de-DE" sz="2000" b="0" strike="noStrike" spc="-1" dirty="0">
                <a:latin typeface="Arial"/>
                <a:sym typeface="Wingdings" panose="05000000000000000000" pitchFamily="2" charset="2"/>
              </a:rPr>
              <a:t>: Bit 1 (</a:t>
            </a:r>
            <a:r>
              <a:rPr lang="de-DE" sz="2000" b="0" strike="noStrike" spc="-1" dirty="0" err="1">
                <a:latin typeface="Arial"/>
                <a:sym typeface="Wingdings" panose="05000000000000000000" pitchFamily="2" charset="2"/>
              </a:rPr>
              <a:t>Result</a:t>
            </a:r>
            <a:r>
              <a:rPr lang="de-DE" sz="2000" b="0" strike="noStrike" spc="-1" dirty="0">
                <a:latin typeface="Arial"/>
                <a:sym typeface="Wingdings" panose="05000000000000000000" pitchFamily="2" charset="2"/>
              </a:rPr>
              <a:t>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spc="-1" dirty="0">
              <a:latin typeface="Arial"/>
              <a:sym typeface="Wingdings" panose="05000000000000000000" pitchFamily="2" charset="2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54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1676</Words>
  <Application>Microsoft Office PowerPoint</Application>
  <PresentationFormat>Bildschirmpräsentation (4:3)</PresentationFormat>
  <Paragraphs>209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Liberation Serif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subject/>
  <dc:creator>Nima TaheriNejad</dc:creator>
  <dc:description/>
  <cp:lastModifiedBy>Howind Simon</cp:lastModifiedBy>
  <cp:revision>145</cp:revision>
  <dcterms:created xsi:type="dcterms:W3CDTF">2018-10-12T07:58:45Z</dcterms:created>
  <dcterms:modified xsi:type="dcterms:W3CDTF">2022-01-09T13:14:08Z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