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65" r:id="rId7"/>
    <p:sldId id="266" r:id="rId8"/>
    <p:sldId id="270" r:id="rId9"/>
    <p:sldId id="268" r:id="rId10"/>
    <p:sldId id="262" r:id="rId11"/>
    <p:sldId id="271" r:id="rId12"/>
    <p:sldId id="267" r:id="rId13"/>
    <p:sldId id="264" r:id="rId14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22" autoAdjust="0"/>
  </p:normalViewPr>
  <p:slideViewPr>
    <p:cSldViewPr snapToGrid="0">
      <p:cViewPr varScale="1">
        <p:scale>
          <a:sx n="85" d="100"/>
          <a:sy n="85" d="100"/>
        </p:scale>
        <p:origin x="1820" y="6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90C2FE-44CF-48ED-A885-D4240E0E51B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Good morning everybody and welcome to our presentation. We are going to present the topic P4 Accuracy of Approximate Circuits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40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>
                <a:latin typeface="Arial"/>
              </a:rPr>
              <a:t>We would like to start with a small introduction about approximate computing and its advantages compared to conventional circuits.</a:t>
            </a:r>
          </a:p>
          <a:p>
            <a:r>
              <a:rPr lang="zxx" sz="2000" b="0" strike="noStrike" spc="-1">
                <a:latin typeface="Arial"/>
              </a:rPr>
              <a:t>According to multiple papers, it has shown to be one of the most promising energy-efficient paradigms and has therefore reached a lot of research attention.</a:t>
            </a:r>
          </a:p>
          <a:p>
            <a:r>
              <a:rPr lang="zxx" sz="2000" b="0" strike="noStrike" spc="-1">
                <a:latin typeface="Arial"/>
              </a:rPr>
              <a:t>Another advantage of the approximate circuits is that the hardware uses less space due to the reduced number of logic gates. </a:t>
            </a:r>
          </a:p>
          <a:p>
            <a:r>
              <a:rPr lang="zxx" sz="2000" b="0" strike="noStrike" spc="-1">
                <a:latin typeface="Arial"/>
              </a:rPr>
              <a:t>For the same reason it has a reduced delay time and produces faster results.  </a:t>
            </a:r>
          </a:p>
          <a:p>
            <a:endParaRPr lang="zxx" sz="2000" b="0" strike="noStrike" spc="-1">
              <a:latin typeface="Arial"/>
            </a:endParaRPr>
          </a:p>
          <a:p>
            <a:endParaRPr lang="zxx" sz="2000" b="0" strike="noStrike" spc="-1">
              <a:latin typeface="Arial"/>
            </a:endParaRPr>
          </a:p>
          <a:p>
            <a:endParaRPr lang="zxx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 dirty="0">
                <a:latin typeface="Arial"/>
              </a:rPr>
              <a:t>Now adding to all the advantages, the question arises How do approximate circuits achieve all of those above mentioned advantages in our design?</a:t>
            </a:r>
          </a:p>
          <a:p>
            <a:r>
              <a:rPr lang="zxx" sz="2000" b="0" strike="noStrike" spc="-1" dirty="0">
                <a:latin typeface="Arial"/>
              </a:rPr>
              <a:t>As already mentioned, the amount of logic gates is reduced.</a:t>
            </a:r>
            <a:br>
              <a:rPr dirty="0"/>
            </a:br>
            <a:r>
              <a:rPr lang="zxx" sz="2000" b="0" strike="noStrike" spc="-1" dirty="0">
                <a:latin typeface="Arial"/>
              </a:rPr>
              <a:t>For demonstration purpose</a:t>
            </a:r>
            <a:r>
              <a:rPr lang="de-DE" sz="2000" b="0" strike="noStrike" spc="-1" dirty="0">
                <a:latin typeface="Arial"/>
              </a:rPr>
              <a:t>s</a:t>
            </a:r>
            <a:r>
              <a:rPr lang="zxx" sz="2000" b="0" strike="noStrike" spc="-1" dirty="0">
                <a:latin typeface="Arial"/>
              </a:rPr>
              <a:t>, we are going to show you two different Full Adder design</a:t>
            </a:r>
            <a:r>
              <a:rPr lang="de-DE" sz="2000" b="0" strike="noStrike" spc="-1" dirty="0">
                <a:latin typeface="Arial"/>
              </a:rPr>
              <a:t>s</a:t>
            </a:r>
            <a:r>
              <a:rPr lang="zxx" sz="2000" b="0" strike="noStrike" spc="-1" dirty="0">
                <a:latin typeface="Arial"/>
              </a:rPr>
              <a:t>. One exact and one approximate. </a:t>
            </a:r>
            <a:br>
              <a:rPr dirty="0"/>
            </a:br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  <a:p>
            <a:endParaRPr lang="zxx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xx" sz="2000" b="0" strike="noStrike" spc="-1" dirty="0">
                <a:latin typeface="Arial"/>
              </a:rPr>
              <a:t>The first design is an exact adder and the second one is an approximate design taken from a paper.</a:t>
            </a:r>
          </a:p>
          <a:p>
            <a:r>
              <a:rPr lang="zxx" sz="2000" b="0" strike="noStrike" spc="-1" dirty="0">
                <a:latin typeface="Arial"/>
              </a:rPr>
              <a:t>As you can clearly see, the second one is „missing“ some logic gates. </a:t>
            </a:r>
          </a:p>
          <a:p>
            <a:r>
              <a:rPr lang="zxx" sz="2000" b="0" strike="noStrike" spc="-1" dirty="0">
                <a:latin typeface="Arial"/>
              </a:rPr>
              <a:t>To see what effect it has, we will take a look at the truth tables. </a:t>
            </a:r>
          </a:p>
        </p:txBody>
      </p:sp>
    </p:spTree>
    <p:extLst>
      <p:ext uri="{BB962C8B-B14F-4D97-AF65-F5344CB8AC3E}">
        <p14:creationId xmlns:p14="http://schemas.microsoft.com/office/powerpoint/2010/main" val="228852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As we can see the sum is always calculated correctly.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However, deviations occur, when calculating the carry out. 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In this chart the tick marks show a correct result, and the crosses indicate a wrong bit. </a:t>
            </a:r>
            <a:br>
              <a:rPr lang="en-US" sz="2000" dirty="0"/>
            </a:br>
            <a:r>
              <a:rPr lang="en-US" sz="2000" b="0" strike="noStrike" spc="-1" dirty="0">
                <a:latin typeface="Arial"/>
              </a:rPr>
              <a:t>Therefore in 6 out of 8 cases, we are calculating the correct carry out. 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This design will be implemented on an open-source processor. </a:t>
            </a:r>
          </a:p>
          <a:p>
            <a:endParaRPr lang="en-US" sz="2000" b="0" strike="noStrike" spc="-1" dirty="0">
              <a:latin typeface="Arial"/>
            </a:endParaRP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Error can happen in MSB -&gt; Error is more significant.</a:t>
            </a:r>
            <a:br>
              <a:rPr lang="en-US" sz="2000" dirty="0"/>
            </a:b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1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Vortragender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Arial"/>
              </a:rPr>
              <a:t>Wechselt</a:t>
            </a:r>
            <a:endParaRPr lang="zxx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1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47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As the system grows exponentially  truth table analysis is not recommended anymore.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As solution to this problem we use a BDD</a:t>
            </a:r>
          </a:p>
          <a:p>
            <a:endParaRPr lang="en-US" sz="2000" b="0" strike="noStrike" spc="-1" dirty="0">
              <a:latin typeface="Arial"/>
            </a:endParaRPr>
          </a:p>
          <a:p>
            <a:r>
              <a:rPr lang="en-US" sz="2000" b="0" strike="noStrike" spc="-1" dirty="0">
                <a:latin typeface="Arial"/>
              </a:rPr>
              <a:t>A BDD is an graph to represent the Boolean function. This graph enhances computer analysis </a:t>
            </a:r>
            <a:endParaRPr lang="zxx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zxx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44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4140000"/>
            <a:ext cx="754308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17"/>
          <p:cNvPicPr/>
          <p:nvPr/>
        </p:nvPicPr>
        <p:blipFill>
          <a:blip r:embed="rId16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" y="6400800"/>
            <a:ext cx="9140760" cy="456480"/>
          </a:xfrm>
          <a:prstGeom prst="rect">
            <a:avLst/>
          </a:prstGeom>
          <a:solidFill>
            <a:srgbClr val="0B4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4"/>
          <p:cNvSpPr/>
          <p:nvPr/>
        </p:nvSpPr>
        <p:spPr>
          <a:xfrm>
            <a:off x="822600" y="4814640"/>
            <a:ext cx="740664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5"/>
          <a:srcRect l="-2" r="-6522"/>
          <a:stretch/>
        </p:blipFill>
        <p:spPr>
          <a:xfrm>
            <a:off x="119880" y="70200"/>
            <a:ext cx="1219320" cy="4330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46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AT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"/>
          <p:cNvPicPr/>
          <p:nvPr/>
        </p:nvPicPr>
        <p:blipFill>
          <a:blip r:embed="rId14"/>
          <a:srcRect l="-2" r="-6522"/>
          <a:stretch/>
        </p:blipFill>
        <p:spPr>
          <a:xfrm>
            <a:off x="127440" y="6338880"/>
            <a:ext cx="1219320" cy="433080"/>
          </a:xfrm>
          <a:prstGeom prst="rect">
            <a:avLst/>
          </a:prstGeom>
          <a:ln>
            <a:noFill/>
          </a:ln>
        </p:spPr>
      </p:pic>
      <p:pic>
        <p:nvPicPr>
          <p:cNvPr id="87" name="Picture 17"/>
          <p:cNvPicPr/>
          <p:nvPr/>
        </p:nvPicPr>
        <p:blipFill>
          <a:blip r:embed="rId15"/>
          <a:stretch/>
        </p:blipFill>
        <p:spPr>
          <a:xfrm>
            <a:off x="7405560" y="6341400"/>
            <a:ext cx="1585440" cy="4417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4392720" y="6415200"/>
            <a:ext cx="352800" cy="35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lang="de-AT" sz="105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822960" y="1385640"/>
            <a:ext cx="7543080" cy="41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AT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AT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1302840"/>
            <a:ext cx="8320320" cy="34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Midterm Presentation -</a:t>
            </a:r>
            <a:br/>
            <a:r>
              <a:rPr lang="zxx" sz="4800" b="0" strike="noStrike" spc="-52">
                <a:solidFill>
                  <a:srgbClr val="262626"/>
                </a:solidFill>
                <a:latin typeface="Calibri Light"/>
              </a:rPr>
              <a:t>P4 Accuracy of Approximate Circuits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4892400"/>
            <a:ext cx="7543080" cy="69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500" lnSpcReduction="20000"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zxx" sz="2800" b="0" strike="noStrike" cap="small" spc="197">
                <a:solidFill>
                  <a:srgbClr val="344068"/>
                </a:solidFill>
                <a:latin typeface="Calibri Light"/>
              </a:rPr>
              <a:t>Fabian Garber, Simon Howind, Kagan Özten, Martin Resetarits, Peter Traunmüller</a:t>
            </a:r>
            <a:endParaRPr lang="zxx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Future Plans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Time, Area and Power Analysis with VHDL TOOL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Adding functionality for generic N bit Adders</a:t>
            </a:r>
            <a:endParaRPr lang="en-US" sz="20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Implementation in Open Source Processor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Worst Case Error Analysis with BDD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Implementing on </a:t>
            </a:r>
            <a:r>
              <a:rPr lang="en-US" sz="2000" b="0" strike="noStrike" spc="-1" dirty="0" err="1">
                <a:latin typeface="Arial"/>
              </a:rPr>
              <a:t>Zedboard</a:t>
            </a:r>
            <a:r>
              <a:rPr lang="en-US" sz="2000" b="0" strike="noStrike" spc="-1" dirty="0">
                <a:latin typeface="Arial"/>
              </a:rPr>
              <a:t> (Hardware)</a:t>
            </a: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10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10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1385640"/>
            <a:ext cx="7543080" cy="41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Thank you!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9FF41EE-F4E2-4BD6-9D5C-02DFBA608E94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11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 dirty="0">
                <a:solidFill>
                  <a:srgbClr val="404040"/>
                </a:solidFill>
                <a:latin typeface="Calibri Light"/>
              </a:rPr>
              <a:t>Introduction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Advantages of approximate computing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Energy-efficient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area</a:t>
            </a:r>
            <a:endParaRPr lang="zxx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xx" sz="2000" b="0" strike="noStrike" spc="-1">
                <a:solidFill>
                  <a:srgbClr val="404040"/>
                </a:solidFill>
                <a:latin typeface="Calibri"/>
              </a:rPr>
              <a:t>Less computing time</a:t>
            </a:r>
            <a:endParaRPr lang="zxx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zxx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8AEFCD9-C362-4AC6-A5F6-7326765B4F73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2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zxx" sz="4800" b="0" strike="noStrike" spc="-52">
                <a:solidFill>
                  <a:srgbClr val="404040"/>
                </a:solidFill>
                <a:latin typeface="Calibri Light"/>
              </a:rPr>
              <a:t>Designed architecture</a:t>
            </a:r>
            <a:endParaRPr lang="zxx" sz="48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Presenting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our</a:t>
            </a:r>
            <a:r>
              <a:rPr lang="de-DE" sz="2000" b="0" strike="noStrike" spc="-1" dirty="0">
                <a:latin typeface="Arial"/>
              </a:rPr>
              <a:t> design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latin typeface="Arial"/>
              </a:rPr>
              <a:t>implementing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two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versions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Full-Adder</a:t>
            </a:r>
            <a:r>
              <a:rPr lang="de-DE" sz="2000" b="0" strike="noStrike" spc="-1" dirty="0">
                <a:latin typeface="Arial"/>
              </a:rPr>
              <a:t> (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exact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approximate</a:t>
            </a:r>
            <a:r>
              <a:rPr lang="de-DE" sz="2000" b="0" strike="noStrike" spc="-1" dirty="0">
                <a:latin typeface="Arial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latin typeface="Arial"/>
              </a:rPr>
              <a:t>CIRCUIT DIAGRAMME hinzufügen und Unterschiede erklären mit Hilfe von Tabelle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3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Circuit Designs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4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C5150-9FDD-4AF5-B3AF-CBE84CCA7E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06318" y="1219109"/>
            <a:ext cx="5600243" cy="2437084"/>
          </a:xfrm>
          <a:prstGeom prst="rect">
            <a:avLst/>
          </a:prstGeom>
          <a:ln>
            <a:noFill/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591F0BA-ED0B-4327-A11E-CDB3AF0AF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206318" y="3934478"/>
            <a:ext cx="5600243" cy="1972069"/>
          </a:xfrm>
          <a:prstGeom prst="rect">
            <a:avLst/>
          </a:prstGeom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FA2BDE9-2353-4408-A345-BC551E3C281C}"/>
              </a:ext>
            </a:extLst>
          </p:cNvPr>
          <p:cNvSpPr txBox="1"/>
          <p:nvPr/>
        </p:nvSpPr>
        <p:spPr>
          <a:xfrm>
            <a:off x="1972235" y="3514836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Conventional Full Adder Circuit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3A1DB-F9E7-403A-AB45-CAF985EF22F9}"/>
              </a:ext>
            </a:extLst>
          </p:cNvPr>
          <p:cNvSpPr txBox="1"/>
          <p:nvPr/>
        </p:nvSpPr>
        <p:spPr>
          <a:xfrm>
            <a:off x="1014722" y="5723468"/>
            <a:ext cx="598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Approximate Full Adder Circuit Design as proposed in [source]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44F5821-3128-4462-856D-FDC556DD649B}"/>
              </a:ext>
            </a:extLst>
          </p:cNvPr>
          <p:cNvSpPr/>
          <p:nvPr/>
        </p:nvSpPr>
        <p:spPr>
          <a:xfrm>
            <a:off x="5660708" y="5386385"/>
            <a:ext cx="105091" cy="1122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2695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de-DE" sz="4800" b="0" strike="noStrike" spc="-52" dirty="0">
                <a:solidFill>
                  <a:srgbClr val="404040"/>
                </a:solidFill>
                <a:latin typeface="Calibri Light"/>
              </a:rPr>
              <a:t>Truth Table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4496F"/>
              </a:buClr>
              <a:buFont typeface="Calibri"/>
              <a:buChar char=" "/>
            </a:pPr>
            <a:r>
              <a:rPr lang="zxx" sz="20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B3C10D2-631B-403A-982E-2D04DEE7FE8B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5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C488664-A8D3-4558-A892-C18C2C34D1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96309" y="1102877"/>
            <a:ext cx="6603102" cy="521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91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6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6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Error Analysis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For multi bit inputs, the error is not Hamming distance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404040"/>
                </a:solidFill>
                <a:latin typeface="Calibri"/>
              </a:rPr>
              <a:t>Error must be interpreted as number </a:t>
            </a: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7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9AEB0D6-34F7-4604-838C-C6CCEDD8907D}"/>
              </a:ext>
            </a:extLst>
          </p:cNvPr>
          <p:cNvSpPr/>
          <p:nvPr/>
        </p:nvSpPr>
        <p:spPr>
          <a:xfrm>
            <a:off x="965200" y="257810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</a:t>
            </a:r>
            <a:endParaRPr lang="en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AE3EB3-7714-40FE-84D0-16B5515B2785}"/>
              </a:ext>
            </a:extLst>
          </p:cNvPr>
          <p:cNvSpPr/>
          <p:nvPr/>
        </p:nvSpPr>
        <p:spPr>
          <a:xfrm>
            <a:off x="965200" y="4394520"/>
            <a:ext cx="129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INXA1</a:t>
            </a:r>
            <a:endParaRPr lang="en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7FD68F-656C-48DE-BEE2-A4F132C19B87}"/>
              </a:ext>
            </a:extLst>
          </p:cNvPr>
          <p:cNvSpPr/>
          <p:nvPr/>
        </p:nvSpPr>
        <p:spPr>
          <a:xfrm>
            <a:off x="4006440" y="3378520"/>
            <a:ext cx="1295400" cy="14859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 and </a:t>
            </a:r>
          </a:p>
          <a:p>
            <a:pPr algn="ctr"/>
            <a:r>
              <a:rPr lang="en-US" dirty="0"/>
              <a:t>absolute</a:t>
            </a:r>
            <a:endParaRPr lang="en-AT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1B2D87-5C26-41E7-B965-33057342316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60600" y="3321050"/>
            <a:ext cx="1745840" cy="5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461F6FA-1EA8-4156-9278-C73CF64A306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0600" y="4426270"/>
            <a:ext cx="17458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B3E52AF-B830-49C4-8CBB-5F04F4CAE3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301840" y="4121470"/>
            <a:ext cx="1600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366D5-45E1-47B2-B356-A56C6F21F0A0}"/>
              </a:ext>
            </a:extLst>
          </p:cNvPr>
          <p:cNvSpPr txBox="1"/>
          <p:nvPr/>
        </p:nvSpPr>
        <p:spPr>
          <a:xfrm>
            <a:off x="5937250" y="3651250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030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Binary Decision Diagram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C6F7E20-B439-47FF-A0C2-BDDAA2557689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8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492A5D-37CB-4298-A475-1848A04C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91" y="1685484"/>
            <a:ext cx="2156114" cy="376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BAE72F-5EEF-4A40-8929-F1AB1319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1" y="1946313"/>
            <a:ext cx="3421823" cy="32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7440" y="99000"/>
            <a:ext cx="883656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75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 dirty="0">
                <a:solidFill>
                  <a:srgbClr val="404040"/>
                </a:solidFill>
                <a:latin typeface="Calibri Light"/>
              </a:rPr>
              <a:t>Current Status</a:t>
            </a:r>
            <a:endParaRPr lang="zxx" sz="4800" b="0" strike="noStrike" spc="-1" dirty="0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7440" y="1145520"/>
            <a:ext cx="883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VHDL code for full adder and INXA1 finished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Python code for Binary Decision Diagram for 1 bit analysis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latin typeface="Arial"/>
              </a:rPr>
              <a:t>First estimation of power consumption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zxx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006440" y="6410880"/>
            <a:ext cx="582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BA1FB1B-8EC8-4701-B7A3-764889EBDE91}" type="slidenum">
              <a:rPr lang="zxx" sz="1050" b="0" strike="noStrike" spc="-1">
                <a:solidFill>
                  <a:srgbClr val="000000"/>
                </a:solidFill>
                <a:latin typeface="Calibri"/>
              </a:rPr>
              <a:t>9</a:t>
            </a:fld>
            <a:r>
              <a:rPr lang="zxx" sz="1050" b="0" strike="noStrike" spc="-1">
                <a:solidFill>
                  <a:srgbClr val="000000"/>
                </a:solidFill>
                <a:latin typeface="Calibri"/>
              </a:rPr>
              <a:t>/</a:t>
            </a:r>
            <a:endParaRPr lang="zxx" sz="105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10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0E6180"/>
      </a:accent2>
      <a:accent3>
        <a:srgbClr val="1D9399"/>
      </a:accent3>
      <a:accent4>
        <a:srgbClr val="42BA97"/>
      </a:accent4>
      <a:accent5>
        <a:srgbClr val="3E8853"/>
      </a:accent5>
      <a:accent6>
        <a:srgbClr val="37560D"/>
      </a:accent6>
      <a:hlink>
        <a:srgbClr val="00B050"/>
      </a:hlink>
      <a:folHlink>
        <a:srgbClr val="85500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ICT_PPT_Temp_NT_Clock7</Template>
  <TotalTime>0</TotalTime>
  <Words>561</Words>
  <Application>Microsoft Office PowerPoint</Application>
  <PresentationFormat>Bildschirmpräsentation (4:3)</PresentationFormat>
  <Paragraphs>82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 design for ICT (featuring numerous layouts )</dc:title>
  <dc:subject/>
  <dc:creator>Nima TaheriNejad</dc:creator>
  <dc:description/>
  <cp:lastModifiedBy>Martin Resetarits</cp:lastModifiedBy>
  <cp:revision>132</cp:revision>
  <dcterms:created xsi:type="dcterms:W3CDTF">2018-10-12T07:58:45Z</dcterms:created>
  <dcterms:modified xsi:type="dcterms:W3CDTF">2021-11-16T12:43:17Z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TU Wien - Campusversion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