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257" r:id="rId5"/>
    <p:sldId id="272" r:id="rId6"/>
    <p:sldId id="266" r:id="rId7"/>
    <p:sldId id="268" r:id="rId8"/>
    <p:sldId id="274" r:id="rId9"/>
    <p:sldId id="276" r:id="rId10"/>
    <p:sldId id="263" r:id="rId11"/>
    <p:sldId id="284" r:id="rId12"/>
    <p:sldId id="265" r:id="rId13"/>
    <p:sldId id="285" r:id="rId14"/>
    <p:sldId id="286" r:id="rId15"/>
    <p:sldId id="287" r:id="rId16"/>
    <p:sldId id="269" r:id="rId17"/>
    <p:sldId id="270" r:id="rId18"/>
    <p:sldId id="271" r:id="rId19"/>
    <p:sldId id="288" r:id="rId20"/>
    <p:sldId id="280" r:id="rId21"/>
    <p:sldId id="289" r:id="rId22"/>
    <p:sldId id="283" r:id="rId23"/>
    <p:sldId id="290" r:id="rId24"/>
    <p:sldId id="275" r:id="rId25"/>
    <p:sldId id="282" r:id="rId26"/>
    <p:sldId id="291" r:id="rId27"/>
    <p:sldId id="277" r:id="rId28"/>
    <p:sldId id="264" r:id="rId2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54" autoAdjust="0"/>
  </p:normalViewPr>
  <p:slideViewPr>
    <p:cSldViewPr snapToGrid="0">
      <p:cViewPr>
        <p:scale>
          <a:sx n="125" d="100"/>
          <a:sy n="125" d="100"/>
        </p:scale>
        <p:origin x="1194" y="-19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890C2FE-44CF-48ED-A885-D4240E0E51B3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eridianterti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zxx" sz="2000" b="0" strike="noStrike" spc="-1" dirty="0">
                <a:latin typeface="Arial"/>
              </a:rPr>
              <a:t>Hallo everybody and welcome to our presentation. We are going to present the topic P4 Accuracy of Approximate Circuits</a:t>
            </a:r>
            <a:endParaRPr lang="de-AT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 err="1">
                <a:latin typeface="Arial"/>
              </a:rPr>
              <a:t>What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we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have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here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an </a:t>
            </a:r>
            <a:r>
              <a:rPr lang="de-AT" sz="2000" b="0" strike="noStrike" spc="-1" dirty="0" err="1">
                <a:latin typeface="Arial"/>
              </a:rPr>
              <a:t>elaborated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of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our</a:t>
            </a:r>
            <a:r>
              <a:rPr lang="de-AT" sz="2000" b="0" strike="noStrike" spc="-1" dirty="0">
                <a:latin typeface="Arial"/>
              </a:rPr>
              <a:t> VHDL code </a:t>
            </a:r>
            <a:r>
              <a:rPr lang="de-AT" sz="2000" b="0" strike="noStrike" spc="-1" dirty="0" err="1">
                <a:latin typeface="Arial"/>
              </a:rPr>
              <a:t>automatically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generated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Vivado</a:t>
            </a:r>
            <a:r>
              <a:rPr lang="de-AT" sz="2000" b="0" strike="noStrike" spc="-1" dirty="0">
                <a:latin typeface="Arial"/>
              </a:rPr>
              <a:t>. 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As </a:t>
            </a:r>
            <a:r>
              <a:rPr lang="de-AT" sz="2000" b="0" strike="noStrike" spc="-1" dirty="0" err="1">
                <a:latin typeface="Arial"/>
              </a:rPr>
              <a:t>you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can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see</a:t>
            </a:r>
            <a:r>
              <a:rPr lang="de-AT" sz="2000" b="0" strike="noStrike" spc="-1" dirty="0">
                <a:latin typeface="Arial"/>
              </a:rPr>
              <a:t>; 1 Bit </a:t>
            </a:r>
            <a:r>
              <a:rPr lang="de-AT" sz="2000" b="0" strike="noStrike" spc="-1" dirty="0" err="1">
                <a:latin typeface="Arial"/>
              </a:rPr>
              <a:t>exact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full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adder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has</a:t>
            </a:r>
            <a:r>
              <a:rPr lang="de-AT" sz="2000" b="0" strike="noStrike" spc="-1" dirty="0">
                <a:latin typeface="Arial"/>
              </a:rPr>
              <a:t> 2 XOR, 2 AND </a:t>
            </a:r>
            <a:r>
              <a:rPr lang="de-AT" sz="2000" b="0" strike="noStrike" spc="-1" dirty="0" err="1">
                <a:latin typeface="Arial"/>
              </a:rPr>
              <a:t>and</a:t>
            </a:r>
            <a:r>
              <a:rPr lang="de-AT" sz="2000" b="0" strike="noStrike" spc="-1" dirty="0">
                <a:latin typeface="Arial"/>
              </a:rPr>
              <a:t> 1 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. On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other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hand</a:t>
            </a:r>
            <a:r>
              <a:rPr lang="de-AT" sz="2000" b="0" strike="noStrike" spc="-1" dirty="0">
                <a:latin typeface="Arial"/>
              </a:rPr>
              <a:t> in </a:t>
            </a: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(INXA1) </a:t>
            </a:r>
            <a:r>
              <a:rPr lang="de-AT" sz="2000" b="0" strike="noStrike" spc="-1" dirty="0" err="1">
                <a:latin typeface="Arial"/>
              </a:rPr>
              <a:t>we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have</a:t>
            </a:r>
            <a:r>
              <a:rPr lang="de-AT" sz="2000" b="0" strike="noStrike" spc="-1" dirty="0">
                <a:latin typeface="Arial"/>
              </a:rPr>
              <a:t> 2 XOR and 1 NOT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intact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Bear in </a:t>
            </a:r>
            <a:r>
              <a:rPr lang="de-AT" sz="2000" b="0" strike="noStrike" spc="-1" dirty="0" err="1">
                <a:latin typeface="Arial"/>
              </a:rPr>
              <a:t>mind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that</a:t>
            </a:r>
            <a:r>
              <a:rPr lang="de-AT" sz="2000" b="0" strike="noStrike" spc="-1" dirty="0">
                <a:latin typeface="Arial"/>
              </a:rPr>
              <a:t> XOR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consist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of</a:t>
            </a:r>
            <a:r>
              <a:rPr lang="de-AT" sz="2000" b="0" strike="noStrike" spc="-1" dirty="0">
                <a:latin typeface="Arial"/>
              </a:rPr>
              <a:t> 1 AND, 1 NAND and 1 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. </a:t>
            </a:r>
            <a:r>
              <a:rPr lang="de-AT" sz="2000" b="0" strike="noStrike" spc="-1" dirty="0" err="1">
                <a:latin typeface="Arial"/>
              </a:rPr>
              <a:t>Which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equivalent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to</a:t>
            </a:r>
            <a:r>
              <a:rPr lang="de-AT" sz="2000" b="0" strike="noStrike" spc="-1" dirty="0">
                <a:latin typeface="Arial"/>
              </a:rPr>
              <a:t> 4 </a:t>
            </a:r>
            <a:r>
              <a:rPr lang="de-AT" sz="2000" b="0" strike="noStrike" spc="-1" dirty="0" err="1">
                <a:latin typeface="Arial"/>
              </a:rPr>
              <a:t>basic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gates</a:t>
            </a:r>
            <a:r>
              <a:rPr lang="de-AT" sz="2000" b="0" strike="noStrike" spc="-1" dirty="0">
                <a:latin typeface="Arial"/>
              </a:rPr>
              <a:t> in total.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rough</a:t>
            </a:r>
            <a:r>
              <a:rPr lang="de-AT" dirty="0"/>
              <a:t> </a:t>
            </a:r>
            <a:r>
              <a:rPr lang="de-AT" dirty="0" err="1"/>
              <a:t>idea</a:t>
            </a:r>
            <a:r>
              <a:rPr lang="de-AT" dirty="0"/>
              <a:t>, </a:t>
            </a:r>
            <a:r>
              <a:rPr lang="de-AT" dirty="0" err="1"/>
              <a:t>here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16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approximate</a:t>
            </a:r>
            <a:r>
              <a:rPr lang="de-AT" dirty="0"/>
              <a:t> </a:t>
            </a:r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adder</a:t>
            </a:r>
            <a:r>
              <a:rPr lang="de-AT" dirty="0"/>
              <a:t> </a:t>
            </a:r>
            <a:r>
              <a:rPr lang="de-AT" dirty="0" err="1"/>
              <a:t>looks</a:t>
            </a:r>
            <a:r>
              <a:rPr lang="de-AT" dirty="0"/>
              <a:t> like.</a:t>
            </a:r>
          </a:p>
          <a:p>
            <a:endParaRPr lang="de-AT" dirty="0"/>
          </a:p>
          <a:p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basicly</a:t>
            </a:r>
            <a:r>
              <a:rPr lang="de-AT" dirty="0"/>
              <a:t> </a:t>
            </a:r>
            <a:r>
              <a:rPr lang="de-AT" dirty="0" err="1"/>
              <a:t>multiplying</a:t>
            </a:r>
            <a:r>
              <a:rPr lang="de-AT" dirty="0"/>
              <a:t> 1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adder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All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designs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asynchronous</a:t>
            </a:r>
            <a:r>
              <a:rPr lang="de-AT" dirty="0"/>
              <a:t>, </a:t>
            </a:r>
            <a:r>
              <a:rPr lang="de-AT" dirty="0" err="1"/>
              <a:t>meaning</a:t>
            </a:r>
            <a:r>
              <a:rPr lang="de-AT" dirty="0"/>
              <a:t>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clocks</a:t>
            </a:r>
            <a:r>
              <a:rPr lang="de-AT" dirty="0"/>
              <a:t>. </a:t>
            </a:r>
            <a:r>
              <a:rPr lang="de-AT" dirty="0" err="1"/>
              <a:t>Once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clocks</a:t>
            </a:r>
            <a:r>
              <a:rPr lang="de-AT" dirty="0"/>
              <a:t>, </a:t>
            </a:r>
            <a:r>
              <a:rPr lang="de-AT" dirty="0" err="1"/>
              <a:t>cycles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complexity</a:t>
            </a:r>
            <a:r>
              <a:rPr lang="de-AT" dirty="0"/>
              <a:t>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much</a:t>
            </a:r>
            <a:r>
              <a:rPr lang="de-AT" dirty="0"/>
              <a:t> </a:t>
            </a:r>
            <a:r>
              <a:rPr lang="de-AT" dirty="0" err="1"/>
              <a:t>higher</a:t>
            </a:r>
            <a:r>
              <a:rPr lang="de-AT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672FDC6-3504-400E-BF62-358977096592}" type="slidenum">
              <a:rPr lang="de-AT" sz="1400" b="0" strike="noStrike" spc="-1" smtClean="0">
                <a:latin typeface="Times New Roman"/>
              </a:rPr>
              <a:t>20</a:t>
            </a:fld>
            <a:endParaRPr lang="de-AT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159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I would like to start with a small introduction about approximate computing and its advantages compared to conventional circuits.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According to multiple papers, it has shown to be one of the most promising energy-efficient paradigms and has therefore reached a lot of research attention.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Another advantage of the approximate circuits is that the hardware uses less space due to the reduced number of logic gates.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For the same reason it has a reduced delay time and produces faster results.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/>
            <a:r>
              <a:rPr lang="de-AT" sz="1800" b="0" i="0" u="none" strike="noStrike" baseline="0" dirty="0">
                <a:latin typeface="XywblfCMR10"/>
              </a:rPr>
              <a:t>This </a:t>
            </a:r>
            <a:r>
              <a:rPr lang="de-AT" sz="1800" b="0" i="0" u="none" strike="noStrike" baseline="0" dirty="0" err="1">
                <a:latin typeface="XywblfCMR10"/>
              </a:rPr>
              <a:t>is</a:t>
            </a:r>
            <a:r>
              <a:rPr lang="de-AT" sz="1800" b="0" i="0" u="none" strike="noStrike" baseline="0" dirty="0">
                <a:latin typeface="XywblfCMR10"/>
              </a:rPr>
              <a:t> still in </a:t>
            </a:r>
            <a:r>
              <a:rPr lang="de-AT" sz="1800" b="0" i="0" u="none" strike="noStrike" baseline="0" dirty="0" err="1">
                <a:latin typeface="XywblfCMR10"/>
              </a:rPr>
              <a:t>early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stage</a:t>
            </a:r>
            <a:r>
              <a:rPr lang="de-AT" sz="1800" b="0" i="0" u="none" strike="noStrike" baseline="0" dirty="0">
                <a:latin typeface="XywblfCMR10"/>
              </a:rPr>
              <a:t>. But </a:t>
            </a:r>
            <a:r>
              <a:rPr lang="de-AT" sz="1800" b="0" i="0" u="none" strike="noStrike" baseline="0" dirty="0" err="1">
                <a:latin typeface="XywblfCMR10"/>
              </a:rPr>
              <a:t>basically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what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initially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thought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is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that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gate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count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number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is</a:t>
            </a:r>
            <a:r>
              <a:rPr lang="de-AT" sz="1800" b="0" i="0" u="none" strike="noStrike" baseline="0" dirty="0">
                <a:latin typeface="XywblfCMR10"/>
              </a:rPr>
              <a:t> a </a:t>
            </a:r>
            <a:r>
              <a:rPr lang="de-AT" sz="1800" b="0" i="0" u="none" strike="noStrike" baseline="0" dirty="0" err="1">
                <a:latin typeface="XywblfCMR10"/>
              </a:rPr>
              <a:t>good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indicator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for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how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much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space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can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actually</a:t>
            </a:r>
            <a:r>
              <a:rPr lang="de-AT" sz="1800" b="0" i="0" u="none" strike="noStrike" baseline="0" dirty="0">
                <a:latin typeface="XywblfCMR10"/>
              </a:rPr>
              <a:t> save.</a:t>
            </a:r>
          </a:p>
          <a:p>
            <a:pPr algn="l"/>
            <a:endParaRPr lang="de-AT" sz="1800" b="0" i="0" u="none" strike="noStrike" baseline="0" dirty="0">
              <a:latin typeface="XywblfCMR10"/>
            </a:endParaRPr>
          </a:p>
          <a:p>
            <a:pPr algn="l"/>
            <a:r>
              <a:rPr lang="de-AT" sz="1800" b="0" i="0" u="none" strike="noStrike" baseline="0" dirty="0" err="1">
                <a:latin typeface="XywblfCMR10"/>
              </a:rPr>
              <a:t>Before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demo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presentation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i‘m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thinking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to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expand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these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area</a:t>
            </a:r>
            <a:r>
              <a:rPr lang="de-AT" sz="1800" b="0" i="0" u="none" strike="noStrike" baseline="0" dirty="0">
                <a:latin typeface="XywblfCMR10"/>
              </a:rPr>
              <a:t> and power </a:t>
            </a:r>
            <a:r>
              <a:rPr lang="de-AT" sz="1800" b="0" i="0" u="none" strike="noStrike" baseline="0" dirty="0" err="1">
                <a:latin typeface="XywblfCMR10"/>
              </a:rPr>
              <a:t>analysis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sections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with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more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detail</a:t>
            </a:r>
            <a:r>
              <a:rPr lang="de-AT" sz="1800" b="0" i="0" u="none" strike="noStrike" baseline="0" dirty="0">
                <a:latin typeface="XywblfCMR10"/>
              </a:rPr>
              <a:t>.</a:t>
            </a:r>
          </a:p>
          <a:p>
            <a:pPr algn="l"/>
            <a:r>
              <a:rPr lang="de-AT" sz="1800" b="0" i="0" u="none" strike="noStrike" baseline="0" dirty="0">
                <a:latin typeface="XywblfCMR10"/>
              </a:rPr>
              <a:t>And </a:t>
            </a:r>
            <a:r>
              <a:rPr lang="de-AT" sz="1800" b="0" i="0" u="none" strike="noStrike" baseline="0" dirty="0" err="1">
                <a:latin typeface="XywblfCMR10"/>
              </a:rPr>
              <a:t>for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that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can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use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for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example</a:t>
            </a:r>
            <a:r>
              <a:rPr lang="de-AT" sz="1800" b="0" i="0" u="none" strike="noStrike" baseline="0" dirty="0">
                <a:latin typeface="XywblfCMR10"/>
              </a:rPr>
              <a:t>; </a:t>
            </a:r>
            <a:r>
              <a:rPr lang="de-AT" sz="1800" b="0" i="0" u="none" strike="noStrike" baseline="0" dirty="0" err="1">
                <a:latin typeface="XywblfCMR10"/>
              </a:rPr>
              <a:t>Synopsys</a:t>
            </a:r>
            <a:r>
              <a:rPr lang="de-AT" sz="1800" b="0" i="0" u="none" strike="noStrike" baseline="0" dirty="0">
                <a:latin typeface="XywblfCMR10"/>
              </a:rPr>
              <a:t> Design </a:t>
            </a:r>
            <a:r>
              <a:rPr lang="de-AT" sz="1800" b="0" i="0" u="none" strike="noStrike" baseline="0" dirty="0" err="1">
                <a:latin typeface="XywblfCMR10"/>
              </a:rPr>
              <a:t>compiler</a:t>
            </a:r>
            <a:r>
              <a:rPr lang="de-AT" sz="1800" b="0" i="0" u="none" strike="noStrike" baseline="0" dirty="0">
                <a:latin typeface="XywblfCMR10"/>
              </a:rPr>
              <a:t>. </a:t>
            </a:r>
            <a:r>
              <a:rPr lang="de-AT" sz="1800" b="0" i="0" u="none" strike="noStrike" baseline="0" dirty="0" err="1">
                <a:latin typeface="XywblfCMR10"/>
              </a:rPr>
              <a:t>With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these</a:t>
            </a:r>
            <a:r>
              <a:rPr lang="de-AT" sz="1800" b="0" i="0" u="none" strike="noStrike" baseline="0" dirty="0">
                <a:latin typeface="XywblfCMR10"/>
              </a:rPr>
              <a:t> Design Compiler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will </a:t>
            </a:r>
            <a:r>
              <a:rPr lang="de-AT" sz="1800" b="0" i="0" u="none" strike="noStrike" baseline="0" dirty="0" err="1">
                <a:latin typeface="XywblfCMR10"/>
              </a:rPr>
              <a:t>have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more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precise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number</a:t>
            </a:r>
            <a:r>
              <a:rPr lang="de-AT" sz="1800" b="0" i="0" u="none" strike="noStrike" baseline="0" dirty="0">
                <a:latin typeface="XywblfCMR10"/>
              </a:rPr>
              <a:t> in </a:t>
            </a:r>
            <a:r>
              <a:rPr lang="de-AT" sz="1800" b="0" i="0" u="none" strike="noStrike" baseline="0" dirty="0" err="1">
                <a:latin typeface="XywblfCMR10"/>
              </a:rPr>
              <a:t>analysis</a:t>
            </a:r>
            <a:r>
              <a:rPr lang="de-AT" sz="1800" b="0" i="0" u="none" strike="noStrike" baseline="0" dirty="0">
                <a:latin typeface="XywblfCMR10"/>
              </a:rPr>
              <a:t>.</a:t>
            </a:r>
            <a:endParaRPr lang="de-AT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Power </a:t>
            </a:r>
            <a:r>
              <a:rPr lang="de-AT" sz="2000" b="0" strike="noStrike" spc="-1" dirty="0" err="1">
                <a:latin typeface="Arial"/>
              </a:rPr>
              <a:t>analysis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done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Vivado‘s</a:t>
            </a:r>
            <a:r>
              <a:rPr lang="de-AT" sz="2000" b="0" strike="noStrike" spc="-1" dirty="0">
                <a:latin typeface="Arial"/>
              </a:rPr>
              <a:t> power </a:t>
            </a:r>
            <a:r>
              <a:rPr lang="de-AT" sz="2000" b="0" strike="noStrike" spc="-1" dirty="0" err="1">
                <a:latin typeface="Arial"/>
              </a:rPr>
              <a:t>analysis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tool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with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default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settings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 err="1">
                <a:latin typeface="Arial"/>
              </a:rPr>
              <a:t>What‘s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really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problematic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here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should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more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efficient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than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exact</a:t>
            </a:r>
            <a:r>
              <a:rPr lang="de-AT" sz="2000" b="0" strike="noStrike" spc="-1" dirty="0">
                <a:latin typeface="Arial"/>
              </a:rPr>
              <a:t> design. But </a:t>
            </a:r>
            <a:r>
              <a:rPr lang="de-AT" sz="2000" b="0" strike="noStrike" spc="-1" dirty="0" err="1">
                <a:latin typeface="Arial"/>
              </a:rPr>
              <a:t>what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we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see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here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opposite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consumes</a:t>
            </a:r>
            <a:r>
              <a:rPr lang="de-AT" sz="2000" b="0" strike="noStrike" spc="-1" dirty="0">
                <a:latin typeface="Arial"/>
              </a:rPr>
              <a:t> 23.75% </a:t>
            </a:r>
            <a:r>
              <a:rPr lang="de-AT" sz="2000" b="0" strike="noStrike" spc="-1" dirty="0" err="1">
                <a:latin typeface="Arial"/>
              </a:rPr>
              <a:t>more</a:t>
            </a:r>
            <a:r>
              <a:rPr lang="de-AT" sz="2000" b="0" strike="noStrike" spc="-1" dirty="0">
                <a:latin typeface="Arial"/>
              </a:rPr>
              <a:t> power.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In 16 Bit design,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difference</a:t>
            </a:r>
            <a:r>
              <a:rPr lang="de-AT" sz="2000" b="0" strike="noStrike" spc="-1" dirty="0">
                <a:latin typeface="Arial"/>
              </a:rPr>
              <a:t> in power </a:t>
            </a:r>
            <a:r>
              <a:rPr lang="de-AT" sz="2000" b="0" strike="noStrike" spc="-1" dirty="0" err="1">
                <a:latin typeface="Arial"/>
              </a:rPr>
              <a:t>consumption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reaches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to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almost</a:t>
            </a:r>
            <a:r>
              <a:rPr lang="de-AT" sz="2000" b="0" strike="noStrike" spc="-1" dirty="0">
                <a:latin typeface="Arial"/>
              </a:rPr>
              <a:t> 50% (49.33%).</a:t>
            </a:r>
          </a:p>
        </p:txBody>
      </p:sp>
    </p:spTree>
    <p:extLst>
      <p:ext uri="{BB962C8B-B14F-4D97-AF65-F5344CB8AC3E}">
        <p14:creationId xmlns:p14="http://schemas.microsoft.com/office/powerpoint/2010/main" val="1135577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 algn="l" defTabSz="914400" rtl="0" eaLnBrk="1" latinLnBrk="0" hangingPunct="1">
              <a:lnSpc>
                <a:spcPct val="100000"/>
              </a:lnSpc>
            </a:pP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„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  <a:hlinkClick r:id="rId3" tooltip="Meridiantert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Meridiantertie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“ (1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mtr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= 0,51444 Meter)</a:t>
            </a:r>
          </a:p>
          <a:p>
            <a:pPr marL="216000" indent="-216000" algn="l" defTabSz="914400" rtl="0" eaLnBrk="1" latinLnBrk="0" hangingPunct="1">
              <a:lnSpc>
                <a:spcPct val="100000"/>
              </a:lnSpc>
            </a:pPr>
            <a:endParaRPr lang="de-AT" sz="2000" b="0" strike="noStrike" kern="1200" spc="-1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Without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testbench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we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are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actually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blind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to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see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what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parameters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vivado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is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actually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taking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into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account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1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97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 first design is an exact adder and the second one is an approximate design taken from a paper.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As you can clearly see, the second one is „missing“ some logic gates. </a:t>
            </a:r>
            <a:b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</a:b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 approximate circuit utilizes only 2 exclusive OR's and one NOT gate. The delay is created by three logic gates although the last one is a NOT and much faster than the other gates.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To see what effect it has on the results, we will take a look at the truth tables.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In this chart the tick marks show a correct result, and the crosses indicate a wrong bit.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As we can see the sum is always calculated correctly.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However, deviations occur, when calculating the carry out.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Therefore in 6 out of 8 cases, we are calculating the correct carry out. </a:t>
            </a:r>
            <a:endParaRPr lang="en-US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Error can happen in MSB -&gt; Error is more significant.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This design will be implemented on an open-source processor.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b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</a:br>
            <a:endParaRPr lang="zxx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And now we will hear about Error analysis and the future of our project from my colleague Martin.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So the Hamming distance is no of interest.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error between the exact solution and the approximated solution is the difference. To analyze it we must subtract the two numbers.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As the system grows the complexity grows exponentially with the numbers of inputs.</a:t>
            </a:r>
          </a:p>
          <a:p>
            <a:r>
              <a:rPr lang="en-US" sz="2000" b="0" strike="noStrike" spc="-1" dirty="0">
                <a:latin typeface="Arial"/>
              </a:rPr>
              <a:t>So a truth table analysis is not recommended anymore.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As solution to this we use a Binary Decision Diagram or short BDD. </a:t>
            </a:r>
          </a:p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47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other path to reach the 0 is with 0, 1, 0.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reduction of possible paths lead to a much smaller representation then a truth table.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is possible to compute and analyze BDD automatically. This includes checking for satisfiability, tautologies, and value inserting.</a:t>
            </a:r>
          </a:p>
          <a:p>
            <a:r>
              <a:rPr lang="en-US" sz="2000" b="0" strike="noStrike" spc="-1" dirty="0">
                <a:latin typeface="Arial"/>
              </a:rPr>
              <a:t>The complexity only grows either linear or quadratic with the number of inputs for these operations. (Exact numbers in “An Introduction to BDDs” by Henrik </a:t>
            </a:r>
            <a:r>
              <a:rPr lang="en-US" sz="2000" b="0" strike="noStrike" spc="-1" dirty="0" err="1">
                <a:latin typeface="Arial"/>
              </a:rPr>
              <a:t>Reif</a:t>
            </a:r>
            <a:r>
              <a:rPr lang="en-US" sz="2000" b="0" strike="noStrike" spc="-1" dirty="0">
                <a:latin typeface="Arial"/>
              </a:rPr>
              <a:t> Andersen).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With this technique, the analyzes can be done in an efficient way.</a:t>
            </a:r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67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10" name="Picture 17"/>
          <p:cNvPicPr/>
          <p:nvPr/>
        </p:nvPicPr>
        <p:blipFill>
          <a:blip r:embed="rId16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0B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19880" y="70200"/>
            <a:ext cx="1219320" cy="43308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46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87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AT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20320" cy="343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Midterm Presentation -</a:t>
            </a:r>
            <a:br/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P4 Accuracy of Approximate Circuits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30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5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xx" sz="2800" b="0" strike="noStrike" cap="small" spc="197">
                <a:solidFill>
                  <a:srgbClr val="344068"/>
                </a:solidFill>
                <a:latin typeface="Calibri Light"/>
              </a:rPr>
              <a:t>Fabian Garber, Simon Howind, Kagan Özten, Martin Resetarits, Peter Traunmüller</a:t>
            </a:r>
            <a:endParaRPr lang="zx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truth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tables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B7A0A89-C345-48BC-B10B-3B1673932840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10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771650" y="3746500"/>
            <a:ext cx="139699" cy="186055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TextShape 5"/>
          <p:cNvSpPr txBox="1"/>
          <p:nvPr/>
        </p:nvSpPr>
        <p:spPr>
          <a:xfrm>
            <a:off x="1517459" y="338314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 dirty="0" err="1">
                <a:latin typeface="Arial"/>
              </a:rPr>
              <a:t>bit</a:t>
            </a:r>
            <a:r>
              <a:rPr lang="de-AT" sz="1800" b="0" strike="noStrike" spc="-1" dirty="0">
                <a:latin typeface="Arial"/>
              </a:rPr>
              <a:t>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truth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tables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Draw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bits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7B6EB8E-6438-4491-9449-3451EDF5337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11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D2CFC572-79D6-40E7-A7E1-036F188F4D1D}"/>
              </a:ext>
            </a:extLst>
          </p:cNvPr>
          <p:cNvSpPr/>
          <p:nvPr/>
        </p:nvSpPr>
        <p:spPr>
          <a:xfrm>
            <a:off x="1771650" y="3746500"/>
            <a:ext cx="139699" cy="186055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Shape 5">
            <a:extLst>
              <a:ext uri="{FF2B5EF4-FFF2-40B4-BE49-F238E27FC236}">
                <a16:creationId xmlns:a16="http://schemas.microsoft.com/office/drawing/2014/main" id="{1E2ED441-68A2-4FC3-8F25-A669C1EBB188}"/>
              </a:ext>
            </a:extLst>
          </p:cNvPr>
          <p:cNvSpPr txBox="1"/>
          <p:nvPr/>
        </p:nvSpPr>
        <p:spPr>
          <a:xfrm>
            <a:off x="1517459" y="338314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 dirty="0" err="1">
                <a:latin typeface="Arial"/>
              </a:rPr>
              <a:t>bit</a:t>
            </a:r>
            <a:r>
              <a:rPr lang="de-AT" sz="1800" b="0" strike="noStrike" spc="-1" dirty="0">
                <a:latin typeface="Arial"/>
              </a:rPr>
              <a:t> 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30340E-7A9C-414E-A3C1-5E60861A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86" y="1275178"/>
            <a:ext cx="1425264" cy="456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truth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tables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Draw BDD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bits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Draw BDD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endParaRPr lang="de-D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F96CBD5-E18B-414B-8031-FECCD3D98E67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870000" y="3728850"/>
            <a:ext cx="136440" cy="189090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Shape 5"/>
          <p:cNvSpPr txBox="1"/>
          <p:nvPr/>
        </p:nvSpPr>
        <p:spPr>
          <a:xfrm>
            <a:off x="3591735" y="3389610"/>
            <a:ext cx="68331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error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51C3C-8231-4A6D-A745-BAFFB5407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30" y="1257416"/>
            <a:ext cx="3363191" cy="474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38DC02-8540-42E5-9BA9-8511DADFD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82" y="1437390"/>
            <a:ext cx="2414564" cy="4743450"/>
          </a:xfrm>
          <a:prstGeom prst="rect">
            <a:avLst/>
          </a:prstGeom>
        </p:spPr>
      </p:pic>
      <p:sp>
        <p:nvSpPr>
          <p:cNvPr id="19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Complexity 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8 bit full adder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2^(8*2) = 65536 input combinations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BDDs for output bit „1“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Approximate: 31 nodes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	Exact: 49 nodes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56BAAD0-8DF6-4997-9160-6A72ECAB5730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200" name="Grafik 5"/>
          <p:cNvPicPr/>
          <p:nvPr/>
        </p:nvPicPr>
        <p:blipFill>
          <a:blip r:embed="rId4">
            <a:alphaModFix amt="0"/>
          </a:blip>
          <a:stretch/>
        </p:blipFill>
        <p:spPr>
          <a:xfrm flipH="1">
            <a:off x="831600" y="1052640"/>
            <a:ext cx="417600" cy="4992120"/>
          </a:xfrm>
          <a:prstGeom prst="rect">
            <a:avLst/>
          </a:prstGeom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3750642-C3FD-475D-AB55-EBE74A8A2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10" y="1052280"/>
            <a:ext cx="429485" cy="5128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260BD08-4FB0-4729-8292-4654774E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82" y="1437390"/>
            <a:ext cx="2414564" cy="47434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67759B-86A4-4D95-8AA7-F63B6BFB8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10" y="1052280"/>
            <a:ext cx="429485" cy="5128560"/>
          </a:xfrm>
          <a:prstGeom prst="rect">
            <a:avLst/>
          </a:prstGeom>
        </p:spPr>
      </p:pic>
      <p:pic>
        <p:nvPicPr>
          <p:cNvPr id="201" name="Grafik 7_0"/>
          <p:cNvPicPr/>
          <p:nvPr/>
        </p:nvPicPr>
        <p:blipFill>
          <a:blip r:embed="rId5">
            <a:alphaModFix amt="0"/>
          </a:blip>
          <a:stretch/>
        </p:blipFill>
        <p:spPr>
          <a:xfrm>
            <a:off x="5949720" y="729000"/>
            <a:ext cx="2755080" cy="540000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Complexity 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8 bit full adder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2^(8*2) = 65536 input combinations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BDDs for output bit „1“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Approximate: 31 nodes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	Exact: 49 nodes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72333DF-221A-452E-A8A0-AF0AC477EE0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205" name="Grafik 5_1"/>
          <p:cNvPicPr/>
          <p:nvPr/>
        </p:nvPicPr>
        <p:blipFill>
          <a:blip r:embed="rId6">
            <a:alphaModFix amt="0"/>
          </a:blip>
          <a:stretch/>
        </p:blipFill>
        <p:spPr>
          <a:xfrm flipH="1">
            <a:off x="831600" y="1052640"/>
            <a:ext cx="417600" cy="4992120"/>
          </a:xfrm>
          <a:prstGeom prst="rect">
            <a:avLst/>
          </a:prstGeom>
          <a:ln>
            <a:noFill/>
          </a:ln>
        </p:spPr>
      </p:pic>
      <p:sp>
        <p:nvSpPr>
          <p:cNvPr id="206" name="TextShape 4"/>
          <p:cNvSpPr txBox="1"/>
          <p:nvPr/>
        </p:nvSpPr>
        <p:spPr>
          <a:xfrm>
            <a:off x="1645920" y="5486400"/>
            <a:ext cx="5303520" cy="94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2000" b="0" strike="noStrike" spc="-1">
                <a:latin typeface="Arial"/>
              </a:rPr>
              <a:t>* 64 bit adder ?</a:t>
            </a:r>
          </a:p>
          <a:p>
            <a:r>
              <a:rPr lang="de-AT" sz="2000" b="0" strike="noStrike" spc="-1">
                <a:latin typeface="Arial"/>
              </a:rPr>
              <a:t>* 2^(64*2) = 3.4E38 input combinations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57157D0-7E1B-4722-A28F-B445B5BD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1" y="1094586"/>
            <a:ext cx="7800884" cy="5135934"/>
          </a:xfrm>
          <a:prstGeom prst="rect">
            <a:avLst/>
          </a:prstGeom>
        </p:spPr>
      </p:pic>
      <p:sp>
        <p:nvSpPr>
          <p:cNvPr id="20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FE5396D-5FBE-46D7-A1CE-9D0A45B74347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1454400" y="1145520"/>
            <a:ext cx="6182280" cy="5016600"/>
          </a:xfrm>
          <a:prstGeom prst="rect">
            <a:avLst/>
          </a:prstGeom>
          <a:blipFill rotWithShape="0">
            <a:blip r:embed="rId4">
              <a:alphaModFix amt="0"/>
            </a:blip>
            <a:stretch>
              <a:fillRect/>
            </a:stretch>
          </a:blipFill>
          <a:ln>
            <a:noFill/>
          </a:ln>
        </p:spPr>
        <p:txBody>
          <a:bodyPr lIns="90000" tIns="45000" rIns="90000" bIns="45000" anchorCtr="1">
            <a:noAutofit/>
          </a:bodyPr>
          <a:lstStyle/>
          <a:p>
            <a:r>
              <a:rPr lang="de-AT" sz="1800" b="0" strike="noStrike" spc="-1">
                <a:latin typeface="Arial"/>
              </a:rPr>
              <a:t>* Error BDD for 8 bit adders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A8EDDD9-E0F2-4A05-A4EE-56E7D6E47ACC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1404360" y="6328440"/>
            <a:ext cx="728244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200" b="0" strike="noStrike" spc="-1">
                <a:latin typeface="Arial"/>
              </a:rPr>
              <a:t>Adapted from: Z. Vasicek: Formal Methods for Exact Analysis of Approximate Circuits</a:t>
            </a:r>
          </a:p>
        </p:txBody>
      </p:sp>
      <p:pic>
        <p:nvPicPr>
          <p:cNvPr id="215" name="Grafik 214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365760" y="1282320"/>
            <a:ext cx="5304960" cy="1552320"/>
          </a:xfrm>
          <a:prstGeom prst="rect">
            <a:avLst/>
          </a:prstGeom>
          <a:ln>
            <a:noFill/>
          </a:ln>
        </p:spPr>
      </p:pic>
      <p:sp>
        <p:nvSpPr>
          <p:cNvPr id="216" name="TextShape 5"/>
          <p:cNvSpPr txBox="1"/>
          <p:nvPr/>
        </p:nvSpPr>
        <p:spPr>
          <a:xfrm>
            <a:off x="336960" y="3054240"/>
            <a:ext cx="7252560" cy="354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 out: 2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 out: 4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 out: 2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 out: 4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A9CC65-E158-48F6-AFA5-990D5791B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0" y="1250040"/>
            <a:ext cx="52959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22E9F5D-BE3E-420C-9878-FB5B7AAEE38B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grpSp>
        <p:nvGrpSpPr>
          <p:cNvPr id="220" name="Group 4"/>
          <p:cNvGrpSpPr/>
          <p:nvPr/>
        </p:nvGrpSpPr>
        <p:grpSpPr>
          <a:xfrm>
            <a:off x="731520" y="1564920"/>
            <a:ext cx="5120640" cy="4653000"/>
            <a:chOff x="731520" y="1564920"/>
            <a:chExt cx="5120640" cy="4653000"/>
          </a:xfrm>
        </p:grpSpPr>
        <p:sp>
          <p:nvSpPr>
            <p:cNvPr id="221" name="TextShape 5"/>
            <p:cNvSpPr txBox="1"/>
            <p:nvPr/>
          </p:nvSpPr>
          <p:spPr>
            <a:xfrm>
              <a:off x="731520" y="2194560"/>
              <a:ext cx="731520" cy="3625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r"/>
              <a:r>
                <a:rPr lang="de-AT" sz="2500" b="0" strike="noStrike" spc="-1">
                  <a:latin typeface="Arial"/>
                </a:rPr>
                <a:t>00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01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10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11</a:t>
              </a:r>
            </a:p>
          </p:txBody>
        </p:sp>
        <p:pic>
          <p:nvPicPr>
            <p:cNvPr id="222" name="Grafik 221"/>
            <p:cNvPicPr/>
            <p:nvPr/>
          </p:nvPicPr>
          <p:blipFill>
            <a:blip r:embed="rId3">
              <a:alphaModFix amt="0"/>
            </a:blip>
            <a:stretch/>
          </p:blipFill>
          <p:spPr>
            <a:xfrm>
              <a:off x="1463040" y="1973880"/>
              <a:ext cx="4244040" cy="4244040"/>
            </a:xfrm>
            <a:prstGeom prst="rect">
              <a:avLst/>
            </a:prstGeom>
            <a:ln w="18360">
              <a:solidFill>
                <a:srgbClr val="3465A4"/>
              </a:solidFill>
              <a:round/>
            </a:ln>
          </p:spPr>
        </p:pic>
        <p:sp>
          <p:nvSpPr>
            <p:cNvPr id="223" name="TextShape 6"/>
            <p:cNvSpPr txBox="1"/>
            <p:nvPr/>
          </p:nvSpPr>
          <p:spPr>
            <a:xfrm>
              <a:off x="1737360" y="1564920"/>
              <a:ext cx="4114800" cy="797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de-AT" sz="2500" b="0" strike="noStrike" spc="-1">
                  <a:latin typeface="Arial"/>
                </a:rPr>
                <a:t>00        01       10         11</a:t>
              </a:r>
            </a:p>
          </p:txBody>
        </p:sp>
      </p:grpSp>
      <p:sp>
        <p:nvSpPr>
          <p:cNvPr id="224" name="TextShape 7"/>
          <p:cNvSpPr txBox="1"/>
          <p:nvPr/>
        </p:nvSpPr>
        <p:spPr>
          <a:xfrm>
            <a:off x="3278880" y="123696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A in</a:t>
            </a:r>
          </a:p>
        </p:txBody>
      </p:sp>
      <p:sp>
        <p:nvSpPr>
          <p:cNvPr id="225" name="TextShape 8"/>
          <p:cNvSpPr txBox="1"/>
          <p:nvPr/>
        </p:nvSpPr>
        <p:spPr>
          <a:xfrm>
            <a:off x="365760" y="3840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B in</a:t>
            </a:r>
          </a:p>
        </p:txBody>
      </p:sp>
      <p:pic>
        <p:nvPicPr>
          <p:cNvPr id="226" name="Grafik 225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6507720" y="3291840"/>
            <a:ext cx="533160" cy="142848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  <p:sp>
        <p:nvSpPr>
          <p:cNvPr id="227" name="TextShape 9"/>
          <p:cNvSpPr txBox="1"/>
          <p:nvPr/>
        </p:nvSpPr>
        <p:spPr>
          <a:xfrm>
            <a:off x="7040880" y="3350160"/>
            <a:ext cx="54864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0</a:t>
            </a:r>
          </a:p>
          <a:p>
            <a:endParaRPr lang="de-AT" sz="1800" b="0" strike="noStrike" spc="-1">
              <a:latin typeface="Arial"/>
            </a:endParaRPr>
          </a:p>
          <a:p>
            <a:r>
              <a:rPr lang="de-AT" sz="1800" b="0" strike="noStrike" spc="-1">
                <a:latin typeface="Arial"/>
              </a:rPr>
              <a:t>2</a:t>
            </a:r>
          </a:p>
          <a:p>
            <a:endParaRPr lang="de-AT" sz="1800" b="0" strike="noStrike" spc="-1">
              <a:latin typeface="Arial"/>
            </a:endParaRPr>
          </a:p>
          <a:p>
            <a:r>
              <a:rPr lang="de-AT" sz="1800" b="0" strike="noStrike" spc="-1">
                <a:latin typeface="Arial"/>
              </a:rPr>
              <a:t>4</a:t>
            </a:r>
          </a:p>
        </p:txBody>
      </p:sp>
      <p:sp>
        <p:nvSpPr>
          <p:cNvPr id="228" name="TextShape 10"/>
          <p:cNvSpPr txBox="1"/>
          <p:nvPr/>
        </p:nvSpPr>
        <p:spPr>
          <a:xfrm>
            <a:off x="6400800" y="2982240"/>
            <a:ext cx="164592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Error distance</a:t>
            </a:r>
          </a:p>
        </p:txBody>
      </p:sp>
      <p:sp>
        <p:nvSpPr>
          <p:cNvPr id="229" name="TextShape 11"/>
          <p:cNvSpPr txBox="1"/>
          <p:nvPr/>
        </p:nvSpPr>
        <p:spPr>
          <a:xfrm>
            <a:off x="387720" y="120816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2 bit adder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62C501-1F42-4C43-B7C1-D52D673AB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0" y="3291840"/>
            <a:ext cx="533160" cy="1428480"/>
          </a:xfrm>
          <a:prstGeom prst="rect">
            <a:avLst/>
          </a:prstGeom>
        </p:spPr>
      </p:pic>
      <p:pic>
        <p:nvPicPr>
          <p:cNvPr id="5" name="Grafik 4" descr="Ein Bild, das Platz enthält.&#10;&#10;Automatisch generierte Beschreibung">
            <a:extLst>
              <a:ext uri="{FF2B5EF4-FFF2-40B4-BE49-F238E27FC236}">
                <a16:creationId xmlns:a16="http://schemas.microsoft.com/office/drawing/2014/main" id="{575723FB-A5B0-485D-AC73-984514BF1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20" y="1973880"/>
            <a:ext cx="4242060" cy="42440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08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  <a:ea typeface="DejaVu Sans"/>
              </a:rPr>
              <a:t>VHDL in Detail</a:t>
            </a:r>
            <a:endParaRPr lang="de-AT" sz="4800" b="0" strike="noStrike" spc="-1" dirty="0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spc="-1" dirty="0">
                <a:solidFill>
                  <a:srgbClr val="000000"/>
                </a:solidFill>
                <a:latin typeface="Arial"/>
              </a:rPr>
              <a:t>1-, 4-, 8- and 16-bit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full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adders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form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completed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Schematics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regarding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these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designs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realised</a:t>
            </a:r>
            <a:endParaRPr lang="de-AT" sz="2000" spc="-1" dirty="0">
              <a:solidFill>
                <a:srgbClr val="000000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Area and power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analysis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VHDL design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partially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done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2F22568-A83C-47A2-B91E-05DACA5339DE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93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VHDL: Schematics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vs.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reduced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basic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logic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gate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endParaRPr lang="de-DE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AT" sz="2000" b="1" strike="noStrike" spc="-1" dirty="0">
                <a:latin typeface="Arial"/>
              </a:rPr>
              <a:t>1-Bit </a:t>
            </a:r>
            <a:r>
              <a:rPr lang="de-AT" sz="2000" b="1" strike="noStrike" spc="-1" dirty="0" err="1">
                <a:latin typeface="Arial"/>
              </a:rPr>
              <a:t>Full</a:t>
            </a:r>
            <a:r>
              <a:rPr lang="de-AT" sz="2000" b="1" strike="noStrike" spc="-1" dirty="0">
                <a:latin typeface="Arial"/>
              </a:rPr>
              <a:t> </a:t>
            </a:r>
            <a:r>
              <a:rPr lang="de-AT" sz="2000" b="1" strike="noStrike" spc="-1" dirty="0" err="1">
                <a:latin typeface="Arial"/>
              </a:rPr>
              <a:t>Adder</a:t>
            </a:r>
            <a:r>
              <a:rPr lang="de-AT" sz="2000" b="1" strike="noStrike" spc="-1" dirty="0">
                <a:latin typeface="Arial"/>
              </a:rPr>
              <a:t>:</a:t>
            </a: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AT" sz="2000" b="1" spc="-1" dirty="0">
                <a:latin typeface="Arial"/>
              </a:rPr>
              <a:t>1-Bit </a:t>
            </a:r>
            <a:r>
              <a:rPr lang="de-AT" sz="2000" b="1" spc="-1" dirty="0" err="1">
                <a:latin typeface="Arial"/>
              </a:rPr>
              <a:t>Approximate</a:t>
            </a:r>
            <a:r>
              <a:rPr lang="de-AT" sz="2000" b="1" spc="-1" dirty="0">
                <a:latin typeface="Arial"/>
              </a:rPr>
              <a:t> </a:t>
            </a:r>
            <a:r>
              <a:rPr lang="de-AT" sz="2000" b="1" spc="-1" dirty="0" err="1">
                <a:latin typeface="Arial"/>
              </a:rPr>
              <a:t>Full</a:t>
            </a:r>
            <a:r>
              <a:rPr lang="de-AT" sz="2000" b="1" spc="-1" dirty="0">
                <a:latin typeface="Arial"/>
              </a:rPr>
              <a:t> </a:t>
            </a:r>
            <a:r>
              <a:rPr lang="de-AT" sz="2000" b="1" spc="-1" dirty="0" err="1">
                <a:latin typeface="Arial"/>
              </a:rPr>
              <a:t>Adder</a:t>
            </a:r>
            <a:r>
              <a:rPr lang="de-AT" sz="2000" b="1" spc="-1" dirty="0">
                <a:latin typeface="Arial"/>
              </a:rPr>
              <a:t> (INXA1):</a:t>
            </a: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b="0" strike="noStrike" spc="-1" dirty="0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3E41EE5-2C89-46AD-A093-33E4B894C061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BB1E30-B620-4DBB-8B52-CC0D724A7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" y="1949026"/>
            <a:ext cx="9127080" cy="22926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3B82C2-08B2-4F69-9C2A-FC734684C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>
          <a:xfrm>
            <a:off x="0" y="4888413"/>
            <a:ext cx="9144000" cy="14789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 dirty="0">
                <a:solidFill>
                  <a:srgbClr val="404040"/>
                </a:solidFill>
                <a:latin typeface="Calibri Light"/>
              </a:rPr>
              <a:t>Introduction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Short </a:t>
            </a:r>
            <a:r>
              <a:rPr lang="de-DE" sz="3200" b="0" strike="noStrike" spc="-1" dirty="0" err="1">
                <a:solidFill>
                  <a:srgbClr val="404040"/>
                </a:solidFill>
                <a:latin typeface="Calibri"/>
              </a:rPr>
              <a:t>Recap</a:t>
            </a:r>
            <a:endParaRPr lang="zxx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Binary </a:t>
            </a:r>
            <a:r>
              <a:rPr lang="de-DE" sz="3200" b="0" strike="noStrike" spc="-1" dirty="0" err="1">
                <a:solidFill>
                  <a:srgbClr val="404040"/>
                </a:solidFill>
                <a:latin typeface="Calibri"/>
              </a:rPr>
              <a:t>Decision</a:t>
            </a: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de-DE" sz="3200" b="0" strike="noStrike" spc="-1" dirty="0" err="1">
                <a:solidFill>
                  <a:srgbClr val="404040"/>
                </a:solidFill>
                <a:latin typeface="Calibri"/>
              </a:rPr>
              <a:t>Diagram</a:t>
            </a: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 Progress / Error Analysis</a:t>
            </a:r>
            <a:endParaRPr lang="zxx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404040"/>
                </a:solidFill>
                <a:latin typeface="Calibri"/>
              </a:rPr>
              <a:t>VHDL Progress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404040"/>
                </a:solidFill>
                <a:latin typeface="Calibri"/>
              </a:rPr>
              <a:t>Power &amp; Area Analysis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404040"/>
                </a:solidFill>
                <a:latin typeface="Calibri"/>
              </a:rPr>
              <a:t>Outlook</a:t>
            </a:r>
            <a:endParaRPr lang="zxx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8AEFCD9-C362-4AC6-A5F6-7326765B4F73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CA63470-2060-4638-BDD4-2963A69BB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1" y="0"/>
            <a:ext cx="8177758" cy="64744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4F5FE20-316C-4A7B-BE52-0E2D30CF7184}"/>
              </a:ext>
            </a:extLst>
          </p:cNvPr>
          <p:cNvSpPr txBox="1"/>
          <p:nvPr/>
        </p:nvSpPr>
        <p:spPr>
          <a:xfrm>
            <a:off x="252288" y="1812073"/>
            <a:ext cx="461665" cy="32338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AT" b="1" dirty="0"/>
              <a:t>16 Bit </a:t>
            </a:r>
            <a:r>
              <a:rPr lang="de-AT" b="1" dirty="0" err="1"/>
              <a:t>Approximate</a:t>
            </a:r>
            <a:r>
              <a:rPr lang="de-AT" b="1" dirty="0"/>
              <a:t> </a:t>
            </a:r>
            <a:r>
              <a:rPr lang="de-AT" b="1" dirty="0" err="1"/>
              <a:t>Adder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46159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Area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metric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area</a:t>
            </a:r>
            <a:r>
              <a:rPr lang="de-DE" sz="2000" spc="-1" dirty="0">
                <a:solidFill>
                  <a:srgbClr val="000000"/>
                </a:solidFill>
                <a:latin typeface="Arial"/>
                <a:ea typeface="DejaVu Sans"/>
              </a:rPr>
              <a:t>: Gate Count in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  <a:ea typeface="DejaVu Sans"/>
              </a:rPr>
              <a:t>adders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5A4D7CC-C1FF-4E83-AD8B-98BE71175DF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21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2CA04C6-B755-4786-AD4E-A626F0F23DA4}"/>
              </a:ext>
            </a:extLst>
          </p:cNvPr>
          <p:cNvGraphicFramePr>
            <a:graphicFrameLocks noGrp="1"/>
          </p:cNvGraphicFramePr>
          <p:nvPr/>
        </p:nvGraphicFramePr>
        <p:xfrm>
          <a:off x="1026051" y="2041020"/>
          <a:ext cx="712573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27">
                  <a:extLst>
                    <a:ext uri="{9D8B030D-6E8A-4147-A177-3AD203B41FA5}">
                      <a16:colId xmlns:a16="http://schemas.microsoft.com/office/drawing/2014/main" val="4161330647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3248984598"/>
                    </a:ext>
                  </a:extLst>
                </a:gridCol>
                <a:gridCol w="724298">
                  <a:extLst>
                    <a:ext uri="{9D8B030D-6E8A-4147-A177-3AD203B41FA5}">
                      <a16:colId xmlns:a16="http://schemas.microsoft.com/office/drawing/2014/main" val="918699774"/>
                    </a:ext>
                  </a:extLst>
                </a:gridCol>
                <a:gridCol w="803518">
                  <a:extLst>
                    <a:ext uri="{9D8B030D-6E8A-4147-A177-3AD203B41FA5}">
                      <a16:colId xmlns:a16="http://schemas.microsoft.com/office/drawing/2014/main" val="734259344"/>
                    </a:ext>
                  </a:extLst>
                </a:gridCol>
                <a:gridCol w="814835">
                  <a:extLst>
                    <a:ext uri="{9D8B030D-6E8A-4147-A177-3AD203B41FA5}">
                      <a16:colId xmlns:a16="http://schemas.microsoft.com/office/drawing/2014/main" val="3560216152"/>
                    </a:ext>
                  </a:extLst>
                </a:gridCol>
                <a:gridCol w="2467140">
                  <a:extLst>
                    <a:ext uri="{9D8B030D-6E8A-4147-A177-3AD203B41FA5}">
                      <a16:colId xmlns:a16="http://schemas.microsoft.com/office/drawing/2014/main" val="84257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Basic Gates in Total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9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9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4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3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8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8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16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7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 Bit </a:t>
                      </a:r>
                      <a:r>
                        <a:rPr lang="de-AT" dirty="0" err="1"/>
                        <a:t>Appro</a:t>
                      </a:r>
                      <a:r>
                        <a:rPr lang="de-A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9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0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4 Bit </a:t>
                      </a:r>
                      <a:r>
                        <a:rPr kumimoji="0" lang="de-A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Appro</a:t>
                      </a: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36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4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8 Bit </a:t>
                      </a:r>
                      <a:r>
                        <a:rPr kumimoji="0" lang="de-A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Appro</a:t>
                      </a: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72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0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16 Bit </a:t>
                      </a:r>
                      <a:r>
                        <a:rPr kumimoji="0" lang="de-A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Appro</a:t>
                      </a: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144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4841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68444D2D-CE58-4DDC-91EB-B26386252801}"/>
              </a:ext>
            </a:extLst>
          </p:cNvPr>
          <p:cNvSpPr txBox="1"/>
          <p:nvPr/>
        </p:nvSpPr>
        <p:spPr>
          <a:xfrm>
            <a:off x="1030815" y="5904748"/>
            <a:ext cx="516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XOR = 2 AND + 1 OR + 1 NOT = </a:t>
            </a:r>
            <a:r>
              <a:rPr lang="de-AT" b="1" dirty="0">
                <a:solidFill>
                  <a:srgbClr val="FF0000"/>
                </a:solidFill>
              </a:rPr>
              <a:t>4</a:t>
            </a:r>
            <a:r>
              <a:rPr lang="de-AT" b="1" dirty="0"/>
              <a:t> Basic Gates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38F9533-446D-48F4-9122-9F87F6161D55}"/>
              </a:ext>
            </a:extLst>
          </p:cNvPr>
          <p:cNvSpPr txBox="1"/>
          <p:nvPr/>
        </p:nvSpPr>
        <p:spPr>
          <a:xfrm>
            <a:off x="6200775" y="5456998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= ~18.2% </a:t>
            </a:r>
            <a:r>
              <a:rPr lang="de-AT" dirty="0" err="1"/>
              <a:t>less</a:t>
            </a:r>
            <a:endParaRPr lang="de-A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rafik 4" descr="Ein Bild, das Text enthält.&#10;&#10;Automatisch generierte Beschreibung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286200" y="3417480"/>
            <a:ext cx="8157240" cy="2701440"/>
          </a:xfrm>
          <a:prstGeom prst="rect">
            <a:avLst/>
          </a:prstGeom>
          <a:ln>
            <a:noFill/>
          </a:ln>
        </p:spPr>
      </p:pic>
      <p:pic>
        <p:nvPicPr>
          <p:cNvPr id="239" name="Grafik 2" descr="Ein Bild, das Text enthält.&#10;&#10;Automatisch generierte Beschreibung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231480" y="973080"/>
            <a:ext cx="8262360" cy="270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Power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       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1A617F-480F-4D32-A343-FB8B6772521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913F8E-5873-4C1A-A488-926635986E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" r="6357" b="5023"/>
          <a:stretch/>
        </p:blipFill>
        <p:spPr>
          <a:xfrm>
            <a:off x="163448" y="3767047"/>
            <a:ext cx="8157240" cy="25779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E0BEC60-3A69-4AA7-B470-02DC05B6A3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" r="2841" b="4957"/>
          <a:stretch/>
        </p:blipFill>
        <p:spPr>
          <a:xfrm>
            <a:off x="163448" y="1052279"/>
            <a:ext cx="8160746" cy="25779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6A85246-4D3B-4D18-BA42-8543E6D46E6E}"/>
              </a:ext>
            </a:extLst>
          </p:cNvPr>
          <p:cNvSpPr txBox="1"/>
          <p:nvPr/>
        </p:nvSpPr>
        <p:spPr>
          <a:xfrm>
            <a:off x="8375408" y="1933903"/>
            <a:ext cx="461665" cy="183314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EXACT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D052A9-2699-4936-A7D4-9850D28A9319}"/>
              </a:ext>
            </a:extLst>
          </p:cNvPr>
          <p:cNvSpPr txBox="1"/>
          <p:nvPr/>
        </p:nvSpPr>
        <p:spPr>
          <a:xfrm>
            <a:off x="8375408" y="4229096"/>
            <a:ext cx="461665" cy="175501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APPROXIMATE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D3138A-B871-4A0B-8526-C34CD305BC11}"/>
              </a:ext>
            </a:extLst>
          </p:cNvPr>
          <p:cNvSpPr txBox="1"/>
          <p:nvPr/>
        </p:nvSpPr>
        <p:spPr>
          <a:xfrm>
            <a:off x="7243763" y="739514"/>
            <a:ext cx="10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1 BIT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rafik 4" descr="Ein Bild, das Text enthält.&#10;&#10;Automatisch generierte Beschreibung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286200" y="3417480"/>
            <a:ext cx="8157240" cy="2701440"/>
          </a:xfrm>
          <a:prstGeom prst="rect">
            <a:avLst/>
          </a:prstGeom>
          <a:ln>
            <a:noFill/>
          </a:ln>
        </p:spPr>
      </p:pic>
      <p:pic>
        <p:nvPicPr>
          <p:cNvPr id="239" name="Grafik 2" descr="Ein Bild, das Text enthält.&#10;&#10;Automatisch generierte Beschreibung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231480" y="973080"/>
            <a:ext cx="8262360" cy="270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Power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1A617F-480F-4D32-A343-FB8B6772521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A85246-4D3B-4D18-BA42-8543E6D46E6E}"/>
              </a:ext>
            </a:extLst>
          </p:cNvPr>
          <p:cNvSpPr txBox="1"/>
          <p:nvPr/>
        </p:nvSpPr>
        <p:spPr>
          <a:xfrm>
            <a:off x="8375408" y="1933903"/>
            <a:ext cx="461665" cy="183314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EXACT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D052A9-2699-4936-A7D4-9850D28A9319}"/>
              </a:ext>
            </a:extLst>
          </p:cNvPr>
          <p:cNvSpPr txBox="1"/>
          <p:nvPr/>
        </p:nvSpPr>
        <p:spPr>
          <a:xfrm>
            <a:off x="8375408" y="4229096"/>
            <a:ext cx="461665" cy="175501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APPROXIMATE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D3138A-B871-4A0B-8526-C34CD305BC11}"/>
              </a:ext>
            </a:extLst>
          </p:cNvPr>
          <p:cNvSpPr txBox="1"/>
          <p:nvPr/>
        </p:nvSpPr>
        <p:spPr>
          <a:xfrm>
            <a:off x="7113353" y="914234"/>
            <a:ext cx="10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16 BIT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9E32A9-1300-4D28-B385-4D6E8AFF3B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9" r="2158" b="4806"/>
          <a:stretch/>
        </p:blipFill>
        <p:spPr>
          <a:xfrm>
            <a:off x="16919" y="3910246"/>
            <a:ext cx="8476919" cy="2457074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CA8BF2-9229-4C93-B89B-C0FD8D50C2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2" r="3366" b="9883"/>
          <a:stretch/>
        </p:blipFill>
        <p:spPr>
          <a:xfrm>
            <a:off x="16920" y="1285846"/>
            <a:ext cx="8476920" cy="24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rafik 4" descr="Ein Bild, das Text enthält.&#10;&#10;Automatisch generierte Beschreibung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286200" y="3417480"/>
            <a:ext cx="8157240" cy="2701440"/>
          </a:xfrm>
          <a:prstGeom prst="rect">
            <a:avLst/>
          </a:prstGeom>
          <a:ln>
            <a:noFill/>
          </a:ln>
        </p:spPr>
      </p:pic>
      <p:pic>
        <p:nvPicPr>
          <p:cNvPr id="239" name="Grafik 2" descr="Ein Bild, das Text enthält.&#10;&#10;Automatisch generierte Beschreibung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231480" y="973080"/>
            <a:ext cx="8262360" cy="270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  <a:ea typeface="DejaVu Sans"/>
              </a:rPr>
              <a:t>Problem in Power Analysis</a:t>
            </a:r>
            <a:endParaRPr lang="de-AT" sz="4800" b="0" strike="noStrike" spc="-1" dirty="0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AT" sz="2000" b="0" strike="noStrike" spc="-1" dirty="0" err="1">
                <a:latin typeface="Arial"/>
              </a:rPr>
              <a:t>What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could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reason</a:t>
            </a:r>
            <a:r>
              <a:rPr lang="de-AT" sz="2000" spc="-1" dirty="0">
                <a:latin typeface="Arial"/>
              </a:rPr>
              <a:t>: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actually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faster</a:t>
            </a:r>
            <a:r>
              <a:rPr lang="de-AT" sz="2000" b="0" strike="noStrike" spc="-1" dirty="0">
                <a:latin typeface="Arial"/>
              </a:rPr>
              <a:t> in </a:t>
            </a:r>
            <a:r>
              <a:rPr lang="de-AT" sz="2000" b="0" strike="noStrike" spc="-1" dirty="0" err="1">
                <a:latin typeface="Arial"/>
              </a:rPr>
              <a:t>calculating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inputs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908460" lvl="1" indent="-342900">
              <a:spcBef>
                <a:spcPts val="1417"/>
              </a:spcBef>
              <a:buFontTx/>
              <a:buChar char="-"/>
            </a:pPr>
            <a:r>
              <a:rPr lang="de-AT" sz="2000" spc="-1" dirty="0" err="1">
                <a:latin typeface="Arial"/>
              </a:rPr>
              <a:t>Therefore</a:t>
            </a:r>
            <a:r>
              <a:rPr lang="de-AT" sz="2000" spc="-1" dirty="0">
                <a:latin typeface="Arial"/>
              </a:rPr>
              <a:t>, in </a:t>
            </a:r>
            <a:r>
              <a:rPr lang="de-AT" sz="2000" spc="-1" dirty="0" err="1">
                <a:latin typeface="Arial"/>
              </a:rPr>
              <a:t>given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certain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amount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of</a:t>
            </a:r>
            <a:r>
              <a:rPr lang="de-AT" sz="2000" spc="-1" dirty="0">
                <a:latin typeface="Arial"/>
              </a:rPr>
              <a:t> time </a:t>
            </a:r>
            <a:r>
              <a:rPr lang="de-AT" sz="2000" spc="-1" dirty="0" err="1">
                <a:latin typeface="Arial"/>
              </a:rPr>
              <a:t>it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processes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more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calculations</a:t>
            </a:r>
            <a:r>
              <a:rPr lang="de-AT" sz="2000" spc="-1" dirty="0">
                <a:latin typeface="Arial"/>
              </a:rPr>
              <a:t>, </a:t>
            </a:r>
            <a:r>
              <a:rPr lang="de-AT" sz="2000" spc="-1" dirty="0" err="1">
                <a:latin typeface="Arial"/>
              </a:rPr>
              <a:t>which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leads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to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more</a:t>
            </a:r>
            <a:r>
              <a:rPr lang="de-AT" sz="2000" spc="-1" dirty="0">
                <a:latin typeface="Arial"/>
              </a:rPr>
              <a:t> power </a:t>
            </a:r>
            <a:r>
              <a:rPr lang="de-AT" sz="2000" spc="-1" dirty="0" err="1">
                <a:latin typeface="Arial"/>
              </a:rPr>
              <a:t>consumption</a:t>
            </a:r>
            <a:r>
              <a:rPr lang="de-AT" sz="2000" spc="-1" dirty="0">
                <a:latin typeface="Arial"/>
              </a:rPr>
              <a:t>.</a:t>
            </a:r>
          </a:p>
          <a:p>
            <a:pPr marL="908460" lvl="1" indent="-342900">
              <a:spcBef>
                <a:spcPts val="1417"/>
              </a:spcBef>
              <a:buFontTx/>
              <a:buChar char="-"/>
            </a:pPr>
            <a:endParaRPr lang="de-AT" sz="2000" b="0" strike="noStrike" spc="-1" dirty="0">
              <a:latin typeface="Arial"/>
            </a:endParaRPr>
          </a:p>
          <a:p>
            <a:pPr marL="908460" lvl="1" indent="-342900">
              <a:spcBef>
                <a:spcPts val="1417"/>
              </a:spcBef>
              <a:buFontTx/>
              <a:buChar char="-"/>
            </a:pPr>
            <a:endParaRPr lang="de-AT" sz="2000" spc="-1" dirty="0">
              <a:latin typeface="Arial"/>
            </a:endParaRPr>
          </a:p>
          <a:p>
            <a:pPr marL="565560" lvl="1">
              <a:spcBef>
                <a:spcPts val="1417"/>
              </a:spcBef>
            </a:pPr>
            <a:endParaRPr lang="de-AT" sz="2000" spc="-1" dirty="0">
              <a:latin typeface="Arial"/>
            </a:endParaRPr>
          </a:p>
          <a:p>
            <a:pPr marL="565560" lvl="1"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39411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AT" sz="1800" b="0" strike="noStrike" spc="-1" dirty="0" err="1">
                <a:latin typeface="Arial"/>
              </a:rPr>
              <a:t>Without</a:t>
            </a:r>
            <a:r>
              <a:rPr lang="de-AT" sz="1800" b="0" strike="noStrike" spc="-1" dirty="0">
                <a:latin typeface="Arial"/>
              </a:rPr>
              <a:t> a </a:t>
            </a:r>
            <a:r>
              <a:rPr lang="de-AT" sz="1800" b="0" strike="noStrike" spc="-1" dirty="0" err="1">
                <a:latin typeface="Arial"/>
              </a:rPr>
              <a:t>Testbench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we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don‘t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have</a:t>
            </a:r>
            <a:r>
              <a:rPr lang="de-AT" sz="1800" b="0" strike="noStrike" spc="-1" dirty="0">
                <a:latin typeface="Arial"/>
              </a:rPr>
              <a:t> a </a:t>
            </a:r>
            <a:r>
              <a:rPr lang="de-AT" sz="1800" b="0" strike="noStrike" spc="-1" dirty="0" err="1">
                <a:latin typeface="Arial"/>
              </a:rPr>
              <a:t>controlled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test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environment</a:t>
            </a:r>
            <a:r>
              <a:rPr lang="de-AT" sz="1800" b="0" strike="noStrike" spc="-1" dirty="0">
                <a:latin typeface="Arial"/>
              </a:rPr>
              <a:t>. </a:t>
            </a:r>
          </a:p>
          <a:p>
            <a:pPr marL="39411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AT" spc="-1" dirty="0" err="1">
                <a:latin typeface="Arial"/>
              </a:rPr>
              <a:t>Vivado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is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sometimes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inconsistent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with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its</a:t>
            </a:r>
            <a:r>
              <a:rPr lang="de-AT" spc="-1" dirty="0">
                <a:latin typeface="Arial"/>
              </a:rPr>
              <a:t>‘ </a:t>
            </a:r>
            <a:r>
              <a:rPr lang="de-AT" spc="-1" dirty="0" err="1">
                <a:latin typeface="Arial"/>
              </a:rPr>
              <a:t>analysis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tools</a:t>
            </a:r>
            <a:r>
              <a:rPr lang="de-AT" spc="-1" dirty="0">
                <a:latin typeface="Arial"/>
              </a:rPr>
              <a:t>.</a:t>
            </a: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1A617F-480F-4D32-A343-FB8B6772521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1D9B495C-692C-47D3-AEAE-CECDE2BFCD98}"/>
              </a:ext>
            </a:extLst>
          </p:cNvPr>
          <p:cNvGraphicFramePr>
            <a:graphicFrameLocks noGrp="1"/>
          </p:cNvGraphicFramePr>
          <p:nvPr/>
        </p:nvGraphicFramePr>
        <p:xfrm>
          <a:off x="1326995" y="3050640"/>
          <a:ext cx="676879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976">
                  <a:extLst>
                    <a:ext uri="{9D8B030D-6E8A-4147-A177-3AD203B41FA5}">
                      <a16:colId xmlns:a16="http://schemas.microsoft.com/office/drawing/2014/main" val="2819568334"/>
                    </a:ext>
                  </a:extLst>
                </a:gridCol>
                <a:gridCol w="851488">
                  <a:extLst>
                    <a:ext uri="{9D8B030D-6E8A-4147-A177-3AD203B41FA5}">
                      <a16:colId xmlns:a16="http://schemas.microsoft.com/office/drawing/2014/main" val="2199693321"/>
                    </a:ext>
                  </a:extLst>
                </a:gridCol>
                <a:gridCol w="824356">
                  <a:extLst>
                    <a:ext uri="{9D8B030D-6E8A-4147-A177-3AD203B41FA5}">
                      <a16:colId xmlns:a16="http://schemas.microsoft.com/office/drawing/2014/main" val="3742772994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1423243837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683634465"/>
                    </a:ext>
                  </a:extLst>
                </a:gridCol>
                <a:gridCol w="1326996">
                  <a:extLst>
                    <a:ext uri="{9D8B030D-6E8A-4147-A177-3AD203B41FA5}">
                      <a16:colId xmlns:a16="http://schemas.microsoft.com/office/drawing/2014/main" val="941934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Signal Rate (</a:t>
                      </a:r>
                      <a:r>
                        <a:rPr lang="de-AT" dirty="0" err="1"/>
                        <a:t>Mtr</a:t>
                      </a:r>
                      <a:r>
                        <a:rPr lang="de-AT" dirty="0"/>
                        <a:t>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Cin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Cout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3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32304,17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19238,91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7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 Bit </a:t>
                      </a:r>
                      <a:r>
                        <a:rPr lang="de-AT" dirty="0" err="1"/>
                        <a:t>Appro</a:t>
                      </a:r>
                      <a:r>
                        <a:rPr lang="de-A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46986,90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49996,23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7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Future Plans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Adding functionality for generic N bit Adders</a:t>
            </a:r>
            <a:endParaRPr lang="de-AT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Final Worst Case Error Analysis with BDD</a:t>
            </a:r>
            <a:endParaRPr lang="de-AT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Several Graphical Error Visualizations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Designing a Testbench for VHDL design</a:t>
            </a:r>
            <a:endParaRPr lang="de-AT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Implementing on </a:t>
            </a:r>
            <a:r>
              <a:rPr lang="en-US" sz="200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Zedboard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(Hardware)</a:t>
            </a:r>
            <a:endParaRPr lang="de-AT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29BAE5C-0237-4ABB-9BAC-10443434662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960" y="1385640"/>
            <a:ext cx="7543080" cy="41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</a:rPr>
              <a:t>Thank you!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9FF41EE-F4E2-4BD6-9D5C-02DFBA608E94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26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 err="1">
                <a:solidFill>
                  <a:srgbClr val="404040"/>
                </a:solidFill>
                <a:latin typeface="Calibri Light"/>
              </a:rPr>
              <a:t>Recap</a:t>
            </a: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: Circuit Designs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3C5150-9FDD-4AF5-B3AF-CBE84CCA7E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06318" y="1219109"/>
            <a:ext cx="5600243" cy="2437084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591F0BA-ED0B-4327-A11E-CDB3AF0AF0E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206318" y="3934478"/>
            <a:ext cx="5600243" cy="1972069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FA2BDE9-2353-4408-A345-BC551E3C281C}"/>
              </a:ext>
            </a:extLst>
          </p:cNvPr>
          <p:cNvSpPr txBox="1"/>
          <p:nvPr/>
        </p:nvSpPr>
        <p:spPr>
          <a:xfrm>
            <a:off x="1972235" y="3514836"/>
            <a:ext cx="377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Conventional Full Adder Circuit Design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63A1DB-F9E7-403A-AB45-CAF985EF22F9}"/>
              </a:ext>
            </a:extLst>
          </p:cNvPr>
          <p:cNvSpPr txBox="1"/>
          <p:nvPr/>
        </p:nvSpPr>
        <p:spPr>
          <a:xfrm>
            <a:off x="1014721" y="5723468"/>
            <a:ext cx="745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Approximate Full Adder Circuit Design as proposed by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Priyadharshni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et al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44F5821-3128-4462-856D-FDC556DD649B}"/>
              </a:ext>
            </a:extLst>
          </p:cNvPr>
          <p:cNvSpPr/>
          <p:nvPr/>
        </p:nvSpPr>
        <p:spPr>
          <a:xfrm>
            <a:off x="5660708" y="5386385"/>
            <a:ext cx="105091" cy="112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4115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 err="1">
                <a:solidFill>
                  <a:srgbClr val="404040"/>
                </a:solidFill>
                <a:latin typeface="Calibri Light"/>
              </a:rPr>
              <a:t>Recap</a:t>
            </a: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: Truth Table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488664-A8D3-4558-A892-C18C2C34D1A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6309" y="1102877"/>
            <a:ext cx="6603102" cy="5214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91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Recap: Error Analysis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For multi bit inputs, the error is not Hamming distance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Error must be interpreted as number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EB0D6-34F7-4604-838C-C6CCEDD8907D}"/>
              </a:ext>
            </a:extLst>
          </p:cNvPr>
          <p:cNvSpPr/>
          <p:nvPr/>
        </p:nvSpPr>
        <p:spPr>
          <a:xfrm>
            <a:off x="965200" y="2578100"/>
            <a:ext cx="12954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EXACT</a:t>
            </a:r>
            <a:endParaRPr lang="en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AE3EB3-7714-40FE-84D0-16B5515B2785}"/>
              </a:ext>
            </a:extLst>
          </p:cNvPr>
          <p:cNvSpPr/>
          <p:nvPr/>
        </p:nvSpPr>
        <p:spPr>
          <a:xfrm>
            <a:off x="965200" y="4394520"/>
            <a:ext cx="12954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INXA1</a:t>
            </a:r>
            <a:endParaRPr lang="en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7FD68F-656C-48DE-BEE2-A4F132C19B87}"/>
              </a:ext>
            </a:extLst>
          </p:cNvPr>
          <p:cNvSpPr/>
          <p:nvPr/>
        </p:nvSpPr>
        <p:spPr>
          <a:xfrm>
            <a:off x="4006440" y="3378520"/>
            <a:ext cx="1381106" cy="14859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 and </a:t>
            </a:r>
          </a:p>
          <a:p>
            <a:pPr algn="ctr"/>
            <a:r>
              <a:rPr lang="en-US" dirty="0"/>
              <a:t>absolute</a:t>
            </a:r>
            <a:endParaRPr lang="en-AT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61B2D87-5C26-41E7-B965-33057342316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60600" y="3321050"/>
            <a:ext cx="1745840" cy="5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461F6FA-1EA8-4156-9278-C73CF64A306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60600" y="4426270"/>
            <a:ext cx="174584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B3E52AF-B830-49C4-8CBB-5F04F4CAE3C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87546" y="4121470"/>
            <a:ext cx="1514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A366D5-45E1-47B2-B356-A56C6F21F0A0}"/>
              </a:ext>
            </a:extLst>
          </p:cNvPr>
          <p:cNvSpPr txBox="1"/>
          <p:nvPr/>
        </p:nvSpPr>
        <p:spPr>
          <a:xfrm>
            <a:off x="5937250" y="3651250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2030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Recap: Binary Decision Diagram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C492A5D-37CB-4298-A475-1848A04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91" y="1685484"/>
            <a:ext cx="2156114" cy="37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2BAE72F-5EEF-4A40-8929-F1AB1319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1" y="1946313"/>
            <a:ext cx="3421823" cy="32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3E67AA9-74AB-4830-9295-4024B7554DF3}"/>
              </a:ext>
            </a:extLst>
          </p:cNvPr>
          <p:cNvCxnSpPr/>
          <p:nvPr/>
        </p:nvCxnSpPr>
        <p:spPr>
          <a:xfrm flipH="1">
            <a:off x="6591300" y="2252663"/>
            <a:ext cx="180975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BC5F988-D926-4454-ABD5-F5BC572620A3}"/>
              </a:ext>
            </a:extLst>
          </p:cNvPr>
          <p:cNvCxnSpPr>
            <a:cxnSpLocks/>
          </p:cNvCxnSpPr>
          <p:nvPr/>
        </p:nvCxnSpPr>
        <p:spPr>
          <a:xfrm flipH="1">
            <a:off x="6305550" y="3338513"/>
            <a:ext cx="95251" cy="8620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E5F91F4-AEA9-4354-AE71-DE1FBDEF2BD9}"/>
              </a:ext>
            </a:extLst>
          </p:cNvPr>
          <p:cNvCxnSpPr>
            <a:cxnSpLocks/>
          </p:cNvCxnSpPr>
          <p:nvPr/>
        </p:nvCxnSpPr>
        <p:spPr>
          <a:xfrm>
            <a:off x="6305551" y="4200525"/>
            <a:ext cx="47624" cy="776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5ECDF8D-FEF3-498A-8252-B4BB41AF0F52}"/>
              </a:ext>
            </a:extLst>
          </p:cNvPr>
          <p:cNvCxnSpPr>
            <a:cxnSpLocks/>
          </p:cNvCxnSpPr>
          <p:nvPr/>
        </p:nvCxnSpPr>
        <p:spPr>
          <a:xfrm flipH="1">
            <a:off x="1285873" y="3009896"/>
            <a:ext cx="254317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DCC493-E742-455B-889E-DF8042520E0C}"/>
              </a:ext>
            </a:extLst>
          </p:cNvPr>
          <p:cNvCxnSpPr>
            <a:cxnSpLocks/>
          </p:cNvCxnSpPr>
          <p:nvPr/>
        </p:nvCxnSpPr>
        <p:spPr>
          <a:xfrm flipH="1">
            <a:off x="1285881" y="3276594"/>
            <a:ext cx="254317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4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9152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What’s New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latin typeface="Arial"/>
              </a:rPr>
              <a:t>BDD </a:t>
            </a:r>
            <a:r>
              <a:rPr lang="de-DE" sz="2000" b="0" strike="noStrike" spc="-1" dirty="0" err="1">
                <a:latin typeface="Arial"/>
              </a:rPr>
              <a:t>generation</a:t>
            </a:r>
            <a:endParaRPr lang="de-DE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latin typeface="Arial"/>
              </a:rPr>
              <a:t>Worst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error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analysis</a:t>
            </a:r>
            <a:r>
              <a:rPr lang="de-DE" sz="2000" b="0" strike="noStrike" spc="-1" dirty="0">
                <a:latin typeface="Arial"/>
              </a:rPr>
              <a:t> (</a:t>
            </a:r>
            <a:r>
              <a:rPr lang="de-DE" sz="2000" b="0" strike="noStrike" spc="-1" dirty="0" err="1">
                <a:latin typeface="Arial"/>
              </a:rPr>
              <a:t>partly</a:t>
            </a:r>
            <a:r>
              <a:rPr lang="de-DE" sz="2000" b="0" strike="noStrike" spc="-1" dirty="0">
                <a:latin typeface="Arial"/>
              </a:rPr>
              <a:t>) </a:t>
            </a:r>
            <a:r>
              <a:rPr lang="de-DE" sz="2000" b="0" strike="noStrike" spc="-1" dirty="0" err="1">
                <a:latin typeface="Arial"/>
              </a:rPr>
              <a:t>finished</a:t>
            </a:r>
            <a:endParaRPr lang="de-DE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latin typeface="Arial"/>
              </a:rPr>
              <a:t>Area and power </a:t>
            </a:r>
            <a:r>
              <a:rPr lang="de-DE" sz="2000" spc="-1" dirty="0" err="1">
                <a:latin typeface="Arial"/>
              </a:rPr>
              <a:t>analysis</a:t>
            </a:r>
            <a:r>
              <a:rPr lang="de-DE" sz="2000" spc="-1" dirty="0">
                <a:latin typeface="Arial"/>
              </a:rPr>
              <a:t> </a:t>
            </a:r>
            <a:r>
              <a:rPr lang="de-DE" sz="2000" spc="-1" dirty="0" err="1">
                <a:latin typeface="Arial"/>
              </a:rPr>
              <a:t>of</a:t>
            </a:r>
            <a:r>
              <a:rPr lang="de-DE" sz="2000" spc="-1" dirty="0">
                <a:latin typeface="Arial"/>
              </a:rPr>
              <a:t> </a:t>
            </a:r>
            <a:r>
              <a:rPr lang="de-DE" sz="2000" spc="-1" dirty="0" err="1">
                <a:latin typeface="Arial"/>
              </a:rPr>
              <a:t>the</a:t>
            </a:r>
            <a:r>
              <a:rPr lang="de-DE" sz="2000" spc="-1" dirty="0">
                <a:latin typeface="Arial"/>
              </a:rPr>
              <a:t> VHDL design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2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000000"/>
                </a:solidFill>
                <a:latin typeface="Samanata"/>
                <a:ea typeface="DejaVu Sans"/>
              </a:rPr>
              <a:t>…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131E160-99FD-4625-8B2A-9EBE023C8094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00 + 11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001,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1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+ 01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010,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01 + 10 =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approx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exact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011,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amanata"/>
                <a:ea typeface="DejaVu Sans"/>
              </a:rPr>
              <a:t>error</a:t>
            </a: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: 0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2032CF5-EE40-43F9-810A-739CF8992078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0</TotalTime>
  <Words>3491</Words>
  <Application>Microsoft Office PowerPoint</Application>
  <PresentationFormat>Bildschirmpräsentation (4:3)</PresentationFormat>
  <Paragraphs>520</Paragraphs>
  <Slides>26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Liberation Serif</vt:lpstr>
      <vt:lpstr>Samanata</vt:lpstr>
      <vt:lpstr>Symbol</vt:lpstr>
      <vt:lpstr>Times New Roman</vt:lpstr>
      <vt:lpstr>Wingdings</vt:lpstr>
      <vt:lpstr>XywblfCMR10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 design for ICT (featuring numerous layouts )</dc:title>
  <dc:subject/>
  <dc:creator>Nima TaheriNejad</dc:creator>
  <dc:description/>
  <cp:lastModifiedBy>Simon Howind</cp:lastModifiedBy>
  <cp:revision>149</cp:revision>
  <dcterms:created xsi:type="dcterms:W3CDTF">2018-10-12T07:58:45Z</dcterms:created>
  <dcterms:modified xsi:type="dcterms:W3CDTF">2022-01-10T15:24:21Z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