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6147e597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6147e597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6147e597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6147e597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6147e597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6147e597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713aa8f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713aa8f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6147e597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6147e597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6147e597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6147e597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3f9f7c4f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3f9f7c4f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6147e597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6147e597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9f7c4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9f7c4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6147e597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6147e597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6147e5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6147e5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147e597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6147e597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6147e59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6147e59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147e597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147e597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thon.langchain.com/v0.1/docs/integrations/chat/google_vertex_ai_palm/" TargetMode="External"/><Relationship Id="rId4" Type="http://schemas.openxmlformats.org/officeDocument/2006/relationships/hyperlink" Target="https://cloud.google.com/vertex-ai/docs/tutorials/jupyter-notebooks#vertex-ai-workbench" TargetMode="External"/><Relationship Id="rId9" Type="http://schemas.openxmlformats.org/officeDocument/2006/relationships/hyperlink" Target="https://huggingface.co/papers/2306.05685" TargetMode="External"/><Relationship Id="rId5" Type="http://schemas.openxmlformats.org/officeDocument/2006/relationships/hyperlink" Target="https://docs.ragas.io/en/latest/concepts/metrics/index.html" TargetMode="External"/><Relationship Id="rId6" Type="http://schemas.openxmlformats.org/officeDocument/2006/relationships/hyperlink" Target="https://huggingface.co/learn/cookbook/en/rag_zephyr_langchain" TargetMode="External"/><Relationship Id="rId7" Type="http://schemas.openxmlformats.org/officeDocument/2006/relationships/hyperlink" Target="https://www.trulens.org/trulens_eval/getting_started/core_concepts/rag_triad/" TargetMode="External"/><Relationship Id="rId8" Type="http://schemas.openxmlformats.org/officeDocument/2006/relationships/hyperlink" Target="https://www.pinecone.io/learn/series/rag/rerank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EeW4p_8dBGwKcxO92GfS9A7ONlwN2vuv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93075" y="1967575"/>
            <a:ext cx="6159000" cy="1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and Evaluate </a:t>
            </a:r>
            <a:endParaRPr b="1" sz="3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RAG Systems</a:t>
            </a:r>
            <a:endParaRPr b="1" sz="3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131375" y="4153225"/>
            <a:ext cx="33705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Presented by:</a:t>
            </a:r>
            <a:br>
              <a:rPr b="1" lang="en" u="sng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u="sng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Niharika Shrivastava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Scientist | MS @ NUS Singapore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4" y="-1"/>
            <a:ext cx="901525" cy="9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350" y="949687"/>
            <a:ext cx="2086875" cy="31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500" y="44137"/>
            <a:ext cx="857400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34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Build a Synthetic Evaluation Set</a:t>
            </a:r>
            <a:endParaRPr b="1" sz="28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85700" y="2114500"/>
            <a:ext cx="20955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Contexts are equally sized chunks of documents.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May contain text + metadata.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714375" y="1247775"/>
            <a:ext cx="2095500" cy="6516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Sample contexts from knowledge base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3524250" y="1247775"/>
            <a:ext cx="2095500" cy="6516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Generate QA pairs using contexts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6334125" y="1247775"/>
            <a:ext cx="2095500" cy="6516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ilter out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quality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QA pairs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4" name="Google Shape;204;p34"/>
          <p:cNvCxnSpPr>
            <a:stCxn id="201" idx="3"/>
            <a:endCxn id="202" idx="1"/>
          </p:cNvCxnSpPr>
          <p:nvPr/>
        </p:nvCxnSpPr>
        <p:spPr>
          <a:xfrm>
            <a:off x="2809875" y="1573575"/>
            <a:ext cx="7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4"/>
          <p:cNvCxnSpPr>
            <a:stCxn id="202" idx="3"/>
            <a:endCxn id="203" idx="1"/>
          </p:cNvCxnSpPr>
          <p:nvPr/>
        </p:nvCxnSpPr>
        <p:spPr>
          <a:xfrm>
            <a:off x="5619750" y="1573575"/>
            <a:ext cx="7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314700" y="2114500"/>
            <a:ext cx="24765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Possible questions from the context asked by a user.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Generate answer to the question supported by the context.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Using </a:t>
            </a: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gemini-1.5-flash-001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LLM to generate QA pairs.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Generate at least &gt; 200 QA pairs since some will get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filtered.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6162750" y="2114500"/>
            <a:ext cx="2571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 the same LLM to rate each generated question from 1-5.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Criterias: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Groundedness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Relevance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Stand-alone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Remove all questions with scores &lt; 4 for any criteria.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Build a RAG System</a:t>
            </a:r>
            <a:endParaRPr b="1" sz="28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476100" y="1390650"/>
            <a:ext cx="2381400" cy="4764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Split docs using recursive split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381300" y="1390650"/>
            <a:ext cx="2381400" cy="4764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Embed docs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6286500" y="1390650"/>
            <a:ext cx="2381400" cy="4764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Build retriever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4833900" y="2937650"/>
            <a:ext cx="2381400" cy="4764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Rerank retrieved contexts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1928700" y="2937650"/>
            <a:ext cx="2381400" cy="4764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Formulate answer using (query + contexts)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8" name="Google Shape;218;p35"/>
          <p:cNvCxnSpPr>
            <a:stCxn id="213" idx="3"/>
            <a:endCxn id="214" idx="1"/>
          </p:cNvCxnSpPr>
          <p:nvPr/>
        </p:nvCxnSpPr>
        <p:spPr>
          <a:xfrm>
            <a:off x="2857500" y="1628850"/>
            <a:ext cx="5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5"/>
          <p:cNvCxnSpPr>
            <a:stCxn id="214" idx="3"/>
            <a:endCxn id="215" idx="1"/>
          </p:cNvCxnSpPr>
          <p:nvPr/>
        </p:nvCxnSpPr>
        <p:spPr>
          <a:xfrm>
            <a:off x="5762700" y="1628850"/>
            <a:ext cx="5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5"/>
          <p:cNvCxnSpPr>
            <a:stCxn id="215" idx="3"/>
            <a:endCxn id="216" idx="3"/>
          </p:cNvCxnSpPr>
          <p:nvPr/>
        </p:nvCxnSpPr>
        <p:spPr>
          <a:xfrm flipH="1">
            <a:off x="7215300" y="1628850"/>
            <a:ext cx="1452600" cy="1547100"/>
          </a:xfrm>
          <a:prstGeom prst="bentConnector3">
            <a:avLst>
              <a:gd fmla="val -163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5"/>
          <p:cNvCxnSpPr>
            <a:stCxn id="216" idx="1"/>
            <a:endCxn id="217" idx="3"/>
          </p:cNvCxnSpPr>
          <p:nvPr/>
        </p:nvCxnSpPr>
        <p:spPr>
          <a:xfrm rot="10800000">
            <a:off x="4310100" y="3175850"/>
            <a:ext cx="5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5"/>
          <p:cNvSpPr txBox="1"/>
          <p:nvPr/>
        </p:nvSpPr>
        <p:spPr>
          <a:xfrm>
            <a:off x="3381300" y="1860375"/>
            <a:ext cx="2381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odel used: </a:t>
            </a:r>
            <a:r>
              <a:rPr i="1" lang="en" sz="10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thenlper/gte-small</a:t>
            </a:r>
            <a:endParaRPr i="1" sz="1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523725" y="1860388"/>
            <a:ext cx="2381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Overlapping chunks</a:t>
            </a:r>
            <a:endParaRPr i="1" sz="1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6238875" y="1860375"/>
            <a:ext cx="2381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 </a:t>
            </a:r>
            <a:r>
              <a:rPr i="1" lang="en" sz="10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FAISS index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as a vector database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and quick retriever of similar chunks</a:t>
            </a:r>
            <a:endParaRPr i="1" sz="1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572000" y="3508200"/>
            <a:ext cx="29433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Char char="❖"/>
            </a:pP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Rerank based on their relevance to the query and output top-K.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Char char="❖"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Model used: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" sz="10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colbert-ir/colbertv2.0</a:t>
            </a:r>
            <a:endParaRPr i="1" sz="1000">
              <a:solidFill>
                <a:srgbClr val="FF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1685925" y="3508200"/>
            <a:ext cx="2943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LLM used: </a:t>
            </a:r>
            <a:r>
              <a:rPr b="1" i="1" lang="en" sz="10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gemini-1.0-pro</a:t>
            </a:r>
            <a:r>
              <a:rPr i="1" lang="en" sz="10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i="1" sz="1000">
              <a:solidFill>
                <a:srgbClr val="FF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(different from eval)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26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Use LLM-as-a-judge</a:t>
            </a:r>
            <a:endParaRPr b="1" sz="28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37842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916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❖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 another LLM to critic the </a:t>
            </a: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responses of our RAG</a:t>
            </a: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system.</a:t>
            </a:r>
            <a:endParaRPr sz="1677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309"/>
              <a:buFont typeface="Comic Sans MS"/>
              <a:buChar char="➢"/>
            </a:pPr>
            <a:r>
              <a:rPr b="1" lang="en" sz="1442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LLM used:</a:t>
            </a:r>
            <a:r>
              <a:rPr lang="en" sz="1442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442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gemini-1.5-flash-001</a:t>
            </a:r>
            <a:br>
              <a:rPr lang="en" sz="1677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677">
              <a:solidFill>
                <a:srgbClr val="FF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❖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 a scoring rubric to ground the evaluation (1-5).</a:t>
            </a:r>
            <a:b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endParaRPr sz="1677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❖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Evaluation metrics:</a:t>
            </a:r>
            <a:endParaRPr sz="1677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➢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Answer correctness</a:t>
            </a:r>
            <a:endParaRPr sz="1677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➢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Context relevance</a:t>
            </a:r>
            <a:endParaRPr sz="1677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166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➢"/>
            </a:pPr>
            <a:r>
              <a:rPr lang="en" sz="1677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Groundedness (faithfulness)</a:t>
            </a:r>
            <a:endParaRPr sz="132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300" y="979675"/>
            <a:ext cx="3446356" cy="3416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Use LLM-as-a-judge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88" y="1141675"/>
            <a:ext cx="63772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150363" y="509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aaaand </a:t>
            </a:r>
            <a:r>
              <a:rPr b="1" lang="en" sz="3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 :D</a:t>
            </a:r>
            <a:endParaRPr b="1" sz="3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63" y="1645625"/>
            <a:ext cx="4118024" cy="25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 b="1" sz="28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ChatVertexAI | 🦜️🔗 LangChain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Vertex AI Jupyter Notebook tutorials | Google Cloud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Metrics | Ragas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Simple RAG for GitHub issues using Hugging Face Zephyr and LangChain - Hugging Face Open-Source AI Cookbook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7"/>
              </a:rPr>
              <a:t>⟁ RAG Triad - 🦑 TruLens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8"/>
              </a:rPr>
              <a:t>Rerankers and Two-Stage Retrieval | Pinecone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9"/>
              </a:rPr>
              <a:t>Paper page - Judging LLM-as-a-judge with MT-Bench and Chatbot Arena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Setup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to colab notebook: </a:t>
            </a:r>
            <a:r>
              <a:rPr lang="en" sz="1700" u="sng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https://shorturl.at/nA56J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 of concepts + coding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23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Talk Outline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21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Difference b/w RAG and Fine-Tuning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RAG Architecture: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➢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➢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Advanced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Ways to evaluate RAG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LLM as a judge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Char char="❖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Math Talk: Preparing Your Conference Presentation |"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1671" r="0" t="63187"/>
          <a:stretch/>
        </p:blipFill>
        <p:spPr>
          <a:xfrm>
            <a:off x="4839500" y="1210575"/>
            <a:ext cx="3793250" cy="18934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338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What is RAG?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1302100" y="3484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608700" y="3484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LLM (query+</a:t>
            </a:r>
            <a:r>
              <a:rPr b="1" lang="en" sz="1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</a:t>
            </a: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5915300" y="3484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Answer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5" name="Google Shape;125;p28"/>
          <p:cNvCxnSpPr>
            <a:stCxn id="122" idx="3"/>
            <a:endCxn id="123" idx="1"/>
          </p:cNvCxnSpPr>
          <p:nvPr/>
        </p:nvCxnSpPr>
        <p:spPr>
          <a:xfrm>
            <a:off x="3228700" y="38547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8"/>
          <p:cNvCxnSpPr>
            <a:stCxn id="123" idx="3"/>
            <a:endCxn id="124" idx="1"/>
          </p:cNvCxnSpPr>
          <p:nvPr/>
        </p:nvCxnSpPr>
        <p:spPr>
          <a:xfrm>
            <a:off x="5535300" y="38547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8"/>
          <p:cNvSpPr txBox="1"/>
          <p:nvPr/>
        </p:nvSpPr>
        <p:spPr>
          <a:xfrm>
            <a:off x="471300" y="1300975"/>
            <a:ext cx="8201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Retrieval Augmented Generation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retrieves 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context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an 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knowledge base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relevant to the 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query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4572850" y="1892875"/>
            <a:ext cx="617100" cy="1591835"/>
          </a:xfrm>
          <a:custGeom>
            <a:rect b="b" l="l" r="r" t="t"/>
            <a:pathLst>
              <a:path extrusionOk="0" h="58837" w="24684">
                <a:moveTo>
                  <a:pt x="1268" y="0"/>
                </a:moveTo>
                <a:cubicBezTo>
                  <a:pt x="1268" y="5287"/>
                  <a:pt x="2900" y="11420"/>
                  <a:pt x="6962" y="14804"/>
                </a:cubicBezTo>
                <a:cubicBezTo>
                  <a:pt x="12641" y="19535"/>
                  <a:pt x="26457" y="21364"/>
                  <a:pt x="24424" y="28470"/>
                </a:cubicBezTo>
                <a:cubicBezTo>
                  <a:pt x="21198" y="39747"/>
                  <a:pt x="4218" y="43155"/>
                  <a:pt x="509" y="54282"/>
                </a:cubicBezTo>
                <a:cubicBezTo>
                  <a:pt x="27" y="55727"/>
                  <a:pt x="-473" y="58155"/>
                  <a:pt x="889" y="5883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558900"/>
            <a:ext cx="39999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RAG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5776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Ability to frequently update data sources without retraining.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832400" y="15776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Incorporating new data means retraining the LLM.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4832400" y="558900"/>
            <a:ext cx="39999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Fine-Tuning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25053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Reduces hallucination by grounding outputs.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9"/>
          <p:cNvSpPr txBox="1"/>
          <p:nvPr>
            <p:ph idx="2" type="body"/>
          </p:nvPr>
        </p:nvSpPr>
        <p:spPr>
          <a:xfrm>
            <a:off x="4832400" y="25053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Reduces hallucinations by learning domain-specific data.</a:t>
            </a:r>
            <a:b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34330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Retrieval steps add inference latency.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4832400" y="3433025"/>
            <a:ext cx="3999900" cy="72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Inference is faster.</a:t>
            </a:r>
            <a:b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-47400" y="1605755"/>
            <a:ext cx="3207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RAG Architecture: Basic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4414" l="2202" r="3652" t="2847"/>
          <a:stretch/>
        </p:blipFill>
        <p:spPr>
          <a:xfrm>
            <a:off x="3112675" y="42800"/>
            <a:ext cx="5955425" cy="505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/>
          <p:nvPr/>
        </p:nvSpPr>
        <p:spPr>
          <a:xfrm>
            <a:off x="4071150" y="948975"/>
            <a:ext cx="768600" cy="1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6083575" y="275775"/>
            <a:ext cx="1062300" cy="1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7071075" y="2234850"/>
            <a:ext cx="1289400" cy="1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4414475" y="2288750"/>
            <a:ext cx="653100" cy="22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7280975" y="3769700"/>
            <a:ext cx="965700" cy="2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7537750" y="4538950"/>
            <a:ext cx="768600" cy="1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4501575" y="4767275"/>
            <a:ext cx="812700" cy="1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2846950" y="42800"/>
            <a:ext cx="6140100" cy="161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056400" y="1407450"/>
            <a:ext cx="6103800" cy="193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3205025" y="3249050"/>
            <a:ext cx="5955300" cy="189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-47400" y="1605755"/>
            <a:ext cx="3207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RAG Architecture: Advanced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b="4414" l="2202" r="3652" t="2847"/>
          <a:stretch/>
        </p:blipFill>
        <p:spPr>
          <a:xfrm>
            <a:off x="3112675" y="42800"/>
            <a:ext cx="5955425" cy="505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/>
          <p:nvPr/>
        </p:nvSpPr>
        <p:spPr>
          <a:xfrm>
            <a:off x="2846950" y="42800"/>
            <a:ext cx="6140100" cy="161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56400" y="43273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mic Sans MS"/>
              <a:buChar char="❖"/>
            </a:pPr>
            <a:r>
              <a:rPr b="1" lang="en" sz="1300">
                <a:solidFill>
                  <a:srgbClr val="0451A5"/>
                </a:solidFill>
                <a:latin typeface="Comic Sans MS"/>
                <a:ea typeface="Comic Sans MS"/>
                <a:cs typeface="Comic Sans MS"/>
                <a:sym typeface="Comic Sans MS"/>
              </a:rPr>
              <a:t>Enhancements</a:t>
            </a:r>
            <a:endParaRPr b="1" sz="1300">
              <a:solidFill>
                <a:srgbClr val="0451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❖"/>
            </a:pPr>
            <a:r>
              <a:rPr b="1"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</a:t>
            </a:r>
            <a:r>
              <a:rPr b="1"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Setup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3056400" y="1407450"/>
            <a:ext cx="6103800" cy="193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3205025" y="3249050"/>
            <a:ext cx="5955300" cy="189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2476050" y="511475"/>
            <a:ext cx="41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Ways to Evaluate RAG</a:t>
            </a:r>
            <a:endParaRPr b="1" sz="28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5984700" y="2838000"/>
            <a:ext cx="21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 capabilities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Varied preferences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1531300" y="1812450"/>
            <a:ext cx="1509000" cy="7593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Humans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6146025" y="1812450"/>
            <a:ext cx="1509000" cy="7593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Another LLM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3817500" y="1859975"/>
            <a:ext cx="1509000" cy="7593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Traditional NLP scores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6" name="Google Shape;176;p32"/>
          <p:cNvCxnSpPr>
            <a:stCxn id="171" idx="2"/>
            <a:endCxn id="173" idx="0"/>
          </p:cNvCxnSpPr>
          <p:nvPr/>
        </p:nvCxnSpPr>
        <p:spPr>
          <a:xfrm flipH="1">
            <a:off x="2285700" y="1084175"/>
            <a:ext cx="22863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2"/>
          <p:cNvCxnSpPr>
            <a:stCxn id="171" idx="2"/>
            <a:endCxn id="175" idx="0"/>
          </p:cNvCxnSpPr>
          <p:nvPr/>
        </p:nvCxnSpPr>
        <p:spPr>
          <a:xfrm>
            <a:off x="4572000" y="1084175"/>
            <a:ext cx="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2"/>
          <p:cNvCxnSpPr>
            <a:stCxn id="171" idx="2"/>
            <a:endCxn id="174" idx="0"/>
          </p:cNvCxnSpPr>
          <p:nvPr/>
        </p:nvCxnSpPr>
        <p:spPr>
          <a:xfrm>
            <a:off x="4572000" y="1084175"/>
            <a:ext cx="23286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2"/>
          <p:cNvSpPr txBox="1"/>
          <p:nvPr/>
        </p:nvSpPr>
        <p:spPr>
          <a:xfrm>
            <a:off x="1309625" y="2838000"/>
            <a:ext cx="1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consuming.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Prone to biases.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727825" y="2838000"/>
            <a:ext cx="1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Precision (Bleu)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Recall (Rouge)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908875" y="1508850"/>
            <a:ext cx="1983300" cy="212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81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Use</a:t>
            </a:r>
            <a:r>
              <a:rPr b="1" lang="en" sz="2820">
                <a:latin typeface="Comic Sans MS"/>
                <a:ea typeface="Comic Sans MS"/>
                <a:cs typeface="Comic Sans MS"/>
                <a:sym typeface="Comic Sans MS"/>
              </a:rPr>
              <a:t> LLM as a judge</a:t>
            </a:r>
            <a:endParaRPr b="1" sz="28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262150" y="2201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Create an evaluation set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(QA pairs)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3568750" y="2201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Generate answers using RAG on evaluation set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5875350" y="2201700"/>
            <a:ext cx="1926600" cy="740100"/>
          </a:xfrm>
          <a:prstGeom prst="roundRect">
            <a:avLst>
              <a:gd fmla="val 16667" name="adj"/>
            </a:avLst>
          </a:prstGeom>
          <a:solidFill>
            <a:srgbClr val="FFED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Evaluate answers using another LLM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0" name="Google Shape;190;p33"/>
          <p:cNvCxnSpPr>
            <a:stCxn id="187" idx="3"/>
            <a:endCxn id="188" idx="1"/>
          </p:cNvCxnSpPr>
          <p:nvPr/>
        </p:nvCxnSpPr>
        <p:spPr>
          <a:xfrm>
            <a:off x="3188750" y="25717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3"/>
          <p:cNvCxnSpPr>
            <a:stCxn id="188" idx="3"/>
            <a:endCxn id="189" idx="1"/>
          </p:cNvCxnSpPr>
          <p:nvPr/>
        </p:nvCxnSpPr>
        <p:spPr>
          <a:xfrm>
            <a:off x="5495350" y="2571750"/>
            <a:ext cx="3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3"/>
          <p:cNvSpPr txBox="1"/>
          <p:nvPr/>
        </p:nvSpPr>
        <p:spPr>
          <a:xfrm>
            <a:off x="1304600" y="3084175"/>
            <a:ext cx="18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gemini-1.5-flash-001 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5917800" y="3084175"/>
            <a:ext cx="18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gemini-1.5-flash-001 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3887550" y="3084175"/>
            <a:ext cx="13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gemini-1.0-pro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