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Playfair Display"/>
      <p:regular r:id="rId46"/>
      <p:bold r:id="rId47"/>
      <p:italic r:id="rId48"/>
      <p:boldItalic r:id="rId49"/>
    </p:embeddedFont>
    <p:embeddedFont>
      <p:font typeface="Montserrat"/>
      <p:regular r:id="rId50"/>
      <p:bold r:id="rId51"/>
      <p:italic r:id="rId52"/>
      <p:boldItalic r:id="rId53"/>
    </p:embeddedFont>
    <p:embeddedFont>
      <p:font typeface="Lato"/>
      <p:regular r:id="rId54"/>
      <p:bold r:id="rId55"/>
      <p:italic r:id="rId56"/>
      <p:boldItalic r:id="rId57"/>
    </p:embeddedFont>
    <p:embeddedFont>
      <p:font typeface="Open Sans ExtraBold"/>
      <p:bold r:id="rId58"/>
      <p:boldItalic r:id="rId59"/>
    </p:embeddedFont>
    <p:embeddedFont>
      <p:font typeface="Open Sans Light"/>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3F24FA-9DE2-43B1-B514-1818EE649F45}">
  <a:tblStyle styleId="{2B3F24FA-9DE2-43B1-B514-1818EE649F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7A84608-8EF8-4E69-800C-C1C390CA343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PlayfairDisplay-regular.fntdata"/><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layfairDisplay-italic.fntdata"/><Relationship Id="rId47" Type="http://schemas.openxmlformats.org/officeDocument/2006/relationships/font" Target="fonts/PlayfairDisplay-bold.fntdata"/><Relationship Id="rId49" Type="http://schemas.openxmlformats.org/officeDocument/2006/relationships/font" Target="fonts/PlayfairDisplay-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Light-italic.fntdata"/><Relationship Id="rId61" Type="http://schemas.openxmlformats.org/officeDocument/2006/relationships/font" Target="fonts/OpenSansLight-bold.fntdata"/><Relationship Id="rId20" Type="http://schemas.openxmlformats.org/officeDocument/2006/relationships/slide" Target="slides/slide13.xml"/><Relationship Id="rId64" Type="http://schemas.openxmlformats.org/officeDocument/2006/relationships/font" Target="fonts/OpenSans-regular.fntdata"/><Relationship Id="rId63" Type="http://schemas.openxmlformats.org/officeDocument/2006/relationships/font" Target="fonts/OpenSansLight-boldItalic.fntdata"/><Relationship Id="rId22" Type="http://schemas.openxmlformats.org/officeDocument/2006/relationships/slide" Target="slides/slide15.xml"/><Relationship Id="rId66" Type="http://schemas.openxmlformats.org/officeDocument/2006/relationships/font" Target="fonts/OpenSans-italic.fntdata"/><Relationship Id="rId21" Type="http://schemas.openxmlformats.org/officeDocument/2006/relationships/slide" Target="slides/slide14.xml"/><Relationship Id="rId65" Type="http://schemas.openxmlformats.org/officeDocument/2006/relationships/font" Target="fonts/OpenSans-bold.fntdata"/><Relationship Id="rId24" Type="http://schemas.openxmlformats.org/officeDocument/2006/relationships/slide" Target="slides/slide17.xml"/><Relationship Id="rId23" Type="http://schemas.openxmlformats.org/officeDocument/2006/relationships/slide" Target="slides/slide16.xml"/><Relationship Id="rId67" Type="http://schemas.openxmlformats.org/officeDocument/2006/relationships/font" Target="fonts/OpenSans-boldItalic.fntdata"/><Relationship Id="rId60" Type="http://schemas.openxmlformats.org/officeDocument/2006/relationships/font" Target="fonts/OpenSansLight-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4.xml"/><Relationship Id="rId55" Type="http://schemas.openxmlformats.org/officeDocument/2006/relationships/font" Target="fonts/Lato-bold.fntdata"/><Relationship Id="rId10" Type="http://schemas.openxmlformats.org/officeDocument/2006/relationships/slide" Target="slides/slide3.xml"/><Relationship Id="rId54" Type="http://schemas.openxmlformats.org/officeDocument/2006/relationships/font" Target="fonts/Lato-regular.fntdata"/><Relationship Id="rId13" Type="http://schemas.openxmlformats.org/officeDocument/2006/relationships/slide" Target="slides/slide6.xml"/><Relationship Id="rId57" Type="http://schemas.openxmlformats.org/officeDocument/2006/relationships/font" Target="fonts/Lato-boldItalic.fntdata"/><Relationship Id="rId12" Type="http://schemas.openxmlformats.org/officeDocument/2006/relationships/slide" Target="slides/slide5.xml"/><Relationship Id="rId56" Type="http://schemas.openxmlformats.org/officeDocument/2006/relationships/font" Target="fonts/Lato-italic.fntdata"/><Relationship Id="rId15" Type="http://schemas.openxmlformats.org/officeDocument/2006/relationships/slide" Target="slides/slide8.xml"/><Relationship Id="rId59" Type="http://schemas.openxmlformats.org/officeDocument/2006/relationships/font" Target="fonts/OpenSansExtraBold-boldItalic.fntdata"/><Relationship Id="rId14" Type="http://schemas.openxmlformats.org/officeDocument/2006/relationships/slide" Target="slides/slide7.xml"/><Relationship Id="rId58" Type="http://schemas.openxmlformats.org/officeDocument/2006/relationships/font" Target="fonts/OpenSansExtraBold-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d46310056_1_2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5d46310056_1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d46310056_1_6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5d46310056_1_6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d46310056_1_5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5d46310056_1_5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d46310056_1_5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5d46310056_1_5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df18dd612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5df18dd61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df18dd6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5df18dd6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5d46310056_1_9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5d46310056_1_9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df18dd612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5df18dd612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df18dd612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5df18dd612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5d46310056_1_6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5d46310056_1_6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5df18dd612_0_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5df18dd612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8122c80d1_1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38122c80d1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5d46310056_1_5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5d46310056_1_5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5d46310056_1_9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5d46310056_1_9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5df18dd612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25df18dd612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5d46310056_1_9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25d46310056_1_9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5d46310056_1_10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25d46310056_1_10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5df18dd612_0_1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25df18dd612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5d46310056_1_7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25d46310056_1_7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5df18dd612_0_1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25df18dd612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5df18dd612_0_1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25df18dd612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5d46310056_1_6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25d46310056_1_6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d46310056_1_2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5d46310056_1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5df18dd612_0_1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25df18dd612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d46310056_1_7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25d46310056_1_7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5d46310056_1_7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25d46310056_1_7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5df18dd612_0_2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25df18dd612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38122c80d1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38122c80d1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5d46310056_1_7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g25d46310056_1_7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5d46310056_1_7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25d46310056_1_7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5d46310056_1_7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g25d46310056_1_7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5d46310056_1_2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g25d46310056_1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d46310056_1_3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5d46310056_1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d46310056_1_3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5d46310056_1_3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d46310056_1_6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5d46310056_1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d46310056_1_4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5d46310056_1_4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5d46310056_1_8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5d46310056_1_8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d46310056_1_5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5d46310056_1_5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hyperlink" Target="https://for.sg/synapxe-fb" TargetMode="External"/><Relationship Id="rId4" Type="http://schemas.openxmlformats.org/officeDocument/2006/relationships/image" Target="../media/image10.png"/><Relationship Id="rId10" Type="http://schemas.openxmlformats.org/officeDocument/2006/relationships/image" Target="../media/image6.png"/><Relationship Id="rId9" Type="http://schemas.openxmlformats.org/officeDocument/2006/relationships/hyperlink" Target="https://for.sg/synapxe-ig" TargetMode="External"/><Relationship Id="rId5" Type="http://schemas.openxmlformats.org/officeDocument/2006/relationships/hyperlink" Target="https://for.sg/synapxe-yt" TargetMode="External"/><Relationship Id="rId6" Type="http://schemas.openxmlformats.org/officeDocument/2006/relationships/image" Target="../media/image1.png"/><Relationship Id="rId7" Type="http://schemas.openxmlformats.org/officeDocument/2006/relationships/hyperlink" Target="https://for.sg/synapxe-li" TargetMode="External"/><Relationship Id="rId8"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hyperlink" Target="https://for.sg/synapxe-fb" TargetMode="External"/><Relationship Id="rId4" Type="http://schemas.openxmlformats.org/officeDocument/2006/relationships/image" Target="../media/image10.png"/><Relationship Id="rId10" Type="http://schemas.openxmlformats.org/officeDocument/2006/relationships/image" Target="../media/image6.png"/><Relationship Id="rId9" Type="http://schemas.openxmlformats.org/officeDocument/2006/relationships/hyperlink" Target="https://for.sg/synapxe-ig" TargetMode="External"/><Relationship Id="rId5" Type="http://schemas.openxmlformats.org/officeDocument/2006/relationships/hyperlink" Target="https://for.sg/synapxe-yt" TargetMode="External"/><Relationship Id="rId6" Type="http://schemas.openxmlformats.org/officeDocument/2006/relationships/image" Target="../media/image1.png"/><Relationship Id="rId7" Type="http://schemas.openxmlformats.org/officeDocument/2006/relationships/hyperlink" Target="https://for.sg/synapxe-li" TargetMode="External"/><Relationship Id="rId8"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420388" y="1237230"/>
            <a:ext cx="5502900" cy="17907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lt1"/>
              </a:buClr>
              <a:buSzPts val="3900"/>
              <a:buFont typeface="Montserrat"/>
              <a:buNone/>
              <a:defRPr b="0" i="0" sz="3900" u="none" cap="none" strike="noStrike">
                <a:solidFill>
                  <a:schemeClr val="lt1"/>
                </a:solidFill>
                <a:latin typeface="Montserrat"/>
                <a:ea typeface="Montserrat"/>
                <a:cs typeface="Montserrat"/>
                <a:sym typeface="Montserra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 name="Google Shape;10;p2"/>
          <p:cNvSpPr txBox="1"/>
          <p:nvPr>
            <p:ph idx="1" type="subTitle"/>
          </p:nvPr>
        </p:nvSpPr>
        <p:spPr>
          <a:xfrm>
            <a:off x="1420388" y="3049701"/>
            <a:ext cx="5502900" cy="1241700"/>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800"/>
              </a:spcBef>
              <a:spcAft>
                <a:spcPts val="0"/>
              </a:spcAft>
              <a:buClr>
                <a:schemeClr val="lt1"/>
              </a:buClr>
              <a:buSzPts val="1400"/>
              <a:buFont typeface="Arial"/>
              <a:buNone/>
              <a:defRPr b="0" i="0" sz="1400" u="none" cap="none" strike="noStrike">
                <a:solidFill>
                  <a:schemeClr val="lt1"/>
                </a:solidFill>
                <a:latin typeface="Open Sans Light"/>
                <a:ea typeface="Open Sans Light"/>
                <a:cs typeface="Open Sans Light"/>
                <a:sym typeface="Open Sans Light"/>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Open Sans Light"/>
                <a:ea typeface="Open Sans Light"/>
                <a:cs typeface="Open Sans Light"/>
                <a:sym typeface="Open Sans Light"/>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1" name="Google Shape;11;p2"/>
          <p:cNvSpPr txBox="1"/>
          <p:nvPr>
            <p:ph idx="11" type="ftr"/>
          </p:nvPr>
        </p:nvSpPr>
        <p:spPr>
          <a:xfrm>
            <a:off x="6286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800">
                <a:solidFill>
                  <a:schemeClr val="lt1"/>
                </a:solidFill>
                <a:latin typeface="Open Sans Light"/>
                <a:ea typeface="Open Sans Light"/>
                <a:cs typeface="Open Sans Light"/>
                <a:sym typeface="Open Sans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descr="A picture containing text, clipart&#10;&#10;Description automatically generated" id="12" name="Google Shape;12;p2"/>
          <p:cNvPicPr preferRelativeResize="0"/>
          <p:nvPr/>
        </p:nvPicPr>
        <p:blipFill rotWithShape="1">
          <a:blip r:embed="rId3">
            <a:alphaModFix/>
          </a:blip>
          <a:srcRect b="0" l="0" r="0" t="0"/>
          <a:stretch/>
        </p:blipFill>
        <p:spPr>
          <a:xfrm>
            <a:off x="675000" y="270000"/>
            <a:ext cx="1485000" cy="44785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4" name="Shape 74"/>
        <p:cNvGrpSpPr/>
        <p:nvPr/>
      </p:nvGrpSpPr>
      <p:grpSpPr>
        <a:xfrm>
          <a:off x="0" y="0"/>
          <a:ext cx="0" cy="0"/>
          <a:chOff x="0" y="0"/>
          <a:chExt cx="0" cy="0"/>
        </a:xfrm>
      </p:grpSpPr>
      <p:pic>
        <p:nvPicPr>
          <p:cNvPr descr="A picture containing text, clock&#10;&#10;Description automatically generated" id="75" name="Google Shape;75;p11"/>
          <p:cNvPicPr preferRelativeResize="0"/>
          <p:nvPr/>
        </p:nvPicPr>
        <p:blipFill rotWithShape="1">
          <a:blip r:embed="rId2">
            <a:alphaModFix/>
          </a:blip>
          <a:srcRect b="0" l="0" r="0" t="0"/>
          <a:stretch/>
        </p:blipFill>
        <p:spPr>
          <a:xfrm>
            <a:off x="7137966" y="270000"/>
            <a:ext cx="1349999" cy="240000"/>
          </a:xfrm>
          <a:prstGeom prst="rect">
            <a:avLst/>
          </a:prstGeom>
          <a:noFill/>
          <a:ln>
            <a:noFill/>
          </a:ln>
        </p:spPr>
      </p:pic>
      <p:sp>
        <p:nvSpPr>
          <p:cNvPr id="76" name="Google Shape;76;p11"/>
          <p:cNvSpPr txBox="1"/>
          <p:nvPr>
            <p:ph idx="1" type="body"/>
          </p:nvPr>
        </p:nvSpPr>
        <p:spPr>
          <a:xfrm>
            <a:off x="656035" y="239856"/>
            <a:ext cx="61116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77" name="Google Shape;77;p11"/>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1"/>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Blue">
  <p:cSld name="Content_Blue">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2"/>
          <p:cNvSpPr txBox="1"/>
          <p:nvPr>
            <p:ph idx="12" type="sldNum"/>
          </p:nvPr>
        </p:nvSpPr>
        <p:spPr>
          <a:xfrm>
            <a:off x="7924800" y="4878000"/>
            <a:ext cx="1143000" cy="1143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262626"/>
                </a:solidFill>
                <a:latin typeface="Arial"/>
                <a:ea typeface="Arial"/>
                <a:cs typeface="Arial"/>
                <a:sym typeface="Arial"/>
              </a:defRPr>
            </a:lvl1pPr>
            <a:lvl2pPr indent="0" lvl="1" marL="0" marR="0" rtl="0" algn="r">
              <a:spcBef>
                <a:spcPts val="0"/>
              </a:spcBef>
              <a:buNone/>
              <a:defRPr b="0" i="0" sz="800" u="none" cap="none" strike="noStrike">
                <a:solidFill>
                  <a:srgbClr val="262626"/>
                </a:solidFill>
                <a:latin typeface="Arial"/>
                <a:ea typeface="Arial"/>
                <a:cs typeface="Arial"/>
                <a:sym typeface="Arial"/>
              </a:defRPr>
            </a:lvl2pPr>
            <a:lvl3pPr indent="0" lvl="2" marL="0" marR="0" rtl="0" algn="r">
              <a:spcBef>
                <a:spcPts val="0"/>
              </a:spcBef>
              <a:buNone/>
              <a:defRPr b="0" i="0" sz="800" u="none" cap="none" strike="noStrike">
                <a:solidFill>
                  <a:srgbClr val="262626"/>
                </a:solidFill>
                <a:latin typeface="Arial"/>
                <a:ea typeface="Arial"/>
                <a:cs typeface="Arial"/>
                <a:sym typeface="Arial"/>
              </a:defRPr>
            </a:lvl3pPr>
            <a:lvl4pPr indent="0" lvl="3" marL="0" marR="0" rtl="0" algn="r">
              <a:spcBef>
                <a:spcPts val="0"/>
              </a:spcBef>
              <a:buNone/>
              <a:defRPr b="0" i="0" sz="800" u="none" cap="none" strike="noStrike">
                <a:solidFill>
                  <a:srgbClr val="262626"/>
                </a:solidFill>
                <a:latin typeface="Arial"/>
                <a:ea typeface="Arial"/>
                <a:cs typeface="Arial"/>
                <a:sym typeface="Arial"/>
              </a:defRPr>
            </a:lvl4pPr>
            <a:lvl5pPr indent="0" lvl="4" marL="0" marR="0" rtl="0" algn="r">
              <a:spcBef>
                <a:spcPts val="0"/>
              </a:spcBef>
              <a:buNone/>
              <a:defRPr b="0" i="0" sz="800" u="none" cap="none" strike="noStrike">
                <a:solidFill>
                  <a:srgbClr val="262626"/>
                </a:solidFill>
                <a:latin typeface="Arial"/>
                <a:ea typeface="Arial"/>
                <a:cs typeface="Arial"/>
                <a:sym typeface="Arial"/>
              </a:defRPr>
            </a:lvl5pPr>
            <a:lvl6pPr indent="0" lvl="5" marL="0" marR="0" rtl="0" algn="r">
              <a:spcBef>
                <a:spcPts val="0"/>
              </a:spcBef>
              <a:buNone/>
              <a:defRPr b="0" i="0" sz="800" u="none" cap="none" strike="noStrike">
                <a:solidFill>
                  <a:srgbClr val="262626"/>
                </a:solidFill>
                <a:latin typeface="Arial"/>
                <a:ea typeface="Arial"/>
                <a:cs typeface="Arial"/>
                <a:sym typeface="Arial"/>
              </a:defRPr>
            </a:lvl6pPr>
            <a:lvl7pPr indent="0" lvl="6" marL="0" marR="0" rtl="0" algn="r">
              <a:spcBef>
                <a:spcPts val="0"/>
              </a:spcBef>
              <a:buNone/>
              <a:defRPr b="0" i="0" sz="800" u="none" cap="none" strike="noStrike">
                <a:solidFill>
                  <a:srgbClr val="262626"/>
                </a:solidFill>
                <a:latin typeface="Arial"/>
                <a:ea typeface="Arial"/>
                <a:cs typeface="Arial"/>
                <a:sym typeface="Arial"/>
              </a:defRPr>
            </a:lvl7pPr>
            <a:lvl8pPr indent="0" lvl="7" marL="0" marR="0" rtl="0" algn="r">
              <a:spcBef>
                <a:spcPts val="0"/>
              </a:spcBef>
              <a:buNone/>
              <a:defRPr b="0" i="0" sz="800" u="none" cap="none" strike="noStrike">
                <a:solidFill>
                  <a:srgbClr val="262626"/>
                </a:solidFill>
                <a:latin typeface="Arial"/>
                <a:ea typeface="Arial"/>
                <a:cs typeface="Arial"/>
                <a:sym typeface="Arial"/>
              </a:defRPr>
            </a:lvl8pPr>
            <a:lvl9pPr indent="0" lvl="8" marL="0" marR="0" rt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2"/>
          <p:cNvSpPr txBox="1"/>
          <p:nvPr>
            <p:ph idx="1" type="body"/>
          </p:nvPr>
        </p:nvSpPr>
        <p:spPr>
          <a:xfrm>
            <a:off x="533400" y="699542"/>
            <a:ext cx="8339400" cy="4087500"/>
          </a:xfrm>
          <a:prstGeom prst="rect">
            <a:avLst/>
          </a:prstGeom>
          <a:noFill/>
          <a:ln>
            <a:noFill/>
          </a:ln>
        </p:spPr>
        <p:txBody>
          <a:bodyPr anchorCtr="0" anchor="t" bIns="34275" lIns="68575" spcFirstLastPara="1" rIns="68575" wrap="square" tIns="34275">
            <a:normAutofit/>
          </a:bodyPr>
          <a:lstStyle>
            <a:lvl1pPr indent="-336550" lvl="0" marL="457200" rtl="0" algn="l">
              <a:lnSpc>
                <a:spcPct val="100000"/>
              </a:lnSpc>
              <a:spcBef>
                <a:spcPts val="0"/>
              </a:spcBef>
              <a:spcAft>
                <a:spcPts val="0"/>
              </a:spcAft>
              <a:buClr>
                <a:schemeClr val="dk1"/>
              </a:buClr>
              <a:buSzPts val="1700"/>
              <a:buFont typeface="Arial"/>
              <a:buChar char="•"/>
              <a:defRPr sz="2000">
                <a:latin typeface="Arial"/>
                <a:ea typeface="Arial"/>
                <a:cs typeface="Arial"/>
                <a:sym typeface="Arial"/>
              </a:defRPr>
            </a:lvl1pPr>
            <a:lvl2pPr indent="-349250" lvl="1" marL="914400" rtl="0" algn="l">
              <a:lnSpc>
                <a:spcPct val="100000"/>
              </a:lnSpc>
              <a:spcBef>
                <a:spcPts val="600"/>
              </a:spcBef>
              <a:spcAft>
                <a:spcPts val="0"/>
              </a:spcAft>
              <a:buClr>
                <a:schemeClr val="dk1"/>
              </a:buClr>
              <a:buSzPts val="1900"/>
              <a:buFont typeface="Arial"/>
              <a:buChar char="•"/>
              <a:defRPr sz="2000">
                <a:latin typeface="Arial"/>
                <a:ea typeface="Arial"/>
                <a:cs typeface="Arial"/>
                <a:sym typeface="Arial"/>
              </a:defRPr>
            </a:lvl2pPr>
            <a:lvl3pPr indent="-336550" lvl="2" marL="1371600" rtl="0" algn="l">
              <a:lnSpc>
                <a:spcPct val="100000"/>
              </a:lnSpc>
              <a:spcBef>
                <a:spcPts val="600"/>
              </a:spcBef>
              <a:spcAft>
                <a:spcPts val="0"/>
              </a:spcAft>
              <a:buClr>
                <a:schemeClr val="dk1"/>
              </a:buClr>
              <a:buSzPts val="1700"/>
              <a:buFont typeface="Arial"/>
              <a:buChar char="•"/>
              <a:defRPr sz="1800">
                <a:latin typeface="Arial"/>
                <a:ea typeface="Arial"/>
                <a:cs typeface="Arial"/>
                <a:sym typeface="Arial"/>
              </a:defRPr>
            </a:lvl3pPr>
            <a:lvl4pPr indent="-317500" lvl="3" marL="1828800" rtl="0" algn="l">
              <a:lnSpc>
                <a:spcPct val="90000"/>
              </a:lnSpc>
              <a:spcBef>
                <a:spcPts val="600"/>
              </a:spcBef>
              <a:spcAft>
                <a:spcPts val="0"/>
              </a:spcAft>
              <a:buClr>
                <a:schemeClr val="dk1"/>
              </a:buClr>
              <a:buSzPts val="1400"/>
              <a:buChar char="●"/>
              <a:defRPr sz="1400"/>
            </a:lvl4pPr>
            <a:lvl5pPr indent="-317500" lvl="4" marL="2286000" rtl="0" algn="l">
              <a:lnSpc>
                <a:spcPct val="90000"/>
              </a:lnSpc>
              <a:spcBef>
                <a:spcPts val="400"/>
              </a:spcBef>
              <a:spcAft>
                <a:spcPts val="0"/>
              </a:spcAft>
              <a:buClr>
                <a:schemeClr val="dk1"/>
              </a:buClr>
              <a:buSzPts val="1400"/>
              <a:buChar char="○"/>
              <a:defRPr sz="1400"/>
            </a:lvl5pPr>
            <a:lvl6pPr indent="-317500" lvl="5" marL="2743200" rtl="0" algn="l">
              <a:lnSpc>
                <a:spcPct val="90000"/>
              </a:lnSpc>
              <a:spcBef>
                <a:spcPts val="400"/>
              </a:spcBef>
              <a:spcAft>
                <a:spcPts val="0"/>
              </a:spcAft>
              <a:buClr>
                <a:schemeClr val="dk1"/>
              </a:buClr>
              <a:buSzPts val="1400"/>
              <a:buChar char="■"/>
              <a:defRPr sz="1400"/>
            </a:lvl6pPr>
            <a:lvl7pPr indent="-317500" lvl="6" marL="3200400" rtl="0" algn="l">
              <a:lnSpc>
                <a:spcPct val="90000"/>
              </a:lnSpc>
              <a:spcBef>
                <a:spcPts val="400"/>
              </a:spcBef>
              <a:spcAft>
                <a:spcPts val="0"/>
              </a:spcAft>
              <a:buClr>
                <a:schemeClr val="dk1"/>
              </a:buClr>
              <a:buSzPts val="1400"/>
              <a:buChar char="●"/>
              <a:defRPr sz="1400"/>
            </a:lvl7pPr>
            <a:lvl8pPr indent="-317500" lvl="7" marL="3657600" rtl="0" algn="l">
              <a:lnSpc>
                <a:spcPct val="90000"/>
              </a:lnSpc>
              <a:spcBef>
                <a:spcPts val="400"/>
              </a:spcBef>
              <a:spcAft>
                <a:spcPts val="0"/>
              </a:spcAft>
              <a:buClr>
                <a:schemeClr val="dk1"/>
              </a:buClr>
              <a:buSzPts val="1400"/>
              <a:buChar char="○"/>
              <a:defRPr sz="1400"/>
            </a:lvl8pPr>
            <a:lvl9pPr indent="-317500" lvl="8" marL="4114800" rtl="0" algn="l">
              <a:lnSpc>
                <a:spcPct val="90000"/>
              </a:lnSpc>
              <a:spcBef>
                <a:spcPts val="400"/>
              </a:spcBef>
              <a:spcAft>
                <a:spcPts val="0"/>
              </a:spcAft>
              <a:buClr>
                <a:schemeClr val="dk1"/>
              </a:buClr>
              <a:buSzPts val="1400"/>
              <a:buChar char="■"/>
              <a:defRPr sz="1400"/>
            </a:lvl9pPr>
          </a:lstStyle>
          <a:p/>
        </p:txBody>
      </p:sp>
      <p:sp>
        <p:nvSpPr>
          <p:cNvPr id="82" name="Google Shape;82;p12"/>
          <p:cNvSpPr txBox="1"/>
          <p:nvPr>
            <p:ph type="title"/>
          </p:nvPr>
        </p:nvSpPr>
        <p:spPr>
          <a:xfrm>
            <a:off x="540000" y="79200"/>
            <a:ext cx="8339400" cy="548400"/>
          </a:xfrm>
          <a:prstGeom prst="rect">
            <a:avLst/>
          </a:prstGeom>
          <a:noFill/>
          <a:ln>
            <a:noFill/>
          </a:ln>
        </p:spPr>
        <p:txBody>
          <a:bodyPr anchorCtr="0" anchor="t" bIns="34275" lIns="68575" spcFirstLastPara="1" rIns="68575" wrap="square" tIns="34275">
            <a:noAutofit/>
          </a:bodyPr>
          <a:lstStyle>
            <a:lvl1pPr lvl="0" rtl="0" algn="l">
              <a:lnSpc>
                <a:spcPct val="128582"/>
              </a:lnSpc>
              <a:spcBef>
                <a:spcPts val="0"/>
              </a:spcBef>
              <a:spcAft>
                <a:spcPts val="0"/>
              </a:spcAft>
              <a:buClr>
                <a:schemeClr val="dk1"/>
              </a:buClr>
              <a:buSzPts val="2800"/>
              <a:buFont typeface="Arial"/>
              <a:buChar char="●"/>
              <a:defRPr b="1" sz="2800">
                <a:solidFill>
                  <a:schemeClr val="dk1"/>
                </a:solidFill>
                <a:latin typeface="Arial"/>
                <a:ea typeface="Arial"/>
                <a:cs typeface="Arial"/>
                <a:sym typeface="Aria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83" name="Google Shape;83;p12"/>
          <p:cNvSpPr txBox="1"/>
          <p:nvPr/>
        </p:nvSpPr>
        <p:spPr>
          <a:xfrm>
            <a:off x="90000" y="4896001"/>
            <a:ext cx="4986000" cy="177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700" u="none" cap="none" strike="noStrike">
                <a:solidFill>
                  <a:srgbClr val="7F7F7F"/>
                </a:solidFill>
                <a:latin typeface="Arial"/>
                <a:ea typeface="Arial"/>
                <a:cs typeface="Arial"/>
                <a:sym typeface="Arial"/>
              </a:rPr>
              <a:t>© Copyright Integrated Health Information Systems (IHIS) Pte Ltd.  |  </a:t>
            </a:r>
            <a:r>
              <a:rPr b="1" i="0" lang="en" sz="700" u="none" cap="none" strike="noStrike">
                <a:solidFill>
                  <a:srgbClr val="7F7F7F"/>
                </a:solidFill>
                <a:latin typeface="Arial"/>
                <a:ea typeface="Arial"/>
                <a:cs typeface="Arial"/>
                <a:sym typeface="Arial"/>
              </a:rPr>
              <a:t>RESTRICTED,</a:t>
            </a:r>
            <a:r>
              <a:rPr b="0" i="0" lang="en" sz="700" u="none" cap="none" strike="noStrike">
                <a:solidFill>
                  <a:srgbClr val="7F7F7F"/>
                </a:solidFill>
                <a:latin typeface="Arial"/>
                <a:ea typeface="Arial"/>
                <a:cs typeface="Arial"/>
                <a:sym typeface="Arial"/>
              </a:rPr>
              <a:t> </a:t>
            </a:r>
            <a:r>
              <a:rPr b="1" i="0" lang="en" sz="700" u="none" cap="none" strike="noStrike">
                <a:solidFill>
                  <a:srgbClr val="7F7F7F"/>
                </a:solidFill>
                <a:latin typeface="Arial"/>
                <a:ea typeface="Arial"/>
                <a:cs typeface="Arial"/>
                <a:sym typeface="Arial"/>
              </a:rPr>
              <a:t>NON-SENSITIVE</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type="title"/>
          </p:nvPr>
        </p:nvSpPr>
        <p:spPr>
          <a:xfrm>
            <a:off x="311700" y="391350"/>
            <a:ext cx="8520600" cy="626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sz="1400"/>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sp>
        <p:nvSpPr>
          <p:cNvPr id="87" name="Google Shape;87;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8" name="Google Shape;88;p13"/>
          <p:cNvSpPr txBox="1"/>
          <p:nvPr>
            <p:ph idx="12" type="sldNum"/>
          </p:nvPr>
        </p:nvSpPr>
        <p:spPr>
          <a:xfrm>
            <a:off x="8490250" y="4681009"/>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 name="Shape 89"/>
        <p:cNvGrpSpPr/>
        <p:nvPr/>
      </p:nvGrpSpPr>
      <p:grpSpPr>
        <a:xfrm>
          <a:off x="0" y="0"/>
          <a:ext cx="0" cy="0"/>
          <a:chOff x="0" y="0"/>
          <a:chExt cx="0" cy="0"/>
        </a:xfrm>
      </p:grpSpPr>
      <p:sp>
        <p:nvSpPr>
          <p:cNvPr id="90" name="Google Shape;90;p14"/>
          <p:cNvSpPr txBox="1"/>
          <p:nvPr>
            <p:ph type="title"/>
          </p:nvPr>
        </p:nvSpPr>
        <p:spPr>
          <a:xfrm>
            <a:off x="311700" y="391350"/>
            <a:ext cx="8520600" cy="626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sz="1400"/>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sp>
        <p:nvSpPr>
          <p:cNvPr id="91" name="Google Shape;91;p14"/>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2" name="Google Shape;92;p14"/>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3" name="Google Shape;93;p14"/>
          <p:cNvSpPr txBox="1"/>
          <p:nvPr>
            <p:ph idx="12" type="sldNum"/>
          </p:nvPr>
        </p:nvSpPr>
        <p:spPr>
          <a:xfrm>
            <a:off x="8490250" y="4681009"/>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16"/>
          <p:cNvSpPr txBox="1"/>
          <p:nvPr>
            <p:ph type="ctrTitle"/>
          </p:nvPr>
        </p:nvSpPr>
        <p:spPr>
          <a:xfrm>
            <a:off x="1420388" y="1237230"/>
            <a:ext cx="5502900" cy="17907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lt1"/>
              </a:buClr>
              <a:buSzPts val="3900"/>
              <a:buFont typeface="Montserrat"/>
              <a:buNone/>
              <a:defRPr b="0" i="0" sz="3900" u="none" cap="none" strike="noStrike">
                <a:solidFill>
                  <a:schemeClr val="lt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9" name="Google Shape;99;p16"/>
          <p:cNvSpPr txBox="1"/>
          <p:nvPr>
            <p:ph idx="1" type="subTitle"/>
          </p:nvPr>
        </p:nvSpPr>
        <p:spPr>
          <a:xfrm>
            <a:off x="1420388" y="3049701"/>
            <a:ext cx="5502900" cy="1241700"/>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800"/>
              </a:spcBef>
              <a:spcAft>
                <a:spcPts val="0"/>
              </a:spcAft>
              <a:buClr>
                <a:schemeClr val="lt1"/>
              </a:buClr>
              <a:buSzPts val="1400"/>
              <a:buFont typeface="Arial"/>
              <a:buNone/>
              <a:defRPr b="0" i="0" sz="1400" u="none" cap="none" strike="noStrike">
                <a:solidFill>
                  <a:schemeClr val="lt1"/>
                </a:solidFill>
                <a:latin typeface="Open Sans Light"/>
                <a:ea typeface="Open Sans Light"/>
                <a:cs typeface="Open Sans Light"/>
                <a:sym typeface="Open Sans Light"/>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Open Sans Light"/>
                <a:ea typeface="Open Sans Light"/>
                <a:cs typeface="Open Sans Light"/>
                <a:sym typeface="Open Sans Light"/>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00" name="Google Shape;100;p16"/>
          <p:cNvSpPr txBox="1"/>
          <p:nvPr>
            <p:ph idx="11" type="ftr"/>
          </p:nvPr>
        </p:nvSpPr>
        <p:spPr>
          <a:xfrm>
            <a:off x="628650" y="4767263"/>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800">
                <a:solidFill>
                  <a:schemeClr val="lt1"/>
                </a:solidFill>
                <a:latin typeface="Open Sans Light"/>
                <a:ea typeface="Open Sans Light"/>
                <a:cs typeface="Open Sans Light"/>
                <a:sym typeface="Open Sans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descr="A picture containing text, clipart&#10;&#10;Description automatically generated" id="101" name="Google Shape;101;p16"/>
          <p:cNvPicPr preferRelativeResize="0"/>
          <p:nvPr/>
        </p:nvPicPr>
        <p:blipFill rotWithShape="1">
          <a:blip r:embed="rId3">
            <a:alphaModFix/>
          </a:blip>
          <a:srcRect b="0" l="0" r="0" t="0"/>
          <a:stretch/>
        </p:blipFill>
        <p:spPr>
          <a:xfrm>
            <a:off x="675000" y="270000"/>
            <a:ext cx="1485000" cy="44785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p:nvPr/>
        </p:nvSpPr>
        <p:spPr>
          <a:xfrm>
            <a:off x="0" y="843929"/>
            <a:ext cx="9166500" cy="3915000"/>
          </a:xfrm>
          <a:prstGeom prst="rect">
            <a:avLst/>
          </a:prstGeom>
          <a:gradFill>
            <a:gsLst>
              <a:gs pos="0">
                <a:schemeClr val="accent4"/>
              </a:gs>
              <a:gs pos="10000">
                <a:schemeClr val="accent4"/>
              </a:gs>
              <a:gs pos="100000">
                <a:schemeClr val="accent2"/>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17"/>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lvl1pPr lvl="0" marR="0" rtl="0" algn="l">
              <a:lnSpc>
                <a:spcPct val="90000"/>
              </a:lnSpc>
              <a:spcBef>
                <a:spcPts val="0"/>
              </a:spcBef>
              <a:spcAft>
                <a:spcPts val="0"/>
              </a:spcAft>
              <a:buClr>
                <a:schemeClr val="lt1"/>
              </a:buClr>
              <a:buSzPts val="3000"/>
              <a:buFont typeface="Montserrat"/>
              <a:buNone/>
              <a:defRPr b="0" i="0" sz="3000" u="none" cap="none" strike="noStrike">
                <a:solidFill>
                  <a:schemeClr val="lt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5" name="Google Shape;105;p17"/>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Open Sans Light"/>
                <a:ea typeface="Open Sans Light"/>
                <a:cs typeface="Open Sans Light"/>
                <a:sym typeface="Open Sans Ligh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Shape, arrow&#10;&#10;Description automatically generated" id="106" name="Google Shape;106;p17"/>
          <p:cNvPicPr preferRelativeResize="0"/>
          <p:nvPr/>
        </p:nvPicPr>
        <p:blipFill rotWithShape="1">
          <a:blip r:embed="rId2">
            <a:alphaModFix/>
          </a:blip>
          <a:srcRect b="0" l="0" r="9616" t="0"/>
          <a:stretch/>
        </p:blipFill>
        <p:spPr>
          <a:xfrm>
            <a:off x="5936864" y="1242077"/>
            <a:ext cx="3229769" cy="3104999"/>
          </a:xfrm>
          <a:prstGeom prst="rect">
            <a:avLst/>
          </a:prstGeom>
          <a:noFill/>
          <a:ln>
            <a:noFill/>
          </a:ln>
        </p:spPr>
      </p:pic>
      <p:pic>
        <p:nvPicPr>
          <p:cNvPr descr="A picture containing text, clock&#10;&#10;Description automatically generated" id="107" name="Google Shape;107;p17"/>
          <p:cNvPicPr preferRelativeResize="0"/>
          <p:nvPr/>
        </p:nvPicPr>
        <p:blipFill rotWithShape="1">
          <a:blip r:embed="rId3">
            <a:alphaModFix/>
          </a:blip>
          <a:srcRect b="0" l="0" r="0" t="0"/>
          <a:stretch/>
        </p:blipFill>
        <p:spPr>
          <a:xfrm>
            <a:off x="7006500" y="270000"/>
            <a:ext cx="1485000" cy="264000"/>
          </a:xfrm>
          <a:prstGeom prst="rect">
            <a:avLst/>
          </a:prstGeom>
          <a:noFill/>
          <a:ln>
            <a:noFill/>
          </a:ln>
        </p:spPr>
      </p:pic>
      <p:sp>
        <p:nvSpPr>
          <p:cNvPr id="108" name="Google Shape;108;p17"/>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17"/>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10" name="Shape 110"/>
        <p:cNvGrpSpPr/>
        <p:nvPr/>
      </p:nvGrpSpPr>
      <p:grpSpPr>
        <a:xfrm>
          <a:off x="0" y="0"/>
          <a:ext cx="0" cy="0"/>
          <a:chOff x="0" y="0"/>
          <a:chExt cx="0" cy="0"/>
        </a:xfrm>
      </p:grpSpPr>
      <p:sp>
        <p:nvSpPr>
          <p:cNvPr id="111" name="Google Shape;111;p18"/>
          <p:cNvSpPr/>
          <p:nvPr/>
        </p:nvSpPr>
        <p:spPr>
          <a:xfrm>
            <a:off x="-11318" y="837077"/>
            <a:ext cx="9166500" cy="3915000"/>
          </a:xfrm>
          <a:prstGeom prst="rect">
            <a:avLst/>
          </a:prstGeom>
          <a:gradFill>
            <a:gsLst>
              <a:gs pos="0">
                <a:schemeClr val="accent5"/>
              </a:gs>
              <a:gs pos="90000">
                <a:schemeClr val="accent3"/>
              </a:gs>
              <a:gs pos="100000">
                <a:schemeClr val="accent3"/>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18"/>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lvl1pPr lvl="0" marR="0" rtl="0" algn="l">
              <a:lnSpc>
                <a:spcPct val="90000"/>
              </a:lnSpc>
              <a:spcBef>
                <a:spcPts val="0"/>
              </a:spcBef>
              <a:spcAft>
                <a:spcPts val="0"/>
              </a:spcAft>
              <a:buClr>
                <a:schemeClr val="lt1"/>
              </a:buClr>
              <a:buSzPts val="3000"/>
              <a:buFont typeface="Montserrat"/>
              <a:buNone/>
              <a:defRPr b="0" i="0" sz="3000" u="none" cap="none" strike="noStrike">
                <a:solidFill>
                  <a:schemeClr val="lt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3" name="Google Shape;113;p18"/>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Open Sans Light"/>
                <a:ea typeface="Open Sans Light"/>
                <a:cs typeface="Open Sans Light"/>
                <a:sym typeface="Open Sans Ligh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A picture containing text, clock&#10;&#10;Description automatically generated" id="114" name="Google Shape;114;p18"/>
          <p:cNvPicPr preferRelativeResize="0"/>
          <p:nvPr/>
        </p:nvPicPr>
        <p:blipFill rotWithShape="1">
          <a:blip r:embed="rId2">
            <a:alphaModFix/>
          </a:blip>
          <a:srcRect b="0" l="0" r="0" t="0"/>
          <a:stretch/>
        </p:blipFill>
        <p:spPr>
          <a:xfrm>
            <a:off x="7006500" y="270000"/>
            <a:ext cx="1485000" cy="264000"/>
          </a:xfrm>
          <a:prstGeom prst="rect">
            <a:avLst/>
          </a:prstGeom>
          <a:noFill/>
          <a:ln>
            <a:noFill/>
          </a:ln>
        </p:spPr>
      </p:pic>
      <p:pic>
        <p:nvPicPr>
          <p:cNvPr descr="Shape, arrow&#10;&#10;Description automatically generated" id="115" name="Google Shape;115;p18"/>
          <p:cNvPicPr preferRelativeResize="0"/>
          <p:nvPr/>
        </p:nvPicPr>
        <p:blipFill rotWithShape="1">
          <a:blip r:embed="rId3">
            <a:alphaModFix/>
          </a:blip>
          <a:srcRect b="0" l="0" r="9616" t="0"/>
          <a:stretch/>
        </p:blipFill>
        <p:spPr>
          <a:xfrm>
            <a:off x="5936864" y="1242077"/>
            <a:ext cx="3229769" cy="3104999"/>
          </a:xfrm>
          <a:prstGeom prst="rect">
            <a:avLst/>
          </a:prstGeom>
          <a:noFill/>
          <a:ln>
            <a:noFill/>
          </a:ln>
        </p:spPr>
      </p:pic>
      <p:sp>
        <p:nvSpPr>
          <p:cNvPr id="116" name="Google Shape;116;p18"/>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18"/>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18" name="Shape 118"/>
        <p:cNvGrpSpPr/>
        <p:nvPr/>
      </p:nvGrpSpPr>
      <p:grpSpPr>
        <a:xfrm>
          <a:off x="0" y="0"/>
          <a:ext cx="0" cy="0"/>
          <a:chOff x="0" y="0"/>
          <a:chExt cx="0" cy="0"/>
        </a:xfrm>
      </p:grpSpPr>
      <p:sp>
        <p:nvSpPr>
          <p:cNvPr id="119" name="Google Shape;119;p19"/>
          <p:cNvSpPr/>
          <p:nvPr/>
        </p:nvSpPr>
        <p:spPr>
          <a:xfrm>
            <a:off x="-11318" y="837077"/>
            <a:ext cx="9166500" cy="3915000"/>
          </a:xfrm>
          <a:prstGeom prst="rect">
            <a:avLst/>
          </a:prstGeom>
          <a:gradFill>
            <a:gsLst>
              <a:gs pos="0">
                <a:schemeClr val="accent6"/>
              </a:gs>
              <a:gs pos="90000">
                <a:schemeClr val="accent1"/>
              </a:gs>
              <a:gs pos="100000">
                <a:schemeClr val="accent1"/>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p19"/>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lvl1pPr lvl="0" marR="0" rtl="0" algn="l">
              <a:lnSpc>
                <a:spcPct val="90000"/>
              </a:lnSpc>
              <a:spcBef>
                <a:spcPts val="0"/>
              </a:spcBef>
              <a:spcAft>
                <a:spcPts val="0"/>
              </a:spcAft>
              <a:buClr>
                <a:schemeClr val="lt1"/>
              </a:buClr>
              <a:buSzPts val="3000"/>
              <a:buFont typeface="Montserrat"/>
              <a:buNone/>
              <a:defRPr b="0" i="0" sz="3000" u="none" cap="none" strike="noStrike">
                <a:solidFill>
                  <a:schemeClr val="lt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1" name="Google Shape;121;p19"/>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Open Sans Light"/>
                <a:ea typeface="Open Sans Light"/>
                <a:cs typeface="Open Sans Light"/>
                <a:sym typeface="Open Sans Ligh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A picture containing text, clock&#10;&#10;Description automatically generated" id="122" name="Google Shape;122;p19"/>
          <p:cNvPicPr preferRelativeResize="0"/>
          <p:nvPr/>
        </p:nvPicPr>
        <p:blipFill rotWithShape="1">
          <a:blip r:embed="rId2">
            <a:alphaModFix/>
          </a:blip>
          <a:srcRect b="0" l="0" r="0" t="0"/>
          <a:stretch/>
        </p:blipFill>
        <p:spPr>
          <a:xfrm>
            <a:off x="7006500" y="270000"/>
            <a:ext cx="1485000" cy="264000"/>
          </a:xfrm>
          <a:prstGeom prst="rect">
            <a:avLst/>
          </a:prstGeom>
          <a:noFill/>
          <a:ln>
            <a:noFill/>
          </a:ln>
        </p:spPr>
      </p:pic>
      <p:pic>
        <p:nvPicPr>
          <p:cNvPr descr="Shape, arrow&#10;&#10;Description automatically generated" id="123" name="Google Shape;123;p19"/>
          <p:cNvPicPr preferRelativeResize="0"/>
          <p:nvPr/>
        </p:nvPicPr>
        <p:blipFill rotWithShape="1">
          <a:blip r:embed="rId3">
            <a:alphaModFix/>
          </a:blip>
          <a:srcRect b="0" l="0" r="9616" t="0"/>
          <a:stretch/>
        </p:blipFill>
        <p:spPr>
          <a:xfrm>
            <a:off x="5936864" y="1242077"/>
            <a:ext cx="3229769" cy="3104999"/>
          </a:xfrm>
          <a:prstGeom prst="rect">
            <a:avLst/>
          </a:prstGeom>
          <a:noFill/>
          <a:ln>
            <a:noFill/>
          </a:ln>
        </p:spPr>
      </p:pic>
      <p:sp>
        <p:nvSpPr>
          <p:cNvPr id="124" name="Google Shape;124;p19"/>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19"/>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6" name="Shape 126"/>
        <p:cNvGrpSpPr/>
        <p:nvPr/>
      </p:nvGrpSpPr>
      <p:grpSpPr>
        <a:xfrm>
          <a:off x="0" y="0"/>
          <a:ext cx="0" cy="0"/>
          <a:chOff x="0" y="0"/>
          <a:chExt cx="0" cy="0"/>
        </a:xfrm>
      </p:grpSpPr>
      <p:sp>
        <p:nvSpPr>
          <p:cNvPr id="127" name="Google Shape;127;p20"/>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A picture containing text, clock&#10;&#10;Description automatically generated" id="128" name="Google Shape;128;p20"/>
          <p:cNvPicPr preferRelativeResize="0"/>
          <p:nvPr/>
        </p:nvPicPr>
        <p:blipFill rotWithShape="1">
          <a:blip r:embed="rId2">
            <a:alphaModFix/>
          </a:blip>
          <a:srcRect b="0" l="0" r="0" t="0"/>
          <a:stretch/>
        </p:blipFill>
        <p:spPr>
          <a:xfrm>
            <a:off x="7137966" y="270000"/>
            <a:ext cx="1349999" cy="240000"/>
          </a:xfrm>
          <a:prstGeom prst="rect">
            <a:avLst/>
          </a:prstGeom>
          <a:noFill/>
          <a:ln>
            <a:noFill/>
          </a:ln>
        </p:spPr>
      </p:pic>
      <p:sp>
        <p:nvSpPr>
          <p:cNvPr id="129" name="Google Shape;129;p20"/>
          <p:cNvSpPr txBox="1"/>
          <p:nvPr>
            <p:ph idx="1" type="body"/>
          </p:nvPr>
        </p:nvSpPr>
        <p:spPr>
          <a:xfrm>
            <a:off x="656035" y="1448480"/>
            <a:ext cx="3780000" cy="2700000"/>
          </a:xfrm>
          <a:prstGeom prst="rect">
            <a:avLst/>
          </a:prstGeom>
          <a:noFill/>
          <a:ln>
            <a:noFill/>
          </a:ln>
        </p:spPr>
        <p:txBody>
          <a:bodyPr anchorCtr="0" anchor="t" bIns="0" lIns="0" spcFirstLastPara="1" rIns="68575" wrap="square" tIns="0">
            <a:noAutofit/>
          </a:bodyPr>
          <a:lstStyle>
            <a:lvl1pPr indent="-298450" lvl="0" marL="45720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0" name="Google Shape;130;p20"/>
          <p:cNvSpPr txBox="1"/>
          <p:nvPr>
            <p:ph idx="2" type="body"/>
          </p:nvPr>
        </p:nvSpPr>
        <p:spPr>
          <a:xfrm>
            <a:off x="4707967" y="1448480"/>
            <a:ext cx="3780000" cy="2700000"/>
          </a:xfrm>
          <a:prstGeom prst="rect">
            <a:avLst/>
          </a:prstGeom>
          <a:noFill/>
          <a:ln>
            <a:noFill/>
          </a:ln>
        </p:spPr>
        <p:txBody>
          <a:bodyPr anchorCtr="0" anchor="t" bIns="0" lIns="0" spcFirstLastPara="1" rIns="68575" wrap="square" tIns="0">
            <a:noAutofit/>
          </a:bodyPr>
          <a:lstStyle>
            <a:lvl1pPr indent="-298450" lvl="0" marL="45720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1" name="Google Shape;131;p20"/>
          <p:cNvSpPr txBox="1"/>
          <p:nvPr>
            <p:ph idx="3" type="body"/>
          </p:nvPr>
        </p:nvSpPr>
        <p:spPr>
          <a:xfrm>
            <a:off x="656035" y="239856"/>
            <a:ext cx="61116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32" name="Google Shape;132;p20"/>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no Logo">
  <p:cSld name="Custom Layout no Logo">
    <p:spTree>
      <p:nvGrpSpPr>
        <p:cNvPr id="133" name="Shape 133"/>
        <p:cNvGrpSpPr/>
        <p:nvPr/>
      </p:nvGrpSpPr>
      <p:grpSpPr>
        <a:xfrm>
          <a:off x="0" y="0"/>
          <a:ext cx="0" cy="0"/>
          <a:chOff x="0" y="0"/>
          <a:chExt cx="0" cy="0"/>
        </a:xfrm>
      </p:grpSpPr>
      <p:sp>
        <p:nvSpPr>
          <p:cNvPr id="134" name="Google Shape;134;p21"/>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1"/>
          <p:cNvSpPr txBox="1"/>
          <p:nvPr>
            <p:ph idx="1" type="body"/>
          </p:nvPr>
        </p:nvSpPr>
        <p:spPr>
          <a:xfrm>
            <a:off x="656035" y="1448480"/>
            <a:ext cx="3780000" cy="2700000"/>
          </a:xfrm>
          <a:prstGeom prst="rect">
            <a:avLst/>
          </a:prstGeom>
          <a:noFill/>
          <a:ln>
            <a:noFill/>
          </a:ln>
        </p:spPr>
        <p:txBody>
          <a:bodyPr anchorCtr="0" anchor="t" bIns="0" lIns="0" spcFirstLastPara="1" rIns="68575" wrap="square" tIns="0">
            <a:noAutofit/>
          </a:bodyPr>
          <a:lstStyle>
            <a:lvl1pPr indent="-298450" lvl="0" marL="45720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6" name="Google Shape;136;p21"/>
          <p:cNvSpPr txBox="1"/>
          <p:nvPr>
            <p:ph idx="2" type="body"/>
          </p:nvPr>
        </p:nvSpPr>
        <p:spPr>
          <a:xfrm>
            <a:off x="4707967" y="1448480"/>
            <a:ext cx="3780000" cy="2700000"/>
          </a:xfrm>
          <a:prstGeom prst="rect">
            <a:avLst/>
          </a:prstGeom>
          <a:noFill/>
          <a:ln>
            <a:noFill/>
          </a:ln>
        </p:spPr>
        <p:txBody>
          <a:bodyPr anchorCtr="0" anchor="t" bIns="0" lIns="0" spcFirstLastPara="1" rIns="68575" wrap="square" tIns="0">
            <a:noAutofit/>
          </a:bodyPr>
          <a:lstStyle>
            <a:lvl1pPr indent="-298450" lvl="0" marL="45720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7" name="Google Shape;137;p21"/>
          <p:cNvSpPr txBox="1"/>
          <p:nvPr>
            <p:ph idx="3" type="body"/>
          </p:nvPr>
        </p:nvSpPr>
        <p:spPr>
          <a:xfrm>
            <a:off x="656035" y="239856"/>
            <a:ext cx="78318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38" name="Google Shape;138;p21"/>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0" y="843929"/>
            <a:ext cx="9166500" cy="3915000"/>
          </a:xfrm>
          <a:prstGeom prst="rect">
            <a:avLst/>
          </a:prstGeom>
          <a:gradFill>
            <a:gsLst>
              <a:gs pos="0">
                <a:schemeClr val="accent4"/>
              </a:gs>
              <a:gs pos="10000">
                <a:schemeClr val="accent4"/>
              </a:gs>
              <a:gs pos="100000">
                <a:schemeClr val="accent2"/>
              </a:gs>
            </a:gsLst>
            <a:lin ang="191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3"/>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lvl1pPr lvl="0" marR="0" rtl="0" algn="l">
              <a:lnSpc>
                <a:spcPct val="90000"/>
              </a:lnSpc>
              <a:spcBef>
                <a:spcPts val="0"/>
              </a:spcBef>
              <a:spcAft>
                <a:spcPts val="0"/>
              </a:spcAft>
              <a:buClr>
                <a:schemeClr val="lt1"/>
              </a:buClr>
              <a:buSzPts val="3000"/>
              <a:buFont typeface="Montserrat"/>
              <a:buNone/>
              <a:defRPr b="0" i="0" sz="3000" u="none" cap="none" strike="noStrike">
                <a:solidFill>
                  <a:schemeClr val="lt1"/>
                </a:solidFill>
                <a:latin typeface="Montserrat"/>
                <a:ea typeface="Montserrat"/>
                <a:cs typeface="Montserrat"/>
                <a:sym typeface="Montserra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6" name="Google Shape;16;p3"/>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Open Sans Light"/>
                <a:ea typeface="Open Sans Light"/>
                <a:cs typeface="Open Sans Light"/>
                <a:sym typeface="Open Sans Ligh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Shape, arrow&#10;&#10;Description automatically generated" id="17" name="Google Shape;17;p3"/>
          <p:cNvPicPr preferRelativeResize="0"/>
          <p:nvPr/>
        </p:nvPicPr>
        <p:blipFill rotWithShape="1">
          <a:blip r:embed="rId2">
            <a:alphaModFix/>
          </a:blip>
          <a:srcRect b="0" l="0" r="9618" t="0"/>
          <a:stretch/>
        </p:blipFill>
        <p:spPr>
          <a:xfrm>
            <a:off x="5936864" y="1242077"/>
            <a:ext cx="3229769" cy="3104999"/>
          </a:xfrm>
          <a:prstGeom prst="rect">
            <a:avLst/>
          </a:prstGeom>
          <a:noFill/>
          <a:ln>
            <a:noFill/>
          </a:ln>
        </p:spPr>
      </p:pic>
      <p:pic>
        <p:nvPicPr>
          <p:cNvPr descr="A picture containing text, clock&#10;&#10;Description automatically generated" id="18" name="Google Shape;18;p3"/>
          <p:cNvPicPr preferRelativeResize="0"/>
          <p:nvPr/>
        </p:nvPicPr>
        <p:blipFill rotWithShape="1">
          <a:blip r:embed="rId3">
            <a:alphaModFix/>
          </a:blip>
          <a:srcRect b="0" l="0" r="0" t="0"/>
          <a:stretch/>
        </p:blipFill>
        <p:spPr>
          <a:xfrm>
            <a:off x="7006500" y="270000"/>
            <a:ext cx="1485000" cy="264000"/>
          </a:xfrm>
          <a:prstGeom prst="rect">
            <a:avLst/>
          </a:prstGeom>
          <a:noFill/>
          <a:ln>
            <a:noFill/>
          </a:ln>
        </p:spPr>
      </p:pic>
      <p:sp>
        <p:nvSpPr>
          <p:cNvPr id="19" name="Google Shape;19;p3"/>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3"/>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gradFill>
          <a:gsLst>
            <a:gs pos="0">
              <a:schemeClr val="accent2"/>
            </a:gs>
            <a:gs pos="90000">
              <a:schemeClr val="accent1"/>
            </a:gs>
            <a:gs pos="100000">
              <a:schemeClr val="accent1"/>
            </a:gs>
          </a:gsLst>
          <a:lin ang="19200160" scaled="0"/>
        </a:gradFill>
      </p:bgPr>
    </p:bg>
    <p:spTree>
      <p:nvGrpSpPr>
        <p:cNvPr id="139" name="Shape 139"/>
        <p:cNvGrpSpPr/>
        <p:nvPr/>
      </p:nvGrpSpPr>
      <p:grpSpPr>
        <a:xfrm>
          <a:off x="0" y="0"/>
          <a:ext cx="0" cy="0"/>
          <a:chOff x="0" y="0"/>
          <a:chExt cx="0" cy="0"/>
        </a:xfrm>
      </p:grpSpPr>
      <p:sp>
        <p:nvSpPr>
          <p:cNvPr id="140" name="Google Shape;140;p22"/>
          <p:cNvSpPr txBox="1"/>
          <p:nvPr>
            <p:ph type="ctrTitle"/>
          </p:nvPr>
        </p:nvSpPr>
        <p:spPr>
          <a:xfrm>
            <a:off x="664115" y="1237230"/>
            <a:ext cx="5502900" cy="1790700"/>
          </a:xfrm>
          <a:prstGeom prst="rect">
            <a:avLst/>
          </a:prstGeom>
          <a:noFill/>
          <a:ln>
            <a:noFill/>
          </a:ln>
        </p:spPr>
        <p:txBody>
          <a:bodyPr anchorCtr="0" anchor="b" bIns="34275" lIns="0" spcFirstLastPara="1" rIns="68575" wrap="square" tIns="34275">
            <a:normAutofit/>
          </a:bodyPr>
          <a:lstStyle>
            <a:lvl1pPr lvl="0" marR="0" rtl="0" algn="l">
              <a:lnSpc>
                <a:spcPct val="90000"/>
              </a:lnSpc>
              <a:spcBef>
                <a:spcPts val="0"/>
              </a:spcBef>
              <a:spcAft>
                <a:spcPts val="0"/>
              </a:spcAft>
              <a:buClr>
                <a:schemeClr val="lt1"/>
              </a:buClr>
              <a:buSzPts val="3900"/>
              <a:buFont typeface="Montserrat"/>
              <a:buNone/>
              <a:defRPr b="0" i="0" sz="3900" u="none" cap="none" strike="noStrike">
                <a:solidFill>
                  <a:schemeClr val="lt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41" name="Google Shape;141;p22"/>
          <p:cNvSpPr txBox="1"/>
          <p:nvPr>
            <p:ph idx="1" type="subTitle"/>
          </p:nvPr>
        </p:nvSpPr>
        <p:spPr>
          <a:xfrm>
            <a:off x="664115" y="3049701"/>
            <a:ext cx="5502900" cy="684000"/>
          </a:xfrm>
          <a:prstGeom prst="rect">
            <a:avLst/>
          </a:prstGeom>
          <a:noFill/>
          <a:ln>
            <a:noFill/>
          </a:ln>
        </p:spPr>
        <p:txBody>
          <a:bodyPr anchorCtr="0" anchor="t" bIns="34275" lIns="0" spcFirstLastPara="1" rIns="68575" wrap="square" tIns="34275">
            <a:normAutofit/>
          </a:bodyPr>
          <a:lstStyle>
            <a:lvl1pPr lvl="0" marR="0" rtl="0" algn="l">
              <a:lnSpc>
                <a:spcPct val="90000"/>
              </a:lnSpc>
              <a:spcBef>
                <a:spcPts val="800"/>
              </a:spcBef>
              <a:spcAft>
                <a:spcPts val="0"/>
              </a:spcAft>
              <a:buClr>
                <a:schemeClr val="lt1"/>
              </a:buClr>
              <a:buSzPts val="1400"/>
              <a:buFont typeface="Arial"/>
              <a:buNone/>
              <a:defRPr b="0" i="0" sz="1400" u="none" cap="none" strike="noStrike">
                <a:solidFill>
                  <a:schemeClr val="lt1"/>
                </a:solidFill>
                <a:latin typeface="Open Sans Light"/>
                <a:ea typeface="Open Sans Light"/>
                <a:cs typeface="Open Sans Light"/>
                <a:sym typeface="Open Sans Light"/>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Open Sans Light"/>
                <a:ea typeface="Open Sans Light"/>
                <a:cs typeface="Open Sans Light"/>
                <a:sym typeface="Open Sans Light"/>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pic>
        <p:nvPicPr>
          <p:cNvPr descr="A picture containing text, clipart&#10;&#10;Description automatically generated" id="142" name="Google Shape;142;p22"/>
          <p:cNvPicPr preferRelativeResize="0"/>
          <p:nvPr/>
        </p:nvPicPr>
        <p:blipFill rotWithShape="1">
          <a:blip r:embed="rId2">
            <a:alphaModFix/>
          </a:blip>
          <a:srcRect b="0" l="0" r="0" t="0"/>
          <a:stretch/>
        </p:blipFill>
        <p:spPr>
          <a:xfrm>
            <a:off x="675000" y="270000"/>
            <a:ext cx="1485000" cy="447857"/>
          </a:xfrm>
          <a:prstGeom prst="rect">
            <a:avLst/>
          </a:prstGeom>
          <a:noFill/>
          <a:ln>
            <a:noFill/>
          </a:ln>
        </p:spPr>
      </p:pic>
      <p:sp>
        <p:nvSpPr>
          <p:cNvPr id="143" name="Google Shape;143;p22"/>
          <p:cNvSpPr txBox="1"/>
          <p:nvPr/>
        </p:nvSpPr>
        <p:spPr>
          <a:xfrm>
            <a:off x="6974330" y="4536357"/>
            <a:ext cx="1513500" cy="500100"/>
          </a:xfrm>
          <a:prstGeom prst="rect">
            <a:avLst/>
          </a:prstGeom>
          <a:noFill/>
          <a:ln>
            <a:noFill/>
          </a:ln>
        </p:spPr>
        <p:txBody>
          <a:bodyPr anchorCtr="0" anchor="b" bIns="34275" lIns="0" spcFirstLastPara="1" rIns="0" wrap="square" tIns="34275">
            <a:spAutoFit/>
          </a:bodyPr>
          <a:lstStyle/>
          <a:p>
            <a:pPr indent="0" lvl="0" marL="0" marR="0" rtl="0" algn="r">
              <a:spcBef>
                <a:spcPts val="0"/>
              </a:spcBef>
              <a:spcAft>
                <a:spcPts val="0"/>
              </a:spcAft>
              <a:buNone/>
            </a:pPr>
            <a:r>
              <a:rPr b="1" i="0" lang="en" sz="1400" u="none" cap="none" strike="noStrike">
                <a:solidFill>
                  <a:schemeClr val="lt1"/>
                </a:solidFill>
                <a:latin typeface="Open Sans ExtraBold"/>
                <a:ea typeface="Open Sans ExtraBold"/>
                <a:cs typeface="Open Sans ExtraBold"/>
                <a:sym typeface="Open Sans ExtraBold"/>
              </a:rPr>
              <a:t>www.synapxe.sg</a:t>
            </a:r>
            <a:endParaRPr b="1" i="0" sz="1400" u="none" cap="none" strike="noStrike">
              <a:solidFill>
                <a:schemeClr val="lt1"/>
              </a:solidFill>
              <a:latin typeface="Open Sans ExtraBold"/>
              <a:ea typeface="Open Sans ExtraBold"/>
              <a:cs typeface="Open Sans ExtraBold"/>
              <a:sym typeface="Open Sans ExtraBold"/>
            </a:endParaRPr>
          </a:p>
        </p:txBody>
      </p:sp>
      <p:sp>
        <p:nvSpPr>
          <p:cNvPr id="144" name="Google Shape;144;p22"/>
          <p:cNvSpPr txBox="1"/>
          <p:nvPr/>
        </p:nvSpPr>
        <p:spPr>
          <a:xfrm>
            <a:off x="903070" y="4342586"/>
            <a:ext cx="1461300" cy="5619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0" i="0" lang="en" sz="800" u="none" cap="none" strike="noStrike">
                <a:solidFill>
                  <a:schemeClr val="lt1"/>
                </a:solidFill>
                <a:latin typeface="Open Sans Light"/>
                <a:ea typeface="Open Sans Light"/>
                <a:cs typeface="Open Sans Light"/>
                <a:sym typeface="Open Sans Light"/>
              </a:rPr>
              <a:t>synapxe</a:t>
            </a:r>
            <a:endParaRPr b="0" i="0" sz="800" u="none" cap="none" strike="noStrike">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t/>
            </a:r>
            <a:endParaRPr b="0" i="0" sz="800" u="none" cap="none" strike="noStrike">
              <a:solidFill>
                <a:schemeClr val="lt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chemeClr val="lt1"/>
              </a:buClr>
              <a:buSzPts val="800"/>
              <a:buFont typeface="Open Sans Light"/>
              <a:buNone/>
            </a:pPr>
            <a:r>
              <a:rPr b="0" i="0" lang="en" sz="800" u="none" cap="none" strike="noStrike">
                <a:solidFill>
                  <a:schemeClr val="lt1"/>
                </a:solidFill>
                <a:latin typeface="Open Sans Light"/>
                <a:ea typeface="Open Sans Light"/>
                <a:cs typeface="Open Sans Light"/>
                <a:sym typeface="Open Sans Light"/>
              </a:rPr>
              <a:t>synapxe</a:t>
            </a:r>
            <a:endParaRPr b="0" i="0" sz="800" u="none" cap="none" strike="noStrike">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t/>
            </a:r>
            <a:endParaRPr b="0" i="0" sz="800" u="none" cap="none" strike="noStrike">
              <a:solidFill>
                <a:schemeClr val="lt1"/>
              </a:solidFill>
              <a:latin typeface="Open Sans Light"/>
              <a:ea typeface="Open Sans Light"/>
              <a:cs typeface="Open Sans Light"/>
              <a:sym typeface="Open Sans Light"/>
            </a:endParaRPr>
          </a:p>
        </p:txBody>
      </p:sp>
      <p:pic>
        <p:nvPicPr>
          <p:cNvPr id="145" name="Google Shape;145;p22">
            <a:hlinkClick r:id="rId3"/>
          </p:cNvPr>
          <p:cNvPicPr preferRelativeResize="0"/>
          <p:nvPr/>
        </p:nvPicPr>
        <p:blipFill rotWithShape="1">
          <a:blip r:embed="rId4">
            <a:alphaModFix/>
          </a:blip>
          <a:srcRect b="0" l="0" r="0" t="0"/>
          <a:stretch/>
        </p:blipFill>
        <p:spPr>
          <a:xfrm>
            <a:off x="656034" y="4330088"/>
            <a:ext cx="190500" cy="190500"/>
          </a:xfrm>
          <a:prstGeom prst="rect">
            <a:avLst/>
          </a:prstGeom>
          <a:noFill/>
          <a:ln>
            <a:noFill/>
          </a:ln>
        </p:spPr>
      </p:pic>
      <p:pic>
        <p:nvPicPr>
          <p:cNvPr id="146" name="Google Shape;146;p22">
            <a:hlinkClick r:id="rId5"/>
          </p:cNvPr>
          <p:cNvPicPr preferRelativeResize="0"/>
          <p:nvPr/>
        </p:nvPicPr>
        <p:blipFill rotWithShape="1">
          <a:blip r:embed="rId6">
            <a:alphaModFix/>
          </a:blip>
          <a:srcRect b="0" l="0" r="0" t="0"/>
          <a:stretch/>
        </p:blipFill>
        <p:spPr>
          <a:xfrm>
            <a:off x="661028" y="4572428"/>
            <a:ext cx="190500" cy="190500"/>
          </a:xfrm>
          <a:prstGeom prst="rect">
            <a:avLst/>
          </a:prstGeom>
          <a:noFill/>
          <a:ln>
            <a:noFill/>
          </a:ln>
        </p:spPr>
      </p:pic>
      <p:pic>
        <p:nvPicPr>
          <p:cNvPr id="147" name="Google Shape;147;p22">
            <a:hlinkClick r:id="rId7"/>
          </p:cNvPr>
          <p:cNvPicPr preferRelativeResize="0"/>
          <p:nvPr/>
        </p:nvPicPr>
        <p:blipFill rotWithShape="1">
          <a:blip r:embed="rId8">
            <a:alphaModFix/>
          </a:blip>
          <a:srcRect b="0" l="0" r="0" t="0"/>
          <a:stretch/>
        </p:blipFill>
        <p:spPr>
          <a:xfrm>
            <a:off x="2117037" y="4325832"/>
            <a:ext cx="190500" cy="190500"/>
          </a:xfrm>
          <a:prstGeom prst="rect">
            <a:avLst/>
          </a:prstGeom>
          <a:noFill/>
          <a:ln>
            <a:noFill/>
          </a:ln>
        </p:spPr>
      </p:pic>
      <p:sp>
        <p:nvSpPr>
          <p:cNvPr id="148" name="Google Shape;148;p22"/>
          <p:cNvSpPr txBox="1"/>
          <p:nvPr/>
        </p:nvSpPr>
        <p:spPr>
          <a:xfrm>
            <a:off x="2364292" y="4342586"/>
            <a:ext cx="1461300" cy="5619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0" i="0" lang="en" sz="800" u="none" cap="none" strike="noStrike">
                <a:solidFill>
                  <a:schemeClr val="lt1"/>
                </a:solidFill>
                <a:latin typeface="Open Sans Light"/>
                <a:ea typeface="Open Sans Light"/>
                <a:cs typeface="Open Sans Light"/>
                <a:sym typeface="Open Sans Light"/>
              </a:rPr>
              <a:t>synapxe</a:t>
            </a:r>
            <a:endParaRPr b="0" i="0" sz="800" u="none" cap="none" strike="noStrike">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t/>
            </a:r>
            <a:endParaRPr b="0" i="0" sz="800" u="none" cap="none" strike="noStrike">
              <a:solidFill>
                <a:schemeClr val="lt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chemeClr val="lt1"/>
              </a:buClr>
              <a:buSzPts val="800"/>
              <a:buFont typeface="Open Sans Light"/>
              <a:buNone/>
            </a:pPr>
            <a:r>
              <a:rPr b="0" i="0" lang="en" sz="800" u="none" cap="none" strike="noStrike">
                <a:solidFill>
                  <a:schemeClr val="lt1"/>
                </a:solidFill>
                <a:latin typeface="Open Sans Light"/>
                <a:ea typeface="Open Sans Light"/>
                <a:cs typeface="Open Sans Light"/>
                <a:sym typeface="Open Sans Light"/>
              </a:rPr>
              <a:t>synapxe.singapore</a:t>
            </a:r>
            <a:endParaRPr b="0" i="0" sz="800" u="none" cap="none" strike="noStrike">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t/>
            </a:r>
            <a:endParaRPr b="0" i="0" sz="800" u="none" cap="none" strike="noStrike">
              <a:solidFill>
                <a:schemeClr val="lt1"/>
              </a:solidFill>
              <a:latin typeface="Open Sans Light"/>
              <a:ea typeface="Open Sans Light"/>
              <a:cs typeface="Open Sans Light"/>
              <a:sym typeface="Open Sans Light"/>
            </a:endParaRPr>
          </a:p>
        </p:txBody>
      </p:sp>
      <p:pic>
        <p:nvPicPr>
          <p:cNvPr id="149" name="Google Shape;149;p22">
            <a:hlinkClick r:id="rId9"/>
          </p:cNvPr>
          <p:cNvPicPr preferRelativeResize="0"/>
          <p:nvPr/>
        </p:nvPicPr>
        <p:blipFill rotWithShape="1">
          <a:blip r:embed="rId10">
            <a:alphaModFix/>
          </a:blip>
          <a:srcRect b="0" l="0" r="0" t="0"/>
          <a:stretch/>
        </p:blipFill>
        <p:spPr>
          <a:xfrm>
            <a:off x="2117037" y="4579607"/>
            <a:ext cx="190500" cy="190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0" name="Shape 150"/>
        <p:cNvGrpSpPr/>
        <p:nvPr/>
      </p:nvGrpSpPr>
      <p:grpSpPr>
        <a:xfrm>
          <a:off x="0" y="0"/>
          <a:ext cx="0" cy="0"/>
          <a:chOff x="0" y="0"/>
          <a:chExt cx="0" cy="0"/>
        </a:xfrm>
      </p:grpSpPr>
      <p:sp>
        <p:nvSpPr>
          <p:cNvPr id="151" name="Google Shape;151;p23"/>
          <p:cNvSpPr txBox="1"/>
          <p:nvPr>
            <p:ph idx="1" type="body"/>
          </p:nvPr>
        </p:nvSpPr>
        <p:spPr>
          <a:xfrm>
            <a:off x="656035" y="1383166"/>
            <a:ext cx="7886700" cy="2734800"/>
          </a:xfrm>
          <a:prstGeom prst="rect">
            <a:avLst/>
          </a:prstGeom>
          <a:noFill/>
          <a:ln>
            <a:noFill/>
          </a:ln>
        </p:spPr>
        <p:txBody>
          <a:bodyPr anchorCtr="0" anchor="t" bIns="34275" lIns="0" spcFirstLastPara="1" rIns="68575" wrap="square" tIns="34275">
            <a:noAutofit/>
          </a:bodyPr>
          <a:lstStyle>
            <a:lvl1pPr indent="-336550" lvl="0" marL="457200" marR="0" rtl="0" algn="l">
              <a:lnSpc>
                <a:spcPct val="90000"/>
              </a:lnSpc>
              <a:spcBef>
                <a:spcPts val="800"/>
              </a:spcBef>
              <a:spcAft>
                <a:spcPts val="0"/>
              </a:spcAft>
              <a:buClr>
                <a:schemeClr val="dk1"/>
              </a:buClr>
              <a:buSzPts val="1700"/>
              <a:buFont typeface="Arial"/>
              <a:buChar char="•"/>
              <a:defRPr b="0" i="0" sz="1700" u="none" cap="none" strike="noStrike">
                <a:solidFill>
                  <a:schemeClr val="dk1"/>
                </a:solidFill>
                <a:latin typeface="Open Sans Light"/>
                <a:ea typeface="Open Sans Light"/>
                <a:cs typeface="Open Sans Light"/>
                <a:sym typeface="Open Sans Light"/>
              </a:defRPr>
            </a:lvl1pPr>
            <a:lvl2pPr indent="-330200" lvl="1" marL="914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Open Sans Light"/>
                <a:ea typeface="Open Sans Light"/>
                <a:cs typeface="Open Sans Light"/>
                <a:sym typeface="Open Sans Light"/>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descr="A picture containing text, clock&#10;&#10;Description automatically generated" id="152" name="Google Shape;152;p23"/>
          <p:cNvPicPr preferRelativeResize="0"/>
          <p:nvPr/>
        </p:nvPicPr>
        <p:blipFill rotWithShape="1">
          <a:blip r:embed="rId2">
            <a:alphaModFix/>
          </a:blip>
          <a:srcRect b="0" l="0" r="0" t="0"/>
          <a:stretch/>
        </p:blipFill>
        <p:spPr>
          <a:xfrm>
            <a:off x="7137966" y="270000"/>
            <a:ext cx="1349999" cy="240000"/>
          </a:xfrm>
          <a:prstGeom prst="rect">
            <a:avLst/>
          </a:prstGeom>
          <a:noFill/>
          <a:ln>
            <a:noFill/>
          </a:ln>
        </p:spPr>
      </p:pic>
      <p:sp>
        <p:nvSpPr>
          <p:cNvPr id="153" name="Google Shape;153;p23"/>
          <p:cNvSpPr txBox="1"/>
          <p:nvPr>
            <p:ph idx="2" type="body"/>
          </p:nvPr>
        </p:nvSpPr>
        <p:spPr>
          <a:xfrm>
            <a:off x="656035" y="239856"/>
            <a:ext cx="61116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54" name="Google Shape;154;p23"/>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23"/>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6" name="Shape 156"/>
        <p:cNvGrpSpPr/>
        <p:nvPr/>
      </p:nvGrpSpPr>
      <p:grpSpPr>
        <a:xfrm>
          <a:off x="0" y="0"/>
          <a:ext cx="0" cy="0"/>
          <a:chOff x="0" y="0"/>
          <a:chExt cx="0" cy="0"/>
        </a:xfrm>
      </p:grpSpPr>
      <p:sp>
        <p:nvSpPr>
          <p:cNvPr id="157" name="Google Shape;157;p24"/>
          <p:cNvSpPr txBox="1"/>
          <p:nvPr>
            <p:ph idx="1" type="body"/>
          </p:nvPr>
        </p:nvSpPr>
        <p:spPr>
          <a:xfrm>
            <a:off x="656035" y="1369219"/>
            <a:ext cx="3886200" cy="3263400"/>
          </a:xfrm>
          <a:prstGeom prst="rect">
            <a:avLst/>
          </a:prstGeom>
          <a:noFill/>
          <a:ln>
            <a:noFill/>
          </a:ln>
        </p:spPr>
        <p:txBody>
          <a:bodyPr anchorCtr="0" anchor="t" bIns="34275" lIns="0" spcFirstLastPara="1" rIns="68575" wrap="square" tIns="34275">
            <a:noAutofit/>
          </a:bodyPr>
          <a:lstStyle>
            <a:lvl1pPr indent="-336550" lvl="0" marL="457200" marR="0" rtl="0" algn="l">
              <a:lnSpc>
                <a:spcPct val="90000"/>
              </a:lnSpc>
              <a:spcBef>
                <a:spcPts val="800"/>
              </a:spcBef>
              <a:spcAft>
                <a:spcPts val="0"/>
              </a:spcAft>
              <a:buClr>
                <a:schemeClr val="dk1"/>
              </a:buClr>
              <a:buSzPts val="1700"/>
              <a:buFont typeface="Arial"/>
              <a:buChar char="•"/>
              <a:defRPr b="0" i="0" sz="1700" u="none" cap="none" strike="noStrike">
                <a:solidFill>
                  <a:schemeClr val="dk1"/>
                </a:solidFill>
                <a:latin typeface="Open Sans Light"/>
                <a:ea typeface="Open Sans Light"/>
                <a:cs typeface="Open Sans Light"/>
                <a:sym typeface="Open Sans Light"/>
              </a:defRPr>
            </a:lvl1pPr>
            <a:lvl2pPr indent="-330200" lvl="1" marL="914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Open Sans Light"/>
                <a:ea typeface="Open Sans Light"/>
                <a:cs typeface="Open Sans Light"/>
                <a:sym typeface="Open Sans Light"/>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8" name="Google Shape;158;p24"/>
          <p:cNvSpPr txBox="1"/>
          <p:nvPr>
            <p:ph idx="2" type="body"/>
          </p:nvPr>
        </p:nvSpPr>
        <p:spPr>
          <a:xfrm>
            <a:off x="4656535" y="1369219"/>
            <a:ext cx="3886200" cy="3263400"/>
          </a:xfrm>
          <a:prstGeom prst="rect">
            <a:avLst/>
          </a:prstGeom>
          <a:noFill/>
          <a:ln>
            <a:noFill/>
          </a:ln>
        </p:spPr>
        <p:txBody>
          <a:bodyPr anchorCtr="0" anchor="t" bIns="34275" lIns="0" spcFirstLastPara="1" rIns="68575" wrap="square" tIns="34275">
            <a:noAutofit/>
          </a:bodyPr>
          <a:lstStyle>
            <a:lvl1pPr indent="-336550" lvl="0" marL="457200" marR="0" rtl="0" algn="l">
              <a:lnSpc>
                <a:spcPct val="90000"/>
              </a:lnSpc>
              <a:spcBef>
                <a:spcPts val="800"/>
              </a:spcBef>
              <a:spcAft>
                <a:spcPts val="0"/>
              </a:spcAft>
              <a:buClr>
                <a:schemeClr val="dk1"/>
              </a:buClr>
              <a:buSzPts val="1700"/>
              <a:buFont typeface="Arial"/>
              <a:buChar char="•"/>
              <a:defRPr b="0" i="0" sz="1700" u="none" cap="none" strike="noStrike">
                <a:solidFill>
                  <a:schemeClr val="dk1"/>
                </a:solidFill>
                <a:latin typeface="Open Sans Light"/>
                <a:ea typeface="Open Sans Light"/>
                <a:cs typeface="Open Sans Light"/>
                <a:sym typeface="Open Sans Light"/>
              </a:defRPr>
            </a:lvl1pPr>
            <a:lvl2pPr indent="-330200" lvl="1" marL="914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Open Sans Light"/>
                <a:ea typeface="Open Sans Light"/>
                <a:cs typeface="Open Sans Light"/>
                <a:sym typeface="Open Sans Light"/>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descr="A picture containing text, clock&#10;&#10;Description automatically generated" id="159" name="Google Shape;159;p24"/>
          <p:cNvPicPr preferRelativeResize="0"/>
          <p:nvPr/>
        </p:nvPicPr>
        <p:blipFill rotWithShape="1">
          <a:blip r:embed="rId2">
            <a:alphaModFix/>
          </a:blip>
          <a:srcRect b="0" l="0" r="0" t="0"/>
          <a:stretch/>
        </p:blipFill>
        <p:spPr>
          <a:xfrm>
            <a:off x="7137966" y="270000"/>
            <a:ext cx="1349999" cy="240000"/>
          </a:xfrm>
          <a:prstGeom prst="rect">
            <a:avLst/>
          </a:prstGeom>
          <a:noFill/>
          <a:ln>
            <a:noFill/>
          </a:ln>
        </p:spPr>
      </p:pic>
      <p:sp>
        <p:nvSpPr>
          <p:cNvPr id="160" name="Google Shape;160;p24"/>
          <p:cNvSpPr txBox="1"/>
          <p:nvPr>
            <p:ph idx="3" type="body"/>
          </p:nvPr>
        </p:nvSpPr>
        <p:spPr>
          <a:xfrm>
            <a:off x="656035" y="239856"/>
            <a:ext cx="61116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61" name="Google Shape;161;p24"/>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2" name="Google Shape;162;p24"/>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63" name="Shape 163"/>
        <p:cNvGrpSpPr/>
        <p:nvPr/>
      </p:nvGrpSpPr>
      <p:grpSpPr>
        <a:xfrm>
          <a:off x="0" y="0"/>
          <a:ext cx="0" cy="0"/>
          <a:chOff x="0" y="0"/>
          <a:chExt cx="0" cy="0"/>
        </a:xfrm>
      </p:grpSpPr>
      <p:pic>
        <p:nvPicPr>
          <p:cNvPr descr="A picture containing text, clock&#10;&#10;Description automatically generated" id="164" name="Google Shape;164;p25"/>
          <p:cNvPicPr preferRelativeResize="0"/>
          <p:nvPr/>
        </p:nvPicPr>
        <p:blipFill rotWithShape="1">
          <a:blip r:embed="rId2">
            <a:alphaModFix/>
          </a:blip>
          <a:srcRect b="0" l="0" r="0" t="0"/>
          <a:stretch/>
        </p:blipFill>
        <p:spPr>
          <a:xfrm>
            <a:off x="7137966" y="270000"/>
            <a:ext cx="1349999" cy="240000"/>
          </a:xfrm>
          <a:prstGeom prst="rect">
            <a:avLst/>
          </a:prstGeom>
          <a:noFill/>
          <a:ln>
            <a:noFill/>
          </a:ln>
        </p:spPr>
      </p:pic>
      <p:sp>
        <p:nvSpPr>
          <p:cNvPr id="165" name="Google Shape;165;p25"/>
          <p:cNvSpPr txBox="1"/>
          <p:nvPr>
            <p:ph idx="1" type="body"/>
          </p:nvPr>
        </p:nvSpPr>
        <p:spPr>
          <a:xfrm>
            <a:off x="656035" y="239856"/>
            <a:ext cx="61116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166" name="Google Shape;166;p25"/>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7" name="Google Shape;167;p25"/>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Blue">
  <p:cSld name="Content_Blue">
    <p:bg>
      <p:bgPr>
        <a:blipFill>
          <a:blip r:embed="rId2">
            <a:alphaModFix/>
          </a:blip>
          <a:stretch>
            <a:fillRect/>
          </a:stretch>
        </a:blipFill>
      </p:bgPr>
    </p:bg>
    <p:spTree>
      <p:nvGrpSpPr>
        <p:cNvPr id="168" name="Shape 168"/>
        <p:cNvGrpSpPr/>
        <p:nvPr/>
      </p:nvGrpSpPr>
      <p:grpSpPr>
        <a:xfrm>
          <a:off x="0" y="0"/>
          <a:ext cx="0" cy="0"/>
          <a:chOff x="0" y="0"/>
          <a:chExt cx="0" cy="0"/>
        </a:xfrm>
      </p:grpSpPr>
      <p:sp>
        <p:nvSpPr>
          <p:cNvPr id="169" name="Google Shape;169;p26"/>
          <p:cNvSpPr txBox="1"/>
          <p:nvPr>
            <p:ph idx="12" type="sldNum"/>
          </p:nvPr>
        </p:nvSpPr>
        <p:spPr>
          <a:xfrm>
            <a:off x="7924800" y="4878000"/>
            <a:ext cx="1143000" cy="1143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262626"/>
                </a:solidFill>
                <a:latin typeface="Arial"/>
                <a:ea typeface="Arial"/>
                <a:cs typeface="Arial"/>
                <a:sym typeface="Arial"/>
              </a:defRPr>
            </a:lvl1pPr>
            <a:lvl2pPr indent="0" lvl="1" marL="0" marR="0" rtl="0" algn="r">
              <a:spcBef>
                <a:spcPts val="0"/>
              </a:spcBef>
              <a:buNone/>
              <a:defRPr b="0" i="0" sz="800" u="none" cap="none" strike="noStrike">
                <a:solidFill>
                  <a:srgbClr val="262626"/>
                </a:solidFill>
                <a:latin typeface="Arial"/>
                <a:ea typeface="Arial"/>
                <a:cs typeface="Arial"/>
                <a:sym typeface="Arial"/>
              </a:defRPr>
            </a:lvl2pPr>
            <a:lvl3pPr indent="0" lvl="2" marL="0" marR="0" rtl="0" algn="r">
              <a:spcBef>
                <a:spcPts val="0"/>
              </a:spcBef>
              <a:buNone/>
              <a:defRPr b="0" i="0" sz="800" u="none" cap="none" strike="noStrike">
                <a:solidFill>
                  <a:srgbClr val="262626"/>
                </a:solidFill>
                <a:latin typeface="Arial"/>
                <a:ea typeface="Arial"/>
                <a:cs typeface="Arial"/>
                <a:sym typeface="Arial"/>
              </a:defRPr>
            </a:lvl3pPr>
            <a:lvl4pPr indent="0" lvl="3" marL="0" marR="0" rtl="0" algn="r">
              <a:spcBef>
                <a:spcPts val="0"/>
              </a:spcBef>
              <a:buNone/>
              <a:defRPr b="0" i="0" sz="800" u="none" cap="none" strike="noStrike">
                <a:solidFill>
                  <a:srgbClr val="262626"/>
                </a:solidFill>
                <a:latin typeface="Arial"/>
                <a:ea typeface="Arial"/>
                <a:cs typeface="Arial"/>
                <a:sym typeface="Arial"/>
              </a:defRPr>
            </a:lvl4pPr>
            <a:lvl5pPr indent="0" lvl="4" marL="0" marR="0" rtl="0" algn="r">
              <a:spcBef>
                <a:spcPts val="0"/>
              </a:spcBef>
              <a:buNone/>
              <a:defRPr b="0" i="0" sz="800" u="none" cap="none" strike="noStrike">
                <a:solidFill>
                  <a:srgbClr val="262626"/>
                </a:solidFill>
                <a:latin typeface="Arial"/>
                <a:ea typeface="Arial"/>
                <a:cs typeface="Arial"/>
                <a:sym typeface="Arial"/>
              </a:defRPr>
            </a:lvl5pPr>
            <a:lvl6pPr indent="0" lvl="5" marL="0" marR="0" rtl="0" algn="r">
              <a:spcBef>
                <a:spcPts val="0"/>
              </a:spcBef>
              <a:buNone/>
              <a:defRPr b="0" i="0" sz="800" u="none" cap="none" strike="noStrike">
                <a:solidFill>
                  <a:srgbClr val="262626"/>
                </a:solidFill>
                <a:latin typeface="Arial"/>
                <a:ea typeface="Arial"/>
                <a:cs typeface="Arial"/>
                <a:sym typeface="Arial"/>
              </a:defRPr>
            </a:lvl6pPr>
            <a:lvl7pPr indent="0" lvl="6" marL="0" marR="0" rtl="0" algn="r">
              <a:spcBef>
                <a:spcPts val="0"/>
              </a:spcBef>
              <a:buNone/>
              <a:defRPr b="0" i="0" sz="800" u="none" cap="none" strike="noStrike">
                <a:solidFill>
                  <a:srgbClr val="262626"/>
                </a:solidFill>
                <a:latin typeface="Arial"/>
                <a:ea typeface="Arial"/>
                <a:cs typeface="Arial"/>
                <a:sym typeface="Arial"/>
              </a:defRPr>
            </a:lvl7pPr>
            <a:lvl8pPr indent="0" lvl="7" marL="0" marR="0" rtl="0" algn="r">
              <a:spcBef>
                <a:spcPts val="0"/>
              </a:spcBef>
              <a:buNone/>
              <a:defRPr b="0" i="0" sz="800" u="none" cap="none" strike="noStrike">
                <a:solidFill>
                  <a:srgbClr val="262626"/>
                </a:solidFill>
                <a:latin typeface="Arial"/>
                <a:ea typeface="Arial"/>
                <a:cs typeface="Arial"/>
                <a:sym typeface="Arial"/>
              </a:defRPr>
            </a:lvl8pPr>
            <a:lvl9pPr indent="0" lvl="8" marL="0" marR="0" rt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26"/>
          <p:cNvSpPr txBox="1"/>
          <p:nvPr>
            <p:ph idx="1" type="body"/>
          </p:nvPr>
        </p:nvSpPr>
        <p:spPr>
          <a:xfrm>
            <a:off x="533400" y="699542"/>
            <a:ext cx="8339400" cy="4087500"/>
          </a:xfrm>
          <a:prstGeom prst="rect">
            <a:avLst/>
          </a:prstGeom>
          <a:noFill/>
          <a:ln>
            <a:noFill/>
          </a:ln>
        </p:spPr>
        <p:txBody>
          <a:bodyPr anchorCtr="0" anchor="t" bIns="34275" lIns="68575" spcFirstLastPara="1" rIns="68575" wrap="square" tIns="34275">
            <a:normAutofit/>
          </a:bodyPr>
          <a:lstStyle>
            <a:lvl1pPr indent="-336550" lvl="0" marL="457200" rtl="0" algn="l">
              <a:lnSpc>
                <a:spcPct val="100000"/>
              </a:lnSpc>
              <a:spcBef>
                <a:spcPts val="0"/>
              </a:spcBef>
              <a:spcAft>
                <a:spcPts val="0"/>
              </a:spcAft>
              <a:buClr>
                <a:schemeClr val="dk1"/>
              </a:buClr>
              <a:buSzPts val="1700"/>
              <a:buFont typeface="Arial"/>
              <a:buChar char="•"/>
              <a:defRPr sz="2000">
                <a:latin typeface="Arial"/>
                <a:ea typeface="Arial"/>
                <a:cs typeface="Arial"/>
                <a:sym typeface="Arial"/>
              </a:defRPr>
            </a:lvl1pPr>
            <a:lvl2pPr indent="-349250" lvl="1" marL="914400" rtl="0" algn="l">
              <a:lnSpc>
                <a:spcPct val="100000"/>
              </a:lnSpc>
              <a:spcBef>
                <a:spcPts val="600"/>
              </a:spcBef>
              <a:spcAft>
                <a:spcPts val="0"/>
              </a:spcAft>
              <a:buClr>
                <a:schemeClr val="dk1"/>
              </a:buClr>
              <a:buSzPts val="1900"/>
              <a:buFont typeface="Arial"/>
              <a:buChar char="•"/>
              <a:defRPr sz="2000">
                <a:latin typeface="Arial"/>
                <a:ea typeface="Arial"/>
                <a:cs typeface="Arial"/>
                <a:sym typeface="Arial"/>
              </a:defRPr>
            </a:lvl2pPr>
            <a:lvl3pPr indent="-336550" lvl="2" marL="1371600" rtl="0" algn="l">
              <a:lnSpc>
                <a:spcPct val="100000"/>
              </a:lnSpc>
              <a:spcBef>
                <a:spcPts val="600"/>
              </a:spcBef>
              <a:spcAft>
                <a:spcPts val="0"/>
              </a:spcAft>
              <a:buClr>
                <a:schemeClr val="dk1"/>
              </a:buClr>
              <a:buSzPts val="1700"/>
              <a:buFont typeface="Arial"/>
              <a:buChar char="•"/>
              <a:defRPr sz="1800">
                <a:latin typeface="Arial"/>
                <a:ea typeface="Arial"/>
                <a:cs typeface="Arial"/>
                <a:sym typeface="Arial"/>
              </a:defRPr>
            </a:lvl3pPr>
            <a:lvl4pPr indent="-317500" lvl="3" marL="1828800" rtl="0" algn="l">
              <a:lnSpc>
                <a:spcPct val="90000"/>
              </a:lnSpc>
              <a:spcBef>
                <a:spcPts val="600"/>
              </a:spcBef>
              <a:spcAft>
                <a:spcPts val="0"/>
              </a:spcAft>
              <a:buClr>
                <a:schemeClr val="dk1"/>
              </a:buClr>
              <a:buSzPts val="1400"/>
              <a:buChar char="●"/>
              <a:defRPr sz="1400"/>
            </a:lvl4pPr>
            <a:lvl5pPr indent="-317500" lvl="4" marL="2286000" rtl="0" algn="l">
              <a:lnSpc>
                <a:spcPct val="90000"/>
              </a:lnSpc>
              <a:spcBef>
                <a:spcPts val="400"/>
              </a:spcBef>
              <a:spcAft>
                <a:spcPts val="0"/>
              </a:spcAft>
              <a:buClr>
                <a:schemeClr val="dk1"/>
              </a:buClr>
              <a:buSzPts val="1400"/>
              <a:buChar char="○"/>
              <a:defRPr sz="1400"/>
            </a:lvl5pPr>
            <a:lvl6pPr indent="-317500" lvl="5" marL="2743200" rtl="0" algn="l">
              <a:lnSpc>
                <a:spcPct val="90000"/>
              </a:lnSpc>
              <a:spcBef>
                <a:spcPts val="400"/>
              </a:spcBef>
              <a:spcAft>
                <a:spcPts val="0"/>
              </a:spcAft>
              <a:buClr>
                <a:schemeClr val="dk1"/>
              </a:buClr>
              <a:buSzPts val="1400"/>
              <a:buChar char="■"/>
              <a:defRPr sz="1400"/>
            </a:lvl6pPr>
            <a:lvl7pPr indent="-317500" lvl="6" marL="3200400" rtl="0" algn="l">
              <a:lnSpc>
                <a:spcPct val="90000"/>
              </a:lnSpc>
              <a:spcBef>
                <a:spcPts val="400"/>
              </a:spcBef>
              <a:spcAft>
                <a:spcPts val="0"/>
              </a:spcAft>
              <a:buClr>
                <a:schemeClr val="dk1"/>
              </a:buClr>
              <a:buSzPts val="1400"/>
              <a:buChar char="●"/>
              <a:defRPr sz="1400"/>
            </a:lvl7pPr>
            <a:lvl8pPr indent="-317500" lvl="7" marL="3657600" rtl="0" algn="l">
              <a:lnSpc>
                <a:spcPct val="90000"/>
              </a:lnSpc>
              <a:spcBef>
                <a:spcPts val="400"/>
              </a:spcBef>
              <a:spcAft>
                <a:spcPts val="0"/>
              </a:spcAft>
              <a:buClr>
                <a:schemeClr val="dk1"/>
              </a:buClr>
              <a:buSzPts val="1400"/>
              <a:buChar char="○"/>
              <a:defRPr sz="1400"/>
            </a:lvl8pPr>
            <a:lvl9pPr indent="-317500" lvl="8" marL="4114800" rtl="0" algn="l">
              <a:lnSpc>
                <a:spcPct val="90000"/>
              </a:lnSpc>
              <a:spcBef>
                <a:spcPts val="400"/>
              </a:spcBef>
              <a:spcAft>
                <a:spcPts val="0"/>
              </a:spcAft>
              <a:buClr>
                <a:schemeClr val="dk1"/>
              </a:buClr>
              <a:buSzPts val="1400"/>
              <a:buChar char="■"/>
              <a:defRPr sz="1400"/>
            </a:lvl9pPr>
          </a:lstStyle>
          <a:p/>
        </p:txBody>
      </p:sp>
      <p:sp>
        <p:nvSpPr>
          <p:cNvPr id="171" name="Google Shape;171;p26"/>
          <p:cNvSpPr txBox="1"/>
          <p:nvPr>
            <p:ph type="title"/>
          </p:nvPr>
        </p:nvSpPr>
        <p:spPr>
          <a:xfrm>
            <a:off x="540000" y="79200"/>
            <a:ext cx="8339400" cy="548400"/>
          </a:xfrm>
          <a:prstGeom prst="rect">
            <a:avLst/>
          </a:prstGeom>
          <a:noFill/>
          <a:ln>
            <a:noFill/>
          </a:ln>
        </p:spPr>
        <p:txBody>
          <a:bodyPr anchorCtr="0" anchor="t" bIns="34275" lIns="68575" spcFirstLastPara="1" rIns="68575" wrap="square" tIns="34275">
            <a:noAutofit/>
          </a:bodyPr>
          <a:lstStyle>
            <a:lvl1pPr lvl="0" rtl="0" algn="l">
              <a:lnSpc>
                <a:spcPct val="128582"/>
              </a:lnSpc>
              <a:spcBef>
                <a:spcPts val="0"/>
              </a:spcBef>
              <a:spcAft>
                <a:spcPts val="0"/>
              </a:spcAft>
              <a:buClr>
                <a:schemeClr val="dk1"/>
              </a:buClr>
              <a:buSzPts val="2800"/>
              <a:buFont typeface="Arial"/>
              <a:buChar char="●"/>
              <a:defRPr b="1" sz="2800">
                <a:solidFill>
                  <a:schemeClr val="dk1"/>
                </a:solidFill>
                <a:latin typeface="Arial"/>
                <a:ea typeface="Arial"/>
                <a:cs typeface="Arial"/>
                <a:sym typeface="Aria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72" name="Google Shape;172;p26"/>
          <p:cNvSpPr txBox="1"/>
          <p:nvPr/>
        </p:nvSpPr>
        <p:spPr>
          <a:xfrm>
            <a:off x="90000" y="4896001"/>
            <a:ext cx="4986000" cy="177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700" u="none" cap="none" strike="noStrike">
                <a:solidFill>
                  <a:srgbClr val="7F7F7F"/>
                </a:solidFill>
                <a:latin typeface="Arial"/>
                <a:ea typeface="Arial"/>
                <a:cs typeface="Arial"/>
                <a:sym typeface="Arial"/>
              </a:rPr>
              <a:t>© Copyright Integrated Health Information Systems (IHIS) Pte Ltd.  |  </a:t>
            </a:r>
            <a:r>
              <a:rPr b="1" i="0" lang="en" sz="700" u="none" cap="none" strike="noStrike">
                <a:solidFill>
                  <a:srgbClr val="7F7F7F"/>
                </a:solidFill>
                <a:latin typeface="Arial"/>
                <a:ea typeface="Arial"/>
                <a:cs typeface="Arial"/>
                <a:sym typeface="Arial"/>
              </a:rPr>
              <a:t>RESTRICTED,</a:t>
            </a:r>
            <a:r>
              <a:rPr b="0" i="0" lang="en" sz="700" u="none" cap="none" strike="noStrike">
                <a:solidFill>
                  <a:srgbClr val="7F7F7F"/>
                </a:solidFill>
                <a:latin typeface="Arial"/>
                <a:ea typeface="Arial"/>
                <a:cs typeface="Arial"/>
                <a:sym typeface="Arial"/>
              </a:rPr>
              <a:t> </a:t>
            </a:r>
            <a:r>
              <a:rPr b="1" i="0" lang="en" sz="700" u="none" cap="none" strike="noStrike">
                <a:solidFill>
                  <a:srgbClr val="7F7F7F"/>
                </a:solidFill>
                <a:latin typeface="Arial"/>
                <a:ea typeface="Arial"/>
                <a:cs typeface="Arial"/>
                <a:sym typeface="Arial"/>
              </a:rPr>
              <a:t>NON-SENSITIVE</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3" name="Shape 173"/>
        <p:cNvGrpSpPr/>
        <p:nvPr/>
      </p:nvGrpSpPr>
      <p:grpSpPr>
        <a:xfrm>
          <a:off x="0" y="0"/>
          <a:ext cx="0" cy="0"/>
          <a:chOff x="0" y="0"/>
          <a:chExt cx="0" cy="0"/>
        </a:xfrm>
      </p:grpSpPr>
      <p:sp>
        <p:nvSpPr>
          <p:cNvPr id="174" name="Google Shape;174;p27"/>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txBox="1"/>
          <p:nvPr>
            <p:ph type="title"/>
          </p:nvPr>
        </p:nvSpPr>
        <p:spPr>
          <a:xfrm>
            <a:off x="311700" y="391350"/>
            <a:ext cx="8520600" cy="626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sz="1400"/>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sp>
        <p:nvSpPr>
          <p:cNvPr id="176" name="Google Shape;176;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77" name="Google Shape;177;p27"/>
          <p:cNvSpPr txBox="1"/>
          <p:nvPr>
            <p:ph idx="12" type="sldNum"/>
          </p:nvPr>
        </p:nvSpPr>
        <p:spPr>
          <a:xfrm>
            <a:off x="8490250" y="4681009"/>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391350"/>
            <a:ext cx="8520600" cy="626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sz="1400"/>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sp>
        <p:nvSpPr>
          <p:cNvPr id="180" name="Google Shape;180;p28"/>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81" name="Google Shape;181;p28"/>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82" name="Google Shape;182;p28"/>
          <p:cNvSpPr txBox="1"/>
          <p:nvPr>
            <p:ph idx="12" type="sldNum"/>
          </p:nvPr>
        </p:nvSpPr>
        <p:spPr>
          <a:xfrm>
            <a:off x="8490250" y="4681009"/>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1" name="Shape 21"/>
        <p:cNvGrpSpPr/>
        <p:nvPr/>
      </p:nvGrpSpPr>
      <p:grpSpPr>
        <a:xfrm>
          <a:off x="0" y="0"/>
          <a:ext cx="0" cy="0"/>
          <a:chOff x="0" y="0"/>
          <a:chExt cx="0" cy="0"/>
        </a:xfrm>
      </p:grpSpPr>
      <p:sp>
        <p:nvSpPr>
          <p:cNvPr id="22" name="Google Shape;22;p4"/>
          <p:cNvSpPr/>
          <p:nvPr/>
        </p:nvSpPr>
        <p:spPr>
          <a:xfrm>
            <a:off x="-11318" y="837077"/>
            <a:ext cx="9166500" cy="3915000"/>
          </a:xfrm>
          <a:prstGeom prst="rect">
            <a:avLst/>
          </a:prstGeom>
          <a:gradFill>
            <a:gsLst>
              <a:gs pos="0">
                <a:schemeClr val="accent5"/>
              </a:gs>
              <a:gs pos="90000">
                <a:schemeClr val="accent3"/>
              </a:gs>
              <a:gs pos="100000">
                <a:schemeClr val="accent3"/>
              </a:gs>
            </a:gsLst>
            <a:lin ang="191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 name="Google Shape;23;p4"/>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lvl1pPr lvl="0" marR="0" rtl="0" algn="l">
              <a:lnSpc>
                <a:spcPct val="90000"/>
              </a:lnSpc>
              <a:spcBef>
                <a:spcPts val="0"/>
              </a:spcBef>
              <a:spcAft>
                <a:spcPts val="0"/>
              </a:spcAft>
              <a:buClr>
                <a:schemeClr val="lt1"/>
              </a:buClr>
              <a:buSzPts val="3000"/>
              <a:buFont typeface="Montserrat"/>
              <a:buNone/>
              <a:defRPr b="0" i="0" sz="3000" u="none" cap="none" strike="noStrike">
                <a:solidFill>
                  <a:schemeClr val="lt1"/>
                </a:solidFill>
                <a:latin typeface="Montserrat"/>
                <a:ea typeface="Montserrat"/>
                <a:cs typeface="Montserrat"/>
                <a:sym typeface="Montserra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4" name="Google Shape;24;p4"/>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Open Sans Light"/>
                <a:ea typeface="Open Sans Light"/>
                <a:cs typeface="Open Sans Light"/>
                <a:sym typeface="Open Sans Ligh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A picture containing text, clock&#10;&#10;Description automatically generated" id="25" name="Google Shape;25;p4"/>
          <p:cNvPicPr preferRelativeResize="0"/>
          <p:nvPr/>
        </p:nvPicPr>
        <p:blipFill rotWithShape="1">
          <a:blip r:embed="rId2">
            <a:alphaModFix/>
          </a:blip>
          <a:srcRect b="0" l="0" r="0" t="0"/>
          <a:stretch/>
        </p:blipFill>
        <p:spPr>
          <a:xfrm>
            <a:off x="7006500" y="270000"/>
            <a:ext cx="1485000" cy="264000"/>
          </a:xfrm>
          <a:prstGeom prst="rect">
            <a:avLst/>
          </a:prstGeom>
          <a:noFill/>
          <a:ln>
            <a:noFill/>
          </a:ln>
        </p:spPr>
      </p:pic>
      <p:pic>
        <p:nvPicPr>
          <p:cNvPr descr="Shape, arrow&#10;&#10;Description automatically generated" id="26" name="Google Shape;26;p4"/>
          <p:cNvPicPr preferRelativeResize="0"/>
          <p:nvPr/>
        </p:nvPicPr>
        <p:blipFill rotWithShape="1">
          <a:blip r:embed="rId3">
            <a:alphaModFix/>
          </a:blip>
          <a:srcRect b="0" l="0" r="9618" t="0"/>
          <a:stretch/>
        </p:blipFill>
        <p:spPr>
          <a:xfrm>
            <a:off x="5936864" y="1242077"/>
            <a:ext cx="3229769" cy="3104999"/>
          </a:xfrm>
          <a:prstGeom prst="rect">
            <a:avLst/>
          </a:prstGeom>
          <a:noFill/>
          <a:ln>
            <a:noFill/>
          </a:ln>
        </p:spPr>
      </p:pic>
      <p:sp>
        <p:nvSpPr>
          <p:cNvPr id="27" name="Google Shape;27;p4"/>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29" name="Shape 29"/>
        <p:cNvGrpSpPr/>
        <p:nvPr/>
      </p:nvGrpSpPr>
      <p:grpSpPr>
        <a:xfrm>
          <a:off x="0" y="0"/>
          <a:ext cx="0" cy="0"/>
          <a:chOff x="0" y="0"/>
          <a:chExt cx="0" cy="0"/>
        </a:xfrm>
      </p:grpSpPr>
      <p:sp>
        <p:nvSpPr>
          <p:cNvPr id="30" name="Google Shape;30;p5"/>
          <p:cNvSpPr/>
          <p:nvPr/>
        </p:nvSpPr>
        <p:spPr>
          <a:xfrm>
            <a:off x="-11318" y="837077"/>
            <a:ext cx="9166500" cy="3915000"/>
          </a:xfrm>
          <a:prstGeom prst="rect">
            <a:avLst/>
          </a:prstGeom>
          <a:gradFill>
            <a:gsLst>
              <a:gs pos="0">
                <a:schemeClr val="accent6"/>
              </a:gs>
              <a:gs pos="90000">
                <a:schemeClr val="accent1"/>
              </a:gs>
              <a:gs pos="100000">
                <a:schemeClr val="accent1"/>
              </a:gs>
            </a:gsLst>
            <a:lin ang="191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 name="Google Shape;31;p5"/>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lvl1pPr lvl="0" marR="0" rtl="0" algn="l">
              <a:lnSpc>
                <a:spcPct val="90000"/>
              </a:lnSpc>
              <a:spcBef>
                <a:spcPts val="0"/>
              </a:spcBef>
              <a:spcAft>
                <a:spcPts val="0"/>
              </a:spcAft>
              <a:buClr>
                <a:schemeClr val="lt1"/>
              </a:buClr>
              <a:buSzPts val="3000"/>
              <a:buFont typeface="Montserrat"/>
              <a:buNone/>
              <a:defRPr b="0" i="0" sz="3000" u="none" cap="none" strike="noStrike">
                <a:solidFill>
                  <a:schemeClr val="lt1"/>
                </a:solidFill>
                <a:latin typeface="Montserrat"/>
                <a:ea typeface="Montserrat"/>
                <a:cs typeface="Montserrat"/>
                <a:sym typeface="Montserra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2" name="Google Shape;32;p5"/>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Open Sans Light"/>
                <a:ea typeface="Open Sans Light"/>
                <a:cs typeface="Open Sans Light"/>
                <a:sym typeface="Open Sans Ligh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pic>
        <p:nvPicPr>
          <p:cNvPr descr="A picture containing text, clock&#10;&#10;Description automatically generated" id="33" name="Google Shape;33;p5"/>
          <p:cNvPicPr preferRelativeResize="0"/>
          <p:nvPr/>
        </p:nvPicPr>
        <p:blipFill rotWithShape="1">
          <a:blip r:embed="rId2">
            <a:alphaModFix/>
          </a:blip>
          <a:srcRect b="0" l="0" r="0" t="0"/>
          <a:stretch/>
        </p:blipFill>
        <p:spPr>
          <a:xfrm>
            <a:off x="7006500" y="270000"/>
            <a:ext cx="1485000" cy="264000"/>
          </a:xfrm>
          <a:prstGeom prst="rect">
            <a:avLst/>
          </a:prstGeom>
          <a:noFill/>
          <a:ln>
            <a:noFill/>
          </a:ln>
        </p:spPr>
      </p:pic>
      <p:pic>
        <p:nvPicPr>
          <p:cNvPr descr="Shape, arrow&#10;&#10;Description automatically generated" id="34" name="Google Shape;34;p5"/>
          <p:cNvPicPr preferRelativeResize="0"/>
          <p:nvPr/>
        </p:nvPicPr>
        <p:blipFill rotWithShape="1">
          <a:blip r:embed="rId3">
            <a:alphaModFix/>
          </a:blip>
          <a:srcRect b="0" l="0" r="9618" t="0"/>
          <a:stretch/>
        </p:blipFill>
        <p:spPr>
          <a:xfrm>
            <a:off x="5936864" y="1242077"/>
            <a:ext cx="3229769" cy="3104999"/>
          </a:xfrm>
          <a:prstGeom prst="rect">
            <a:avLst/>
          </a:prstGeom>
          <a:noFill/>
          <a:ln>
            <a:noFill/>
          </a:ln>
        </p:spPr>
      </p:pic>
      <p:sp>
        <p:nvSpPr>
          <p:cNvPr id="35" name="Google Shape;35;p5"/>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7" name="Shape 37"/>
        <p:cNvGrpSpPr/>
        <p:nvPr/>
      </p:nvGrpSpPr>
      <p:grpSpPr>
        <a:xfrm>
          <a:off x="0" y="0"/>
          <a:ext cx="0" cy="0"/>
          <a:chOff x="0" y="0"/>
          <a:chExt cx="0" cy="0"/>
        </a:xfrm>
      </p:grpSpPr>
      <p:sp>
        <p:nvSpPr>
          <p:cNvPr id="38" name="Google Shape;38;p6"/>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A picture containing text, clock&#10;&#10;Description automatically generated" id="39" name="Google Shape;39;p6"/>
          <p:cNvPicPr preferRelativeResize="0"/>
          <p:nvPr/>
        </p:nvPicPr>
        <p:blipFill rotWithShape="1">
          <a:blip r:embed="rId2">
            <a:alphaModFix/>
          </a:blip>
          <a:srcRect b="0" l="0" r="0" t="0"/>
          <a:stretch/>
        </p:blipFill>
        <p:spPr>
          <a:xfrm>
            <a:off x="7137966" y="270000"/>
            <a:ext cx="1349999" cy="240000"/>
          </a:xfrm>
          <a:prstGeom prst="rect">
            <a:avLst/>
          </a:prstGeom>
          <a:noFill/>
          <a:ln>
            <a:noFill/>
          </a:ln>
        </p:spPr>
      </p:pic>
      <p:sp>
        <p:nvSpPr>
          <p:cNvPr id="40" name="Google Shape;40;p6"/>
          <p:cNvSpPr txBox="1"/>
          <p:nvPr>
            <p:ph idx="1" type="body"/>
          </p:nvPr>
        </p:nvSpPr>
        <p:spPr>
          <a:xfrm>
            <a:off x="656035" y="1448480"/>
            <a:ext cx="3780000" cy="2700000"/>
          </a:xfrm>
          <a:prstGeom prst="rect">
            <a:avLst/>
          </a:prstGeom>
          <a:noFill/>
          <a:ln>
            <a:noFill/>
          </a:ln>
        </p:spPr>
        <p:txBody>
          <a:bodyPr anchorCtr="0" anchor="t" bIns="0" lIns="0" spcFirstLastPara="1" rIns="68575" wrap="square" tIns="0">
            <a:noAutofit/>
          </a:bodyPr>
          <a:lstStyle>
            <a:lvl1pPr indent="-298450" lvl="0" marL="45720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1" name="Google Shape;41;p6"/>
          <p:cNvSpPr txBox="1"/>
          <p:nvPr>
            <p:ph idx="2" type="body"/>
          </p:nvPr>
        </p:nvSpPr>
        <p:spPr>
          <a:xfrm>
            <a:off x="4707967" y="1448480"/>
            <a:ext cx="3780000" cy="2700000"/>
          </a:xfrm>
          <a:prstGeom prst="rect">
            <a:avLst/>
          </a:prstGeom>
          <a:noFill/>
          <a:ln>
            <a:noFill/>
          </a:ln>
        </p:spPr>
        <p:txBody>
          <a:bodyPr anchorCtr="0" anchor="t" bIns="0" lIns="0" spcFirstLastPara="1" rIns="68575" wrap="square" tIns="0">
            <a:noAutofit/>
          </a:bodyPr>
          <a:lstStyle>
            <a:lvl1pPr indent="-298450" lvl="0" marL="45720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2" name="Google Shape;42;p6"/>
          <p:cNvSpPr txBox="1"/>
          <p:nvPr>
            <p:ph idx="3" type="body"/>
          </p:nvPr>
        </p:nvSpPr>
        <p:spPr>
          <a:xfrm>
            <a:off x="656035" y="239856"/>
            <a:ext cx="61116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43" name="Google Shape;43;p6"/>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no Logo">
  <p:cSld name="Custom Layout no Logo">
    <p:spTree>
      <p:nvGrpSpPr>
        <p:cNvPr id="44" name="Shape 44"/>
        <p:cNvGrpSpPr/>
        <p:nvPr/>
      </p:nvGrpSpPr>
      <p:grpSpPr>
        <a:xfrm>
          <a:off x="0" y="0"/>
          <a:ext cx="0" cy="0"/>
          <a:chOff x="0" y="0"/>
          <a:chExt cx="0" cy="0"/>
        </a:xfrm>
      </p:grpSpPr>
      <p:sp>
        <p:nvSpPr>
          <p:cNvPr id="45" name="Google Shape;45;p7"/>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7"/>
          <p:cNvSpPr txBox="1"/>
          <p:nvPr>
            <p:ph idx="1" type="body"/>
          </p:nvPr>
        </p:nvSpPr>
        <p:spPr>
          <a:xfrm>
            <a:off x="656035" y="1448480"/>
            <a:ext cx="3780000" cy="2700000"/>
          </a:xfrm>
          <a:prstGeom prst="rect">
            <a:avLst/>
          </a:prstGeom>
          <a:noFill/>
          <a:ln>
            <a:noFill/>
          </a:ln>
        </p:spPr>
        <p:txBody>
          <a:bodyPr anchorCtr="0" anchor="t" bIns="0" lIns="0" spcFirstLastPara="1" rIns="68575" wrap="square" tIns="0">
            <a:noAutofit/>
          </a:bodyPr>
          <a:lstStyle>
            <a:lvl1pPr indent="-298450" lvl="0" marL="45720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7" name="Google Shape;47;p7"/>
          <p:cNvSpPr txBox="1"/>
          <p:nvPr>
            <p:ph idx="2" type="body"/>
          </p:nvPr>
        </p:nvSpPr>
        <p:spPr>
          <a:xfrm>
            <a:off x="4707967" y="1448480"/>
            <a:ext cx="3780000" cy="2700000"/>
          </a:xfrm>
          <a:prstGeom prst="rect">
            <a:avLst/>
          </a:prstGeom>
          <a:noFill/>
          <a:ln>
            <a:noFill/>
          </a:ln>
        </p:spPr>
        <p:txBody>
          <a:bodyPr anchorCtr="0" anchor="t" bIns="0" lIns="0" spcFirstLastPara="1" rIns="68575" wrap="square" tIns="0">
            <a:noAutofit/>
          </a:bodyPr>
          <a:lstStyle>
            <a:lvl1pPr indent="-298450" lvl="0" marL="45720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8" name="Google Shape;48;p7"/>
          <p:cNvSpPr txBox="1"/>
          <p:nvPr>
            <p:ph idx="3" type="body"/>
          </p:nvPr>
        </p:nvSpPr>
        <p:spPr>
          <a:xfrm>
            <a:off x="656035" y="239856"/>
            <a:ext cx="78318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49" name="Google Shape;49;p7"/>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gradFill>
          <a:gsLst>
            <a:gs pos="0">
              <a:schemeClr val="accent2"/>
            </a:gs>
            <a:gs pos="90000">
              <a:schemeClr val="accent1"/>
            </a:gs>
            <a:gs pos="100000">
              <a:schemeClr val="accent1"/>
            </a:gs>
          </a:gsLst>
          <a:lin ang="19199999" scaled="0"/>
        </a:gradFill>
      </p:bgPr>
    </p:bg>
    <p:spTree>
      <p:nvGrpSpPr>
        <p:cNvPr id="50" name="Shape 50"/>
        <p:cNvGrpSpPr/>
        <p:nvPr/>
      </p:nvGrpSpPr>
      <p:grpSpPr>
        <a:xfrm>
          <a:off x="0" y="0"/>
          <a:ext cx="0" cy="0"/>
          <a:chOff x="0" y="0"/>
          <a:chExt cx="0" cy="0"/>
        </a:xfrm>
      </p:grpSpPr>
      <p:sp>
        <p:nvSpPr>
          <p:cNvPr id="51" name="Google Shape;51;p8"/>
          <p:cNvSpPr txBox="1"/>
          <p:nvPr>
            <p:ph type="ctrTitle"/>
          </p:nvPr>
        </p:nvSpPr>
        <p:spPr>
          <a:xfrm>
            <a:off x="664115" y="1237230"/>
            <a:ext cx="5502900" cy="1790700"/>
          </a:xfrm>
          <a:prstGeom prst="rect">
            <a:avLst/>
          </a:prstGeom>
          <a:noFill/>
          <a:ln>
            <a:noFill/>
          </a:ln>
        </p:spPr>
        <p:txBody>
          <a:bodyPr anchorCtr="0" anchor="b" bIns="34275" lIns="0" spcFirstLastPara="1" rIns="68575" wrap="square" tIns="34275">
            <a:normAutofit/>
          </a:bodyPr>
          <a:lstStyle>
            <a:lvl1pPr lvl="0" marR="0" rtl="0" algn="l">
              <a:lnSpc>
                <a:spcPct val="90000"/>
              </a:lnSpc>
              <a:spcBef>
                <a:spcPts val="0"/>
              </a:spcBef>
              <a:spcAft>
                <a:spcPts val="0"/>
              </a:spcAft>
              <a:buClr>
                <a:schemeClr val="lt1"/>
              </a:buClr>
              <a:buSzPts val="3900"/>
              <a:buFont typeface="Montserrat"/>
              <a:buNone/>
              <a:defRPr b="0" i="0" sz="3900" u="none" cap="none" strike="noStrike">
                <a:solidFill>
                  <a:schemeClr val="lt1"/>
                </a:solidFill>
                <a:latin typeface="Montserrat"/>
                <a:ea typeface="Montserrat"/>
                <a:cs typeface="Montserrat"/>
                <a:sym typeface="Montserra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8"/>
          <p:cNvSpPr txBox="1"/>
          <p:nvPr>
            <p:ph idx="1" type="subTitle"/>
          </p:nvPr>
        </p:nvSpPr>
        <p:spPr>
          <a:xfrm>
            <a:off x="664115" y="3049701"/>
            <a:ext cx="5502900" cy="684000"/>
          </a:xfrm>
          <a:prstGeom prst="rect">
            <a:avLst/>
          </a:prstGeom>
          <a:noFill/>
          <a:ln>
            <a:noFill/>
          </a:ln>
        </p:spPr>
        <p:txBody>
          <a:bodyPr anchorCtr="0" anchor="t" bIns="34275" lIns="0" spcFirstLastPara="1" rIns="68575" wrap="square" tIns="34275">
            <a:normAutofit/>
          </a:bodyPr>
          <a:lstStyle>
            <a:lvl1pPr lvl="0" marR="0" rtl="0" algn="l">
              <a:lnSpc>
                <a:spcPct val="90000"/>
              </a:lnSpc>
              <a:spcBef>
                <a:spcPts val="800"/>
              </a:spcBef>
              <a:spcAft>
                <a:spcPts val="0"/>
              </a:spcAft>
              <a:buClr>
                <a:schemeClr val="lt1"/>
              </a:buClr>
              <a:buSzPts val="1400"/>
              <a:buFont typeface="Arial"/>
              <a:buNone/>
              <a:defRPr b="0" i="0" sz="1400" u="none" cap="none" strike="noStrike">
                <a:solidFill>
                  <a:schemeClr val="lt1"/>
                </a:solidFill>
                <a:latin typeface="Open Sans Light"/>
                <a:ea typeface="Open Sans Light"/>
                <a:cs typeface="Open Sans Light"/>
                <a:sym typeface="Open Sans Light"/>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Open Sans Light"/>
                <a:ea typeface="Open Sans Light"/>
                <a:cs typeface="Open Sans Light"/>
                <a:sym typeface="Open Sans Light"/>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pic>
        <p:nvPicPr>
          <p:cNvPr descr="A picture containing text, clipart&#10;&#10;Description automatically generated" id="53" name="Google Shape;53;p8"/>
          <p:cNvPicPr preferRelativeResize="0"/>
          <p:nvPr/>
        </p:nvPicPr>
        <p:blipFill rotWithShape="1">
          <a:blip r:embed="rId2">
            <a:alphaModFix/>
          </a:blip>
          <a:srcRect b="0" l="0" r="0" t="0"/>
          <a:stretch/>
        </p:blipFill>
        <p:spPr>
          <a:xfrm>
            <a:off x="675000" y="270000"/>
            <a:ext cx="1485000" cy="447857"/>
          </a:xfrm>
          <a:prstGeom prst="rect">
            <a:avLst/>
          </a:prstGeom>
          <a:noFill/>
          <a:ln>
            <a:noFill/>
          </a:ln>
        </p:spPr>
      </p:pic>
      <p:sp>
        <p:nvSpPr>
          <p:cNvPr id="54" name="Google Shape;54;p8"/>
          <p:cNvSpPr txBox="1"/>
          <p:nvPr/>
        </p:nvSpPr>
        <p:spPr>
          <a:xfrm>
            <a:off x="6974330" y="4536357"/>
            <a:ext cx="1513500" cy="500100"/>
          </a:xfrm>
          <a:prstGeom prst="rect">
            <a:avLst/>
          </a:prstGeom>
          <a:noFill/>
          <a:ln>
            <a:noFill/>
          </a:ln>
        </p:spPr>
        <p:txBody>
          <a:bodyPr anchorCtr="0" anchor="b" bIns="34275" lIns="0" spcFirstLastPara="1" rIns="0" wrap="square" tIns="34275">
            <a:spAutoFit/>
          </a:bodyPr>
          <a:lstStyle/>
          <a:p>
            <a:pPr indent="0" lvl="0" marL="0" marR="0" rtl="0" algn="r">
              <a:spcBef>
                <a:spcPts val="0"/>
              </a:spcBef>
              <a:spcAft>
                <a:spcPts val="0"/>
              </a:spcAft>
              <a:buNone/>
            </a:pPr>
            <a:r>
              <a:rPr b="1" i="0" lang="en" sz="1400" u="none" cap="none" strike="noStrike">
                <a:solidFill>
                  <a:schemeClr val="lt1"/>
                </a:solidFill>
                <a:latin typeface="Open Sans ExtraBold"/>
                <a:ea typeface="Open Sans ExtraBold"/>
                <a:cs typeface="Open Sans ExtraBold"/>
                <a:sym typeface="Open Sans ExtraBold"/>
              </a:rPr>
              <a:t>www.synapxe.sg</a:t>
            </a:r>
            <a:endParaRPr b="1" i="0" sz="1400" u="none" cap="none" strike="noStrike">
              <a:solidFill>
                <a:schemeClr val="lt1"/>
              </a:solidFill>
              <a:latin typeface="Open Sans ExtraBold"/>
              <a:ea typeface="Open Sans ExtraBold"/>
              <a:cs typeface="Open Sans ExtraBold"/>
              <a:sym typeface="Open Sans ExtraBold"/>
            </a:endParaRPr>
          </a:p>
        </p:txBody>
      </p:sp>
      <p:sp>
        <p:nvSpPr>
          <p:cNvPr id="55" name="Google Shape;55;p8"/>
          <p:cNvSpPr txBox="1"/>
          <p:nvPr/>
        </p:nvSpPr>
        <p:spPr>
          <a:xfrm>
            <a:off x="903070" y="4342586"/>
            <a:ext cx="1461300" cy="5619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0" i="0" lang="en" sz="800" u="none" cap="none" strike="noStrike">
                <a:solidFill>
                  <a:schemeClr val="lt1"/>
                </a:solidFill>
                <a:latin typeface="Open Sans Light"/>
                <a:ea typeface="Open Sans Light"/>
                <a:cs typeface="Open Sans Light"/>
                <a:sym typeface="Open Sans Light"/>
              </a:rPr>
              <a:t>synapxe</a:t>
            </a:r>
            <a:endParaRPr b="0" i="0" sz="800" u="none" cap="none" strike="noStrike">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t/>
            </a:r>
            <a:endParaRPr b="0" i="0" sz="800" u="none" cap="none" strike="noStrike">
              <a:solidFill>
                <a:schemeClr val="lt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chemeClr val="lt1"/>
              </a:buClr>
              <a:buSzPts val="800"/>
              <a:buFont typeface="Open Sans Light"/>
              <a:buNone/>
            </a:pPr>
            <a:r>
              <a:rPr b="0" i="0" lang="en" sz="800" u="none" cap="none" strike="noStrike">
                <a:solidFill>
                  <a:schemeClr val="lt1"/>
                </a:solidFill>
                <a:latin typeface="Open Sans Light"/>
                <a:ea typeface="Open Sans Light"/>
                <a:cs typeface="Open Sans Light"/>
                <a:sym typeface="Open Sans Light"/>
              </a:rPr>
              <a:t>synapxe</a:t>
            </a:r>
            <a:endParaRPr b="0" i="0" sz="800" u="none" cap="none" strike="noStrike">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t/>
            </a:r>
            <a:endParaRPr b="0" i="0" sz="800" u="none" cap="none" strike="noStrike">
              <a:solidFill>
                <a:schemeClr val="lt1"/>
              </a:solidFill>
              <a:latin typeface="Open Sans Light"/>
              <a:ea typeface="Open Sans Light"/>
              <a:cs typeface="Open Sans Light"/>
              <a:sym typeface="Open Sans Light"/>
            </a:endParaRPr>
          </a:p>
        </p:txBody>
      </p:sp>
      <p:pic>
        <p:nvPicPr>
          <p:cNvPr id="56" name="Google Shape;56;p8">
            <a:hlinkClick r:id="rId3"/>
          </p:cNvPr>
          <p:cNvPicPr preferRelativeResize="0"/>
          <p:nvPr/>
        </p:nvPicPr>
        <p:blipFill rotWithShape="1">
          <a:blip r:embed="rId4">
            <a:alphaModFix/>
          </a:blip>
          <a:srcRect b="0" l="0" r="0" t="0"/>
          <a:stretch/>
        </p:blipFill>
        <p:spPr>
          <a:xfrm>
            <a:off x="656034" y="4330088"/>
            <a:ext cx="190500" cy="190500"/>
          </a:xfrm>
          <a:prstGeom prst="rect">
            <a:avLst/>
          </a:prstGeom>
          <a:noFill/>
          <a:ln>
            <a:noFill/>
          </a:ln>
        </p:spPr>
      </p:pic>
      <p:pic>
        <p:nvPicPr>
          <p:cNvPr id="57" name="Google Shape;57;p8">
            <a:hlinkClick r:id="rId5"/>
          </p:cNvPr>
          <p:cNvPicPr preferRelativeResize="0"/>
          <p:nvPr/>
        </p:nvPicPr>
        <p:blipFill rotWithShape="1">
          <a:blip r:embed="rId6">
            <a:alphaModFix/>
          </a:blip>
          <a:srcRect b="0" l="0" r="0" t="0"/>
          <a:stretch/>
        </p:blipFill>
        <p:spPr>
          <a:xfrm>
            <a:off x="661028" y="4572428"/>
            <a:ext cx="190500" cy="190500"/>
          </a:xfrm>
          <a:prstGeom prst="rect">
            <a:avLst/>
          </a:prstGeom>
          <a:noFill/>
          <a:ln>
            <a:noFill/>
          </a:ln>
        </p:spPr>
      </p:pic>
      <p:pic>
        <p:nvPicPr>
          <p:cNvPr id="58" name="Google Shape;58;p8">
            <a:hlinkClick r:id="rId7"/>
          </p:cNvPr>
          <p:cNvPicPr preferRelativeResize="0"/>
          <p:nvPr/>
        </p:nvPicPr>
        <p:blipFill rotWithShape="1">
          <a:blip r:embed="rId8">
            <a:alphaModFix/>
          </a:blip>
          <a:srcRect b="0" l="0" r="0" t="0"/>
          <a:stretch/>
        </p:blipFill>
        <p:spPr>
          <a:xfrm>
            <a:off x="2117037" y="4325832"/>
            <a:ext cx="190500" cy="190500"/>
          </a:xfrm>
          <a:prstGeom prst="rect">
            <a:avLst/>
          </a:prstGeom>
          <a:noFill/>
          <a:ln>
            <a:noFill/>
          </a:ln>
        </p:spPr>
      </p:pic>
      <p:sp>
        <p:nvSpPr>
          <p:cNvPr id="59" name="Google Shape;59;p8"/>
          <p:cNvSpPr txBox="1"/>
          <p:nvPr/>
        </p:nvSpPr>
        <p:spPr>
          <a:xfrm>
            <a:off x="2364292" y="4342586"/>
            <a:ext cx="1461300" cy="5619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0" i="0" lang="en" sz="800" u="none" cap="none" strike="noStrike">
                <a:solidFill>
                  <a:schemeClr val="lt1"/>
                </a:solidFill>
                <a:latin typeface="Open Sans Light"/>
                <a:ea typeface="Open Sans Light"/>
                <a:cs typeface="Open Sans Light"/>
                <a:sym typeface="Open Sans Light"/>
              </a:rPr>
              <a:t>synapxe</a:t>
            </a:r>
            <a:endParaRPr b="0" i="0" sz="800" u="none" cap="none" strike="noStrike">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t/>
            </a:r>
            <a:endParaRPr b="0" i="0" sz="800" u="none" cap="none" strike="noStrike">
              <a:solidFill>
                <a:schemeClr val="lt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chemeClr val="lt1"/>
              </a:buClr>
              <a:buSzPts val="800"/>
              <a:buFont typeface="Open Sans Light"/>
              <a:buNone/>
            </a:pPr>
            <a:r>
              <a:rPr b="0" i="0" lang="en" sz="800" u="none" cap="none" strike="noStrike">
                <a:solidFill>
                  <a:schemeClr val="lt1"/>
                </a:solidFill>
                <a:latin typeface="Open Sans Light"/>
                <a:ea typeface="Open Sans Light"/>
                <a:cs typeface="Open Sans Light"/>
                <a:sym typeface="Open Sans Light"/>
              </a:rPr>
              <a:t>synapxe.singapore</a:t>
            </a:r>
            <a:endParaRPr b="0" i="0" sz="800" u="none" cap="none" strike="noStrike">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t/>
            </a:r>
            <a:endParaRPr b="0" i="0" sz="800" u="none" cap="none" strike="noStrike">
              <a:solidFill>
                <a:schemeClr val="lt1"/>
              </a:solidFill>
              <a:latin typeface="Open Sans Light"/>
              <a:ea typeface="Open Sans Light"/>
              <a:cs typeface="Open Sans Light"/>
              <a:sym typeface="Open Sans Light"/>
            </a:endParaRPr>
          </a:p>
        </p:txBody>
      </p:sp>
      <p:pic>
        <p:nvPicPr>
          <p:cNvPr id="60" name="Google Shape;60;p8">
            <a:hlinkClick r:id="rId9"/>
          </p:cNvPr>
          <p:cNvPicPr preferRelativeResize="0"/>
          <p:nvPr/>
        </p:nvPicPr>
        <p:blipFill rotWithShape="1">
          <a:blip r:embed="rId10">
            <a:alphaModFix/>
          </a:blip>
          <a:srcRect b="0" l="0" r="0" t="0"/>
          <a:stretch/>
        </p:blipFill>
        <p:spPr>
          <a:xfrm>
            <a:off x="2117037" y="4579607"/>
            <a:ext cx="190500" cy="190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9"/>
          <p:cNvSpPr txBox="1"/>
          <p:nvPr>
            <p:ph idx="1" type="body"/>
          </p:nvPr>
        </p:nvSpPr>
        <p:spPr>
          <a:xfrm>
            <a:off x="656035" y="1383166"/>
            <a:ext cx="7886700" cy="2734800"/>
          </a:xfrm>
          <a:prstGeom prst="rect">
            <a:avLst/>
          </a:prstGeom>
          <a:noFill/>
          <a:ln>
            <a:noFill/>
          </a:ln>
        </p:spPr>
        <p:txBody>
          <a:bodyPr anchorCtr="0" anchor="t" bIns="34275" lIns="0" spcFirstLastPara="1" rIns="68575" wrap="square" tIns="34275">
            <a:noAutofit/>
          </a:bodyPr>
          <a:lstStyle>
            <a:lvl1pPr indent="-336550" lvl="0" marL="457200" marR="0" rtl="0" algn="l">
              <a:lnSpc>
                <a:spcPct val="90000"/>
              </a:lnSpc>
              <a:spcBef>
                <a:spcPts val="800"/>
              </a:spcBef>
              <a:spcAft>
                <a:spcPts val="0"/>
              </a:spcAft>
              <a:buClr>
                <a:schemeClr val="dk1"/>
              </a:buClr>
              <a:buSzPts val="1700"/>
              <a:buFont typeface="Arial"/>
              <a:buChar char="•"/>
              <a:defRPr b="0" i="0" sz="1700" u="none" cap="none" strike="noStrike">
                <a:solidFill>
                  <a:schemeClr val="dk1"/>
                </a:solidFill>
                <a:latin typeface="Open Sans Light"/>
                <a:ea typeface="Open Sans Light"/>
                <a:cs typeface="Open Sans Light"/>
                <a:sym typeface="Open Sans Light"/>
              </a:defRPr>
            </a:lvl1pPr>
            <a:lvl2pPr indent="-330200" lvl="1" marL="914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Open Sans Light"/>
                <a:ea typeface="Open Sans Light"/>
                <a:cs typeface="Open Sans Light"/>
                <a:sym typeface="Open Sans Light"/>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descr="A picture containing text, clock&#10;&#10;Description automatically generated" id="63" name="Google Shape;63;p9"/>
          <p:cNvPicPr preferRelativeResize="0"/>
          <p:nvPr/>
        </p:nvPicPr>
        <p:blipFill rotWithShape="1">
          <a:blip r:embed="rId2">
            <a:alphaModFix/>
          </a:blip>
          <a:srcRect b="0" l="0" r="0" t="0"/>
          <a:stretch/>
        </p:blipFill>
        <p:spPr>
          <a:xfrm>
            <a:off x="7137966" y="270000"/>
            <a:ext cx="1349999" cy="240000"/>
          </a:xfrm>
          <a:prstGeom prst="rect">
            <a:avLst/>
          </a:prstGeom>
          <a:noFill/>
          <a:ln>
            <a:noFill/>
          </a:ln>
        </p:spPr>
      </p:pic>
      <p:sp>
        <p:nvSpPr>
          <p:cNvPr id="64" name="Google Shape;64;p9"/>
          <p:cNvSpPr txBox="1"/>
          <p:nvPr>
            <p:ph idx="2" type="body"/>
          </p:nvPr>
        </p:nvSpPr>
        <p:spPr>
          <a:xfrm>
            <a:off x="656035" y="239856"/>
            <a:ext cx="61116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65" name="Google Shape;65;p9"/>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7" name="Shape 67"/>
        <p:cNvGrpSpPr/>
        <p:nvPr/>
      </p:nvGrpSpPr>
      <p:grpSpPr>
        <a:xfrm>
          <a:off x="0" y="0"/>
          <a:ext cx="0" cy="0"/>
          <a:chOff x="0" y="0"/>
          <a:chExt cx="0" cy="0"/>
        </a:xfrm>
      </p:grpSpPr>
      <p:sp>
        <p:nvSpPr>
          <p:cNvPr id="68" name="Google Shape;68;p10"/>
          <p:cNvSpPr txBox="1"/>
          <p:nvPr>
            <p:ph idx="1" type="body"/>
          </p:nvPr>
        </p:nvSpPr>
        <p:spPr>
          <a:xfrm>
            <a:off x="656035" y="1369219"/>
            <a:ext cx="3886200" cy="3263400"/>
          </a:xfrm>
          <a:prstGeom prst="rect">
            <a:avLst/>
          </a:prstGeom>
          <a:noFill/>
          <a:ln>
            <a:noFill/>
          </a:ln>
        </p:spPr>
        <p:txBody>
          <a:bodyPr anchorCtr="0" anchor="t" bIns="34275" lIns="0" spcFirstLastPara="1" rIns="68575" wrap="square" tIns="34275">
            <a:noAutofit/>
          </a:bodyPr>
          <a:lstStyle>
            <a:lvl1pPr indent="-336550" lvl="0" marL="457200" marR="0" rtl="0" algn="l">
              <a:lnSpc>
                <a:spcPct val="90000"/>
              </a:lnSpc>
              <a:spcBef>
                <a:spcPts val="800"/>
              </a:spcBef>
              <a:spcAft>
                <a:spcPts val="0"/>
              </a:spcAft>
              <a:buClr>
                <a:schemeClr val="dk1"/>
              </a:buClr>
              <a:buSzPts val="1700"/>
              <a:buFont typeface="Arial"/>
              <a:buChar char="•"/>
              <a:defRPr b="0" i="0" sz="1700" u="none" cap="none" strike="noStrike">
                <a:solidFill>
                  <a:schemeClr val="dk1"/>
                </a:solidFill>
                <a:latin typeface="Open Sans Light"/>
                <a:ea typeface="Open Sans Light"/>
                <a:cs typeface="Open Sans Light"/>
                <a:sym typeface="Open Sans Light"/>
              </a:defRPr>
            </a:lvl1pPr>
            <a:lvl2pPr indent="-330200" lvl="1" marL="914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Open Sans Light"/>
                <a:ea typeface="Open Sans Light"/>
                <a:cs typeface="Open Sans Light"/>
                <a:sym typeface="Open Sans Light"/>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9" name="Google Shape;69;p10"/>
          <p:cNvSpPr txBox="1"/>
          <p:nvPr>
            <p:ph idx="2" type="body"/>
          </p:nvPr>
        </p:nvSpPr>
        <p:spPr>
          <a:xfrm>
            <a:off x="4656535" y="1369219"/>
            <a:ext cx="3886200" cy="3263400"/>
          </a:xfrm>
          <a:prstGeom prst="rect">
            <a:avLst/>
          </a:prstGeom>
          <a:noFill/>
          <a:ln>
            <a:noFill/>
          </a:ln>
        </p:spPr>
        <p:txBody>
          <a:bodyPr anchorCtr="0" anchor="t" bIns="34275" lIns="0" spcFirstLastPara="1" rIns="68575" wrap="square" tIns="34275">
            <a:noAutofit/>
          </a:bodyPr>
          <a:lstStyle>
            <a:lvl1pPr indent="-336550" lvl="0" marL="457200" marR="0" rtl="0" algn="l">
              <a:lnSpc>
                <a:spcPct val="90000"/>
              </a:lnSpc>
              <a:spcBef>
                <a:spcPts val="800"/>
              </a:spcBef>
              <a:spcAft>
                <a:spcPts val="0"/>
              </a:spcAft>
              <a:buClr>
                <a:schemeClr val="dk1"/>
              </a:buClr>
              <a:buSzPts val="1700"/>
              <a:buFont typeface="Arial"/>
              <a:buChar char="•"/>
              <a:defRPr b="0" i="0" sz="1700" u="none" cap="none" strike="noStrike">
                <a:solidFill>
                  <a:schemeClr val="dk1"/>
                </a:solidFill>
                <a:latin typeface="Open Sans Light"/>
                <a:ea typeface="Open Sans Light"/>
                <a:cs typeface="Open Sans Light"/>
                <a:sym typeface="Open Sans Light"/>
              </a:defRPr>
            </a:lvl1pPr>
            <a:lvl2pPr indent="-330200" lvl="1" marL="914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Open Sans Light"/>
                <a:ea typeface="Open Sans Light"/>
                <a:cs typeface="Open Sans Light"/>
                <a:sym typeface="Open Sans Light"/>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descr="A picture containing text, clock&#10;&#10;Description automatically generated" id="70" name="Google Shape;70;p10"/>
          <p:cNvPicPr preferRelativeResize="0"/>
          <p:nvPr/>
        </p:nvPicPr>
        <p:blipFill rotWithShape="1">
          <a:blip r:embed="rId2">
            <a:alphaModFix/>
          </a:blip>
          <a:srcRect b="0" l="0" r="0" t="0"/>
          <a:stretch/>
        </p:blipFill>
        <p:spPr>
          <a:xfrm>
            <a:off x="7137966" y="270000"/>
            <a:ext cx="1349999" cy="240000"/>
          </a:xfrm>
          <a:prstGeom prst="rect">
            <a:avLst/>
          </a:prstGeom>
          <a:noFill/>
          <a:ln>
            <a:noFill/>
          </a:ln>
        </p:spPr>
      </p:pic>
      <p:sp>
        <p:nvSpPr>
          <p:cNvPr id="71" name="Google Shape;71;p10"/>
          <p:cNvSpPr txBox="1"/>
          <p:nvPr>
            <p:ph idx="3" type="body"/>
          </p:nvPr>
        </p:nvSpPr>
        <p:spPr>
          <a:xfrm>
            <a:off x="656035" y="239856"/>
            <a:ext cx="6111600" cy="748800"/>
          </a:xfrm>
          <a:prstGeom prst="rect">
            <a:avLst/>
          </a:prstGeom>
          <a:noFill/>
          <a:ln>
            <a:noFill/>
          </a:ln>
        </p:spPr>
        <p:txBody>
          <a:bodyPr anchorCtr="0" anchor="t" bIns="35100" lIns="0" spcFirstLastPara="1" rIns="68575" wrap="square" tIns="34275">
            <a:noAutofit/>
          </a:bodyPr>
          <a:lstStyle>
            <a:lvl1pPr indent="-228600" lvl="0" marL="457200" marR="0" rtl="0" algn="l">
              <a:lnSpc>
                <a:spcPct val="90000"/>
              </a:lnSpc>
              <a:spcBef>
                <a:spcPts val="800"/>
              </a:spcBef>
              <a:spcAft>
                <a:spcPts val="0"/>
              </a:spcAft>
              <a:buClr>
                <a:schemeClr val="accent1"/>
              </a:buClr>
              <a:buSzPts val="1700"/>
              <a:buFont typeface="Arial"/>
              <a:buNone/>
              <a:defRPr b="0" i="0" sz="1700" u="none" cap="none" strike="noStrike">
                <a:solidFill>
                  <a:schemeClr val="accent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72" name="Google Shape;72;p10"/>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dk1"/>
                </a:solidFill>
                <a:latin typeface="Open Sans Light"/>
                <a:ea typeface="Open Sans Light"/>
                <a:cs typeface="Open Sans Light"/>
                <a:sym typeface="Open Sans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0"/>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Open Sans Light"/>
                <a:ea typeface="Open Sans Light"/>
                <a:cs typeface="Open Sans Light"/>
                <a:sym typeface="Open Sans Light"/>
              </a:defRPr>
            </a:lvl1pPr>
            <a:lvl2pPr indent="0" lvl="1" marL="0" marR="0" rtl="0" algn="r">
              <a:spcBef>
                <a:spcPts val="0"/>
              </a:spcBef>
              <a:buNone/>
              <a:defRPr b="0" i="0" sz="800" u="none" cap="none" strike="noStrike">
                <a:solidFill>
                  <a:schemeClr val="dk1"/>
                </a:solidFill>
                <a:latin typeface="Open Sans Light"/>
                <a:ea typeface="Open Sans Light"/>
                <a:cs typeface="Open Sans Light"/>
                <a:sym typeface="Open Sans Light"/>
              </a:defRPr>
            </a:lvl2pPr>
            <a:lvl3pPr indent="0" lvl="2" marL="0" marR="0" rtl="0" algn="r">
              <a:spcBef>
                <a:spcPts val="0"/>
              </a:spcBef>
              <a:buNone/>
              <a:defRPr b="0" i="0" sz="800" u="none" cap="none" strike="noStrike">
                <a:solidFill>
                  <a:schemeClr val="dk1"/>
                </a:solidFill>
                <a:latin typeface="Open Sans Light"/>
                <a:ea typeface="Open Sans Light"/>
                <a:cs typeface="Open Sans Light"/>
                <a:sym typeface="Open Sans Light"/>
              </a:defRPr>
            </a:lvl3pPr>
            <a:lvl4pPr indent="0" lvl="3" marL="0" marR="0" rtl="0" algn="r">
              <a:spcBef>
                <a:spcPts val="0"/>
              </a:spcBef>
              <a:buNone/>
              <a:defRPr b="0" i="0" sz="800" u="none" cap="none" strike="noStrike">
                <a:solidFill>
                  <a:schemeClr val="dk1"/>
                </a:solidFill>
                <a:latin typeface="Open Sans Light"/>
                <a:ea typeface="Open Sans Light"/>
                <a:cs typeface="Open Sans Light"/>
                <a:sym typeface="Open Sans Light"/>
              </a:defRPr>
            </a:lvl4pPr>
            <a:lvl5pPr indent="0" lvl="4" marL="0" marR="0" rtl="0" algn="r">
              <a:spcBef>
                <a:spcPts val="0"/>
              </a:spcBef>
              <a:buNone/>
              <a:defRPr b="0" i="0" sz="800" u="none" cap="none" strike="noStrike">
                <a:solidFill>
                  <a:schemeClr val="dk1"/>
                </a:solidFill>
                <a:latin typeface="Open Sans Light"/>
                <a:ea typeface="Open Sans Light"/>
                <a:cs typeface="Open Sans Light"/>
                <a:sym typeface="Open Sans Light"/>
              </a:defRPr>
            </a:lvl5pPr>
            <a:lvl6pPr indent="0" lvl="5" marL="0" marR="0" rtl="0" algn="r">
              <a:spcBef>
                <a:spcPts val="0"/>
              </a:spcBef>
              <a:buNone/>
              <a:defRPr b="0" i="0" sz="800" u="none" cap="none" strike="noStrike">
                <a:solidFill>
                  <a:schemeClr val="dk1"/>
                </a:solidFill>
                <a:latin typeface="Open Sans Light"/>
                <a:ea typeface="Open Sans Light"/>
                <a:cs typeface="Open Sans Light"/>
                <a:sym typeface="Open Sans Light"/>
              </a:defRPr>
            </a:lvl6pPr>
            <a:lvl7pPr indent="0" lvl="6" marL="0" marR="0" rtl="0" algn="r">
              <a:spcBef>
                <a:spcPts val="0"/>
              </a:spcBef>
              <a:buNone/>
              <a:defRPr b="0" i="0" sz="800" u="none" cap="none" strike="noStrike">
                <a:solidFill>
                  <a:schemeClr val="dk1"/>
                </a:solidFill>
                <a:latin typeface="Open Sans Light"/>
                <a:ea typeface="Open Sans Light"/>
                <a:cs typeface="Open Sans Light"/>
                <a:sym typeface="Open Sans Light"/>
              </a:defRPr>
            </a:lvl7pPr>
            <a:lvl8pPr indent="0" lvl="7" marL="0" marR="0" rtl="0" algn="r">
              <a:spcBef>
                <a:spcPts val="0"/>
              </a:spcBef>
              <a:buNone/>
              <a:defRPr b="0" i="0" sz="800" u="none" cap="none" strike="noStrike">
                <a:solidFill>
                  <a:schemeClr val="dk1"/>
                </a:solidFill>
                <a:latin typeface="Open Sans Light"/>
                <a:ea typeface="Open Sans Light"/>
                <a:cs typeface="Open Sans Light"/>
                <a:sym typeface="Open Sans Light"/>
              </a:defRPr>
            </a:lvl8pPr>
            <a:lvl9pPr indent="0" lvl="8" marL="0" marR="0" rtl="0" algn="r">
              <a:spcBef>
                <a:spcPts val="0"/>
              </a:spcBef>
              <a:buNone/>
              <a:defRPr b="0" i="0" sz="800" u="none" cap="none" strike="noStrike">
                <a:solidFill>
                  <a:schemeClr val="dk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idx="11" type="ftr"/>
          </p:nvPr>
        </p:nvSpPr>
        <p:spPr>
          <a:xfrm>
            <a:off x="595994"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600" u="none" cap="none" strike="noStrike">
                <a:solidFill>
                  <a:schemeClr val="dk1"/>
                </a:solidFill>
                <a:latin typeface="Open Sans Light"/>
                <a:ea typeface="Open Sans Light"/>
                <a:cs typeface="Open Sans Light"/>
                <a:sym typeface="Open Sans Light"/>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57">
          <p15:clr>
            <a:srgbClr val="F26B43"/>
          </p15:clr>
        </p15:guide>
        <p15:guide id="2" pos="413">
          <p15:clr>
            <a:srgbClr val="F26B43"/>
          </p15:clr>
        </p15:guide>
        <p15:guide id="3" orient="horz" pos="2998">
          <p15:clr>
            <a:srgbClr val="F26B43"/>
          </p15:clr>
        </p15:guide>
        <p15:guide id="4" pos="534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Open Sans Light"/>
                <a:ea typeface="Open Sans Light"/>
                <a:cs typeface="Open Sans Light"/>
                <a:sym typeface="Open Sans Light"/>
              </a:defRPr>
            </a:lvl1pPr>
            <a:lvl2pPr indent="0" lvl="1" marL="0" marR="0" rtl="0" algn="r">
              <a:spcBef>
                <a:spcPts val="0"/>
              </a:spcBef>
              <a:buNone/>
              <a:defRPr b="0" i="0" sz="800" u="none" cap="none" strike="noStrike">
                <a:solidFill>
                  <a:schemeClr val="dk1"/>
                </a:solidFill>
                <a:latin typeface="Open Sans Light"/>
                <a:ea typeface="Open Sans Light"/>
                <a:cs typeface="Open Sans Light"/>
                <a:sym typeface="Open Sans Light"/>
              </a:defRPr>
            </a:lvl2pPr>
            <a:lvl3pPr indent="0" lvl="2" marL="0" marR="0" rtl="0" algn="r">
              <a:spcBef>
                <a:spcPts val="0"/>
              </a:spcBef>
              <a:buNone/>
              <a:defRPr b="0" i="0" sz="800" u="none" cap="none" strike="noStrike">
                <a:solidFill>
                  <a:schemeClr val="dk1"/>
                </a:solidFill>
                <a:latin typeface="Open Sans Light"/>
                <a:ea typeface="Open Sans Light"/>
                <a:cs typeface="Open Sans Light"/>
                <a:sym typeface="Open Sans Light"/>
              </a:defRPr>
            </a:lvl3pPr>
            <a:lvl4pPr indent="0" lvl="3" marL="0" marR="0" rtl="0" algn="r">
              <a:spcBef>
                <a:spcPts val="0"/>
              </a:spcBef>
              <a:buNone/>
              <a:defRPr b="0" i="0" sz="800" u="none" cap="none" strike="noStrike">
                <a:solidFill>
                  <a:schemeClr val="dk1"/>
                </a:solidFill>
                <a:latin typeface="Open Sans Light"/>
                <a:ea typeface="Open Sans Light"/>
                <a:cs typeface="Open Sans Light"/>
                <a:sym typeface="Open Sans Light"/>
              </a:defRPr>
            </a:lvl4pPr>
            <a:lvl5pPr indent="0" lvl="4" marL="0" marR="0" rtl="0" algn="r">
              <a:spcBef>
                <a:spcPts val="0"/>
              </a:spcBef>
              <a:buNone/>
              <a:defRPr b="0" i="0" sz="800" u="none" cap="none" strike="noStrike">
                <a:solidFill>
                  <a:schemeClr val="dk1"/>
                </a:solidFill>
                <a:latin typeface="Open Sans Light"/>
                <a:ea typeface="Open Sans Light"/>
                <a:cs typeface="Open Sans Light"/>
                <a:sym typeface="Open Sans Light"/>
              </a:defRPr>
            </a:lvl5pPr>
            <a:lvl6pPr indent="0" lvl="5" marL="0" marR="0" rtl="0" algn="r">
              <a:spcBef>
                <a:spcPts val="0"/>
              </a:spcBef>
              <a:buNone/>
              <a:defRPr b="0" i="0" sz="800" u="none" cap="none" strike="noStrike">
                <a:solidFill>
                  <a:schemeClr val="dk1"/>
                </a:solidFill>
                <a:latin typeface="Open Sans Light"/>
                <a:ea typeface="Open Sans Light"/>
                <a:cs typeface="Open Sans Light"/>
                <a:sym typeface="Open Sans Light"/>
              </a:defRPr>
            </a:lvl6pPr>
            <a:lvl7pPr indent="0" lvl="6" marL="0" marR="0" rtl="0" algn="r">
              <a:spcBef>
                <a:spcPts val="0"/>
              </a:spcBef>
              <a:buNone/>
              <a:defRPr b="0" i="0" sz="800" u="none" cap="none" strike="noStrike">
                <a:solidFill>
                  <a:schemeClr val="dk1"/>
                </a:solidFill>
                <a:latin typeface="Open Sans Light"/>
                <a:ea typeface="Open Sans Light"/>
                <a:cs typeface="Open Sans Light"/>
                <a:sym typeface="Open Sans Light"/>
              </a:defRPr>
            </a:lvl7pPr>
            <a:lvl8pPr indent="0" lvl="7" marL="0" marR="0" rtl="0" algn="r">
              <a:spcBef>
                <a:spcPts val="0"/>
              </a:spcBef>
              <a:buNone/>
              <a:defRPr b="0" i="0" sz="800" u="none" cap="none" strike="noStrike">
                <a:solidFill>
                  <a:schemeClr val="dk1"/>
                </a:solidFill>
                <a:latin typeface="Open Sans Light"/>
                <a:ea typeface="Open Sans Light"/>
                <a:cs typeface="Open Sans Light"/>
                <a:sym typeface="Open Sans Light"/>
              </a:defRPr>
            </a:lvl8pPr>
            <a:lvl9pPr indent="0" lvl="8" marL="0" marR="0" rtl="0" algn="r">
              <a:spcBef>
                <a:spcPts val="0"/>
              </a:spcBef>
              <a:buNone/>
              <a:defRPr b="0" i="0" sz="800" u="none" cap="none" strike="noStrike">
                <a:solidFill>
                  <a:schemeClr val="dk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idx="11" type="ftr"/>
          </p:nvPr>
        </p:nvSpPr>
        <p:spPr>
          <a:xfrm>
            <a:off x="595994"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600" u="none" cap="none" strike="noStrike">
                <a:solidFill>
                  <a:schemeClr val="dk1"/>
                </a:solidFill>
                <a:latin typeface="Open Sans Light"/>
                <a:ea typeface="Open Sans Light"/>
                <a:cs typeface="Open Sans Light"/>
                <a:sym typeface="Open Sans Light"/>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57">
          <p15:clr>
            <a:srgbClr val="F26B43"/>
          </p15:clr>
        </p15:guide>
        <p15:guide id="2" pos="413">
          <p15:clr>
            <a:srgbClr val="F26B43"/>
          </p15:clr>
        </p15:guide>
        <p15:guide id="3" orient="horz" pos="2998">
          <p15:clr>
            <a:srgbClr val="F26B43"/>
          </p15:clr>
        </p15:guide>
        <p15:guide id="4" pos="53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hyperlink" Target="https://www.kaggle.com/c/medicalnotes-2019/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hyperlink" Target="https://github.com/melodysdreamj/WizardVicunaLM" TargetMode="External"/><Relationship Id="rId4" Type="http://schemas.openxmlformats.org/officeDocument/2006/relationships/hyperlink" Target="https://github.com/PanQiWei/AutoGPT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ctrTitle"/>
          </p:nvPr>
        </p:nvSpPr>
        <p:spPr>
          <a:xfrm>
            <a:off x="1420388" y="1237230"/>
            <a:ext cx="5502900" cy="1790700"/>
          </a:xfrm>
          <a:prstGeom prst="rect">
            <a:avLst/>
          </a:prstGeom>
          <a:noFill/>
          <a:ln>
            <a:noFill/>
          </a:ln>
        </p:spPr>
        <p:txBody>
          <a:bodyPr anchorCtr="0" anchor="b" bIns="34275" lIns="0" spcFirstLastPara="1" rIns="68575" wrap="square" tIns="34275">
            <a:normAutofit/>
          </a:bodyPr>
          <a:lstStyle/>
          <a:p>
            <a:pPr indent="0" lvl="0" marL="0" rtl="0" algn="l">
              <a:lnSpc>
                <a:spcPct val="90000"/>
              </a:lnSpc>
              <a:spcBef>
                <a:spcPts val="0"/>
              </a:spcBef>
              <a:spcAft>
                <a:spcPts val="0"/>
              </a:spcAft>
              <a:buClr>
                <a:schemeClr val="lt1"/>
              </a:buClr>
              <a:buSzPts val="3900"/>
              <a:buFont typeface="Montserrat"/>
              <a:buNone/>
            </a:pPr>
            <a:r>
              <a:rPr lang="en"/>
              <a:t>Synthetic Clinical Notes Generation</a:t>
            </a:r>
            <a:endParaRPr/>
          </a:p>
        </p:txBody>
      </p:sp>
      <p:sp>
        <p:nvSpPr>
          <p:cNvPr id="188" name="Google Shape;188;p29"/>
          <p:cNvSpPr txBox="1"/>
          <p:nvPr>
            <p:ph idx="1" type="subTitle"/>
          </p:nvPr>
        </p:nvSpPr>
        <p:spPr>
          <a:xfrm>
            <a:off x="1420388" y="3049701"/>
            <a:ext cx="5502900" cy="12417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1400"/>
              <a:buNone/>
            </a:pPr>
            <a:r>
              <a:t/>
            </a:r>
            <a:endParaRPr/>
          </a:p>
          <a:p>
            <a:pPr indent="0" lvl="0" marL="0" rtl="0" algn="l">
              <a:lnSpc>
                <a:spcPct val="90000"/>
              </a:lnSpc>
              <a:spcBef>
                <a:spcPts val="0"/>
              </a:spcBef>
              <a:spcAft>
                <a:spcPts val="0"/>
              </a:spcAft>
              <a:buClr>
                <a:schemeClr val="lt1"/>
              </a:buClr>
              <a:buSzPts val="1400"/>
              <a:buNone/>
            </a:pPr>
            <a:r>
              <a:rPr lang="en"/>
              <a:t>Niharika Shrivastava</a:t>
            </a:r>
            <a:r>
              <a:rPr lang="en"/>
              <a:t> | 3/08/23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3000"/>
              <a:buFont typeface="Montserrat"/>
              <a:buNone/>
            </a:pPr>
            <a:r>
              <a:rPr lang="en"/>
              <a:t>Implementation</a:t>
            </a:r>
            <a:endParaRPr/>
          </a:p>
        </p:txBody>
      </p:sp>
      <p:sp>
        <p:nvSpPr>
          <p:cNvPr id="287" name="Google Shape;287;p38"/>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p>
            <a:pPr indent="0" lvl="0" marL="0" rtl="0" algn="l">
              <a:lnSpc>
                <a:spcPct val="90000"/>
              </a:lnSpc>
              <a:spcBef>
                <a:spcPts val="0"/>
              </a:spcBef>
              <a:spcAft>
                <a:spcPts val="0"/>
              </a:spcAft>
              <a:buClr>
                <a:schemeClr val="lt1"/>
              </a:buClr>
              <a:buSzPts val="1800"/>
              <a:buNone/>
            </a:pPr>
            <a:r>
              <a:rPr lang="en"/>
              <a:t>SECTION 3</a:t>
            </a:r>
            <a:endParaRPr/>
          </a:p>
        </p:txBody>
      </p:sp>
      <p:sp>
        <p:nvSpPr>
          <p:cNvPr id="288" name="Google Shape;288;p38"/>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289" name="Google Shape;289;p38"/>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p:nvPr/>
        </p:nvSpPr>
        <p:spPr>
          <a:xfrm>
            <a:off x="289100" y="1707025"/>
            <a:ext cx="3739800" cy="22515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txBox="1"/>
          <p:nvPr>
            <p:ph idx="3" type="body"/>
          </p:nvPr>
        </p:nvSpPr>
        <p:spPr>
          <a:xfrm>
            <a:off x="3179600" y="691950"/>
            <a:ext cx="2892000" cy="384300"/>
          </a:xfrm>
          <a:prstGeom prst="rect">
            <a:avLst/>
          </a:prstGeom>
          <a:noFill/>
          <a:ln cap="flat" cmpd="sng" w="9525">
            <a:solidFill>
              <a:srgbClr val="000000"/>
            </a:solidFill>
            <a:prstDash val="solid"/>
            <a:round/>
            <a:headEnd len="sm" w="sm" type="none"/>
            <a:tailEnd len="sm" w="sm" type="none"/>
          </a:ln>
        </p:spPr>
        <p:txBody>
          <a:bodyPr anchorCtr="0" anchor="t" bIns="35100" lIns="0" spcFirstLastPara="1" rIns="68575" wrap="square" tIns="34275">
            <a:noAutofit/>
          </a:bodyPr>
          <a:lstStyle/>
          <a:p>
            <a:pPr indent="0" lvl="0" marL="0" rtl="0" algn="ctr">
              <a:lnSpc>
                <a:spcPct val="90000"/>
              </a:lnSpc>
              <a:spcBef>
                <a:spcPts val="0"/>
              </a:spcBef>
              <a:spcAft>
                <a:spcPts val="0"/>
              </a:spcAft>
              <a:buClr>
                <a:srgbClr val="4700F2"/>
              </a:buClr>
              <a:buSzPts val="1700"/>
              <a:buNone/>
            </a:pPr>
            <a:r>
              <a:rPr lang="en"/>
              <a:t>Prompt-Engineering</a:t>
            </a:r>
            <a:endParaRPr/>
          </a:p>
        </p:txBody>
      </p:sp>
      <p:sp>
        <p:nvSpPr>
          <p:cNvPr id="296" name="Google Shape;296;p39"/>
          <p:cNvSpPr txBox="1"/>
          <p:nvPr>
            <p:ph idx="11" type="ftr"/>
          </p:nvPr>
        </p:nvSpPr>
        <p:spPr>
          <a:xfrm>
            <a:off x="379925" y="47589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grpSp>
        <p:nvGrpSpPr>
          <p:cNvPr id="297" name="Google Shape;297;p39"/>
          <p:cNvGrpSpPr/>
          <p:nvPr/>
        </p:nvGrpSpPr>
        <p:grpSpPr>
          <a:xfrm>
            <a:off x="379925" y="2405750"/>
            <a:ext cx="3464463" cy="1130588"/>
            <a:chOff x="326325" y="2056925"/>
            <a:chExt cx="3464463" cy="1130588"/>
          </a:xfrm>
        </p:grpSpPr>
        <p:sp>
          <p:nvSpPr>
            <p:cNvPr id="298" name="Google Shape;298;p39"/>
            <p:cNvSpPr txBox="1"/>
            <p:nvPr/>
          </p:nvSpPr>
          <p:spPr>
            <a:xfrm>
              <a:off x="326325" y="2585749"/>
              <a:ext cx="1584000" cy="56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0-Shot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Prompt</a:t>
              </a:r>
              <a:endParaRPr>
                <a:latin typeface="Source Sans Pro"/>
                <a:ea typeface="Source Sans Pro"/>
                <a:cs typeface="Source Sans Pro"/>
                <a:sym typeface="Source Sans Pro"/>
              </a:endParaRPr>
            </a:p>
          </p:txBody>
        </p:sp>
        <p:sp>
          <p:nvSpPr>
            <p:cNvPr id="299" name="Google Shape;299;p39"/>
            <p:cNvSpPr txBox="1"/>
            <p:nvPr/>
          </p:nvSpPr>
          <p:spPr>
            <a:xfrm>
              <a:off x="2206788" y="2571913"/>
              <a:ext cx="15840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Few-Shot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Prompt</a:t>
              </a:r>
              <a:endParaRPr>
                <a:latin typeface="Source Sans Pro"/>
                <a:ea typeface="Source Sans Pro"/>
                <a:cs typeface="Source Sans Pro"/>
                <a:sym typeface="Source Sans Pro"/>
              </a:endParaRPr>
            </a:p>
          </p:txBody>
        </p:sp>
        <p:cxnSp>
          <p:nvCxnSpPr>
            <p:cNvPr id="300" name="Google Shape;300;p39"/>
            <p:cNvCxnSpPr>
              <a:stCxn id="301" idx="2"/>
              <a:endCxn id="298" idx="0"/>
            </p:cNvCxnSpPr>
            <p:nvPr/>
          </p:nvCxnSpPr>
          <p:spPr>
            <a:xfrm flipH="1">
              <a:off x="1118175" y="2056925"/>
              <a:ext cx="980400" cy="5289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39"/>
            <p:cNvCxnSpPr>
              <a:stCxn id="301" idx="2"/>
              <a:endCxn id="299" idx="0"/>
            </p:cNvCxnSpPr>
            <p:nvPr/>
          </p:nvCxnSpPr>
          <p:spPr>
            <a:xfrm>
              <a:off x="2098575" y="2056925"/>
              <a:ext cx="900300" cy="515100"/>
            </a:xfrm>
            <a:prstGeom prst="straightConnector1">
              <a:avLst/>
            </a:prstGeom>
            <a:noFill/>
            <a:ln cap="flat" cmpd="sng" w="9525">
              <a:solidFill>
                <a:schemeClr val="dk2"/>
              </a:solidFill>
              <a:prstDash val="solid"/>
              <a:round/>
              <a:headEnd len="med" w="med" type="none"/>
              <a:tailEnd len="med" w="med" type="triangle"/>
            </a:ln>
          </p:spPr>
        </p:cxnSp>
      </p:grpSp>
      <p:sp>
        <p:nvSpPr>
          <p:cNvPr id="303" name="Google Shape;303;p39"/>
          <p:cNvSpPr txBox="1"/>
          <p:nvPr/>
        </p:nvSpPr>
        <p:spPr>
          <a:xfrm>
            <a:off x="2040250" y="4051350"/>
            <a:ext cx="7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grpSp>
        <p:nvGrpSpPr>
          <p:cNvPr id="304" name="Google Shape;304;p39"/>
          <p:cNvGrpSpPr/>
          <p:nvPr/>
        </p:nvGrpSpPr>
        <p:grpSpPr>
          <a:xfrm>
            <a:off x="1339775" y="1076250"/>
            <a:ext cx="6176900" cy="1394738"/>
            <a:chOff x="1286175" y="727425"/>
            <a:chExt cx="6176900" cy="1394738"/>
          </a:xfrm>
        </p:grpSpPr>
        <p:cxnSp>
          <p:nvCxnSpPr>
            <p:cNvPr id="305" name="Google Shape;305;p39"/>
            <p:cNvCxnSpPr>
              <a:stCxn id="295" idx="2"/>
              <a:endCxn id="301" idx="0"/>
            </p:cNvCxnSpPr>
            <p:nvPr/>
          </p:nvCxnSpPr>
          <p:spPr>
            <a:xfrm flipH="1">
              <a:off x="2098500" y="727425"/>
              <a:ext cx="2473500" cy="7140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39"/>
            <p:cNvCxnSpPr>
              <a:stCxn id="295" idx="2"/>
              <a:endCxn id="307" idx="0"/>
            </p:cNvCxnSpPr>
            <p:nvPr/>
          </p:nvCxnSpPr>
          <p:spPr>
            <a:xfrm>
              <a:off x="4572000" y="727425"/>
              <a:ext cx="2099100" cy="779100"/>
            </a:xfrm>
            <a:prstGeom prst="straightConnector1">
              <a:avLst/>
            </a:prstGeom>
            <a:noFill/>
            <a:ln cap="flat" cmpd="sng" w="9525">
              <a:solidFill>
                <a:schemeClr val="dk2"/>
              </a:solidFill>
              <a:prstDash val="solid"/>
              <a:round/>
              <a:headEnd len="med" w="med" type="none"/>
              <a:tailEnd len="med" w="med" type="triangle"/>
            </a:ln>
          </p:spPr>
        </p:cxnSp>
        <p:sp>
          <p:nvSpPr>
            <p:cNvPr id="301" name="Google Shape;301;p39"/>
            <p:cNvSpPr txBox="1"/>
            <p:nvPr/>
          </p:nvSpPr>
          <p:spPr>
            <a:xfrm>
              <a:off x="1286175" y="1441325"/>
              <a:ext cx="16248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De Novo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Text Generation</a:t>
              </a:r>
              <a:endParaRPr>
                <a:latin typeface="Source Sans Pro"/>
                <a:ea typeface="Source Sans Pro"/>
                <a:cs typeface="Source Sans Pro"/>
                <a:sym typeface="Source Sans Pro"/>
              </a:endParaRPr>
            </a:p>
          </p:txBody>
        </p:sp>
        <p:sp>
          <p:nvSpPr>
            <p:cNvPr id="307" name="Google Shape;307;p39"/>
            <p:cNvSpPr txBox="1"/>
            <p:nvPr/>
          </p:nvSpPr>
          <p:spPr>
            <a:xfrm>
              <a:off x="5879075" y="1506563"/>
              <a:ext cx="15840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Text-to-Text</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Generation</a:t>
              </a:r>
              <a:endParaRPr>
                <a:latin typeface="Source Sans Pro"/>
                <a:ea typeface="Source Sans Pro"/>
                <a:cs typeface="Source Sans Pro"/>
                <a:sym typeface="Source Sans Pro"/>
              </a:endParaRPr>
            </a:p>
          </p:txBody>
        </p:sp>
      </p:grpSp>
      <p:grpSp>
        <p:nvGrpSpPr>
          <p:cNvPr id="308" name="Google Shape;308;p39"/>
          <p:cNvGrpSpPr/>
          <p:nvPr/>
        </p:nvGrpSpPr>
        <p:grpSpPr>
          <a:xfrm>
            <a:off x="4594475" y="2470988"/>
            <a:ext cx="4260400" cy="1573088"/>
            <a:chOff x="4540875" y="2122163"/>
            <a:chExt cx="4260400" cy="1573088"/>
          </a:xfrm>
        </p:grpSpPr>
        <p:cxnSp>
          <p:nvCxnSpPr>
            <p:cNvPr id="309" name="Google Shape;309;p39"/>
            <p:cNvCxnSpPr>
              <a:stCxn id="307" idx="2"/>
              <a:endCxn id="310" idx="0"/>
            </p:cNvCxnSpPr>
            <p:nvPr/>
          </p:nvCxnSpPr>
          <p:spPr>
            <a:xfrm flipH="1">
              <a:off x="5332775" y="2122163"/>
              <a:ext cx="1338300" cy="4002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39"/>
            <p:cNvCxnSpPr>
              <a:stCxn id="307" idx="2"/>
              <a:endCxn id="312" idx="0"/>
            </p:cNvCxnSpPr>
            <p:nvPr/>
          </p:nvCxnSpPr>
          <p:spPr>
            <a:xfrm>
              <a:off x="6671075" y="2122163"/>
              <a:ext cx="1338300" cy="38430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39"/>
            <p:cNvSpPr txBox="1"/>
            <p:nvPr/>
          </p:nvSpPr>
          <p:spPr>
            <a:xfrm>
              <a:off x="4540875" y="2522455"/>
              <a:ext cx="1584000" cy="540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0-shot</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Prompt</a:t>
              </a:r>
              <a:endParaRPr>
                <a:latin typeface="Source Sans Pro"/>
                <a:ea typeface="Source Sans Pro"/>
                <a:cs typeface="Source Sans Pro"/>
                <a:sym typeface="Source Sans Pro"/>
              </a:endParaRPr>
            </a:p>
          </p:txBody>
        </p:sp>
        <p:sp>
          <p:nvSpPr>
            <p:cNvPr id="312" name="Google Shape;312;p39"/>
            <p:cNvSpPr txBox="1"/>
            <p:nvPr/>
          </p:nvSpPr>
          <p:spPr>
            <a:xfrm>
              <a:off x="7217275" y="2506463"/>
              <a:ext cx="15840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Few-Shot</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Prompt</a:t>
              </a:r>
              <a:endParaRPr>
                <a:latin typeface="Source Sans Pro"/>
                <a:ea typeface="Source Sans Pro"/>
                <a:cs typeface="Source Sans Pro"/>
                <a:sym typeface="Source Sans Pro"/>
              </a:endParaRPr>
            </a:p>
          </p:txBody>
        </p:sp>
        <p:cxnSp>
          <p:nvCxnSpPr>
            <p:cNvPr id="313" name="Google Shape;313;p39"/>
            <p:cNvCxnSpPr>
              <a:stCxn id="307" idx="2"/>
              <a:endCxn id="314" idx="0"/>
            </p:cNvCxnSpPr>
            <p:nvPr/>
          </p:nvCxnSpPr>
          <p:spPr>
            <a:xfrm>
              <a:off x="6671075" y="2122163"/>
              <a:ext cx="0" cy="117300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39"/>
            <p:cNvSpPr txBox="1"/>
            <p:nvPr/>
          </p:nvSpPr>
          <p:spPr>
            <a:xfrm>
              <a:off x="5765075" y="3295050"/>
              <a:ext cx="1812000" cy="40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Chained Prompt</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(with partial context</a:t>
              </a: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grpSp>
      <p:sp>
        <p:nvSpPr>
          <p:cNvPr id="315" name="Google Shape;315;p39"/>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316" name="Google Shape;316;p39"/>
          <p:cNvSpPr txBox="1"/>
          <p:nvPr>
            <p:ph idx="3" type="body"/>
          </p:nvPr>
        </p:nvSpPr>
        <p:spPr>
          <a:xfrm>
            <a:off x="492026" y="179892"/>
            <a:ext cx="5874000" cy="5616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rgbClr val="4700F2"/>
              </a:buClr>
              <a:buSzPts val="1700"/>
              <a:buNone/>
            </a:pPr>
            <a:r>
              <a:rPr lang="en" sz="2300">
                <a:solidFill>
                  <a:srgbClr val="4700F2"/>
                </a:solidFill>
                <a:latin typeface="Open Sans"/>
                <a:ea typeface="Open Sans"/>
                <a:cs typeface="Open Sans"/>
                <a:sym typeface="Open Sans"/>
              </a:rPr>
              <a:t>Implementation</a:t>
            </a:r>
            <a:endParaRPr sz="2000">
              <a:solidFill>
                <a:srgbClr val="4700F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idx="12" type="sldNum"/>
          </p:nvPr>
        </p:nvSpPr>
        <p:spPr>
          <a:xfrm>
            <a:off x="4843463" y="360370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0"/>
          <p:cNvSpPr txBox="1"/>
          <p:nvPr>
            <p:ph idx="1" type="body"/>
          </p:nvPr>
        </p:nvSpPr>
        <p:spPr>
          <a:xfrm>
            <a:off x="545250" y="655750"/>
            <a:ext cx="6036300" cy="18279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68575" wrap="square" tIns="0">
            <a:noAutofit/>
          </a:bodyPr>
          <a:lstStyle/>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"""You are an assistant to an </a:t>
            </a:r>
            <a:r>
              <a:rPr b="1" i="1" lang="en" sz="1000">
                <a:solidFill>
                  <a:srgbClr val="741B47"/>
                </a:solidFill>
                <a:latin typeface="Arial"/>
                <a:ea typeface="Arial"/>
                <a:cs typeface="Arial"/>
                <a:sym typeface="Arial"/>
              </a:rPr>
              <a:t>orthopaedic</a:t>
            </a:r>
            <a:r>
              <a:rPr i="1" lang="en" sz="1000">
                <a:solidFill>
                  <a:srgbClr val="741B47"/>
                </a:solidFill>
                <a:latin typeface="Arial"/>
                <a:ea typeface="Arial"/>
                <a:cs typeface="Arial"/>
                <a:sym typeface="Arial"/>
              </a:rPr>
              <a:t> doctor. Your task is to generate a </a:t>
            </a:r>
            <a:r>
              <a:rPr b="1" i="1" lang="en" sz="1000">
                <a:solidFill>
                  <a:srgbClr val="741B47"/>
                </a:solidFill>
                <a:latin typeface="Arial"/>
                <a:ea typeface="Arial"/>
                <a:cs typeface="Arial"/>
                <a:sym typeface="Arial"/>
              </a:rPr>
              <a:t>synthetic clinical report</a:t>
            </a:r>
            <a:r>
              <a:rPr i="1" lang="en" sz="1000">
                <a:solidFill>
                  <a:srgbClr val="741B47"/>
                </a:solidFill>
                <a:latin typeface="Arial"/>
                <a:ea typeface="Arial"/>
                <a:cs typeface="Arial"/>
                <a:sym typeface="Arial"/>
              </a:rPr>
              <a: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b="1" i="1" lang="en" sz="1000">
                <a:solidFill>
                  <a:srgbClr val="741B47"/>
                </a:solidFill>
                <a:latin typeface="Arial"/>
                <a:ea typeface="Arial"/>
                <a:cs typeface="Arial"/>
                <a:sym typeface="Arial"/>
              </a:rPr>
              <a:t>Use the following format. Use "None" for a section if not applicable:</a:t>
            </a:r>
            <a:endParaRPr b="1"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PREOPERATIVE DIAGNOSES: &lt;clinical diagnosis before operation&gt;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POSTOPERATIVE DIAGNOSES: &lt;clinical diagnosis after the operation&gt;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PROCEDURE PERFORMED: &lt;short title of the operation performed&gt;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ANESTHESIA: &lt;medication used&gt;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TOURNIQUET TIME: &lt;time in minutes&gt;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BLOOD LOSS: &lt;estimated blood loss during operation&gt;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HISTORY: &lt;medical history of the patient&gt;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PROCEDURE: &lt;procedural detail of the operation performed in atleast 100 words&gt;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INTEROPERATIVE FINDINGS: &lt;gross findings during operation&gt;</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rPr i="1" lang="en" sz="1000">
                <a:solidFill>
                  <a:srgbClr val="741B47"/>
                </a:solidFill>
                <a:latin typeface="Arial"/>
                <a:ea typeface="Arial"/>
                <a:cs typeface="Arial"/>
                <a:sym typeface="Arial"/>
              </a:rPr>
              <a:t>DISPOSITION: &lt;post-operative plan for the patient&gt;"""</a:t>
            </a:r>
            <a:endParaRPr i="1" sz="1000">
              <a:solidFill>
                <a:srgbClr val="741B47"/>
              </a:solidFill>
              <a:latin typeface="Arial"/>
              <a:ea typeface="Arial"/>
              <a:cs typeface="Arial"/>
              <a:sym typeface="Arial"/>
            </a:endParaRPr>
          </a:p>
          <a:p>
            <a:pPr indent="0" lvl="0" marL="63500" rtl="0" algn="l">
              <a:lnSpc>
                <a:spcPct val="90000"/>
              </a:lnSpc>
              <a:spcBef>
                <a:spcPts val="0"/>
              </a:spcBef>
              <a:spcAft>
                <a:spcPts val="0"/>
              </a:spcAft>
              <a:buClr>
                <a:schemeClr val="dk1"/>
              </a:buClr>
              <a:buSzPts val="1100"/>
              <a:buNone/>
            </a:pPr>
            <a:r>
              <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t/>
            </a:r>
            <a:endParaRPr i="1" sz="1000">
              <a:solidFill>
                <a:srgbClr val="741B47"/>
              </a:solidFill>
              <a:latin typeface="Arial"/>
              <a:ea typeface="Arial"/>
              <a:cs typeface="Arial"/>
              <a:sym typeface="Arial"/>
            </a:endParaRPr>
          </a:p>
          <a:p>
            <a:pPr indent="-114300" lvl="0" marL="177800" rtl="0" algn="l">
              <a:lnSpc>
                <a:spcPct val="90000"/>
              </a:lnSpc>
              <a:spcBef>
                <a:spcPts val="0"/>
              </a:spcBef>
              <a:spcAft>
                <a:spcPts val="0"/>
              </a:spcAft>
              <a:buClr>
                <a:schemeClr val="dk1"/>
              </a:buClr>
              <a:buSzPts val="1100"/>
              <a:buNone/>
            </a:pPr>
            <a:r>
              <a:t/>
            </a:r>
            <a:endParaRPr i="1" sz="1000">
              <a:solidFill>
                <a:srgbClr val="741B47"/>
              </a:solidFill>
              <a:latin typeface="Arial"/>
              <a:ea typeface="Arial"/>
              <a:cs typeface="Arial"/>
              <a:sym typeface="Arial"/>
            </a:endParaRPr>
          </a:p>
        </p:txBody>
      </p:sp>
      <p:sp>
        <p:nvSpPr>
          <p:cNvPr id="323" name="Google Shape;323;p40"/>
          <p:cNvSpPr txBox="1"/>
          <p:nvPr>
            <p:ph idx="3" type="body"/>
          </p:nvPr>
        </p:nvSpPr>
        <p:spPr>
          <a:xfrm>
            <a:off x="492025" y="179896"/>
            <a:ext cx="5874000" cy="2994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rgbClr val="4700F2"/>
              </a:buClr>
              <a:buSzPts val="1700"/>
              <a:buNone/>
            </a:pPr>
            <a:r>
              <a:rPr lang="en" sz="2300">
                <a:solidFill>
                  <a:srgbClr val="4700F2"/>
                </a:solidFill>
                <a:latin typeface="Open Sans"/>
                <a:ea typeface="Open Sans"/>
                <a:cs typeface="Open Sans"/>
                <a:sym typeface="Open Sans"/>
              </a:rPr>
              <a:t>DeNovo: </a:t>
            </a:r>
            <a:r>
              <a:rPr lang="en" sz="2000">
                <a:solidFill>
                  <a:srgbClr val="4700F2"/>
                </a:solidFill>
                <a:latin typeface="Open Sans"/>
                <a:ea typeface="Open Sans"/>
                <a:cs typeface="Open Sans"/>
                <a:sym typeface="Open Sans"/>
              </a:rPr>
              <a:t>0-Shot Prompt Template </a:t>
            </a:r>
            <a:endParaRPr sz="2000">
              <a:solidFill>
                <a:srgbClr val="4700F2"/>
              </a:solidFill>
              <a:latin typeface="Open Sans"/>
              <a:ea typeface="Open Sans"/>
              <a:cs typeface="Open Sans"/>
              <a:sym typeface="Open Sans"/>
            </a:endParaRPr>
          </a:p>
        </p:txBody>
      </p:sp>
      <p:sp>
        <p:nvSpPr>
          <p:cNvPr id="324" name="Google Shape;324;p40"/>
          <p:cNvSpPr txBox="1"/>
          <p:nvPr>
            <p:ph idx="11" type="ftr"/>
          </p:nvPr>
        </p:nvSpPr>
        <p:spPr>
          <a:xfrm>
            <a:off x="307663" y="4911985"/>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pic>
        <p:nvPicPr>
          <p:cNvPr id="325" name="Google Shape;325;p40"/>
          <p:cNvPicPr preferRelativeResize="0"/>
          <p:nvPr/>
        </p:nvPicPr>
        <p:blipFill>
          <a:blip r:embed="rId3">
            <a:alphaModFix/>
          </a:blip>
          <a:stretch>
            <a:fillRect/>
          </a:stretch>
        </p:blipFill>
        <p:spPr>
          <a:xfrm>
            <a:off x="545250" y="2627075"/>
            <a:ext cx="7942723" cy="2340225"/>
          </a:xfrm>
          <a:prstGeom prst="rect">
            <a:avLst/>
          </a:prstGeom>
          <a:noFill/>
          <a:ln cap="flat" cmpd="sng" w="9525">
            <a:solidFill>
              <a:srgbClr val="FF0000"/>
            </a:solidFill>
            <a:prstDash val="solid"/>
            <a:round/>
            <a:headEnd len="sm" w="sm" type="none"/>
            <a:tailEnd len="sm" w="sm" type="none"/>
          </a:ln>
        </p:spPr>
      </p:pic>
      <p:sp>
        <p:nvSpPr>
          <p:cNvPr id="326" name="Google Shape;326;p40"/>
          <p:cNvSpPr txBox="1"/>
          <p:nvPr/>
        </p:nvSpPr>
        <p:spPr>
          <a:xfrm>
            <a:off x="6837300" y="682700"/>
            <a:ext cx="21618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PRO: </a:t>
            </a:r>
            <a:r>
              <a:rPr b="1" lang="en">
                <a:solidFill>
                  <a:srgbClr val="38761D"/>
                </a:solidFill>
              </a:rPr>
              <a:t>Gives a coherent orthopaedic report.</a:t>
            </a:r>
            <a:endParaRPr b="1">
              <a:solidFill>
                <a:srgbClr val="38761D"/>
              </a:solidFill>
            </a:endParaRPr>
          </a:p>
        </p:txBody>
      </p:sp>
      <p:sp>
        <p:nvSpPr>
          <p:cNvPr id="327" name="Google Shape;327;p40"/>
          <p:cNvSpPr txBox="1"/>
          <p:nvPr/>
        </p:nvSpPr>
        <p:spPr>
          <a:xfrm>
            <a:off x="6837300" y="1411063"/>
            <a:ext cx="2161800" cy="8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CON</a:t>
            </a:r>
            <a:r>
              <a:rPr b="1" lang="en">
                <a:solidFill>
                  <a:srgbClr val="FF0000"/>
                </a:solidFill>
              </a:rPr>
              <a:t>: Restricted to a specific format!</a:t>
            </a:r>
            <a:endParaRPr b="1">
              <a:solidFill>
                <a:srgbClr val="FF0000"/>
              </a:solidFill>
            </a:endParaRPr>
          </a:p>
          <a:p>
            <a:pPr indent="0" lvl="0" marL="0" rtl="0" algn="l">
              <a:spcBef>
                <a:spcPts val="0"/>
              </a:spcBef>
              <a:spcAft>
                <a:spcPts val="0"/>
              </a:spcAft>
              <a:buNone/>
            </a:pPr>
            <a:r>
              <a:t/>
            </a:r>
            <a:endParaRPr b="1">
              <a:solidFill>
                <a:srgbClr val="FF0000"/>
              </a:solidFill>
            </a:endParaRPr>
          </a:p>
        </p:txBody>
      </p:sp>
      <p:sp>
        <p:nvSpPr>
          <p:cNvPr id="328" name="Google Shape;328;p40"/>
          <p:cNvSpPr txBox="1"/>
          <p:nvPr>
            <p:ph idx="12" type="sldNum"/>
          </p:nvPr>
        </p:nvSpPr>
        <p:spPr>
          <a:xfrm>
            <a:off x="7011025"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nvSpPr>
        <p:spPr>
          <a:xfrm>
            <a:off x="5332250" y="1494550"/>
            <a:ext cx="3361800" cy="23481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Open Sans"/>
                <a:ea typeface="Open Sans"/>
                <a:cs typeface="Open Sans"/>
                <a:sym typeface="Open Sans"/>
              </a:rPr>
              <a:t>Variations</a:t>
            </a:r>
            <a:endParaRPr b="1" sz="1600">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6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Give examples of all domains.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Give examples of 1 domain with varied formats.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Give examples with varied lengths.</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Longer prompts:</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Enriched context</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Shorter/truncated output.</a:t>
            </a:r>
            <a:endParaRPr sz="1300">
              <a:solidFill>
                <a:schemeClr val="dk1"/>
              </a:solidFill>
            </a:endParaRPr>
          </a:p>
        </p:txBody>
      </p:sp>
      <p:sp>
        <p:nvSpPr>
          <p:cNvPr id="334" name="Google Shape;334;p41"/>
          <p:cNvSpPr txBox="1"/>
          <p:nvPr/>
        </p:nvSpPr>
        <p:spPr>
          <a:xfrm>
            <a:off x="449950" y="844350"/>
            <a:ext cx="4334100" cy="345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800"/>
              </a:spcBef>
              <a:spcAft>
                <a:spcPts val="0"/>
              </a:spcAft>
              <a:buClr>
                <a:schemeClr val="dk1"/>
              </a:buClr>
              <a:buSzPts val="523"/>
              <a:buFont typeface="Arial"/>
              <a:buNone/>
            </a:pPr>
            <a:r>
              <a:rPr i="1" lang="en" sz="1355">
                <a:solidFill>
                  <a:srgbClr val="741B47"/>
                </a:solidFill>
              </a:rPr>
              <a:t>  """Below are examples of clinical reports delimited by </a:t>
            </a:r>
            <a:r>
              <a:rPr b="1" i="1" lang="en" sz="1355">
                <a:solidFill>
                  <a:srgbClr val="741B47"/>
                </a:solidFill>
              </a:rPr>
              <a:t>triple backticks for a given domain.</a:t>
            </a:r>
            <a:r>
              <a:rPr i="1" lang="en" sz="1355">
                <a:solidFill>
                  <a:srgbClr val="741B47"/>
                </a:solidFill>
              </a:rPr>
              <a:t> Your task is to generate a similar </a:t>
            </a:r>
            <a:r>
              <a:rPr b="1" i="1" lang="en" sz="1355">
                <a:solidFill>
                  <a:srgbClr val="741B47"/>
                </a:solidFill>
              </a:rPr>
              <a:t>synthetic clinical report</a:t>
            </a:r>
            <a:r>
              <a:rPr i="1" lang="en" sz="1355">
                <a:solidFill>
                  <a:srgbClr val="741B47"/>
                </a:solidFill>
              </a:rPr>
              <a:t> for a domain.</a:t>
            </a:r>
            <a:endParaRPr i="1" sz="1355">
              <a:solidFill>
                <a:srgbClr val="741B47"/>
              </a:solidFill>
            </a:endParaRPr>
          </a:p>
          <a:p>
            <a:pPr indent="0" lvl="0" marL="0" rtl="0" algn="l">
              <a:lnSpc>
                <a:spcPct val="95000"/>
              </a:lnSpc>
              <a:spcBef>
                <a:spcPts val="800"/>
              </a:spcBef>
              <a:spcAft>
                <a:spcPts val="0"/>
              </a:spcAft>
              <a:buClr>
                <a:schemeClr val="dk1"/>
              </a:buClr>
              <a:buSzPts val="523"/>
              <a:buFont typeface="Arial"/>
              <a:buNone/>
            </a:pPr>
            <a:r>
              <a:rPr i="1" lang="en" sz="1355">
                <a:solidFill>
                  <a:srgbClr val="741B47"/>
                </a:solidFill>
              </a:rPr>
              <a:t>  Domain: {domain}</a:t>
            </a:r>
            <a:br>
              <a:rPr i="1" lang="en" sz="1355">
                <a:solidFill>
                  <a:srgbClr val="741B47"/>
                </a:solidFill>
              </a:rPr>
            </a:br>
            <a:r>
              <a:rPr i="1" lang="en" sz="1355">
                <a:solidFill>
                  <a:srgbClr val="741B47"/>
                </a:solidFill>
              </a:rPr>
              <a:t>  Report: ```{report}```</a:t>
            </a:r>
            <a:endParaRPr i="1" sz="1355">
              <a:solidFill>
                <a:srgbClr val="741B47"/>
              </a:solidFill>
            </a:endParaRPr>
          </a:p>
          <a:p>
            <a:pPr indent="0" lvl="0" marL="0" rtl="0" algn="l">
              <a:lnSpc>
                <a:spcPct val="95000"/>
              </a:lnSpc>
              <a:spcBef>
                <a:spcPts val="800"/>
              </a:spcBef>
              <a:spcAft>
                <a:spcPts val="0"/>
              </a:spcAft>
              <a:buClr>
                <a:schemeClr val="dk1"/>
              </a:buClr>
              <a:buSzPts val="523"/>
              <a:buFont typeface="Arial"/>
              <a:buNone/>
            </a:pPr>
            <a:r>
              <a:rPr i="1" lang="en" sz="1355">
                <a:solidFill>
                  <a:srgbClr val="741B47"/>
                </a:solidFill>
              </a:rPr>
              <a:t>  Domain: {domain}</a:t>
            </a:r>
            <a:br>
              <a:rPr i="1" lang="en" sz="1355">
                <a:solidFill>
                  <a:srgbClr val="741B47"/>
                </a:solidFill>
              </a:rPr>
            </a:br>
            <a:r>
              <a:rPr i="1" lang="en" sz="1355">
                <a:solidFill>
                  <a:srgbClr val="741B47"/>
                </a:solidFill>
              </a:rPr>
              <a:t>  Report: ```{report}```</a:t>
            </a:r>
            <a:endParaRPr i="1" sz="1355">
              <a:solidFill>
                <a:srgbClr val="741B47"/>
              </a:solidFill>
            </a:endParaRPr>
          </a:p>
          <a:p>
            <a:pPr indent="0" lvl="0" marL="0" rtl="0" algn="l">
              <a:lnSpc>
                <a:spcPct val="95000"/>
              </a:lnSpc>
              <a:spcBef>
                <a:spcPts val="800"/>
              </a:spcBef>
              <a:spcAft>
                <a:spcPts val="0"/>
              </a:spcAft>
              <a:buClr>
                <a:schemeClr val="dk1"/>
              </a:buClr>
              <a:buSzPts val="523"/>
              <a:buFont typeface="Arial"/>
              <a:buNone/>
            </a:pPr>
            <a:r>
              <a:rPr i="1" lang="en" sz="1355">
                <a:solidFill>
                  <a:srgbClr val="741B47"/>
                </a:solidFill>
              </a:rPr>
              <a:t>  Domain: {domain}</a:t>
            </a:r>
            <a:br>
              <a:rPr i="1" lang="en" sz="1355">
                <a:solidFill>
                  <a:srgbClr val="741B47"/>
                </a:solidFill>
              </a:rPr>
            </a:br>
            <a:r>
              <a:rPr i="1" lang="en" sz="1355">
                <a:solidFill>
                  <a:srgbClr val="741B47"/>
                </a:solidFill>
              </a:rPr>
              <a:t>  Report: ```{report}```</a:t>
            </a:r>
            <a:endParaRPr i="1" sz="1355">
              <a:solidFill>
                <a:srgbClr val="741B47"/>
              </a:solidFill>
            </a:endParaRPr>
          </a:p>
          <a:p>
            <a:pPr indent="0" lvl="0" marL="0" rtl="0" algn="l">
              <a:lnSpc>
                <a:spcPct val="95000"/>
              </a:lnSpc>
              <a:spcBef>
                <a:spcPts val="800"/>
              </a:spcBef>
              <a:spcAft>
                <a:spcPts val="0"/>
              </a:spcAft>
              <a:buClr>
                <a:schemeClr val="dk1"/>
              </a:buClr>
              <a:buSzPts val="523"/>
              <a:buFont typeface="Arial"/>
              <a:buNone/>
            </a:pPr>
            <a:r>
              <a:rPr i="1" lang="en" sz="1355">
                <a:solidFill>
                  <a:srgbClr val="741B47"/>
                </a:solidFill>
              </a:rPr>
              <a:t>  Domain: {domain}</a:t>
            </a:r>
            <a:br>
              <a:rPr i="1" lang="en" sz="1355">
                <a:solidFill>
                  <a:srgbClr val="741B47"/>
                </a:solidFill>
              </a:rPr>
            </a:br>
            <a:r>
              <a:rPr i="1" lang="en" sz="1355">
                <a:solidFill>
                  <a:srgbClr val="741B47"/>
                </a:solidFill>
              </a:rPr>
              <a:t>  Report: ```{report}```</a:t>
            </a:r>
            <a:endParaRPr i="1" sz="1355">
              <a:solidFill>
                <a:srgbClr val="741B47"/>
              </a:solidFill>
            </a:endParaRPr>
          </a:p>
          <a:p>
            <a:pPr indent="0" lvl="0" marL="0" rtl="0" algn="l">
              <a:lnSpc>
                <a:spcPct val="95000"/>
              </a:lnSpc>
              <a:spcBef>
                <a:spcPts val="800"/>
              </a:spcBef>
              <a:spcAft>
                <a:spcPts val="0"/>
              </a:spcAft>
              <a:buClr>
                <a:schemeClr val="dk1"/>
              </a:buClr>
              <a:buSzPts val="523"/>
              <a:buFont typeface="Arial"/>
              <a:buNone/>
            </a:pPr>
            <a:r>
              <a:rPr b="1" i="1" lang="en" sz="1355">
                <a:solidFill>
                  <a:srgbClr val="741B47"/>
                </a:solidFill>
              </a:rPr>
              <a:t>  Domain: {query}</a:t>
            </a:r>
            <a:br>
              <a:rPr b="1" i="1" lang="en" sz="1355">
                <a:solidFill>
                  <a:srgbClr val="741B47"/>
                </a:solidFill>
              </a:rPr>
            </a:br>
            <a:r>
              <a:rPr b="1" i="1" lang="en" sz="1355">
                <a:solidFill>
                  <a:srgbClr val="741B47"/>
                </a:solidFill>
              </a:rPr>
              <a:t>  Report:"""</a:t>
            </a:r>
            <a:endParaRPr b="1" i="1" sz="1355">
              <a:solidFill>
                <a:srgbClr val="741B47"/>
              </a:solidFill>
            </a:endParaRPr>
          </a:p>
          <a:p>
            <a:pPr indent="0" lvl="0" marL="0" rtl="0" algn="l">
              <a:spcBef>
                <a:spcPts val="0"/>
              </a:spcBef>
              <a:spcAft>
                <a:spcPts val="0"/>
              </a:spcAft>
              <a:buNone/>
            </a:pPr>
            <a:r>
              <a:t/>
            </a:r>
            <a:endParaRPr sz="1700">
              <a:solidFill>
                <a:srgbClr val="741B47"/>
              </a:solidFill>
            </a:endParaRPr>
          </a:p>
        </p:txBody>
      </p:sp>
      <p:sp>
        <p:nvSpPr>
          <p:cNvPr id="335" name="Google Shape;335;p41"/>
          <p:cNvSpPr txBox="1"/>
          <p:nvPr>
            <p:ph idx="3" type="body"/>
          </p:nvPr>
        </p:nvSpPr>
        <p:spPr>
          <a:xfrm>
            <a:off x="492026" y="179892"/>
            <a:ext cx="5874000" cy="561600"/>
          </a:xfrm>
          <a:prstGeom prst="rect">
            <a:avLst/>
          </a:prstGeom>
          <a:noFill/>
          <a:ln>
            <a:noFill/>
          </a:ln>
        </p:spPr>
        <p:txBody>
          <a:bodyPr anchorCtr="0" anchor="t" bIns="35100" lIns="0" spcFirstLastPara="1" rIns="68575" wrap="square" tIns="34275">
            <a:noAutofit/>
          </a:bodyPr>
          <a:lstStyle/>
          <a:p>
            <a:pPr indent="0" lvl="0" marL="0" rtl="0" algn="l">
              <a:spcBef>
                <a:spcPts val="0"/>
              </a:spcBef>
              <a:spcAft>
                <a:spcPts val="0"/>
              </a:spcAft>
              <a:buClr>
                <a:srgbClr val="4700F2"/>
              </a:buClr>
              <a:buSzPts val="1700"/>
              <a:buNone/>
            </a:pPr>
            <a:r>
              <a:rPr lang="en" sz="2300">
                <a:solidFill>
                  <a:srgbClr val="4700F2"/>
                </a:solidFill>
                <a:latin typeface="Open Sans"/>
                <a:ea typeface="Open Sans"/>
                <a:cs typeface="Open Sans"/>
                <a:sym typeface="Open Sans"/>
              </a:rPr>
              <a:t>DeNovo: </a:t>
            </a:r>
            <a:r>
              <a:rPr lang="en" sz="2000">
                <a:solidFill>
                  <a:srgbClr val="4700F2"/>
                </a:solidFill>
                <a:latin typeface="Open Sans"/>
                <a:ea typeface="Open Sans"/>
                <a:cs typeface="Open Sans"/>
                <a:sym typeface="Open Sans"/>
              </a:rPr>
              <a:t>Few-Shot Prompt Template </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rgbClr val="4700F2"/>
              </a:buClr>
              <a:buSzPts val="1700"/>
              <a:buNone/>
            </a:pPr>
            <a:r>
              <a:t/>
            </a:r>
            <a:endParaRPr>
              <a:solidFill>
                <a:srgbClr val="4700F2"/>
              </a:solidFill>
            </a:endParaRPr>
          </a:p>
        </p:txBody>
      </p:sp>
      <p:sp>
        <p:nvSpPr>
          <p:cNvPr id="336" name="Google Shape;336;p41"/>
          <p:cNvSpPr txBox="1"/>
          <p:nvPr>
            <p:ph idx="11" type="ftr"/>
          </p:nvPr>
        </p:nvSpPr>
        <p:spPr>
          <a:xfrm>
            <a:off x="492013" y="48463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337" name="Google Shape;337;p41"/>
          <p:cNvSpPr/>
          <p:nvPr/>
        </p:nvSpPr>
        <p:spPr>
          <a:xfrm>
            <a:off x="2329875" y="1813175"/>
            <a:ext cx="397200" cy="1879800"/>
          </a:xfrm>
          <a:prstGeom prst="rightBrace">
            <a:avLst>
              <a:gd fmla="val 8333" name="adj1"/>
              <a:gd fmla="val 50000" name="adj2"/>
            </a:avLst>
          </a:prstGeom>
          <a:noFill/>
          <a:ln cap="flat" cmpd="sng" w="28575">
            <a:solidFill>
              <a:srgbClr val="3876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38761D"/>
              </a:solidFill>
              <a:latin typeface="Calibri"/>
              <a:ea typeface="Calibri"/>
              <a:cs typeface="Calibri"/>
              <a:sym typeface="Calibri"/>
            </a:endParaRPr>
          </a:p>
        </p:txBody>
      </p:sp>
      <p:sp>
        <p:nvSpPr>
          <p:cNvPr id="338" name="Google Shape;338;p41"/>
          <p:cNvSpPr txBox="1"/>
          <p:nvPr/>
        </p:nvSpPr>
        <p:spPr>
          <a:xfrm>
            <a:off x="2797625" y="2387800"/>
            <a:ext cx="1149300" cy="56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EXPERT EXAMPLES</a:t>
            </a:r>
            <a:endParaRPr/>
          </a:p>
        </p:txBody>
      </p:sp>
      <p:sp>
        <p:nvSpPr>
          <p:cNvPr id="339" name="Google Shape;339;p41"/>
          <p:cNvSpPr/>
          <p:nvPr/>
        </p:nvSpPr>
        <p:spPr>
          <a:xfrm>
            <a:off x="2329875" y="3755050"/>
            <a:ext cx="397200" cy="378600"/>
          </a:xfrm>
          <a:prstGeom prst="rightBrace">
            <a:avLst>
              <a:gd fmla="val 8333" name="adj1"/>
              <a:gd fmla="val 50000" name="adj2"/>
            </a:avLst>
          </a:prstGeom>
          <a:no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340" name="Google Shape;340;p41"/>
          <p:cNvSpPr txBox="1"/>
          <p:nvPr/>
        </p:nvSpPr>
        <p:spPr>
          <a:xfrm>
            <a:off x="2797625" y="3663550"/>
            <a:ext cx="921000" cy="37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QUERY</a:t>
            </a:r>
            <a:endParaRPr/>
          </a:p>
        </p:txBody>
      </p:sp>
      <p:cxnSp>
        <p:nvCxnSpPr>
          <p:cNvPr id="341" name="Google Shape;341;p41"/>
          <p:cNvCxnSpPr>
            <a:stCxn id="333" idx="1"/>
            <a:endCxn id="338" idx="3"/>
          </p:cNvCxnSpPr>
          <p:nvPr/>
        </p:nvCxnSpPr>
        <p:spPr>
          <a:xfrm rot="10800000">
            <a:off x="3946850" y="2668600"/>
            <a:ext cx="1385400" cy="0"/>
          </a:xfrm>
          <a:prstGeom prst="straightConnector1">
            <a:avLst/>
          </a:prstGeom>
          <a:noFill/>
          <a:ln cap="flat" cmpd="sng" w="38100">
            <a:solidFill>
              <a:srgbClr val="38761D"/>
            </a:solidFill>
            <a:prstDash val="dash"/>
            <a:round/>
            <a:headEnd len="med" w="med" type="none"/>
            <a:tailEnd len="med" w="med" type="triangle"/>
          </a:ln>
        </p:spPr>
      </p:cxnSp>
      <p:sp>
        <p:nvSpPr>
          <p:cNvPr id="342" name="Google Shape;342;p41"/>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idx="3" type="body"/>
          </p:nvPr>
        </p:nvSpPr>
        <p:spPr>
          <a:xfrm>
            <a:off x="457325" y="53650"/>
            <a:ext cx="4549200" cy="484200"/>
          </a:xfrm>
          <a:prstGeom prst="rect">
            <a:avLst/>
          </a:prstGeom>
        </p:spPr>
        <p:txBody>
          <a:bodyPr anchorCtr="0" anchor="t" bIns="35100" lIns="0" spcFirstLastPara="1" rIns="68575" wrap="square" tIns="34275">
            <a:noAutofit/>
          </a:bodyPr>
          <a:lstStyle/>
          <a:p>
            <a:pPr indent="0" lvl="0" marL="0" rtl="0" algn="l">
              <a:lnSpc>
                <a:spcPct val="100000"/>
              </a:lnSpc>
              <a:spcBef>
                <a:spcPts val="0"/>
              </a:spcBef>
              <a:spcAft>
                <a:spcPts val="0"/>
              </a:spcAft>
              <a:buClr>
                <a:srgbClr val="4700F2"/>
              </a:buClr>
              <a:buSzPts val="1700"/>
              <a:buFont typeface="Arial"/>
              <a:buNone/>
            </a:pPr>
            <a:r>
              <a:rPr lang="en" sz="2300">
                <a:solidFill>
                  <a:srgbClr val="4700F2"/>
                </a:solidFill>
                <a:latin typeface="Open Sans"/>
                <a:ea typeface="Open Sans"/>
                <a:cs typeface="Open Sans"/>
                <a:sym typeface="Open Sans"/>
              </a:rPr>
              <a:t>DeNovo: </a:t>
            </a:r>
            <a:r>
              <a:rPr lang="en" sz="2000">
                <a:solidFill>
                  <a:srgbClr val="4700F2"/>
                </a:solidFill>
                <a:latin typeface="Open Sans"/>
                <a:ea typeface="Open Sans"/>
                <a:cs typeface="Open Sans"/>
                <a:sym typeface="Open Sans"/>
              </a:rPr>
              <a:t>Few-Shot Prompt </a:t>
            </a:r>
            <a:endParaRPr sz="2000">
              <a:solidFill>
                <a:srgbClr val="4700F2"/>
              </a:solidFill>
              <a:latin typeface="Open Sans"/>
              <a:ea typeface="Open Sans"/>
              <a:cs typeface="Open Sans"/>
              <a:sym typeface="Open Sans"/>
            </a:endParaRPr>
          </a:p>
          <a:p>
            <a:pPr indent="0" lvl="0" marL="0" rtl="0" algn="l">
              <a:spcBef>
                <a:spcPts val="0"/>
              </a:spcBef>
              <a:spcAft>
                <a:spcPts val="0"/>
              </a:spcAft>
              <a:buClr>
                <a:srgbClr val="4700F2"/>
              </a:buClr>
              <a:buSzPts val="1700"/>
              <a:buFont typeface="Arial"/>
              <a:buNone/>
            </a:pPr>
            <a:r>
              <a:t/>
            </a:r>
            <a:endParaRPr sz="1400">
              <a:solidFill>
                <a:srgbClr val="4700F2"/>
              </a:solidFill>
              <a:latin typeface="Arial"/>
              <a:ea typeface="Arial"/>
              <a:cs typeface="Arial"/>
              <a:sym typeface="Arial"/>
            </a:endParaRPr>
          </a:p>
          <a:p>
            <a:pPr indent="0" lvl="0" marL="0" rtl="0" algn="l">
              <a:spcBef>
                <a:spcPts val="800"/>
              </a:spcBef>
              <a:spcAft>
                <a:spcPts val="0"/>
              </a:spcAft>
              <a:buNone/>
            </a:pPr>
            <a:r>
              <a:t/>
            </a:r>
            <a:endParaRPr/>
          </a:p>
        </p:txBody>
      </p:sp>
      <p:pic>
        <p:nvPicPr>
          <p:cNvPr id="348" name="Google Shape;348;p42"/>
          <p:cNvPicPr preferRelativeResize="0"/>
          <p:nvPr/>
        </p:nvPicPr>
        <p:blipFill>
          <a:blip r:embed="rId3">
            <a:alphaModFix/>
          </a:blip>
          <a:stretch>
            <a:fillRect/>
          </a:stretch>
        </p:blipFill>
        <p:spPr>
          <a:xfrm>
            <a:off x="167700" y="728278"/>
            <a:ext cx="4114676" cy="2148300"/>
          </a:xfrm>
          <a:prstGeom prst="rect">
            <a:avLst/>
          </a:prstGeom>
          <a:noFill/>
          <a:ln cap="flat" cmpd="sng" w="9525">
            <a:solidFill>
              <a:schemeClr val="dk2"/>
            </a:solidFill>
            <a:prstDash val="solid"/>
            <a:round/>
            <a:headEnd len="sm" w="sm" type="none"/>
            <a:tailEnd len="sm" w="sm" type="none"/>
          </a:ln>
          <a:effectLst>
            <a:outerShdw blurRad="142875" rotWithShape="0" algn="bl" dir="5400000" dist="19050">
              <a:srgbClr val="000000">
                <a:alpha val="50000"/>
              </a:srgbClr>
            </a:outerShdw>
          </a:effectLst>
        </p:spPr>
      </p:pic>
      <p:pic>
        <p:nvPicPr>
          <p:cNvPr id="349" name="Google Shape;349;p42"/>
          <p:cNvPicPr preferRelativeResize="0"/>
          <p:nvPr/>
        </p:nvPicPr>
        <p:blipFill>
          <a:blip r:embed="rId4">
            <a:alphaModFix/>
          </a:blip>
          <a:stretch>
            <a:fillRect/>
          </a:stretch>
        </p:blipFill>
        <p:spPr>
          <a:xfrm>
            <a:off x="4424425" y="582500"/>
            <a:ext cx="4549201" cy="2439861"/>
          </a:xfrm>
          <a:prstGeom prst="rect">
            <a:avLst/>
          </a:prstGeom>
          <a:noFill/>
          <a:ln cap="flat" cmpd="sng" w="9525">
            <a:solidFill>
              <a:schemeClr val="dk2"/>
            </a:solidFill>
            <a:prstDash val="solid"/>
            <a:round/>
            <a:headEnd len="sm" w="sm" type="none"/>
            <a:tailEnd len="sm" w="sm" type="none"/>
          </a:ln>
          <a:effectLst>
            <a:outerShdw blurRad="228600" rotWithShape="0" algn="bl" dir="5400000" dist="19050">
              <a:srgbClr val="000000">
                <a:alpha val="50000"/>
              </a:srgbClr>
            </a:outerShdw>
          </a:effectLst>
        </p:spPr>
      </p:pic>
      <p:pic>
        <p:nvPicPr>
          <p:cNvPr id="350" name="Google Shape;350;p42"/>
          <p:cNvPicPr preferRelativeResize="0"/>
          <p:nvPr/>
        </p:nvPicPr>
        <p:blipFill>
          <a:blip r:embed="rId5">
            <a:alphaModFix/>
          </a:blip>
          <a:stretch>
            <a:fillRect/>
          </a:stretch>
        </p:blipFill>
        <p:spPr>
          <a:xfrm>
            <a:off x="272725" y="3133386"/>
            <a:ext cx="4009656" cy="1816340"/>
          </a:xfrm>
          <a:prstGeom prst="rect">
            <a:avLst/>
          </a:prstGeom>
          <a:noFill/>
          <a:ln cap="flat" cmpd="sng" w="9525">
            <a:solidFill>
              <a:schemeClr val="dk2"/>
            </a:solidFill>
            <a:prstDash val="solid"/>
            <a:round/>
            <a:headEnd len="sm" w="sm" type="none"/>
            <a:tailEnd len="sm" w="sm" type="none"/>
          </a:ln>
          <a:effectLst>
            <a:outerShdw blurRad="285750" rotWithShape="0" algn="bl" dir="5400000" dist="19050">
              <a:srgbClr val="000000">
                <a:alpha val="50000"/>
              </a:srgbClr>
            </a:outerShdw>
          </a:effectLst>
        </p:spPr>
      </p:pic>
      <p:pic>
        <p:nvPicPr>
          <p:cNvPr id="351" name="Google Shape;351;p42"/>
          <p:cNvPicPr preferRelativeResize="0"/>
          <p:nvPr/>
        </p:nvPicPr>
        <p:blipFill>
          <a:blip r:embed="rId6">
            <a:alphaModFix/>
          </a:blip>
          <a:stretch>
            <a:fillRect/>
          </a:stretch>
        </p:blipFill>
        <p:spPr>
          <a:xfrm>
            <a:off x="4424425" y="3133374"/>
            <a:ext cx="4305825" cy="1950500"/>
          </a:xfrm>
          <a:prstGeom prst="rect">
            <a:avLst/>
          </a:prstGeom>
          <a:noFill/>
          <a:ln cap="flat" cmpd="sng" w="9525">
            <a:solidFill>
              <a:schemeClr val="dk2"/>
            </a:solidFill>
            <a:prstDash val="solid"/>
            <a:round/>
            <a:headEnd len="sm" w="sm" type="none"/>
            <a:tailEnd len="sm" w="sm" type="none"/>
          </a:ln>
          <a:effectLst>
            <a:outerShdw blurRad="185738" rotWithShape="0" algn="bl" dir="5400000" dist="19050">
              <a:srgbClr val="000000">
                <a:alpha val="50000"/>
              </a:srgbClr>
            </a:outerShdw>
          </a:effectLst>
        </p:spPr>
      </p:pic>
      <p:sp>
        <p:nvSpPr>
          <p:cNvPr id="352" name="Google Shape;352;p42"/>
          <p:cNvSpPr txBox="1"/>
          <p:nvPr>
            <p:ph idx="12" type="sldNum"/>
          </p:nvPr>
        </p:nvSpPr>
        <p:spPr>
          <a:xfrm>
            <a:off x="6992575" y="4758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idx="11" type="ftr"/>
          </p:nvPr>
        </p:nvSpPr>
        <p:spPr>
          <a:xfrm>
            <a:off x="492013" y="48463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pic>
        <p:nvPicPr>
          <p:cNvPr id="358" name="Google Shape;358;p43"/>
          <p:cNvPicPr preferRelativeResize="0"/>
          <p:nvPr/>
        </p:nvPicPr>
        <p:blipFill>
          <a:blip r:embed="rId3">
            <a:alphaModFix/>
          </a:blip>
          <a:stretch>
            <a:fillRect/>
          </a:stretch>
        </p:blipFill>
        <p:spPr>
          <a:xfrm>
            <a:off x="492027" y="696900"/>
            <a:ext cx="5911025" cy="3844051"/>
          </a:xfrm>
          <a:prstGeom prst="rect">
            <a:avLst/>
          </a:prstGeom>
          <a:noFill/>
          <a:ln>
            <a:noFill/>
          </a:ln>
        </p:spPr>
      </p:pic>
      <p:sp>
        <p:nvSpPr>
          <p:cNvPr id="359" name="Google Shape;359;p43"/>
          <p:cNvSpPr txBox="1"/>
          <p:nvPr>
            <p:ph idx="3" type="body"/>
          </p:nvPr>
        </p:nvSpPr>
        <p:spPr>
          <a:xfrm>
            <a:off x="457325" y="53650"/>
            <a:ext cx="4549200" cy="484200"/>
          </a:xfrm>
          <a:prstGeom prst="rect">
            <a:avLst/>
          </a:prstGeom>
        </p:spPr>
        <p:txBody>
          <a:bodyPr anchorCtr="0" anchor="t" bIns="35100" lIns="0" spcFirstLastPara="1" rIns="68575" wrap="square" tIns="34275">
            <a:noAutofit/>
          </a:bodyPr>
          <a:lstStyle/>
          <a:p>
            <a:pPr indent="0" lvl="0" marL="0" rtl="0" algn="l">
              <a:lnSpc>
                <a:spcPct val="100000"/>
              </a:lnSpc>
              <a:spcBef>
                <a:spcPts val="0"/>
              </a:spcBef>
              <a:spcAft>
                <a:spcPts val="0"/>
              </a:spcAft>
              <a:buNone/>
            </a:pPr>
            <a:r>
              <a:rPr lang="en" sz="2300">
                <a:solidFill>
                  <a:srgbClr val="4700F2"/>
                </a:solidFill>
                <a:latin typeface="Open Sans"/>
                <a:ea typeface="Open Sans"/>
                <a:cs typeface="Open Sans"/>
                <a:sym typeface="Open Sans"/>
              </a:rPr>
              <a:t>DeNovo: </a:t>
            </a:r>
            <a:r>
              <a:rPr lang="en" sz="2000">
                <a:solidFill>
                  <a:srgbClr val="4700F2"/>
                </a:solidFill>
                <a:latin typeface="Open Sans"/>
                <a:ea typeface="Open Sans"/>
                <a:cs typeface="Open Sans"/>
                <a:sym typeface="Open Sans"/>
              </a:rPr>
              <a:t>Few-Shot Prompt </a:t>
            </a:r>
            <a:endParaRPr sz="2000">
              <a:solidFill>
                <a:srgbClr val="4700F2"/>
              </a:solidFill>
              <a:latin typeface="Open Sans"/>
              <a:ea typeface="Open Sans"/>
              <a:cs typeface="Open Sans"/>
              <a:sym typeface="Open Sans"/>
            </a:endParaRPr>
          </a:p>
          <a:p>
            <a:pPr indent="0" lvl="0" marL="0" rtl="0" algn="l">
              <a:spcBef>
                <a:spcPts val="0"/>
              </a:spcBef>
              <a:spcAft>
                <a:spcPts val="0"/>
              </a:spcAft>
              <a:buNone/>
            </a:pPr>
            <a:r>
              <a:t/>
            </a:r>
            <a:endParaRPr sz="1400">
              <a:solidFill>
                <a:srgbClr val="4700F2"/>
              </a:solidFill>
              <a:latin typeface="Arial"/>
              <a:ea typeface="Arial"/>
              <a:cs typeface="Arial"/>
              <a:sym typeface="Arial"/>
            </a:endParaRPr>
          </a:p>
          <a:p>
            <a:pPr indent="0" lvl="0" marL="0" rtl="0" algn="l">
              <a:spcBef>
                <a:spcPts val="800"/>
              </a:spcBef>
              <a:spcAft>
                <a:spcPts val="0"/>
              </a:spcAft>
              <a:buNone/>
            </a:pPr>
            <a:r>
              <a:t/>
            </a:r>
            <a:endParaRPr/>
          </a:p>
        </p:txBody>
      </p:sp>
      <p:sp>
        <p:nvSpPr>
          <p:cNvPr id="360" name="Google Shape;360;p43"/>
          <p:cNvSpPr txBox="1"/>
          <p:nvPr/>
        </p:nvSpPr>
        <p:spPr>
          <a:xfrm>
            <a:off x="6837300" y="682700"/>
            <a:ext cx="2161800" cy="15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Open Sans"/>
                <a:ea typeface="Open Sans"/>
                <a:cs typeface="Open Sans"/>
                <a:sym typeface="Open Sans"/>
              </a:rPr>
              <a:t>PROS: </a:t>
            </a:r>
            <a:endParaRPr b="1">
              <a:solidFill>
                <a:srgbClr val="38761D"/>
              </a:solidFill>
              <a:latin typeface="Open Sans"/>
              <a:ea typeface="Open Sans"/>
              <a:cs typeface="Open Sans"/>
              <a:sym typeface="Open Sans"/>
            </a:endParaRPr>
          </a:p>
          <a:p>
            <a:pPr indent="-317500" lvl="0" marL="457200" rtl="0" algn="l">
              <a:spcBef>
                <a:spcPts val="0"/>
              </a:spcBef>
              <a:spcAft>
                <a:spcPts val="0"/>
              </a:spcAft>
              <a:buClr>
                <a:srgbClr val="38761D"/>
              </a:buClr>
              <a:buSzPts val="1400"/>
              <a:buChar char="●"/>
            </a:pPr>
            <a:r>
              <a:rPr b="1" lang="en" sz="1100">
                <a:solidFill>
                  <a:srgbClr val="38761D"/>
                </a:solidFill>
              </a:rPr>
              <a:t>Coherent report for query domain.</a:t>
            </a:r>
            <a:endParaRPr b="1" sz="1100">
              <a:solidFill>
                <a:srgbClr val="38761D"/>
              </a:solidFill>
            </a:endParaRPr>
          </a:p>
          <a:p>
            <a:pPr indent="-317500" lvl="0" marL="457200" rtl="0" algn="l">
              <a:spcBef>
                <a:spcPts val="0"/>
              </a:spcBef>
              <a:spcAft>
                <a:spcPts val="0"/>
              </a:spcAft>
              <a:buClr>
                <a:srgbClr val="38761D"/>
              </a:buClr>
              <a:buSzPts val="1400"/>
              <a:buChar char="●"/>
            </a:pPr>
            <a:r>
              <a:rPr b="1" lang="en" sz="1100">
                <a:solidFill>
                  <a:srgbClr val="38761D"/>
                </a:solidFill>
              </a:rPr>
              <a:t>Diverse yet relevant format.</a:t>
            </a:r>
            <a:endParaRPr b="1" sz="1100">
              <a:solidFill>
                <a:srgbClr val="38761D"/>
              </a:solidFill>
            </a:endParaRPr>
          </a:p>
          <a:p>
            <a:pPr indent="-317500" lvl="0" marL="457200" rtl="0" algn="l">
              <a:spcBef>
                <a:spcPts val="0"/>
              </a:spcBef>
              <a:spcAft>
                <a:spcPts val="0"/>
              </a:spcAft>
              <a:buClr>
                <a:srgbClr val="38761D"/>
              </a:buClr>
              <a:buSzPts val="1400"/>
              <a:buChar char="●"/>
            </a:pPr>
            <a:r>
              <a:rPr b="1" lang="en" sz="1100">
                <a:solidFill>
                  <a:srgbClr val="38761D"/>
                </a:solidFill>
              </a:rPr>
              <a:t>Length is similar to expert examples.</a:t>
            </a:r>
            <a:endParaRPr b="1" sz="1100">
              <a:solidFill>
                <a:srgbClr val="38761D"/>
              </a:solidFill>
            </a:endParaRPr>
          </a:p>
        </p:txBody>
      </p:sp>
      <p:sp>
        <p:nvSpPr>
          <p:cNvPr id="361" name="Google Shape;361;p43"/>
          <p:cNvSpPr txBox="1"/>
          <p:nvPr/>
        </p:nvSpPr>
        <p:spPr>
          <a:xfrm>
            <a:off x="6837300" y="2983359"/>
            <a:ext cx="2161800" cy="14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CONS: </a:t>
            </a:r>
            <a:endParaRPr b="1">
              <a:solidFill>
                <a:srgbClr val="FF0000"/>
              </a:solidFill>
              <a:latin typeface="Open Sans"/>
              <a:ea typeface="Open Sans"/>
              <a:cs typeface="Open Sans"/>
              <a:sym typeface="Open Sans"/>
            </a:endParaRPr>
          </a:p>
          <a:p>
            <a:pPr indent="-298450" lvl="0" marL="457200" rtl="0" algn="l">
              <a:spcBef>
                <a:spcPts val="0"/>
              </a:spcBef>
              <a:spcAft>
                <a:spcPts val="0"/>
              </a:spcAft>
              <a:buClr>
                <a:srgbClr val="FF0000"/>
              </a:buClr>
              <a:buSzPts val="1100"/>
              <a:buChar char="●"/>
            </a:pPr>
            <a:r>
              <a:rPr b="1" lang="en" sz="1100">
                <a:solidFill>
                  <a:srgbClr val="FF0000"/>
                </a:solidFill>
              </a:rPr>
              <a:t>Input token window is huge for longer examples.</a:t>
            </a:r>
            <a:endParaRPr b="1" sz="1100">
              <a:solidFill>
                <a:srgbClr val="FF0000"/>
              </a:solidFill>
            </a:endParaRPr>
          </a:p>
          <a:p>
            <a:pPr indent="-298450" lvl="0" marL="457200" rtl="0" algn="l">
              <a:spcBef>
                <a:spcPts val="0"/>
              </a:spcBef>
              <a:spcAft>
                <a:spcPts val="0"/>
              </a:spcAft>
              <a:buClr>
                <a:srgbClr val="FF0000"/>
              </a:buClr>
              <a:buSzPts val="1100"/>
              <a:buChar char="●"/>
            </a:pPr>
            <a:r>
              <a:rPr b="1" lang="en" sz="1100">
                <a:solidFill>
                  <a:srgbClr val="FF0000"/>
                </a:solidFill>
              </a:rPr>
              <a:t>Long prompts can confuse LLM if not engineered properly.</a:t>
            </a:r>
            <a:endParaRPr b="1" sz="1100">
              <a:solidFill>
                <a:srgbClr val="FF0000"/>
              </a:solidFill>
            </a:endParaRPr>
          </a:p>
          <a:p>
            <a:pPr indent="0" lvl="0" marL="0" rtl="0" algn="l">
              <a:spcBef>
                <a:spcPts val="0"/>
              </a:spcBef>
              <a:spcAft>
                <a:spcPts val="0"/>
              </a:spcAft>
              <a:buNone/>
            </a:pPr>
            <a:r>
              <a:t/>
            </a:r>
            <a:endParaRPr b="1">
              <a:solidFill>
                <a:srgbClr val="FF0000"/>
              </a:solidFill>
            </a:endParaRPr>
          </a:p>
        </p:txBody>
      </p:sp>
      <p:sp>
        <p:nvSpPr>
          <p:cNvPr id="362" name="Google Shape;362;p43"/>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idx="3" type="body"/>
          </p:nvPr>
        </p:nvSpPr>
        <p:spPr>
          <a:xfrm>
            <a:off x="3126000" y="746550"/>
            <a:ext cx="2892000" cy="384300"/>
          </a:xfrm>
          <a:prstGeom prst="rect">
            <a:avLst/>
          </a:prstGeom>
          <a:noFill/>
          <a:ln cap="flat" cmpd="sng" w="9525">
            <a:solidFill>
              <a:srgbClr val="000000"/>
            </a:solidFill>
            <a:prstDash val="solid"/>
            <a:round/>
            <a:headEnd len="sm" w="sm" type="none"/>
            <a:tailEnd len="sm" w="sm" type="none"/>
          </a:ln>
        </p:spPr>
        <p:txBody>
          <a:bodyPr anchorCtr="0" anchor="t" bIns="35100" lIns="0" spcFirstLastPara="1" rIns="68575" wrap="square" tIns="34275">
            <a:noAutofit/>
          </a:bodyPr>
          <a:lstStyle/>
          <a:p>
            <a:pPr indent="0" lvl="0" marL="0" rtl="0" algn="ctr">
              <a:lnSpc>
                <a:spcPct val="90000"/>
              </a:lnSpc>
              <a:spcBef>
                <a:spcPts val="0"/>
              </a:spcBef>
              <a:spcAft>
                <a:spcPts val="0"/>
              </a:spcAft>
              <a:buClr>
                <a:srgbClr val="4700F2"/>
              </a:buClr>
              <a:buSzPts val="1700"/>
              <a:buNone/>
            </a:pPr>
            <a:r>
              <a:rPr lang="en"/>
              <a:t>Prompt-Engineering</a:t>
            </a:r>
            <a:endParaRPr/>
          </a:p>
        </p:txBody>
      </p:sp>
      <p:sp>
        <p:nvSpPr>
          <p:cNvPr id="368" name="Google Shape;368;p44"/>
          <p:cNvSpPr txBox="1"/>
          <p:nvPr>
            <p:ph idx="11" type="ftr"/>
          </p:nvPr>
        </p:nvSpPr>
        <p:spPr>
          <a:xfrm>
            <a:off x="492013" y="461591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grpSp>
        <p:nvGrpSpPr>
          <p:cNvPr id="369" name="Google Shape;369;p44"/>
          <p:cNvGrpSpPr/>
          <p:nvPr/>
        </p:nvGrpSpPr>
        <p:grpSpPr>
          <a:xfrm>
            <a:off x="326325" y="2460350"/>
            <a:ext cx="3464463" cy="1130588"/>
            <a:chOff x="326325" y="2056925"/>
            <a:chExt cx="3464463" cy="1130588"/>
          </a:xfrm>
        </p:grpSpPr>
        <p:sp>
          <p:nvSpPr>
            <p:cNvPr id="370" name="Google Shape;370;p44"/>
            <p:cNvSpPr txBox="1"/>
            <p:nvPr/>
          </p:nvSpPr>
          <p:spPr>
            <a:xfrm>
              <a:off x="326325" y="2715352"/>
              <a:ext cx="1584000" cy="432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0-Shot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Prompt</a:t>
              </a:r>
              <a:endParaRPr>
                <a:latin typeface="Source Sans Pro"/>
                <a:ea typeface="Source Sans Pro"/>
                <a:cs typeface="Source Sans Pro"/>
                <a:sym typeface="Source Sans Pro"/>
              </a:endParaRPr>
            </a:p>
          </p:txBody>
        </p:sp>
        <p:sp>
          <p:nvSpPr>
            <p:cNvPr id="371" name="Google Shape;371;p44"/>
            <p:cNvSpPr txBox="1"/>
            <p:nvPr/>
          </p:nvSpPr>
          <p:spPr>
            <a:xfrm>
              <a:off x="2206788" y="2571913"/>
              <a:ext cx="15840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Few-Shot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Prompt</a:t>
              </a:r>
              <a:endParaRPr>
                <a:latin typeface="Source Sans Pro"/>
                <a:ea typeface="Source Sans Pro"/>
                <a:cs typeface="Source Sans Pro"/>
                <a:sym typeface="Source Sans Pro"/>
              </a:endParaRPr>
            </a:p>
          </p:txBody>
        </p:sp>
        <p:cxnSp>
          <p:nvCxnSpPr>
            <p:cNvPr id="372" name="Google Shape;372;p44"/>
            <p:cNvCxnSpPr>
              <a:stCxn id="373" idx="2"/>
              <a:endCxn id="370" idx="0"/>
            </p:cNvCxnSpPr>
            <p:nvPr/>
          </p:nvCxnSpPr>
          <p:spPr>
            <a:xfrm flipH="1">
              <a:off x="1118175" y="2056925"/>
              <a:ext cx="980400" cy="65850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44"/>
            <p:cNvCxnSpPr>
              <a:stCxn id="373" idx="2"/>
              <a:endCxn id="371" idx="0"/>
            </p:cNvCxnSpPr>
            <p:nvPr/>
          </p:nvCxnSpPr>
          <p:spPr>
            <a:xfrm>
              <a:off x="2098575" y="2056925"/>
              <a:ext cx="900300" cy="515100"/>
            </a:xfrm>
            <a:prstGeom prst="straightConnector1">
              <a:avLst/>
            </a:prstGeom>
            <a:noFill/>
            <a:ln cap="flat" cmpd="sng" w="9525">
              <a:solidFill>
                <a:schemeClr val="dk2"/>
              </a:solidFill>
              <a:prstDash val="solid"/>
              <a:round/>
              <a:headEnd len="med" w="med" type="none"/>
              <a:tailEnd len="med" w="med" type="triangle"/>
            </a:ln>
          </p:spPr>
        </p:cxnSp>
      </p:grpSp>
      <p:sp>
        <p:nvSpPr>
          <p:cNvPr id="375" name="Google Shape;375;p44"/>
          <p:cNvSpPr txBox="1"/>
          <p:nvPr/>
        </p:nvSpPr>
        <p:spPr>
          <a:xfrm>
            <a:off x="1986650" y="4105950"/>
            <a:ext cx="7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grpSp>
        <p:nvGrpSpPr>
          <p:cNvPr id="376" name="Google Shape;376;p44"/>
          <p:cNvGrpSpPr/>
          <p:nvPr/>
        </p:nvGrpSpPr>
        <p:grpSpPr>
          <a:xfrm>
            <a:off x="1286175" y="1130850"/>
            <a:ext cx="6176900" cy="1394738"/>
            <a:chOff x="1286175" y="727425"/>
            <a:chExt cx="6176900" cy="1394738"/>
          </a:xfrm>
        </p:grpSpPr>
        <p:cxnSp>
          <p:nvCxnSpPr>
            <p:cNvPr id="377" name="Google Shape;377;p44"/>
            <p:cNvCxnSpPr>
              <a:stCxn id="367" idx="2"/>
              <a:endCxn id="373" idx="0"/>
            </p:cNvCxnSpPr>
            <p:nvPr/>
          </p:nvCxnSpPr>
          <p:spPr>
            <a:xfrm flipH="1">
              <a:off x="2098500" y="727425"/>
              <a:ext cx="2473500" cy="7140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44"/>
            <p:cNvCxnSpPr>
              <a:stCxn id="367" idx="2"/>
              <a:endCxn id="379" idx="0"/>
            </p:cNvCxnSpPr>
            <p:nvPr/>
          </p:nvCxnSpPr>
          <p:spPr>
            <a:xfrm>
              <a:off x="4572000" y="727425"/>
              <a:ext cx="2099100" cy="779100"/>
            </a:xfrm>
            <a:prstGeom prst="straightConnector1">
              <a:avLst/>
            </a:prstGeom>
            <a:noFill/>
            <a:ln cap="flat" cmpd="sng" w="9525">
              <a:solidFill>
                <a:schemeClr val="dk2"/>
              </a:solidFill>
              <a:prstDash val="solid"/>
              <a:round/>
              <a:headEnd len="med" w="med" type="none"/>
              <a:tailEnd len="med" w="med" type="triangle"/>
            </a:ln>
          </p:spPr>
        </p:cxnSp>
        <p:sp>
          <p:nvSpPr>
            <p:cNvPr id="373" name="Google Shape;373;p44"/>
            <p:cNvSpPr txBox="1"/>
            <p:nvPr/>
          </p:nvSpPr>
          <p:spPr>
            <a:xfrm>
              <a:off x="1286175" y="1441325"/>
              <a:ext cx="16248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De Novo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Text Generation</a:t>
              </a:r>
              <a:endParaRPr>
                <a:latin typeface="Source Sans Pro"/>
                <a:ea typeface="Source Sans Pro"/>
                <a:cs typeface="Source Sans Pro"/>
                <a:sym typeface="Source Sans Pro"/>
              </a:endParaRPr>
            </a:p>
          </p:txBody>
        </p:sp>
        <p:sp>
          <p:nvSpPr>
            <p:cNvPr id="379" name="Google Shape;379;p44"/>
            <p:cNvSpPr txBox="1"/>
            <p:nvPr/>
          </p:nvSpPr>
          <p:spPr>
            <a:xfrm>
              <a:off x="5879075" y="1506563"/>
              <a:ext cx="15840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Text-to-Text</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Generation</a:t>
              </a:r>
              <a:endParaRPr>
                <a:latin typeface="Source Sans Pro"/>
                <a:ea typeface="Source Sans Pro"/>
                <a:cs typeface="Source Sans Pro"/>
                <a:sym typeface="Source Sans Pro"/>
              </a:endParaRPr>
            </a:p>
          </p:txBody>
        </p:sp>
      </p:grpSp>
      <p:grpSp>
        <p:nvGrpSpPr>
          <p:cNvPr id="380" name="Google Shape;380;p44"/>
          <p:cNvGrpSpPr/>
          <p:nvPr/>
        </p:nvGrpSpPr>
        <p:grpSpPr>
          <a:xfrm>
            <a:off x="4540875" y="2525588"/>
            <a:ext cx="4260400" cy="1573088"/>
            <a:chOff x="4540875" y="2122163"/>
            <a:chExt cx="4260400" cy="1573088"/>
          </a:xfrm>
        </p:grpSpPr>
        <p:cxnSp>
          <p:nvCxnSpPr>
            <p:cNvPr id="381" name="Google Shape;381;p44"/>
            <p:cNvCxnSpPr>
              <a:stCxn id="379" idx="2"/>
              <a:endCxn id="382" idx="0"/>
            </p:cNvCxnSpPr>
            <p:nvPr/>
          </p:nvCxnSpPr>
          <p:spPr>
            <a:xfrm flipH="1">
              <a:off x="5332775" y="2122163"/>
              <a:ext cx="1338300" cy="5406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44"/>
            <p:cNvCxnSpPr>
              <a:stCxn id="379" idx="2"/>
              <a:endCxn id="384" idx="0"/>
            </p:cNvCxnSpPr>
            <p:nvPr/>
          </p:nvCxnSpPr>
          <p:spPr>
            <a:xfrm>
              <a:off x="6671075" y="2122163"/>
              <a:ext cx="1338300" cy="3843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44"/>
            <p:cNvSpPr txBox="1"/>
            <p:nvPr/>
          </p:nvSpPr>
          <p:spPr>
            <a:xfrm>
              <a:off x="4540875" y="2662838"/>
              <a:ext cx="1584000" cy="40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0-shot</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Prompt</a:t>
              </a:r>
              <a:endParaRPr>
                <a:latin typeface="Source Sans Pro"/>
                <a:ea typeface="Source Sans Pro"/>
                <a:cs typeface="Source Sans Pro"/>
                <a:sym typeface="Source Sans Pro"/>
              </a:endParaRPr>
            </a:p>
          </p:txBody>
        </p:sp>
        <p:sp>
          <p:nvSpPr>
            <p:cNvPr id="384" name="Google Shape;384;p44"/>
            <p:cNvSpPr txBox="1"/>
            <p:nvPr/>
          </p:nvSpPr>
          <p:spPr>
            <a:xfrm>
              <a:off x="7217275" y="2506463"/>
              <a:ext cx="15840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Few-Shot</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Prompt</a:t>
              </a:r>
              <a:endParaRPr>
                <a:latin typeface="Source Sans Pro"/>
                <a:ea typeface="Source Sans Pro"/>
                <a:cs typeface="Source Sans Pro"/>
                <a:sym typeface="Source Sans Pro"/>
              </a:endParaRPr>
            </a:p>
          </p:txBody>
        </p:sp>
        <p:cxnSp>
          <p:nvCxnSpPr>
            <p:cNvPr id="385" name="Google Shape;385;p44"/>
            <p:cNvCxnSpPr>
              <a:stCxn id="379" idx="2"/>
              <a:endCxn id="386" idx="0"/>
            </p:cNvCxnSpPr>
            <p:nvPr/>
          </p:nvCxnSpPr>
          <p:spPr>
            <a:xfrm>
              <a:off x="6671075" y="2122163"/>
              <a:ext cx="0" cy="11730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44"/>
            <p:cNvSpPr txBox="1"/>
            <p:nvPr/>
          </p:nvSpPr>
          <p:spPr>
            <a:xfrm>
              <a:off x="5765075" y="3295050"/>
              <a:ext cx="1812000" cy="40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Chained Prompt</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(with partial context)</a:t>
              </a:r>
              <a:endParaRPr>
                <a:latin typeface="Source Sans Pro"/>
                <a:ea typeface="Source Sans Pro"/>
                <a:cs typeface="Source Sans Pro"/>
                <a:sym typeface="Source Sans Pro"/>
              </a:endParaRPr>
            </a:p>
          </p:txBody>
        </p:sp>
      </p:grpSp>
      <p:sp>
        <p:nvSpPr>
          <p:cNvPr id="387" name="Google Shape;387;p44"/>
          <p:cNvSpPr/>
          <p:nvPr/>
        </p:nvSpPr>
        <p:spPr>
          <a:xfrm>
            <a:off x="4447875" y="1785075"/>
            <a:ext cx="4509900" cy="25077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4"/>
          <p:cNvSpPr txBox="1"/>
          <p:nvPr>
            <p:ph idx="12" type="sldNum"/>
          </p:nvPr>
        </p:nvSpPr>
        <p:spPr>
          <a:xfrm>
            <a:off x="6900375" y="4758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389" name="Google Shape;389;p44"/>
          <p:cNvSpPr txBox="1"/>
          <p:nvPr>
            <p:ph idx="3" type="body"/>
          </p:nvPr>
        </p:nvSpPr>
        <p:spPr>
          <a:xfrm>
            <a:off x="492026" y="179892"/>
            <a:ext cx="5874000" cy="5616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rgbClr val="4700F2"/>
              </a:buClr>
              <a:buSzPts val="1700"/>
              <a:buNone/>
            </a:pPr>
            <a:r>
              <a:rPr lang="en" sz="2300">
                <a:solidFill>
                  <a:srgbClr val="4700F2"/>
                </a:solidFill>
                <a:latin typeface="Open Sans"/>
                <a:ea typeface="Open Sans"/>
                <a:cs typeface="Open Sans"/>
                <a:sym typeface="Open Sans"/>
              </a:rPr>
              <a:t>Implementation</a:t>
            </a:r>
            <a:endParaRPr sz="2000">
              <a:solidFill>
                <a:srgbClr val="4700F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5"/>
          <p:cNvSpPr txBox="1"/>
          <p:nvPr>
            <p:ph idx="12" type="sldNum"/>
          </p:nvPr>
        </p:nvSpPr>
        <p:spPr>
          <a:xfrm>
            <a:off x="7501838" y="4809482"/>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45"/>
          <p:cNvSpPr txBox="1"/>
          <p:nvPr>
            <p:ph idx="11" type="ftr"/>
          </p:nvPr>
        </p:nvSpPr>
        <p:spPr>
          <a:xfrm>
            <a:off x="492013" y="4809485"/>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396" name="Google Shape;396;p45"/>
          <p:cNvSpPr txBox="1"/>
          <p:nvPr/>
        </p:nvSpPr>
        <p:spPr>
          <a:xfrm>
            <a:off x="310300" y="128850"/>
            <a:ext cx="48435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Paraphrase: </a:t>
            </a:r>
            <a:r>
              <a:rPr lang="en" sz="2000">
                <a:solidFill>
                  <a:srgbClr val="4700F2"/>
                </a:solidFill>
                <a:latin typeface="Open Sans"/>
                <a:ea typeface="Open Sans"/>
                <a:cs typeface="Open Sans"/>
                <a:sym typeface="Open Sans"/>
              </a:rPr>
              <a:t>0-Shot Prompt Template </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None/>
            </a:pPr>
            <a:r>
              <a:t/>
            </a:r>
            <a:endParaRPr sz="1700">
              <a:solidFill>
                <a:srgbClr val="4700F2"/>
              </a:solidFill>
              <a:latin typeface="Montserrat"/>
              <a:ea typeface="Montserrat"/>
              <a:cs typeface="Montserrat"/>
              <a:sym typeface="Montserrat"/>
            </a:endParaRPr>
          </a:p>
        </p:txBody>
      </p:sp>
      <p:sp>
        <p:nvSpPr>
          <p:cNvPr id="397" name="Google Shape;397;p45"/>
          <p:cNvSpPr txBox="1"/>
          <p:nvPr/>
        </p:nvSpPr>
        <p:spPr>
          <a:xfrm>
            <a:off x="558575" y="1003350"/>
            <a:ext cx="4065300" cy="243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800"/>
              </a:spcBef>
              <a:spcAft>
                <a:spcPts val="0"/>
              </a:spcAft>
              <a:buClr>
                <a:schemeClr val="dk1"/>
              </a:buClr>
              <a:buSzPts val="1100"/>
              <a:buFont typeface="Arial"/>
              <a:buNone/>
            </a:pPr>
            <a:r>
              <a:rPr i="1" lang="en" sz="1350">
                <a:solidFill>
                  <a:srgbClr val="741B47"/>
                </a:solidFill>
              </a:rPr>
              <a:t>  </a:t>
            </a:r>
            <a:endParaRPr i="1" sz="1350">
              <a:solidFill>
                <a:srgbClr val="741B47"/>
              </a:solidFill>
            </a:endParaRPr>
          </a:p>
          <a:p>
            <a:pPr indent="0" lvl="0" marL="0" rtl="0" algn="l">
              <a:lnSpc>
                <a:spcPct val="95000"/>
              </a:lnSpc>
              <a:spcBef>
                <a:spcPts val="800"/>
              </a:spcBef>
              <a:spcAft>
                <a:spcPts val="0"/>
              </a:spcAft>
              <a:buClr>
                <a:schemeClr val="dk1"/>
              </a:buClr>
              <a:buSzPts val="1100"/>
              <a:buFont typeface="Arial"/>
              <a:buNone/>
            </a:pPr>
            <a:r>
              <a:rPr i="1" lang="en" sz="1350">
                <a:solidFill>
                  <a:srgbClr val="741B47"/>
                </a:solidFill>
              </a:rPr>
              <a:t>"""Given below is a </a:t>
            </a:r>
            <a:r>
              <a:rPr b="1" i="1" lang="en" sz="1350">
                <a:solidFill>
                  <a:srgbClr val="741B47"/>
                </a:solidFill>
              </a:rPr>
              <a:t>clinical report</a:t>
            </a:r>
            <a:r>
              <a:rPr i="1" lang="en" sz="1350">
                <a:solidFill>
                  <a:srgbClr val="741B47"/>
                </a:solidFill>
              </a:rPr>
              <a:t> delimited by triple backticks. Your task is to </a:t>
            </a:r>
            <a:r>
              <a:rPr b="1" i="1" lang="en" sz="1350">
                <a:solidFill>
                  <a:srgbClr val="741B47"/>
                </a:solidFill>
              </a:rPr>
              <a:t>rephrase</a:t>
            </a:r>
            <a:r>
              <a:rPr i="1" lang="en" sz="1350">
                <a:solidFill>
                  <a:srgbClr val="741B47"/>
                </a:solidFill>
              </a:rPr>
              <a:t> each section of this report to generate a </a:t>
            </a:r>
            <a:r>
              <a:rPr b="1" i="1" lang="en" sz="1350">
                <a:solidFill>
                  <a:srgbClr val="741B47"/>
                </a:solidFill>
              </a:rPr>
              <a:t>similar clinical report</a:t>
            </a:r>
            <a:r>
              <a:rPr i="1" lang="en" sz="1350">
                <a:solidFill>
                  <a:srgbClr val="741B47"/>
                </a:solidFill>
              </a:rPr>
              <a:t>.</a:t>
            </a:r>
            <a:br>
              <a:rPr i="1" lang="en" sz="1350">
                <a:solidFill>
                  <a:srgbClr val="741B47"/>
                </a:solidFill>
              </a:rPr>
            </a:br>
            <a:r>
              <a:rPr i="1" lang="en" sz="1350">
                <a:solidFill>
                  <a:srgbClr val="741B47"/>
                </a:solidFill>
              </a:rPr>
              <a:t>  Use the </a:t>
            </a:r>
            <a:r>
              <a:rPr b="1" i="1" lang="en" sz="1350">
                <a:solidFill>
                  <a:srgbClr val="741B47"/>
                </a:solidFill>
              </a:rPr>
              <a:t>same outline</a:t>
            </a:r>
            <a:r>
              <a:rPr i="1" lang="en" sz="1350">
                <a:solidFill>
                  <a:srgbClr val="741B47"/>
                </a:solidFill>
              </a:rPr>
              <a:t> as the given report.</a:t>
            </a:r>
            <a:br>
              <a:rPr i="1" lang="en" sz="1350">
                <a:solidFill>
                  <a:srgbClr val="741B47"/>
                </a:solidFill>
              </a:rPr>
            </a:br>
            <a:br>
              <a:rPr i="1" lang="en" sz="1350">
                <a:solidFill>
                  <a:srgbClr val="741B47"/>
                </a:solidFill>
              </a:rPr>
            </a:br>
            <a:r>
              <a:rPr i="1" lang="en" sz="1350">
                <a:solidFill>
                  <a:srgbClr val="741B47"/>
                </a:solidFill>
              </a:rPr>
              <a:t>  </a:t>
            </a:r>
            <a:r>
              <a:rPr b="1" i="1" lang="en" sz="1350">
                <a:solidFill>
                  <a:srgbClr val="741B47"/>
                </a:solidFill>
              </a:rPr>
              <a:t>Given Report: ```{report}```</a:t>
            </a:r>
            <a:br>
              <a:rPr b="1" i="1" lang="en" sz="1350">
                <a:solidFill>
                  <a:srgbClr val="741B47"/>
                </a:solidFill>
              </a:rPr>
            </a:br>
            <a:r>
              <a:rPr b="1" i="1" lang="en" sz="1350">
                <a:solidFill>
                  <a:srgbClr val="741B47"/>
                </a:solidFill>
              </a:rPr>
              <a:t>  New Report:"""</a:t>
            </a:r>
            <a:endParaRPr b="1" i="1" sz="1350">
              <a:solidFill>
                <a:srgbClr val="741B47"/>
              </a:solidFill>
            </a:endParaRPr>
          </a:p>
          <a:p>
            <a:pPr indent="0" lvl="0" marL="0" rtl="0" algn="l">
              <a:spcBef>
                <a:spcPts val="0"/>
              </a:spcBef>
              <a:spcAft>
                <a:spcPts val="0"/>
              </a:spcAft>
              <a:buNone/>
            </a:pPr>
            <a:r>
              <a:t/>
            </a:r>
            <a:endParaRPr/>
          </a:p>
        </p:txBody>
      </p:sp>
      <p:sp>
        <p:nvSpPr>
          <p:cNvPr id="398" name="Google Shape;398;p45"/>
          <p:cNvSpPr txBox="1"/>
          <p:nvPr/>
        </p:nvSpPr>
        <p:spPr>
          <a:xfrm>
            <a:off x="1740425" y="3709575"/>
            <a:ext cx="1205100" cy="579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FULL REAL REPORT</a:t>
            </a:r>
            <a:endParaRPr sz="1300">
              <a:solidFill>
                <a:schemeClr val="dk1"/>
              </a:solidFill>
            </a:endParaRPr>
          </a:p>
        </p:txBody>
      </p:sp>
      <p:sp>
        <p:nvSpPr>
          <p:cNvPr id="399" name="Google Shape;399;p45"/>
          <p:cNvSpPr txBox="1"/>
          <p:nvPr/>
        </p:nvSpPr>
        <p:spPr>
          <a:xfrm>
            <a:off x="5420100" y="2017125"/>
            <a:ext cx="2658600" cy="579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EXTRACT FORMAT FROM REPORT</a:t>
            </a:r>
            <a:endParaRPr sz="1300">
              <a:solidFill>
                <a:schemeClr val="dk1"/>
              </a:solidFill>
            </a:endParaRPr>
          </a:p>
        </p:txBody>
      </p:sp>
      <p:cxnSp>
        <p:nvCxnSpPr>
          <p:cNvPr id="400" name="Google Shape;400;p45"/>
          <p:cNvCxnSpPr>
            <a:stCxn id="399" idx="1"/>
          </p:cNvCxnSpPr>
          <p:nvPr/>
        </p:nvCxnSpPr>
        <p:spPr>
          <a:xfrm flipH="1">
            <a:off x="3982500" y="2306775"/>
            <a:ext cx="1437600" cy="10200"/>
          </a:xfrm>
          <a:prstGeom prst="straightConnector1">
            <a:avLst/>
          </a:prstGeom>
          <a:noFill/>
          <a:ln cap="flat" cmpd="sng" w="38100">
            <a:solidFill>
              <a:srgbClr val="38761D"/>
            </a:solidFill>
            <a:prstDash val="dash"/>
            <a:round/>
            <a:headEnd len="med" w="med" type="none"/>
            <a:tailEnd len="med" w="med" type="triangle"/>
          </a:ln>
        </p:spPr>
      </p:cxnSp>
      <p:cxnSp>
        <p:nvCxnSpPr>
          <p:cNvPr id="401" name="Google Shape;401;p45"/>
          <p:cNvCxnSpPr>
            <a:stCxn id="398" idx="0"/>
          </p:cNvCxnSpPr>
          <p:nvPr/>
        </p:nvCxnSpPr>
        <p:spPr>
          <a:xfrm flipH="1" rot="10800000">
            <a:off x="2342975" y="2792775"/>
            <a:ext cx="15300" cy="916800"/>
          </a:xfrm>
          <a:prstGeom prst="straightConnector1">
            <a:avLst/>
          </a:prstGeom>
          <a:noFill/>
          <a:ln cap="flat" cmpd="sng" w="38100">
            <a:solidFill>
              <a:srgbClr val="38761D"/>
            </a:solidFill>
            <a:prstDash val="dash"/>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6"/>
          <p:cNvSpPr txBox="1"/>
          <p:nvPr>
            <p:ph idx="12" type="sldNum"/>
          </p:nvPr>
        </p:nvSpPr>
        <p:spPr>
          <a:xfrm>
            <a:off x="4843463" y="360370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46"/>
          <p:cNvSpPr txBox="1"/>
          <p:nvPr>
            <p:ph idx="11" type="ftr"/>
          </p:nvPr>
        </p:nvSpPr>
        <p:spPr>
          <a:xfrm>
            <a:off x="492013" y="4809485"/>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grpSp>
        <p:nvGrpSpPr>
          <p:cNvPr id="408" name="Google Shape;408;p46"/>
          <p:cNvGrpSpPr/>
          <p:nvPr/>
        </p:nvGrpSpPr>
        <p:grpSpPr>
          <a:xfrm>
            <a:off x="391825" y="483500"/>
            <a:ext cx="8480550" cy="3804088"/>
            <a:chOff x="433200" y="1145863"/>
            <a:chExt cx="8480550" cy="3804088"/>
          </a:xfrm>
        </p:grpSpPr>
        <p:sp>
          <p:nvSpPr>
            <p:cNvPr id="409" name="Google Shape;409;p46"/>
            <p:cNvSpPr txBox="1"/>
            <p:nvPr/>
          </p:nvSpPr>
          <p:spPr>
            <a:xfrm>
              <a:off x="4654950" y="1572550"/>
              <a:ext cx="4258800" cy="3377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t>CLINICAL REPORT</a:t>
              </a:r>
              <a:endParaRPr sz="800"/>
            </a:p>
            <a:p>
              <a:pPr indent="0" lvl="0" marL="0" rtl="0" algn="l">
                <a:spcBef>
                  <a:spcPts val="0"/>
                </a:spcBef>
                <a:spcAft>
                  <a:spcPts val="0"/>
                </a:spcAft>
                <a:buClr>
                  <a:schemeClr val="dk1"/>
                </a:buClr>
                <a:buSzPts val="1100"/>
                <a:buFont typeface="Arial"/>
                <a:buNone/>
              </a:pPr>
              <a:r>
                <a:rPr lang="en" sz="800"/>
                <a:t>Patient: </a:t>
              </a:r>
              <a:endParaRPr sz="800"/>
            </a:p>
            <a:p>
              <a:pPr indent="0" lvl="0" marL="0" rtl="0" algn="l">
                <a:spcBef>
                  <a:spcPts val="0"/>
                </a:spcBef>
                <a:spcAft>
                  <a:spcPts val="0"/>
                </a:spcAft>
                <a:buClr>
                  <a:schemeClr val="dk1"/>
                </a:buClr>
                <a:buSzPts val="1100"/>
                <a:buFont typeface="Arial"/>
                <a:buNone/>
              </a:pPr>
              <a:r>
                <a:rPr lang="en" sz="800">
                  <a:highlight>
                    <a:srgbClr val="FFFF00"/>
                  </a:highlight>
                </a:rPr>
                <a:t>A 41-year-old Caucasian female presented to ABCD General Hospital with a chief complaint</a:t>
              </a:r>
              <a:r>
                <a:rPr lang="en" sz="800"/>
                <a:t> of painful enlargement of the navicula, right foot, along with a history of multiple osteochondromas of unknown origin. She has been diagnosed with hereditary osteochondromas and has had previous dissection of osteochondromas in the past, which includes the spine and back as well as the feet. </a:t>
              </a:r>
              <a:r>
                <a:rPr lang="en" sz="800">
                  <a:highlight>
                    <a:srgbClr val="FFFF00"/>
                  </a:highlight>
                </a:rPr>
                <a:t>The patient desires surgical treatment at this time.</a:t>
              </a:r>
              <a:endParaRPr sz="800">
                <a:highlight>
                  <a:srgbClr val="FFFF00"/>
                </a:highlight>
              </a:endParaRPr>
            </a:p>
            <a:p>
              <a:pPr indent="0" lvl="0" marL="0" rtl="0" algn="l">
                <a:spcBef>
                  <a:spcPts val="0"/>
                </a:spcBef>
                <a:spcAft>
                  <a:spcPts val="0"/>
                </a:spcAft>
                <a:buClr>
                  <a:schemeClr val="dk1"/>
                </a:buClr>
                <a:buSzPts val="1100"/>
                <a:buFont typeface="Arial"/>
                <a:buNone/>
              </a:pPr>
              <a:r>
                <a:rPr lang="en" sz="800"/>
                <a:t>Diagnoses:</a:t>
              </a:r>
              <a:endParaRPr sz="800"/>
            </a:p>
            <a:p>
              <a:pPr indent="0" lvl="0" marL="0" rtl="0" algn="l">
                <a:spcBef>
                  <a:spcPts val="0"/>
                </a:spcBef>
                <a:spcAft>
                  <a:spcPts val="0"/>
                </a:spcAft>
                <a:buClr>
                  <a:schemeClr val="dk1"/>
                </a:buClr>
                <a:buSzPts val="1100"/>
                <a:buFont typeface="Arial"/>
                <a:buNone/>
              </a:pPr>
              <a:r>
                <a:rPr lang="en" sz="800">
                  <a:highlight>
                    <a:srgbClr val="FFFF00"/>
                  </a:highlight>
                </a:rPr>
                <a:t>Preoperative Diagnoses:</a:t>
              </a:r>
              <a:endParaRPr sz="800">
                <a:highlight>
                  <a:srgbClr val="FFFF00"/>
                </a:highlight>
              </a:endParaRPr>
            </a:p>
            <a:p>
              <a:pPr indent="0" lvl="0" marL="0" rtl="0" algn="l">
                <a:spcBef>
                  <a:spcPts val="0"/>
                </a:spcBef>
                <a:spcAft>
                  <a:spcPts val="0"/>
                </a:spcAft>
                <a:buClr>
                  <a:schemeClr val="dk1"/>
                </a:buClr>
                <a:buSzPts val="1100"/>
                <a:buFont typeface="Arial"/>
                <a:buNone/>
              </a:pPr>
              <a:r>
                <a:rPr lang="en" sz="800">
                  <a:highlight>
                    <a:srgbClr val="FFFF00"/>
                  </a:highlight>
                </a:rPr>
                <a:t>1. Painful enlarged navicula, right foot.</a:t>
              </a:r>
              <a:endParaRPr sz="800">
                <a:highlight>
                  <a:srgbClr val="FFFF00"/>
                </a:highlight>
              </a:endParaRPr>
            </a:p>
            <a:p>
              <a:pPr indent="0" lvl="0" marL="0" rtl="0" algn="l">
                <a:spcBef>
                  <a:spcPts val="0"/>
                </a:spcBef>
                <a:spcAft>
                  <a:spcPts val="0"/>
                </a:spcAft>
                <a:buClr>
                  <a:schemeClr val="dk1"/>
                </a:buClr>
                <a:buSzPts val="1100"/>
                <a:buFont typeface="Arial"/>
                <a:buNone/>
              </a:pPr>
              <a:r>
                <a:rPr lang="en" sz="800">
                  <a:highlight>
                    <a:srgbClr val="FFFF00"/>
                  </a:highlight>
                </a:rPr>
                <a:t>2. Osteochondroma of right fifth metatarsal.</a:t>
              </a:r>
              <a:endParaRPr sz="800">
                <a:highlight>
                  <a:srgbClr val="FFFF00"/>
                </a:highlight>
              </a:endParaRPr>
            </a:p>
            <a:p>
              <a:pPr indent="0" lvl="0" marL="0" rtl="0" algn="l">
                <a:spcBef>
                  <a:spcPts val="0"/>
                </a:spcBef>
                <a:spcAft>
                  <a:spcPts val="0"/>
                </a:spcAft>
                <a:buClr>
                  <a:schemeClr val="dk1"/>
                </a:buClr>
                <a:buSzPts val="1100"/>
                <a:buFont typeface="Arial"/>
                <a:buNone/>
              </a:pPr>
              <a:r>
                <a:rPr lang="en" sz="800">
                  <a:highlight>
                    <a:srgbClr val="FFFF00"/>
                  </a:highlight>
                </a:rPr>
                <a:t>Postoperative Diagnoses:</a:t>
              </a:r>
              <a:endParaRPr sz="800">
                <a:highlight>
                  <a:srgbClr val="FFFF00"/>
                </a:highlight>
              </a:endParaRPr>
            </a:p>
            <a:p>
              <a:pPr indent="0" lvl="0" marL="0" rtl="0" algn="l">
                <a:spcBef>
                  <a:spcPts val="0"/>
                </a:spcBef>
                <a:spcAft>
                  <a:spcPts val="0"/>
                </a:spcAft>
                <a:buClr>
                  <a:schemeClr val="dk1"/>
                </a:buClr>
                <a:buSzPts val="1100"/>
                <a:buFont typeface="Arial"/>
                <a:buNone/>
              </a:pPr>
              <a:r>
                <a:rPr lang="en" sz="800">
                  <a:highlight>
                    <a:srgbClr val="FFFF00"/>
                  </a:highlight>
                </a:rPr>
                <a:t>1. Painful enlarged navicula, right foot.</a:t>
              </a:r>
              <a:endParaRPr sz="800">
                <a:highlight>
                  <a:srgbClr val="FFFF00"/>
                </a:highlight>
              </a:endParaRPr>
            </a:p>
            <a:p>
              <a:pPr indent="0" lvl="0" marL="0" rtl="0" algn="l">
                <a:spcBef>
                  <a:spcPts val="0"/>
                </a:spcBef>
                <a:spcAft>
                  <a:spcPts val="0"/>
                </a:spcAft>
                <a:buClr>
                  <a:schemeClr val="dk1"/>
                </a:buClr>
                <a:buSzPts val="1100"/>
                <a:buFont typeface="Arial"/>
                <a:buNone/>
              </a:pPr>
              <a:r>
                <a:rPr lang="en" sz="800">
                  <a:highlight>
                    <a:srgbClr val="FFFF00"/>
                  </a:highlight>
                </a:rPr>
                <a:t>2. Osteochondroma of right fifth metatarsal.</a:t>
              </a:r>
              <a:endParaRPr sz="800">
                <a:highlight>
                  <a:srgbClr val="FFFF00"/>
                </a:highlight>
              </a:endParaRPr>
            </a:p>
            <a:p>
              <a:pPr indent="0" lvl="0" marL="0" rtl="0" algn="l">
                <a:spcBef>
                  <a:spcPts val="0"/>
                </a:spcBef>
                <a:spcAft>
                  <a:spcPts val="0"/>
                </a:spcAft>
                <a:buClr>
                  <a:schemeClr val="dk1"/>
                </a:buClr>
                <a:buSzPts val="1100"/>
                <a:buFont typeface="Arial"/>
                <a:buNone/>
              </a:pPr>
              <a:r>
                <a:rPr lang="en" sz="800">
                  <a:highlight>
                    <a:srgbClr val="FFFF00"/>
                  </a:highlight>
                </a:rPr>
                <a:t>Procedure Performed:</a:t>
              </a:r>
              <a:endParaRPr sz="800">
                <a:highlight>
                  <a:srgbClr val="FFFF00"/>
                </a:highlight>
              </a:endParaRPr>
            </a:p>
            <a:p>
              <a:pPr indent="0" lvl="0" marL="0" rtl="0" algn="l">
                <a:spcBef>
                  <a:spcPts val="0"/>
                </a:spcBef>
                <a:spcAft>
                  <a:spcPts val="0"/>
                </a:spcAft>
                <a:buClr>
                  <a:schemeClr val="dk1"/>
                </a:buClr>
                <a:buSzPts val="1100"/>
                <a:buFont typeface="Arial"/>
                <a:buNone/>
              </a:pPr>
              <a:r>
                <a:rPr lang="en" sz="800">
                  <a:highlight>
                    <a:srgbClr val="FFFF00"/>
                  </a:highlight>
                </a:rPr>
                <a:t>The patient underwent partial tarsectomy of the navicula, right foot, along with partial metatarsectomy of the right foot. </a:t>
              </a:r>
              <a:r>
                <a:rPr lang="en" sz="800"/>
                <a:t>T</a:t>
              </a:r>
              <a:r>
                <a:rPr lang="en" sz="800">
                  <a:highlight>
                    <a:srgbClr val="FF9900"/>
                  </a:highlight>
                </a:rPr>
                <a:t>he procedure was performed under sedation by the Department of Anesthesia. The patient's ankle was instilled with Webril, and a blood pressure cuff was applied. The patient was then administered a mixture of 1% lidocaine plain and 0.5% Marcaine plain via a diamond block type fashion around the navicular bone as well as the fifth metatarsal. The foot was then elevated and exsanguinated with an Esmarch bandage. The pneumatic ankle tourniquet was then inflated to 250 mmHg, and the foot was lowered and the operating table. The sterile stockinet was reflected and the foot was cleansed with wet and dry sponge. Attention was then directed to the navicular region on the right foot.</a:t>
              </a:r>
              <a:endParaRPr sz="800">
                <a:highlight>
                  <a:srgbClr val="FF9900"/>
                </a:highlight>
              </a:endParaRPr>
            </a:p>
            <a:p>
              <a:pPr indent="0" lvl="0" marL="0" rtl="0" algn="l">
                <a:spcBef>
                  <a:spcPts val="0"/>
                </a:spcBef>
                <a:spcAft>
                  <a:spcPts val="0"/>
                </a:spcAft>
                <a:buNone/>
              </a:pPr>
              <a:r>
                <a:t/>
              </a:r>
              <a:endParaRPr sz="800"/>
            </a:p>
          </p:txBody>
        </p:sp>
        <p:sp>
          <p:nvSpPr>
            <p:cNvPr id="410" name="Google Shape;410;p46"/>
            <p:cNvSpPr txBox="1"/>
            <p:nvPr/>
          </p:nvSpPr>
          <p:spPr>
            <a:xfrm>
              <a:off x="433200" y="1572550"/>
              <a:ext cx="4138800" cy="3307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highlight>
                    <a:srgbClr val="FFFF00"/>
                  </a:highlight>
                </a:rPr>
                <a:t>PREOPERATIVE DIAGNOSES:</a:t>
              </a:r>
              <a:endParaRPr sz="900">
                <a:highlight>
                  <a:srgbClr val="FFFF00"/>
                </a:highlight>
              </a:endParaRPr>
            </a:p>
            <a:p>
              <a:pPr indent="0" lvl="0" marL="0" rtl="0" algn="l">
                <a:spcBef>
                  <a:spcPts val="0"/>
                </a:spcBef>
                <a:spcAft>
                  <a:spcPts val="0"/>
                </a:spcAft>
                <a:buClr>
                  <a:schemeClr val="dk1"/>
                </a:buClr>
                <a:buSzPts val="1100"/>
                <a:buFont typeface="Arial"/>
                <a:buNone/>
              </a:pPr>
              <a:r>
                <a:rPr lang="en" sz="900">
                  <a:highlight>
                    <a:srgbClr val="FFFF00"/>
                  </a:highlight>
                </a:rPr>
                <a:t>1.  Painful enlarged navicula, right foot.</a:t>
              </a:r>
              <a:endParaRPr sz="900">
                <a:highlight>
                  <a:srgbClr val="FFFF00"/>
                </a:highlight>
              </a:endParaRPr>
            </a:p>
            <a:p>
              <a:pPr indent="0" lvl="0" marL="0" rtl="0" algn="l">
                <a:spcBef>
                  <a:spcPts val="0"/>
                </a:spcBef>
                <a:spcAft>
                  <a:spcPts val="0"/>
                </a:spcAft>
                <a:buClr>
                  <a:schemeClr val="dk1"/>
                </a:buClr>
                <a:buSzPts val="1100"/>
                <a:buFont typeface="Arial"/>
                <a:buNone/>
              </a:pPr>
              <a:r>
                <a:rPr lang="en" sz="900">
                  <a:highlight>
                    <a:srgbClr val="FFFF00"/>
                  </a:highlight>
                </a:rPr>
                <a:t>2.  Osteochondroma of right fifth metatarsal.</a:t>
              </a:r>
              <a:endParaRPr sz="900">
                <a:highlight>
                  <a:srgbClr val="FFFF00"/>
                </a:highlight>
              </a:endParaRPr>
            </a:p>
            <a:p>
              <a:pPr indent="0" lvl="0" marL="0" rtl="0" algn="l">
                <a:spcBef>
                  <a:spcPts val="0"/>
                </a:spcBef>
                <a:spcAft>
                  <a:spcPts val="0"/>
                </a:spcAft>
                <a:buClr>
                  <a:schemeClr val="dk1"/>
                </a:buClr>
                <a:buSzPts val="1100"/>
                <a:buFont typeface="Arial"/>
                <a:buNone/>
              </a:pPr>
              <a:r>
                <a:t/>
              </a:r>
              <a:endParaRPr sz="900">
                <a:highlight>
                  <a:srgbClr val="FFFF00"/>
                </a:highlight>
              </a:endParaRPr>
            </a:p>
            <a:p>
              <a:pPr indent="0" lvl="0" marL="0" rtl="0" algn="l">
                <a:spcBef>
                  <a:spcPts val="0"/>
                </a:spcBef>
                <a:spcAft>
                  <a:spcPts val="0"/>
                </a:spcAft>
                <a:buClr>
                  <a:schemeClr val="dk1"/>
                </a:buClr>
                <a:buSzPts val="1100"/>
                <a:buFont typeface="Arial"/>
                <a:buNone/>
              </a:pPr>
              <a:r>
                <a:rPr lang="en" sz="900">
                  <a:highlight>
                    <a:srgbClr val="FFFF00"/>
                  </a:highlight>
                </a:rPr>
                <a:t>POSTOPERATIVE DIAGNOSES:</a:t>
              </a:r>
              <a:endParaRPr sz="900">
                <a:highlight>
                  <a:srgbClr val="FFFF00"/>
                </a:highlight>
              </a:endParaRPr>
            </a:p>
            <a:p>
              <a:pPr indent="0" lvl="0" marL="0" rtl="0" algn="l">
                <a:spcBef>
                  <a:spcPts val="0"/>
                </a:spcBef>
                <a:spcAft>
                  <a:spcPts val="0"/>
                </a:spcAft>
                <a:buClr>
                  <a:schemeClr val="dk1"/>
                </a:buClr>
                <a:buSzPts val="1100"/>
                <a:buFont typeface="Arial"/>
                <a:buNone/>
              </a:pPr>
              <a:r>
                <a:rPr lang="en" sz="900">
                  <a:highlight>
                    <a:srgbClr val="FFFF00"/>
                  </a:highlight>
                </a:rPr>
                <a:t>1.  Painful enlarged navicula, right foot.</a:t>
              </a:r>
              <a:endParaRPr sz="900">
                <a:highlight>
                  <a:srgbClr val="FFFF00"/>
                </a:highlight>
              </a:endParaRPr>
            </a:p>
            <a:p>
              <a:pPr indent="0" lvl="0" marL="0" rtl="0" algn="l">
                <a:spcBef>
                  <a:spcPts val="0"/>
                </a:spcBef>
                <a:spcAft>
                  <a:spcPts val="0"/>
                </a:spcAft>
                <a:buClr>
                  <a:schemeClr val="dk1"/>
                </a:buClr>
                <a:buSzPts val="1100"/>
                <a:buFont typeface="Arial"/>
                <a:buNone/>
              </a:pPr>
              <a:r>
                <a:rPr lang="en" sz="900">
                  <a:highlight>
                    <a:srgbClr val="FFFF00"/>
                  </a:highlight>
                </a:rPr>
                <a:t>2.  Osteochondroma of right fifth metatarsal.</a:t>
              </a:r>
              <a:endParaRPr sz="900">
                <a:highlight>
                  <a:srgbClr val="FFFF00"/>
                </a:highlight>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highlight>
                    <a:srgbClr val="FFFF00"/>
                  </a:highlight>
                </a:rPr>
                <a:t>PROCEDURE PERFORMED:</a:t>
              </a:r>
              <a:endParaRPr sz="900">
                <a:highlight>
                  <a:srgbClr val="FFFF00"/>
                </a:highlight>
              </a:endParaRPr>
            </a:p>
            <a:p>
              <a:pPr indent="0" lvl="0" marL="0" rtl="0" algn="l">
                <a:spcBef>
                  <a:spcPts val="0"/>
                </a:spcBef>
                <a:spcAft>
                  <a:spcPts val="0"/>
                </a:spcAft>
                <a:buClr>
                  <a:schemeClr val="dk1"/>
                </a:buClr>
                <a:buSzPts val="1100"/>
                <a:buFont typeface="Arial"/>
                <a:buNone/>
              </a:pPr>
              <a:r>
                <a:rPr lang="en" sz="900">
                  <a:highlight>
                    <a:srgbClr val="FFFF00"/>
                  </a:highlight>
                </a:rPr>
                <a:t>1.  Partial tarsectomy navicula, right foot.</a:t>
              </a:r>
              <a:endParaRPr sz="900">
                <a:highlight>
                  <a:srgbClr val="FFFF00"/>
                </a:highlight>
              </a:endParaRPr>
            </a:p>
            <a:p>
              <a:pPr indent="0" lvl="0" marL="0" rtl="0" algn="l">
                <a:spcBef>
                  <a:spcPts val="0"/>
                </a:spcBef>
                <a:spcAft>
                  <a:spcPts val="0"/>
                </a:spcAft>
                <a:buClr>
                  <a:schemeClr val="dk1"/>
                </a:buClr>
                <a:buSzPts val="1100"/>
                <a:buFont typeface="Arial"/>
                <a:buNone/>
              </a:pPr>
              <a:r>
                <a:rPr lang="en" sz="900">
                  <a:highlight>
                    <a:srgbClr val="FFFF00"/>
                  </a:highlight>
                </a:rPr>
                <a:t>2.  Partial metatarsectomy, right foot.</a:t>
              </a:r>
              <a:endParaRPr sz="900">
                <a:highlight>
                  <a:srgbClr val="FFFF00"/>
                </a:highlight>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HISTORY:  </a:t>
              </a:r>
              <a:r>
                <a:rPr lang="en" sz="900">
                  <a:highlight>
                    <a:srgbClr val="FFFF00"/>
                  </a:highlight>
                </a:rPr>
                <a:t>This 41-year-old Caucasian female who presents to ABCD General Hospital </a:t>
              </a:r>
              <a:r>
                <a:rPr lang="en" sz="900"/>
                <a:t>with the above chief complaint.  The patient states that she has extreme pain over the navicular bone with shoe gear as well as history of multiple osteochondromas of unknown origin.  She states that she has been diagnosed with hereditary osteochondromas.  She has had previous dissection of osteochondromas in the past and currently has not been diagnosed in her feet as well as spine and back.  T</a:t>
              </a:r>
              <a:r>
                <a:rPr lang="en" sz="900">
                  <a:highlight>
                    <a:srgbClr val="FFFF00"/>
                  </a:highlight>
                </a:rPr>
                <a:t>he patient desires surgical treatment at this time.</a:t>
              </a:r>
              <a:endParaRPr sz="900">
                <a:highlight>
                  <a:srgbClr val="FFFF00"/>
                </a:highlight>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highlight>
                    <a:srgbClr val="FF9900"/>
                  </a:highlight>
                </a:rPr>
                <a:t>PROCEDURE: &lt;&lt;3 paras long&gt;&gt;...</a:t>
              </a:r>
              <a:endParaRPr sz="900">
                <a:highlight>
                  <a:srgbClr val="FF9900"/>
                </a:highlight>
              </a:endParaRPr>
            </a:p>
          </p:txBody>
        </p:sp>
        <p:sp>
          <p:nvSpPr>
            <p:cNvPr id="411" name="Google Shape;411;p46"/>
            <p:cNvSpPr txBox="1"/>
            <p:nvPr/>
          </p:nvSpPr>
          <p:spPr>
            <a:xfrm>
              <a:off x="744375" y="1145863"/>
              <a:ext cx="24888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REAL</a:t>
              </a:r>
              <a:endParaRPr/>
            </a:p>
          </p:txBody>
        </p:sp>
        <p:sp>
          <p:nvSpPr>
            <p:cNvPr id="412" name="Google Shape;412;p46"/>
            <p:cNvSpPr txBox="1"/>
            <p:nvPr/>
          </p:nvSpPr>
          <p:spPr>
            <a:xfrm>
              <a:off x="5729150" y="1145863"/>
              <a:ext cx="24888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SYNTHETIC</a:t>
              </a:r>
              <a:endParaRPr/>
            </a:p>
          </p:txBody>
        </p:sp>
      </p:grpSp>
      <p:sp>
        <p:nvSpPr>
          <p:cNvPr id="413" name="Google Shape;413;p46"/>
          <p:cNvSpPr txBox="1"/>
          <p:nvPr/>
        </p:nvSpPr>
        <p:spPr>
          <a:xfrm>
            <a:off x="310300" y="128850"/>
            <a:ext cx="48435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Paraphrase: </a:t>
            </a:r>
            <a:r>
              <a:rPr lang="en" sz="2000">
                <a:solidFill>
                  <a:srgbClr val="4700F2"/>
                </a:solidFill>
                <a:latin typeface="Open Sans"/>
                <a:ea typeface="Open Sans"/>
                <a:cs typeface="Open Sans"/>
                <a:sym typeface="Open Sans"/>
              </a:rPr>
              <a:t>0-Shot Prompt</a:t>
            </a:r>
            <a:endParaRPr sz="1700">
              <a:solidFill>
                <a:srgbClr val="4700F2"/>
              </a:solidFill>
              <a:latin typeface="Montserrat"/>
              <a:ea typeface="Montserrat"/>
              <a:cs typeface="Montserrat"/>
              <a:sym typeface="Montserrat"/>
            </a:endParaRPr>
          </a:p>
        </p:txBody>
      </p:sp>
      <p:sp>
        <p:nvSpPr>
          <p:cNvPr id="414" name="Google Shape;414;p46"/>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7"/>
          <p:cNvSpPr txBox="1"/>
          <p:nvPr/>
        </p:nvSpPr>
        <p:spPr>
          <a:xfrm>
            <a:off x="492025" y="2097125"/>
            <a:ext cx="8507100" cy="20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Open Sans"/>
                <a:ea typeface="Open Sans"/>
                <a:cs typeface="Open Sans"/>
                <a:sym typeface="Open Sans"/>
              </a:rPr>
              <a:t>CONS</a:t>
            </a:r>
            <a:r>
              <a:rPr b="1" lang="en">
                <a:solidFill>
                  <a:srgbClr val="FF0000"/>
                </a:solidFill>
                <a:latin typeface="Open Sans"/>
                <a:ea typeface="Open Sans"/>
                <a:cs typeface="Open Sans"/>
                <a:sym typeface="Open Sans"/>
              </a:rPr>
              <a:t>: </a:t>
            </a:r>
            <a:endParaRPr b="1">
              <a:solidFill>
                <a:srgbClr val="FF0000"/>
              </a:solidFill>
              <a:latin typeface="Open Sans"/>
              <a:ea typeface="Open Sans"/>
              <a:cs typeface="Open Sans"/>
              <a:sym typeface="Open Sans"/>
            </a:endParaRPr>
          </a:p>
          <a:p>
            <a:pPr indent="-311150" lvl="0" marL="457200" rtl="0" algn="l">
              <a:spcBef>
                <a:spcPts val="0"/>
              </a:spcBef>
              <a:spcAft>
                <a:spcPts val="0"/>
              </a:spcAft>
              <a:buClr>
                <a:srgbClr val="FF0000"/>
              </a:buClr>
              <a:buSzPts val="1300"/>
              <a:buChar char="●"/>
            </a:pPr>
            <a:r>
              <a:rPr b="1" lang="en" sz="1300">
                <a:solidFill>
                  <a:srgbClr val="FF0000"/>
                </a:solidFill>
              </a:rPr>
              <a:t>Large parts of the report are copied as-is (no-rephrasing).</a:t>
            </a:r>
            <a:endParaRPr b="1" sz="1300">
              <a:solidFill>
                <a:srgbClr val="FF0000"/>
              </a:solidFill>
            </a:endParaRPr>
          </a:p>
          <a:p>
            <a:pPr indent="-311150" lvl="0" marL="457200" rtl="0" algn="l">
              <a:spcBef>
                <a:spcPts val="0"/>
              </a:spcBef>
              <a:spcAft>
                <a:spcPts val="0"/>
              </a:spcAft>
              <a:buClr>
                <a:srgbClr val="FF0000"/>
              </a:buClr>
              <a:buSzPts val="1300"/>
              <a:buChar char="●"/>
            </a:pPr>
            <a:r>
              <a:rPr b="1" lang="en" sz="1300">
                <a:solidFill>
                  <a:srgbClr val="FF0000"/>
                </a:solidFill>
              </a:rPr>
              <a:t>Detailed procedures are summarized to extremely short 1 paragraph procedures.</a:t>
            </a:r>
            <a:endParaRPr b="1" sz="1300">
              <a:solidFill>
                <a:srgbClr val="FF0000"/>
              </a:solidFill>
            </a:endParaRPr>
          </a:p>
          <a:p>
            <a:pPr indent="-311150" lvl="1" marL="914400" rtl="0" algn="l">
              <a:spcBef>
                <a:spcPts val="0"/>
              </a:spcBef>
              <a:spcAft>
                <a:spcPts val="0"/>
              </a:spcAft>
              <a:buClr>
                <a:srgbClr val="FF0000"/>
              </a:buClr>
              <a:buSzPts val="1300"/>
              <a:buChar char="○"/>
            </a:pPr>
            <a:r>
              <a:rPr b="1" lang="en" sz="1300">
                <a:solidFill>
                  <a:srgbClr val="FF0000"/>
                </a:solidFill>
              </a:rPr>
              <a:t>LLM loses focus / gets confused wrt the task.</a:t>
            </a:r>
            <a:endParaRPr b="1" sz="1300">
              <a:solidFill>
                <a:srgbClr val="FF0000"/>
              </a:solidFill>
            </a:endParaRPr>
          </a:p>
          <a:p>
            <a:pPr indent="-311150" lvl="0" marL="457200" rtl="0" algn="l">
              <a:spcBef>
                <a:spcPts val="0"/>
              </a:spcBef>
              <a:spcAft>
                <a:spcPts val="0"/>
              </a:spcAft>
              <a:buClr>
                <a:srgbClr val="FF0000"/>
              </a:buClr>
              <a:buSzPts val="1300"/>
              <a:buChar char="●"/>
            </a:pPr>
            <a:r>
              <a:rPr b="1" lang="en" sz="1300">
                <a:solidFill>
                  <a:srgbClr val="FF0000"/>
                </a:solidFill>
              </a:rPr>
              <a:t>Long real reports take major portion of limited token window.</a:t>
            </a:r>
            <a:endParaRPr b="1" sz="1300">
              <a:solidFill>
                <a:srgbClr val="FF0000"/>
              </a:solidFill>
            </a:endParaRPr>
          </a:p>
          <a:p>
            <a:pPr indent="-311150" lvl="1" marL="914400" rtl="0" algn="l">
              <a:spcBef>
                <a:spcPts val="0"/>
              </a:spcBef>
              <a:spcAft>
                <a:spcPts val="0"/>
              </a:spcAft>
              <a:buClr>
                <a:srgbClr val="FF0000"/>
              </a:buClr>
              <a:buSzPts val="1300"/>
              <a:buChar char="○"/>
            </a:pPr>
            <a:r>
              <a:rPr b="1" lang="en" sz="1300">
                <a:solidFill>
                  <a:srgbClr val="FF0000"/>
                </a:solidFill>
              </a:rPr>
              <a:t>Either causes code exception</a:t>
            </a:r>
            <a:endParaRPr b="1" sz="1300">
              <a:solidFill>
                <a:srgbClr val="FF0000"/>
              </a:solidFill>
            </a:endParaRPr>
          </a:p>
          <a:p>
            <a:pPr indent="-311150" lvl="1" marL="914400" rtl="0" algn="l">
              <a:spcBef>
                <a:spcPts val="0"/>
              </a:spcBef>
              <a:spcAft>
                <a:spcPts val="0"/>
              </a:spcAft>
              <a:buClr>
                <a:srgbClr val="FF0000"/>
              </a:buClr>
              <a:buSzPts val="1300"/>
              <a:buChar char="○"/>
            </a:pPr>
            <a:r>
              <a:rPr b="1" lang="en" sz="1300">
                <a:solidFill>
                  <a:srgbClr val="FF0000"/>
                </a:solidFill>
              </a:rPr>
              <a:t>Generates shorter / prematurely-cut reports.</a:t>
            </a:r>
            <a:endParaRPr b="1" sz="1300">
              <a:solidFill>
                <a:srgbClr val="FF0000"/>
              </a:solidFill>
            </a:endParaRPr>
          </a:p>
          <a:p>
            <a:pPr indent="0" lvl="0" marL="0" rtl="0" algn="l">
              <a:spcBef>
                <a:spcPts val="0"/>
              </a:spcBef>
              <a:spcAft>
                <a:spcPts val="0"/>
              </a:spcAft>
              <a:buNone/>
            </a:pPr>
            <a:r>
              <a:t/>
            </a:r>
            <a:endParaRPr b="1">
              <a:solidFill>
                <a:srgbClr val="FF0000"/>
              </a:solidFill>
            </a:endParaRPr>
          </a:p>
        </p:txBody>
      </p:sp>
      <p:sp>
        <p:nvSpPr>
          <p:cNvPr id="420" name="Google Shape;420;p47"/>
          <p:cNvSpPr txBox="1"/>
          <p:nvPr>
            <p:ph idx="11" type="ftr"/>
          </p:nvPr>
        </p:nvSpPr>
        <p:spPr>
          <a:xfrm>
            <a:off x="492013" y="4809485"/>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421" name="Google Shape;421;p47"/>
          <p:cNvSpPr txBox="1"/>
          <p:nvPr/>
        </p:nvSpPr>
        <p:spPr>
          <a:xfrm>
            <a:off x="310300" y="128850"/>
            <a:ext cx="48435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Paraphrase: </a:t>
            </a:r>
            <a:r>
              <a:rPr lang="en" sz="2000">
                <a:solidFill>
                  <a:srgbClr val="4700F2"/>
                </a:solidFill>
                <a:latin typeface="Open Sans"/>
                <a:ea typeface="Open Sans"/>
                <a:cs typeface="Open Sans"/>
                <a:sym typeface="Open Sans"/>
              </a:rPr>
              <a:t>0-Shot Prompt</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None/>
            </a:pPr>
            <a:r>
              <a:t/>
            </a:r>
            <a:endParaRPr sz="1700">
              <a:solidFill>
                <a:srgbClr val="4700F2"/>
              </a:solidFill>
              <a:latin typeface="Montserrat"/>
              <a:ea typeface="Montserrat"/>
              <a:cs typeface="Montserrat"/>
              <a:sym typeface="Montserrat"/>
            </a:endParaRPr>
          </a:p>
        </p:txBody>
      </p:sp>
      <p:sp>
        <p:nvSpPr>
          <p:cNvPr id="422" name="Google Shape;422;p47"/>
          <p:cNvSpPr txBox="1"/>
          <p:nvPr/>
        </p:nvSpPr>
        <p:spPr>
          <a:xfrm>
            <a:off x="492025" y="1050425"/>
            <a:ext cx="8507100" cy="6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8761D"/>
                </a:solidFill>
                <a:latin typeface="Open Sans"/>
                <a:ea typeface="Open Sans"/>
                <a:cs typeface="Open Sans"/>
                <a:sym typeface="Open Sans"/>
              </a:rPr>
              <a:t>PROS</a:t>
            </a:r>
            <a:r>
              <a:rPr b="1" lang="en">
                <a:solidFill>
                  <a:srgbClr val="38761D"/>
                </a:solidFill>
                <a:latin typeface="Open Sans"/>
                <a:ea typeface="Open Sans"/>
                <a:cs typeface="Open Sans"/>
                <a:sym typeface="Open Sans"/>
              </a:rPr>
              <a:t>: </a:t>
            </a:r>
            <a:endParaRPr b="1">
              <a:solidFill>
                <a:srgbClr val="38761D"/>
              </a:solidFill>
              <a:latin typeface="Open Sans"/>
              <a:ea typeface="Open Sans"/>
              <a:cs typeface="Open Sans"/>
              <a:sym typeface="Open Sans"/>
            </a:endParaRPr>
          </a:p>
          <a:p>
            <a:pPr indent="-336550" lvl="0" marL="457200" rtl="0" algn="l">
              <a:spcBef>
                <a:spcPts val="0"/>
              </a:spcBef>
              <a:spcAft>
                <a:spcPts val="0"/>
              </a:spcAft>
              <a:buClr>
                <a:srgbClr val="38761D"/>
              </a:buClr>
              <a:buSzPts val="1700"/>
              <a:buChar char="●"/>
            </a:pPr>
            <a:r>
              <a:rPr b="1" lang="en">
                <a:solidFill>
                  <a:srgbClr val="38761D"/>
                </a:solidFill>
              </a:rPr>
              <a:t>Coherent </a:t>
            </a:r>
            <a:r>
              <a:rPr b="1" lang="en" sz="1300">
                <a:solidFill>
                  <a:srgbClr val="38761D"/>
                </a:solidFill>
              </a:rPr>
              <a:t>report</a:t>
            </a:r>
            <a:r>
              <a:rPr b="1" lang="en">
                <a:solidFill>
                  <a:srgbClr val="38761D"/>
                </a:solidFill>
              </a:rPr>
              <a:t>.</a:t>
            </a:r>
            <a:endParaRPr b="1">
              <a:solidFill>
                <a:srgbClr val="38761D"/>
              </a:solidFill>
            </a:endParaRPr>
          </a:p>
        </p:txBody>
      </p:sp>
      <p:sp>
        <p:nvSpPr>
          <p:cNvPr id="423" name="Google Shape;423;p47"/>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194" name="Google Shape;194;p30"/>
          <p:cNvSpPr txBox="1"/>
          <p:nvPr>
            <p:ph idx="1" type="body"/>
          </p:nvPr>
        </p:nvSpPr>
        <p:spPr>
          <a:xfrm>
            <a:off x="320300" y="941300"/>
            <a:ext cx="8361900" cy="3863400"/>
          </a:xfrm>
          <a:prstGeom prst="rect">
            <a:avLst/>
          </a:prstGeom>
          <a:noFill/>
          <a:ln>
            <a:noFill/>
          </a:ln>
        </p:spPr>
        <p:txBody>
          <a:bodyPr anchorCtr="0" anchor="t" bIns="0" lIns="0" spcFirstLastPara="1" rIns="68575" wrap="square" tIns="0">
            <a:noAutofit/>
          </a:bodyPr>
          <a:lstStyle/>
          <a:p>
            <a:pPr indent="-317500" lvl="0" marL="1371600" rtl="0" algn="l">
              <a:lnSpc>
                <a:spcPct val="90000"/>
              </a:lnSpc>
              <a:spcBef>
                <a:spcPts val="0"/>
              </a:spcBef>
              <a:spcAft>
                <a:spcPts val="0"/>
              </a:spcAft>
              <a:buSzPts val="1400"/>
              <a:buAutoNum type="arabicPeriod"/>
            </a:pPr>
            <a:r>
              <a:rPr lang="en" sz="1400">
                <a:latin typeface="Arial"/>
                <a:ea typeface="Arial"/>
                <a:cs typeface="Arial"/>
                <a:sym typeface="Arial"/>
              </a:rPr>
              <a:t>Problem Statement</a:t>
            </a:r>
            <a:endParaRPr sz="1400">
              <a:latin typeface="Arial"/>
              <a:ea typeface="Arial"/>
              <a:cs typeface="Arial"/>
              <a:sym typeface="Arial"/>
            </a:endParaRPr>
          </a:p>
          <a:p>
            <a:pPr indent="-317500" lvl="0" marL="1371600" rtl="0" algn="l">
              <a:lnSpc>
                <a:spcPct val="90000"/>
              </a:lnSpc>
              <a:spcBef>
                <a:spcPts val="0"/>
              </a:spcBef>
              <a:spcAft>
                <a:spcPts val="0"/>
              </a:spcAft>
              <a:buSzPts val="1400"/>
              <a:buAutoNum type="arabicPeriod"/>
            </a:pPr>
            <a:r>
              <a:rPr lang="en" sz="1400">
                <a:latin typeface="Arial"/>
                <a:ea typeface="Arial"/>
                <a:cs typeface="Arial"/>
                <a:sym typeface="Arial"/>
              </a:rPr>
              <a:t>Objective</a:t>
            </a:r>
            <a:endParaRPr sz="1400">
              <a:latin typeface="Arial"/>
              <a:ea typeface="Arial"/>
              <a:cs typeface="Arial"/>
              <a:sym typeface="Arial"/>
            </a:endParaRPr>
          </a:p>
          <a:p>
            <a:pPr indent="-317500" lvl="0" marL="1371600" rtl="0" algn="l">
              <a:lnSpc>
                <a:spcPct val="90000"/>
              </a:lnSpc>
              <a:spcBef>
                <a:spcPts val="0"/>
              </a:spcBef>
              <a:spcAft>
                <a:spcPts val="0"/>
              </a:spcAft>
              <a:buSzPts val="1400"/>
              <a:buAutoNum type="arabicPeriod"/>
            </a:pPr>
            <a:r>
              <a:rPr lang="en" sz="1400">
                <a:latin typeface="Arial"/>
                <a:ea typeface="Arial"/>
                <a:cs typeface="Arial"/>
                <a:sym typeface="Arial"/>
              </a:rPr>
              <a:t>Setup</a:t>
            </a:r>
            <a:endParaRPr sz="1400">
              <a:latin typeface="Arial"/>
              <a:ea typeface="Arial"/>
              <a:cs typeface="Arial"/>
              <a:sym typeface="Arial"/>
            </a:endParaRPr>
          </a:p>
          <a:p>
            <a:pPr indent="-317500" lvl="2" marL="2286000" rtl="0" algn="l">
              <a:lnSpc>
                <a:spcPct val="90000"/>
              </a:lnSpc>
              <a:spcBef>
                <a:spcPts val="0"/>
              </a:spcBef>
              <a:spcAft>
                <a:spcPts val="0"/>
              </a:spcAft>
              <a:buSzPts val="1400"/>
              <a:buAutoNum type="romanLcPeriod"/>
            </a:pPr>
            <a:r>
              <a:rPr lang="en" sz="1400">
                <a:latin typeface="Arial"/>
                <a:ea typeface="Arial"/>
                <a:cs typeface="Arial"/>
                <a:sym typeface="Arial"/>
              </a:rPr>
              <a:t>Dataset</a:t>
            </a:r>
            <a:endParaRPr sz="1400">
              <a:latin typeface="Arial"/>
              <a:ea typeface="Arial"/>
              <a:cs typeface="Arial"/>
              <a:sym typeface="Arial"/>
            </a:endParaRPr>
          </a:p>
          <a:p>
            <a:pPr indent="-317500" lvl="2" marL="2286000" rtl="0" algn="l">
              <a:lnSpc>
                <a:spcPct val="90000"/>
              </a:lnSpc>
              <a:spcBef>
                <a:spcPts val="0"/>
              </a:spcBef>
              <a:spcAft>
                <a:spcPts val="0"/>
              </a:spcAft>
              <a:buSzPts val="1400"/>
              <a:buAutoNum type="romanLcPeriod"/>
            </a:pPr>
            <a:r>
              <a:rPr lang="en" sz="1400">
                <a:latin typeface="Arial"/>
                <a:ea typeface="Arial"/>
                <a:cs typeface="Arial"/>
                <a:sym typeface="Arial"/>
              </a:rPr>
              <a:t>LLM</a:t>
            </a:r>
            <a:endParaRPr sz="1400">
              <a:latin typeface="Arial"/>
              <a:ea typeface="Arial"/>
              <a:cs typeface="Arial"/>
              <a:sym typeface="Arial"/>
            </a:endParaRPr>
          </a:p>
          <a:p>
            <a:pPr indent="-317500" lvl="0" marL="1371600" rtl="0" algn="l">
              <a:lnSpc>
                <a:spcPct val="90000"/>
              </a:lnSpc>
              <a:spcBef>
                <a:spcPts val="0"/>
              </a:spcBef>
              <a:spcAft>
                <a:spcPts val="0"/>
              </a:spcAft>
              <a:buSzPts val="1400"/>
              <a:buAutoNum type="arabicPeriod"/>
            </a:pPr>
            <a:r>
              <a:rPr lang="en" sz="1400">
                <a:latin typeface="Arial"/>
                <a:ea typeface="Arial"/>
                <a:cs typeface="Arial"/>
                <a:sym typeface="Arial"/>
              </a:rPr>
              <a:t>Implementation</a:t>
            </a:r>
            <a:endParaRPr sz="1400">
              <a:latin typeface="Arial"/>
              <a:ea typeface="Arial"/>
              <a:cs typeface="Arial"/>
              <a:sym typeface="Arial"/>
            </a:endParaRPr>
          </a:p>
          <a:p>
            <a:pPr indent="-317500" lvl="2" marL="2286000" rtl="0" algn="l">
              <a:lnSpc>
                <a:spcPct val="90000"/>
              </a:lnSpc>
              <a:spcBef>
                <a:spcPts val="0"/>
              </a:spcBef>
              <a:spcAft>
                <a:spcPts val="0"/>
              </a:spcAft>
              <a:buSzPts val="1400"/>
              <a:buAutoNum type="romanLcPeriod"/>
            </a:pPr>
            <a:r>
              <a:rPr lang="en" sz="1400">
                <a:latin typeface="Arial"/>
                <a:ea typeface="Arial"/>
                <a:cs typeface="Arial"/>
                <a:sym typeface="Arial"/>
              </a:rPr>
              <a:t>De-Novo Generation</a:t>
            </a:r>
            <a:endParaRPr sz="1400">
              <a:latin typeface="Arial"/>
              <a:ea typeface="Arial"/>
              <a:cs typeface="Arial"/>
              <a:sym typeface="Arial"/>
            </a:endParaRPr>
          </a:p>
          <a:p>
            <a:pPr indent="-311150" lvl="3" marL="2743200" rtl="0" algn="l">
              <a:lnSpc>
                <a:spcPct val="90000"/>
              </a:lnSpc>
              <a:spcBef>
                <a:spcPts val="0"/>
              </a:spcBef>
              <a:spcAft>
                <a:spcPts val="0"/>
              </a:spcAft>
              <a:buSzPts val="1300"/>
              <a:buAutoNum type="arabicPeriod"/>
            </a:pPr>
            <a:r>
              <a:rPr lang="en" sz="1300">
                <a:latin typeface="Arial"/>
                <a:ea typeface="Arial"/>
                <a:cs typeface="Arial"/>
                <a:sym typeface="Arial"/>
              </a:rPr>
              <a:t>0-Shot</a:t>
            </a:r>
            <a:endParaRPr sz="1300">
              <a:latin typeface="Arial"/>
              <a:ea typeface="Arial"/>
              <a:cs typeface="Arial"/>
              <a:sym typeface="Arial"/>
            </a:endParaRPr>
          </a:p>
          <a:p>
            <a:pPr indent="-311150" lvl="3" marL="2743200" rtl="0" algn="l">
              <a:lnSpc>
                <a:spcPct val="90000"/>
              </a:lnSpc>
              <a:spcBef>
                <a:spcPts val="0"/>
              </a:spcBef>
              <a:spcAft>
                <a:spcPts val="0"/>
              </a:spcAft>
              <a:buSzPts val="1300"/>
              <a:buAutoNum type="arabicPeriod"/>
            </a:pPr>
            <a:r>
              <a:rPr lang="en" sz="1300">
                <a:latin typeface="Arial"/>
                <a:ea typeface="Arial"/>
                <a:cs typeface="Arial"/>
                <a:sym typeface="Arial"/>
              </a:rPr>
              <a:t>Few-Shot</a:t>
            </a:r>
            <a:endParaRPr sz="1300">
              <a:latin typeface="Arial"/>
              <a:ea typeface="Arial"/>
              <a:cs typeface="Arial"/>
              <a:sym typeface="Arial"/>
            </a:endParaRPr>
          </a:p>
          <a:p>
            <a:pPr indent="-317500" lvl="2" marL="2286000" rtl="0" algn="l">
              <a:lnSpc>
                <a:spcPct val="90000"/>
              </a:lnSpc>
              <a:spcBef>
                <a:spcPts val="0"/>
              </a:spcBef>
              <a:spcAft>
                <a:spcPts val="0"/>
              </a:spcAft>
              <a:buSzPts val="1400"/>
              <a:buAutoNum type="romanLcPeriod"/>
            </a:pPr>
            <a:r>
              <a:rPr lang="en" sz="1400">
                <a:latin typeface="Arial"/>
                <a:ea typeface="Arial"/>
                <a:cs typeface="Arial"/>
                <a:sym typeface="Arial"/>
              </a:rPr>
              <a:t>Paraphrasing </a:t>
            </a:r>
            <a:endParaRPr sz="1400">
              <a:latin typeface="Arial"/>
              <a:ea typeface="Arial"/>
              <a:cs typeface="Arial"/>
              <a:sym typeface="Arial"/>
            </a:endParaRPr>
          </a:p>
          <a:p>
            <a:pPr indent="-311150" lvl="3" marL="2743200" rtl="0" algn="l">
              <a:lnSpc>
                <a:spcPct val="90000"/>
              </a:lnSpc>
              <a:spcBef>
                <a:spcPts val="0"/>
              </a:spcBef>
              <a:spcAft>
                <a:spcPts val="0"/>
              </a:spcAft>
              <a:buSzPts val="1300"/>
              <a:buAutoNum type="arabicPeriod"/>
            </a:pPr>
            <a:r>
              <a:rPr lang="en" sz="1300">
                <a:latin typeface="Arial"/>
                <a:ea typeface="Arial"/>
                <a:cs typeface="Arial"/>
                <a:sym typeface="Arial"/>
              </a:rPr>
              <a:t>0-Shot</a:t>
            </a:r>
            <a:endParaRPr sz="1300">
              <a:latin typeface="Arial"/>
              <a:ea typeface="Arial"/>
              <a:cs typeface="Arial"/>
              <a:sym typeface="Arial"/>
            </a:endParaRPr>
          </a:p>
          <a:p>
            <a:pPr indent="-311150" lvl="3" marL="2743200" rtl="0" algn="l">
              <a:lnSpc>
                <a:spcPct val="90000"/>
              </a:lnSpc>
              <a:spcBef>
                <a:spcPts val="0"/>
              </a:spcBef>
              <a:spcAft>
                <a:spcPts val="0"/>
              </a:spcAft>
              <a:buSzPts val="1300"/>
              <a:buAutoNum type="arabicPeriod"/>
            </a:pPr>
            <a:r>
              <a:rPr lang="en" sz="1300">
                <a:latin typeface="Arial"/>
                <a:ea typeface="Arial"/>
                <a:cs typeface="Arial"/>
                <a:sym typeface="Arial"/>
              </a:rPr>
              <a:t>Chained Prompts</a:t>
            </a:r>
            <a:endParaRPr sz="1300">
              <a:latin typeface="Arial"/>
              <a:ea typeface="Arial"/>
              <a:cs typeface="Arial"/>
              <a:sym typeface="Arial"/>
            </a:endParaRPr>
          </a:p>
          <a:p>
            <a:pPr indent="-311150" lvl="3" marL="2743200" rtl="0" algn="l">
              <a:lnSpc>
                <a:spcPct val="90000"/>
              </a:lnSpc>
              <a:spcBef>
                <a:spcPts val="0"/>
              </a:spcBef>
              <a:spcAft>
                <a:spcPts val="0"/>
              </a:spcAft>
              <a:buSzPts val="1300"/>
              <a:buAutoNum type="arabicPeriod"/>
            </a:pPr>
            <a:r>
              <a:rPr lang="en" sz="1300">
                <a:latin typeface="Arial"/>
                <a:ea typeface="Arial"/>
                <a:cs typeface="Arial"/>
                <a:sym typeface="Arial"/>
              </a:rPr>
              <a:t>Few-Shot</a:t>
            </a:r>
            <a:endParaRPr sz="1300">
              <a:latin typeface="Arial"/>
              <a:ea typeface="Arial"/>
              <a:cs typeface="Arial"/>
              <a:sym typeface="Arial"/>
            </a:endParaRPr>
          </a:p>
          <a:p>
            <a:pPr indent="-317500" lvl="0" marL="1371600" rtl="0" algn="l">
              <a:lnSpc>
                <a:spcPct val="90000"/>
              </a:lnSpc>
              <a:spcBef>
                <a:spcPts val="0"/>
              </a:spcBef>
              <a:spcAft>
                <a:spcPts val="0"/>
              </a:spcAft>
              <a:buSzPts val="1400"/>
              <a:buAutoNum type="arabicPeriod"/>
            </a:pPr>
            <a:r>
              <a:rPr lang="en" sz="1400">
                <a:latin typeface="Arial"/>
                <a:ea typeface="Arial"/>
                <a:cs typeface="Arial"/>
                <a:sym typeface="Arial"/>
              </a:rPr>
              <a:t>Evaluation</a:t>
            </a:r>
            <a:endParaRPr sz="1400">
              <a:latin typeface="Arial"/>
              <a:ea typeface="Arial"/>
              <a:cs typeface="Arial"/>
              <a:sym typeface="Arial"/>
            </a:endParaRPr>
          </a:p>
          <a:p>
            <a:pPr indent="-317500" lvl="2" marL="2286000" rtl="0" algn="l">
              <a:lnSpc>
                <a:spcPct val="90000"/>
              </a:lnSpc>
              <a:spcBef>
                <a:spcPts val="0"/>
              </a:spcBef>
              <a:spcAft>
                <a:spcPts val="0"/>
              </a:spcAft>
              <a:buSzPts val="1400"/>
              <a:buAutoNum type="romanLcPeriod"/>
            </a:pPr>
            <a:r>
              <a:rPr lang="en" sz="1400">
                <a:latin typeface="Arial"/>
                <a:ea typeface="Arial"/>
                <a:cs typeface="Arial"/>
                <a:sym typeface="Arial"/>
              </a:rPr>
              <a:t>Utility Metrics</a:t>
            </a:r>
            <a:endParaRPr sz="1400">
              <a:latin typeface="Arial"/>
              <a:ea typeface="Arial"/>
              <a:cs typeface="Arial"/>
              <a:sym typeface="Arial"/>
            </a:endParaRPr>
          </a:p>
          <a:p>
            <a:pPr indent="-317500" lvl="2" marL="2286000" rtl="0" algn="l">
              <a:lnSpc>
                <a:spcPct val="90000"/>
              </a:lnSpc>
              <a:spcBef>
                <a:spcPts val="0"/>
              </a:spcBef>
              <a:spcAft>
                <a:spcPts val="0"/>
              </a:spcAft>
              <a:buSzPts val="1400"/>
              <a:buAutoNum type="romanLcPeriod"/>
            </a:pPr>
            <a:r>
              <a:rPr lang="en" sz="1400">
                <a:latin typeface="Arial"/>
                <a:ea typeface="Arial"/>
                <a:cs typeface="Arial"/>
                <a:sym typeface="Arial"/>
              </a:rPr>
              <a:t>Privacy Metrics</a:t>
            </a:r>
            <a:endParaRPr sz="1400">
              <a:latin typeface="Arial"/>
              <a:ea typeface="Arial"/>
              <a:cs typeface="Arial"/>
              <a:sym typeface="Arial"/>
            </a:endParaRPr>
          </a:p>
          <a:p>
            <a:pPr indent="-317500" lvl="2" marL="2286000" rtl="0" algn="l">
              <a:lnSpc>
                <a:spcPct val="90000"/>
              </a:lnSpc>
              <a:spcBef>
                <a:spcPts val="0"/>
              </a:spcBef>
              <a:spcAft>
                <a:spcPts val="0"/>
              </a:spcAft>
              <a:buSzPts val="1400"/>
              <a:buAutoNum type="romanLcPeriod"/>
            </a:pPr>
            <a:r>
              <a:rPr lang="en" sz="1400">
                <a:latin typeface="Arial"/>
                <a:ea typeface="Arial"/>
                <a:cs typeface="Arial"/>
                <a:sym typeface="Arial"/>
              </a:rPr>
              <a:t>De-Novo Analysis</a:t>
            </a:r>
            <a:endParaRPr sz="1400">
              <a:latin typeface="Arial"/>
              <a:ea typeface="Arial"/>
              <a:cs typeface="Arial"/>
              <a:sym typeface="Arial"/>
            </a:endParaRPr>
          </a:p>
          <a:p>
            <a:pPr indent="-317500" lvl="2" marL="2286000" rtl="0" algn="l">
              <a:lnSpc>
                <a:spcPct val="90000"/>
              </a:lnSpc>
              <a:spcBef>
                <a:spcPts val="0"/>
              </a:spcBef>
              <a:spcAft>
                <a:spcPts val="0"/>
              </a:spcAft>
              <a:buSzPts val="1400"/>
              <a:buAutoNum type="romanLcPeriod"/>
            </a:pPr>
            <a:r>
              <a:rPr lang="en" sz="1400">
                <a:latin typeface="Arial"/>
                <a:ea typeface="Arial"/>
                <a:cs typeface="Arial"/>
                <a:sym typeface="Arial"/>
              </a:rPr>
              <a:t>Paraphrasing Analysis</a:t>
            </a:r>
            <a:endParaRPr sz="1400">
              <a:latin typeface="Arial"/>
              <a:ea typeface="Arial"/>
              <a:cs typeface="Arial"/>
              <a:sym typeface="Arial"/>
            </a:endParaRPr>
          </a:p>
          <a:p>
            <a:pPr indent="-317500" lvl="0" marL="1371600" rtl="0" algn="l">
              <a:lnSpc>
                <a:spcPct val="90000"/>
              </a:lnSpc>
              <a:spcBef>
                <a:spcPts val="0"/>
              </a:spcBef>
              <a:spcAft>
                <a:spcPts val="0"/>
              </a:spcAft>
              <a:buSzPts val="1400"/>
              <a:buAutoNum type="arabicPeriod"/>
            </a:pPr>
            <a:r>
              <a:rPr lang="en" sz="1400">
                <a:latin typeface="Arial"/>
                <a:ea typeface="Arial"/>
                <a:cs typeface="Arial"/>
                <a:sym typeface="Arial"/>
              </a:rPr>
              <a:t>Conclusion</a:t>
            </a:r>
            <a:endParaRPr sz="1400">
              <a:latin typeface="Arial"/>
              <a:ea typeface="Arial"/>
              <a:cs typeface="Arial"/>
              <a:sym typeface="Arial"/>
            </a:endParaRPr>
          </a:p>
          <a:p>
            <a:pPr indent="-317500" lvl="0" marL="1371600" rtl="0" algn="l">
              <a:lnSpc>
                <a:spcPct val="90000"/>
              </a:lnSpc>
              <a:spcBef>
                <a:spcPts val="0"/>
              </a:spcBef>
              <a:spcAft>
                <a:spcPts val="0"/>
              </a:spcAft>
              <a:buSzPts val="1400"/>
              <a:buAutoNum type="arabicPeriod"/>
            </a:pPr>
            <a:r>
              <a:rPr lang="en" sz="1400">
                <a:latin typeface="Arial"/>
                <a:ea typeface="Arial"/>
                <a:cs typeface="Arial"/>
                <a:sym typeface="Arial"/>
              </a:rPr>
              <a:t>Next Steps</a:t>
            </a:r>
            <a:endParaRPr sz="1400">
              <a:latin typeface="Arial"/>
              <a:ea typeface="Arial"/>
              <a:cs typeface="Arial"/>
              <a:sym typeface="Arial"/>
            </a:endParaRPr>
          </a:p>
        </p:txBody>
      </p:sp>
      <p:sp>
        <p:nvSpPr>
          <p:cNvPr id="195" name="Google Shape;195;p30"/>
          <p:cNvSpPr txBox="1"/>
          <p:nvPr>
            <p:ph idx="3" type="body"/>
          </p:nvPr>
        </p:nvSpPr>
        <p:spPr>
          <a:xfrm>
            <a:off x="1177725" y="146450"/>
            <a:ext cx="1687500" cy="4761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rgbClr val="4700F2"/>
              </a:buClr>
              <a:buSzPts val="1700"/>
              <a:buNone/>
            </a:pPr>
            <a:r>
              <a:rPr lang="en" sz="2300">
                <a:solidFill>
                  <a:srgbClr val="4700F2"/>
                </a:solidFill>
                <a:latin typeface="Open Sans"/>
                <a:ea typeface="Open Sans"/>
                <a:cs typeface="Open Sans"/>
                <a:sym typeface="Open Sans"/>
              </a:rPr>
              <a:t>Outline</a:t>
            </a:r>
            <a:endParaRPr sz="2300">
              <a:latin typeface="Open Sans"/>
              <a:ea typeface="Open Sans"/>
              <a:cs typeface="Open Sans"/>
              <a:sym typeface="Open Sans"/>
            </a:endParaRPr>
          </a:p>
        </p:txBody>
      </p:sp>
      <p:sp>
        <p:nvSpPr>
          <p:cNvPr id="196" name="Google Shape;196;p30"/>
          <p:cNvSpPr txBox="1"/>
          <p:nvPr>
            <p:ph idx="11" type="ftr"/>
          </p:nvPr>
        </p:nvSpPr>
        <p:spPr>
          <a:xfrm>
            <a:off x="364875" y="4869589"/>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8"/>
          <p:cNvSpPr txBox="1"/>
          <p:nvPr/>
        </p:nvSpPr>
        <p:spPr>
          <a:xfrm>
            <a:off x="407975" y="724050"/>
            <a:ext cx="5978700" cy="399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800"/>
              </a:spcBef>
              <a:spcAft>
                <a:spcPts val="0"/>
              </a:spcAft>
              <a:buClr>
                <a:schemeClr val="dk2"/>
              </a:buClr>
              <a:buSzPts val="275"/>
              <a:buFont typeface="Arial"/>
              <a:buNone/>
            </a:pPr>
            <a:r>
              <a:rPr b="1" lang="en" sz="1150">
                <a:solidFill>
                  <a:srgbClr val="741B47"/>
                </a:solidFill>
              </a:rPr>
              <a:t>PROMPT_1</a:t>
            </a:r>
            <a:r>
              <a:rPr lang="en" sz="1150">
                <a:solidFill>
                  <a:srgbClr val="741B47"/>
                </a:solidFill>
              </a:rPr>
              <a:t> = """</a:t>
            </a:r>
            <a:r>
              <a:rPr i="1" lang="en" sz="1150">
                <a:solidFill>
                  <a:srgbClr val="741B47"/>
                </a:solidFill>
              </a:rPr>
              <a:t>You are given a clinical report delimited within triple backticks.</a:t>
            </a:r>
            <a:br>
              <a:rPr i="1" lang="en" sz="1150">
                <a:solidFill>
                  <a:srgbClr val="741B47"/>
                </a:solidFill>
              </a:rPr>
            </a:br>
            <a:r>
              <a:rPr i="1" lang="en" sz="1150">
                <a:solidFill>
                  <a:srgbClr val="741B47"/>
                </a:solidFill>
              </a:rPr>
              <a:t>Your task is to output the </a:t>
            </a:r>
            <a:r>
              <a:rPr b="1" i="1" lang="en" sz="1150">
                <a:solidFill>
                  <a:srgbClr val="741B47"/>
                </a:solidFill>
              </a:rPr>
              <a:t>detailed procedure</a:t>
            </a:r>
            <a:r>
              <a:rPr i="1" lang="en" sz="1150">
                <a:solidFill>
                  <a:srgbClr val="741B47"/>
                </a:solidFill>
              </a:rPr>
              <a:t> in at most 200 words.</a:t>
            </a:r>
            <a:endParaRPr i="1" sz="1150">
              <a:solidFill>
                <a:srgbClr val="741B47"/>
              </a:solidFill>
            </a:endParaRPr>
          </a:p>
          <a:p>
            <a:pPr indent="0" lvl="0" marL="0" rtl="0" algn="l">
              <a:lnSpc>
                <a:spcPct val="95000"/>
              </a:lnSpc>
              <a:spcBef>
                <a:spcPts val="800"/>
              </a:spcBef>
              <a:spcAft>
                <a:spcPts val="0"/>
              </a:spcAft>
              <a:buClr>
                <a:schemeClr val="dk2"/>
              </a:buClr>
              <a:buSzPts val="275"/>
              <a:buFont typeface="Arial"/>
              <a:buNone/>
            </a:pPr>
            <a:r>
              <a:rPr b="1" i="1" lang="en" sz="1150">
                <a:solidFill>
                  <a:srgbClr val="741B47"/>
                </a:solidFill>
              </a:rPr>
              <a:t>Report: ```’’’{report}```’’’</a:t>
            </a:r>
            <a:br>
              <a:rPr b="1" i="1" lang="en" sz="1150">
                <a:solidFill>
                  <a:srgbClr val="741B47"/>
                </a:solidFill>
              </a:rPr>
            </a:br>
            <a:r>
              <a:rPr b="1" i="1" lang="en" sz="1150">
                <a:solidFill>
                  <a:srgbClr val="741B47"/>
                </a:solidFill>
              </a:rPr>
              <a:t>Procedure in detail:</a:t>
            </a:r>
            <a:r>
              <a:rPr b="1" lang="en" sz="1150">
                <a:solidFill>
                  <a:srgbClr val="741B47"/>
                </a:solidFill>
              </a:rPr>
              <a:t>"""</a:t>
            </a:r>
            <a:endParaRPr b="1" sz="1150">
              <a:solidFill>
                <a:srgbClr val="741B47"/>
              </a:solidFill>
            </a:endParaRPr>
          </a:p>
          <a:p>
            <a:pPr indent="0" lvl="0" marL="0" rtl="0" algn="l">
              <a:lnSpc>
                <a:spcPct val="95000"/>
              </a:lnSpc>
              <a:spcBef>
                <a:spcPts val="800"/>
              </a:spcBef>
              <a:spcAft>
                <a:spcPts val="0"/>
              </a:spcAft>
              <a:buClr>
                <a:schemeClr val="dk2"/>
              </a:buClr>
              <a:buSzPts val="275"/>
              <a:buFont typeface="Arial"/>
              <a:buNone/>
            </a:pPr>
            <a:r>
              <a:t/>
            </a:r>
            <a:endParaRPr sz="1150">
              <a:solidFill>
                <a:srgbClr val="741B47"/>
              </a:solidFill>
            </a:endParaRPr>
          </a:p>
          <a:p>
            <a:pPr indent="0" lvl="0" marL="0" rtl="0" algn="l">
              <a:lnSpc>
                <a:spcPct val="95000"/>
              </a:lnSpc>
              <a:spcBef>
                <a:spcPts val="800"/>
              </a:spcBef>
              <a:spcAft>
                <a:spcPts val="0"/>
              </a:spcAft>
              <a:buClr>
                <a:schemeClr val="dk1"/>
              </a:buClr>
              <a:buSzPts val="275"/>
              <a:buFont typeface="Arial"/>
              <a:buNone/>
            </a:pPr>
            <a:r>
              <a:rPr b="1" lang="en" sz="1150">
                <a:solidFill>
                  <a:srgbClr val="741B47"/>
                </a:solidFill>
              </a:rPr>
              <a:t>PROMPT_2</a:t>
            </a:r>
            <a:r>
              <a:rPr lang="en" sz="1150">
                <a:solidFill>
                  <a:srgbClr val="741B47"/>
                </a:solidFill>
              </a:rPr>
              <a:t> = """</a:t>
            </a:r>
            <a:r>
              <a:rPr i="1" lang="en" sz="1150">
                <a:solidFill>
                  <a:srgbClr val="741B47"/>
                </a:solidFill>
              </a:rPr>
              <a:t>Write a synthetic clinical report based on the </a:t>
            </a:r>
            <a:r>
              <a:rPr b="1" i="1" lang="en" sz="1150">
                <a:solidFill>
                  <a:srgbClr val="741B47"/>
                </a:solidFill>
              </a:rPr>
              <a:t>context</a:t>
            </a:r>
            <a:r>
              <a:rPr i="1" lang="en" sz="1150">
                <a:solidFill>
                  <a:srgbClr val="741B47"/>
                </a:solidFill>
              </a:rPr>
              <a:t> delimited with triple backticks.</a:t>
            </a:r>
            <a:endParaRPr i="1" sz="1150">
              <a:solidFill>
                <a:srgbClr val="741B47"/>
              </a:solidFill>
            </a:endParaRPr>
          </a:p>
          <a:p>
            <a:pPr indent="0" lvl="0" marL="0" rtl="0" algn="l">
              <a:lnSpc>
                <a:spcPct val="95000"/>
              </a:lnSpc>
              <a:spcBef>
                <a:spcPts val="800"/>
              </a:spcBef>
              <a:spcAft>
                <a:spcPts val="0"/>
              </a:spcAft>
              <a:buClr>
                <a:schemeClr val="dk2"/>
              </a:buClr>
              <a:buSzPts val="275"/>
              <a:buFont typeface="Arial"/>
              <a:buNone/>
            </a:pPr>
            <a:r>
              <a:rPr i="1" lang="en" sz="1150">
                <a:solidFill>
                  <a:srgbClr val="741B47"/>
                </a:solidFill>
              </a:rPr>
              <a:t>Use the following format. Use "None" for a section if not applicable:</a:t>
            </a:r>
            <a:br>
              <a:rPr i="1" lang="en" sz="1150">
                <a:solidFill>
                  <a:srgbClr val="741B47"/>
                </a:solidFill>
              </a:rPr>
            </a:br>
            <a:r>
              <a:rPr i="1" lang="en" sz="1150">
                <a:solidFill>
                  <a:srgbClr val="741B47"/>
                </a:solidFill>
              </a:rPr>
              <a:t>PREOPERATIVE DIAGNOSES: &lt;clinical diagnosis before operation&gt;</a:t>
            </a:r>
            <a:br>
              <a:rPr i="1" lang="en" sz="1150">
                <a:solidFill>
                  <a:srgbClr val="741B47"/>
                </a:solidFill>
              </a:rPr>
            </a:br>
            <a:r>
              <a:rPr i="1" lang="en" sz="1150">
                <a:solidFill>
                  <a:srgbClr val="741B47"/>
                </a:solidFill>
              </a:rPr>
              <a:t>POSTOPERATIVE DIAGNOSES: &lt;clinical diagnosis after the operation&gt;</a:t>
            </a:r>
            <a:br>
              <a:rPr i="1" lang="en" sz="1150">
                <a:solidFill>
                  <a:srgbClr val="741B47"/>
                </a:solidFill>
              </a:rPr>
            </a:br>
            <a:r>
              <a:rPr i="1" lang="en" sz="1150">
                <a:solidFill>
                  <a:srgbClr val="741B47"/>
                </a:solidFill>
              </a:rPr>
              <a:t>PROCEDURE PERFORMED: &lt;short title of the operation performed&gt;</a:t>
            </a:r>
            <a:br>
              <a:rPr i="1" lang="en" sz="1150">
                <a:solidFill>
                  <a:srgbClr val="741B47"/>
                </a:solidFill>
              </a:rPr>
            </a:br>
            <a:r>
              <a:rPr i="1" lang="en" sz="1150">
                <a:solidFill>
                  <a:srgbClr val="741B47"/>
                </a:solidFill>
              </a:rPr>
              <a:t>ANESTHESIA: &lt;medication used&gt;</a:t>
            </a:r>
            <a:br>
              <a:rPr i="1" lang="en" sz="1150">
                <a:solidFill>
                  <a:srgbClr val="741B47"/>
                </a:solidFill>
              </a:rPr>
            </a:br>
            <a:r>
              <a:rPr i="1" lang="en" sz="1150">
                <a:solidFill>
                  <a:srgbClr val="741B47"/>
                </a:solidFill>
              </a:rPr>
              <a:t>TOURNIQUET TIME: &lt;time in minutes&gt;</a:t>
            </a:r>
            <a:br>
              <a:rPr i="1" lang="en" sz="1150">
                <a:solidFill>
                  <a:srgbClr val="741B47"/>
                </a:solidFill>
              </a:rPr>
            </a:br>
            <a:r>
              <a:rPr i="1" lang="en" sz="1150">
                <a:solidFill>
                  <a:srgbClr val="741B47"/>
                </a:solidFill>
              </a:rPr>
              <a:t>BLOOD LOSS: &lt;estimated blood loss during operation&gt;</a:t>
            </a:r>
            <a:br>
              <a:rPr i="1" lang="en" sz="1150">
                <a:solidFill>
                  <a:srgbClr val="741B47"/>
                </a:solidFill>
              </a:rPr>
            </a:br>
            <a:r>
              <a:rPr i="1" lang="en" sz="1150">
                <a:solidFill>
                  <a:srgbClr val="741B47"/>
                </a:solidFill>
              </a:rPr>
              <a:t>HISTORY: &lt;medical history of the patient&gt;</a:t>
            </a:r>
            <a:br>
              <a:rPr i="1" lang="en" sz="1150">
                <a:solidFill>
                  <a:srgbClr val="741B47"/>
                </a:solidFill>
              </a:rPr>
            </a:br>
            <a:r>
              <a:rPr i="1" lang="en" sz="1150">
                <a:solidFill>
                  <a:srgbClr val="741B47"/>
                </a:solidFill>
              </a:rPr>
              <a:t>PROCEDURE: &lt;procedural detail of the operation performed in at least 100 words&gt;</a:t>
            </a:r>
            <a:br>
              <a:rPr i="1" lang="en" sz="1150">
                <a:solidFill>
                  <a:srgbClr val="741B47"/>
                </a:solidFill>
              </a:rPr>
            </a:br>
            <a:r>
              <a:rPr i="1" lang="en" sz="1150">
                <a:solidFill>
                  <a:srgbClr val="741B47"/>
                </a:solidFill>
              </a:rPr>
              <a:t>INTEROPERATIVE FINDINGS: &lt;gross findings during operation&gt;</a:t>
            </a:r>
            <a:br>
              <a:rPr i="1" lang="en" sz="1150">
                <a:solidFill>
                  <a:srgbClr val="741B47"/>
                </a:solidFill>
              </a:rPr>
            </a:br>
            <a:r>
              <a:rPr i="1" lang="en" sz="1150">
                <a:solidFill>
                  <a:srgbClr val="741B47"/>
                </a:solidFill>
              </a:rPr>
              <a:t>DISPOSITION: &lt;post-operative plan for the patient&gt;</a:t>
            </a:r>
            <a:endParaRPr i="1" sz="1150">
              <a:solidFill>
                <a:srgbClr val="741B47"/>
              </a:solidFill>
            </a:endParaRPr>
          </a:p>
          <a:p>
            <a:pPr indent="0" lvl="0" marL="0" rtl="0" algn="l">
              <a:lnSpc>
                <a:spcPct val="95000"/>
              </a:lnSpc>
              <a:spcBef>
                <a:spcPts val="800"/>
              </a:spcBef>
              <a:spcAft>
                <a:spcPts val="0"/>
              </a:spcAft>
              <a:buClr>
                <a:schemeClr val="dk2"/>
              </a:buClr>
              <a:buSzPts val="275"/>
              <a:buFont typeface="Arial"/>
              <a:buNone/>
            </a:pPr>
            <a:r>
              <a:rPr b="1" i="1" lang="en" sz="1150">
                <a:solidFill>
                  <a:srgbClr val="741B47"/>
                </a:solidFill>
              </a:rPr>
              <a:t>Context: ```’’’{context}```’’’</a:t>
            </a:r>
            <a:br>
              <a:rPr b="1" i="1" lang="en" sz="1150">
                <a:solidFill>
                  <a:srgbClr val="741B47"/>
                </a:solidFill>
              </a:rPr>
            </a:br>
            <a:r>
              <a:rPr b="1" i="1" lang="en" sz="1150">
                <a:solidFill>
                  <a:srgbClr val="741B47"/>
                </a:solidFill>
              </a:rPr>
              <a:t>Report:</a:t>
            </a:r>
            <a:r>
              <a:rPr b="1" lang="en" sz="1150">
                <a:solidFill>
                  <a:srgbClr val="741B47"/>
                </a:solidFill>
              </a:rPr>
              <a:t>"""</a:t>
            </a:r>
            <a:endParaRPr b="1" sz="1150">
              <a:solidFill>
                <a:srgbClr val="741B47"/>
              </a:solidFill>
            </a:endParaRPr>
          </a:p>
          <a:p>
            <a:pPr indent="0" lvl="0" marL="0" rtl="0" algn="l">
              <a:lnSpc>
                <a:spcPct val="95000"/>
              </a:lnSpc>
              <a:spcBef>
                <a:spcPts val="800"/>
              </a:spcBef>
              <a:spcAft>
                <a:spcPts val="0"/>
              </a:spcAft>
              <a:buClr>
                <a:schemeClr val="dk1"/>
              </a:buClr>
              <a:buSzPts val="275"/>
              <a:buFont typeface="Arial"/>
              <a:buNone/>
            </a:pPr>
            <a:r>
              <a:t/>
            </a:r>
            <a:endParaRPr sz="1150">
              <a:solidFill>
                <a:srgbClr val="741B47"/>
              </a:solidFill>
            </a:endParaRPr>
          </a:p>
          <a:p>
            <a:pPr indent="0" lvl="0" marL="0" rtl="0" algn="l">
              <a:spcBef>
                <a:spcPts val="0"/>
              </a:spcBef>
              <a:spcAft>
                <a:spcPts val="0"/>
              </a:spcAft>
              <a:buNone/>
            </a:pPr>
            <a:r>
              <a:t/>
            </a:r>
            <a:endParaRPr/>
          </a:p>
        </p:txBody>
      </p:sp>
      <p:sp>
        <p:nvSpPr>
          <p:cNvPr id="429" name="Google Shape;429;p48"/>
          <p:cNvSpPr txBox="1"/>
          <p:nvPr>
            <p:ph idx="11" type="ftr"/>
          </p:nvPr>
        </p:nvSpPr>
        <p:spPr>
          <a:xfrm>
            <a:off x="267313" y="47589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430" name="Google Shape;430;p48"/>
          <p:cNvSpPr txBox="1"/>
          <p:nvPr/>
        </p:nvSpPr>
        <p:spPr>
          <a:xfrm>
            <a:off x="6980075" y="1262400"/>
            <a:ext cx="1620300" cy="367500"/>
          </a:xfrm>
          <a:prstGeom prst="rect">
            <a:avLst/>
          </a:prstGeom>
          <a:noFill/>
          <a:ln cap="flat" cmpd="sng" w="9525">
            <a:solidFill>
              <a:srgbClr val="242424"/>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42424"/>
                </a:solidFill>
                <a:latin typeface="Lato"/>
                <a:ea typeface="Lato"/>
                <a:cs typeface="Lato"/>
                <a:sym typeface="Lato"/>
              </a:rPr>
              <a:t>Real Report</a:t>
            </a:r>
            <a:endParaRPr>
              <a:solidFill>
                <a:srgbClr val="242424"/>
              </a:solidFill>
              <a:latin typeface="Lato"/>
              <a:ea typeface="Lato"/>
              <a:cs typeface="Lato"/>
              <a:sym typeface="Lato"/>
            </a:endParaRPr>
          </a:p>
        </p:txBody>
      </p:sp>
      <p:sp>
        <p:nvSpPr>
          <p:cNvPr id="431" name="Google Shape;431;p48"/>
          <p:cNvSpPr txBox="1"/>
          <p:nvPr/>
        </p:nvSpPr>
        <p:spPr>
          <a:xfrm>
            <a:off x="6989225" y="3173775"/>
            <a:ext cx="1620300" cy="367500"/>
          </a:xfrm>
          <a:prstGeom prst="rect">
            <a:avLst/>
          </a:prstGeom>
          <a:noFill/>
          <a:ln cap="flat" cmpd="sng" w="9525">
            <a:solidFill>
              <a:srgbClr val="242424"/>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42424"/>
                </a:solidFill>
                <a:latin typeface="Lato"/>
                <a:ea typeface="Lato"/>
                <a:cs typeface="Lato"/>
                <a:sym typeface="Lato"/>
              </a:rPr>
              <a:t>Prompt 2</a:t>
            </a:r>
            <a:endParaRPr>
              <a:solidFill>
                <a:srgbClr val="242424"/>
              </a:solidFill>
              <a:latin typeface="Lato"/>
              <a:ea typeface="Lato"/>
              <a:cs typeface="Lato"/>
              <a:sym typeface="Lato"/>
            </a:endParaRPr>
          </a:p>
        </p:txBody>
      </p:sp>
      <p:sp>
        <p:nvSpPr>
          <p:cNvPr id="432" name="Google Shape;432;p48"/>
          <p:cNvSpPr txBox="1"/>
          <p:nvPr/>
        </p:nvSpPr>
        <p:spPr>
          <a:xfrm>
            <a:off x="6980075" y="3810900"/>
            <a:ext cx="1620300" cy="367500"/>
          </a:xfrm>
          <a:prstGeom prst="rect">
            <a:avLst/>
          </a:prstGeom>
          <a:noFill/>
          <a:ln cap="flat" cmpd="sng" w="2857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42424"/>
                </a:solidFill>
                <a:latin typeface="Lato"/>
                <a:ea typeface="Lato"/>
                <a:cs typeface="Lato"/>
                <a:sym typeface="Lato"/>
              </a:rPr>
              <a:t>Synthetic Report</a:t>
            </a:r>
            <a:endParaRPr>
              <a:solidFill>
                <a:srgbClr val="242424"/>
              </a:solidFill>
              <a:latin typeface="Lato"/>
              <a:ea typeface="Lato"/>
              <a:cs typeface="Lato"/>
              <a:sym typeface="Lato"/>
            </a:endParaRPr>
          </a:p>
        </p:txBody>
      </p:sp>
      <p:sp>
        <p:nvSpPr>
          <p:cNvPr id="433" name="Google Shape;433;p48"/>
          <p:cNvSpPr txBox="1"/>
          <p:nvPr/>
        </p:nvSpPr>
        <p:spPr>
          <a:xfrm>
            <a:off x="6980075" y="1914450"/>
            <a:ext cx="1620300" cy="367500"/>
          </a:xfrm>
          <a:prstGeom prst="rect">
            <a:avLst/>
          </a:prstGeom>
          <a:noFill/>
          <a:ln cap="flat" cmpd="sng" w="9525">
            <a:solidFill>
              <a:srgbClr val="242424"/>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42424"/>
                </a:solidFill>
                <a:latin typeface="Lato"/>
                <a:ea typeface="Lato"/>
                <a:cs typeface="Lato"/>
                <a:sym typeface="Lato"/>
              </a:rPr>
              <a:t>Prompt 1</a:t>
            </a:r>
            <a:endParaRPr>
              <a:solidFill>
                <a:srgbClr val="242424"/>
              </a:solidFill>
              <a:latin typeface="Lato"/>
              <a:ea typeface="Lato"/>
              <a:cs typeface="Lato"/>
              <a:sym typeface="Lato"/>
            </a:endParaRPr>
          </a:p>
        </p:txBody>
      </p:sp>
      <p:cxnSp>
        <p:nvCxnSpPr>
          <p:cNvPr id="434" name="Google Shape;434;p48"/>
          <p:cNvCxnSpPr>
            <a:stCxn id="430" idx="2"/>
            <a:endCxn id="433" idx="0"/>
          </p:cNvCxnSpPr>
          <p:nvPr/>
        </p:nvCxnSpPr>
        <p:spPr>
          <a:xfrm>
            <a:off x="7790225" y="1629900"/>
            <a:ext cx="0" cy="284700"/>
          </a:xfrm>
          <a:prstGeom prst="straightConnector1">
            <a:avLst/>
          </a:prstGeom>
          <a:noFill/>
          <a:ln cap="flat" cmpd="sng" w="9525">
            <a:solidFill>
              <a:srgbClr val="242424"/>
            </a:solidFill>
            <a:prstDash val="solid"/>
            <a:round/>
            <a:headEnd len="med" w="med" type="none"/>
            <a:tailEnd len="med" w="med" type="triangle"/>
          </a:ln>
        </p:spPr>
      </p:cxnSp>
      <p:cxnSp>
        <p:nvCxnSpPr>
          <p:cNvPr id="435" name="Google Shape;435;p48"/>
          <p:cNvCxnSpPr>
            <a:stCxn id="433" idx="2"/>
            <a:endCxn id="436" idx="0"/>
          </p:cNvCxnSpPr>
          <p:nvPr/>
        </p:nvCxnSpPr>
        <p:spPr>
          <a:xfrm>
            <a:off x="7790225" y="2281950"/>
            <a:ext cx="18300" cy="254700"/>
          </a:xfrm>
          <a:prstGeom prst="straightConnector1">
            <a:avLst/>
          </a:prstGeom>
          <a:noFill/>
          <a:ln cap="flat" cmpd="sng" w="9525">
            <a:solidFill>
              <a:srgbClr val="242424"/>
            </a:solidFill>
            <a:prstDash val="solid"/>
            <a:round/>
            <a:headEnd len="med" w="med" type="none"/>
            <a:tailEnd len="med" w="med" type="triangle"/>
          </a:ln>
        </p:spPr>
      </p:cxnSp>
      <p:cxnSp>
        <p:nvCxnSpPr>
          <p:cNvPr id="437" name="Google Shape;437;p48"/>
          <p:cNvCxnSpPr>
            <a:stCxn id="431" idx="2"/>
            <a:endCxn id="432" idx="0"/>
          </p:cNvCxnSpPr>
          <p:nvPr/>
        </p:nvCxnSpPr>
        <p:spPr>
          <a:xfrm flipH="1">
            <a:off x="7790075" y="3541275"/>
            <a:ext cx="9300" cy="269700"/>
          </a:xfrm>
          <a:prstGeom prst="straightConnector1">
            <a:avLst/>
          </a:prstGeom>
          <a:noFill/>
          <a:ln cap="flat" cmpd="sng" w="9525">
            <a:solidFill>
              <a:srgbClr val="242424"/>
            </a:solidFill>
            <a:prstDash val="solid"/>
            <a:round/>
            <a:headEnd len="med" w="med" type="none"/>
            <a:tailEnd len="med" w="med" type="triangle"/>
          </a:ln>
        </p:spPr>
      </p:cxnSp>
      <p:sp>
        <p:nvSpPr>
          <p:cNvPr id="436" name="Google Shape;436;p48"/>
          <p:cNvSpPr txBox="1"/>
          <p:nvPr/>
        </p:nvSpPr>
        <p:spPr>
          <a:xfrm>
            <a:off x="6998500" y="2536650"/>
            <a:ext cx="1620300" cy="367500"/>
          </a:xfrm>
          <a:prstGeom prst="rect">
            <a:avLst/>
          </a:prstGeom>
          <a:noFill/>
          <a:ln cap="flat" cmpd="sng" w="9525">
            <a:solidFill>
              <a:srgbClr val="242424"/>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242424"/>
                </a:solidFill>
                <a:latin typeface="Lato"/>
                <a:ea typeface="Lato"/>
                <a:cs typeface="Lato"/>
                <a:sym typeface="Lato"/>
              </a:rPr>
              <a:t>Detailed Procedure</a:t>
            </a:r>
            <a:endParaRPr sz="1300">
              <a:solidFill>
                <a:srgbClr val="242424"/>
              </a:solidFill>
              <a:latin typeface="Lato"/>
              <a:ea typeface="Lato"/>
              <a:cs typeface="Lato"/>
              <a:sym typeface="Lato"/>
            </a:endParaRPr>
          </a:p>
        </p:txBody>
      </p:sp>
      <p:cxnSp>
        <p:nvCxnSpPr>
          <p:cNvPr id="438" name="Google Shape;438;p48"/>
          <p:cNvCxnSpPr>
            <a:stCxn id="436" idx="2"/>
            <a:endCxn id="431" idx="0"/>
          </p:cNvCxnSpPr>
          <p:nvPr/>
        </p:nvCxnSpPr>
        <p:spPr>
          <a:xfrm flipH="1">
            <a:off x="7799350" y="2904150"/>
            <a:ext cx="9300" cy="269700"/>
          </a:xfrm>
          <a:prstGeom prst="straightConnector1">
            <a:avLst/>
          </a:prstGeom>
          <a:noFill/>
          <a:ln cap="flat" cmpd="sng" w="9525">
            <a:solidFill>
              <a:srgbClr val="242424"/>
            </a:solidFill>
            <a:prstDash val="solid"/>
            <a:round/>
            <a:headEnd len="med" w="med" type="none"/>
            <a:tailEnd len="med" w="med" type="triangle"/>
          </a:ln>
        </p:spPr>
      </p:cxnSp>
      <p:sp>
        <p:nvSpPr>
          <p:cNvPr id="439" name="Google Shape;439;p48"/>
          <p:cNvSpPr txBox="1"/>
          <p:nvPr/>
        </p:nvSpPr>
        <p:spPr>
          <a:xfrm>
            <a:off x="310300" y="128850"/>
            <a:ext cx="51720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Paraphrase: </a:t>
            </a:r>
            <a:r>
              <a:rPr lang="en" sz="2000">
                <a:solidFill>
                  <a:srgbClr val="4700F2"/>
                </a:solidFill>
                <a:latin typeface="Open Sans"/>
                <a:ea typeface="Open Sans"/>
                <a:cs typeface="Open Sans"/>
                <a:sym typeface="Open Sans"/>
              </a:rPr>
              <a:t>Chained</a:t>
            </a:r>
            <a:r>
              <a:rPr lang="en" sz="2000">
                <a:solidFill>
                  <a:srgbClr val="4700F2"/>
                </a:solidFill>
                <a:latin typeface="Open Sans"/>
                <a:ea typeface="Open Sans"/>
                <a:cs typeface="Open Sans"/>
                <a:sym typeface="Open Sans"/>
              </a:rPr>
              <a:t> Prompt Template </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None/>
            </a:pPr>
            <a:r>
              <a:t/>
            </a:r>
            <a:endParaRPr sz="1700">
              <a:solidFill>
                <a:srgbClr val="4700F2"/>
              </a:solidFill>
              <a:latin typeface="Montserrat"/>
              <a:ea typeface="Montserrat"/>
              <a:cs typeface="Montserrat"/>
              <a:sym typeface="Montserrat"/>
            </a:endParaRPr>
          </a:p>
        </p:txBody>
      </p:sp>
      <p:cxnSp>
        <p:nvCxnSpPr>
          <p:cNvPr id="440" name="Google Shape;440;p48"/>
          <p:cNvCxnSpPr>
            <a:stCxn id="441" idx="1"/>
          </p:cNvCxnSpPr>
          <p:nvPr/>
        </p:nvCxnSpPr>
        <p:spPr>
          <a:xfrm rot="10800000">
            <a:off x="2223875" y="1358679"/>
            <a:ext cx="4260900" cy="472200"/>
          </a:xfrm>
          <a:prstGeom prst="straightConnector1">
            <a:avLst/>
          </a:prstGeom>
          <a:noFill/>
          <a:ln cap="flat" cmpd="sng" w="38100">
            <a:solidFill>
              <a:srgbClr val="38761D"/>
            </a:solidFill>
            <a:prstDash val="dash"/>
            <a:round/>
            <a:headEnd len="med" w="med" type="none"/>
            <a:tailEnd len="med" w="med" type="triangle"/>
          </a:ln>
        </p:spPr>
      </p:cxnSp>
      <p:sp>
        <p:nvSpPr>
          <p:cNvPr id="441" name="Google Shape;441;p48"/>
          <p:cNvSpPr/>
          <p:nvPr/>
        </p:nvSpPr>
        <p:spPr>
          <a:xfrm rot="10800000">
            <a:off x="6484775" y="1182250"/>
            <a:ext cx="397200" cy="1207200"/>
          </a:xfrm>
          <a:prstGeom prst="rightBrace">
            <a:avLst>
              <a:gd fmla="val 118316" name="adj1"/>
              <a:gd fmla="val 46270" name="adj2"/>
            </a:avLst>
          </a:prstGeom>
          <a:noFill/>
          <a:ln cap="flat" cmpd="sng" w="28575">
            <a:solidFill>
              <a:srgbClr val="3876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38761D"/>
              </a:solidFill>
              <a:latin typeface="Calibri"/>
              <a:ea typeface="Calibri"/>
              <a:cs typeface="Calibri"/>
              <a:sym typeface="Calibri"/>
            </a:endParaRPr>
          </a:p>
        </p:txBody>
      </p:sp>
      <p:sp>
        <p:nvSpPr>
          <p:cNvPr id="442" name="Google Shape;442;p48"/>
          <p:cNvSpPr/>
          <p:nvPr/>
        </p:nvSpPr>
        <p:spPr>
          <a:xfrm rot="10800000">
            <a:off x="6253475" y="2501975"/>
            <a:ext cx="628500" cy="1097700"/>
          </a:xfrm>
          <a:prstGeom prst="rightBrace">
            <a:avLst>
              <a:gd fmla="val 8333" name="adj1"/>
              <a:gd fmla="val 50000" name="adj2"/>
            </a:avLst>
          </a:prstGeom>
          <a:no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443" name="Google Shape;443;p48"/>
          <p:cNvCxnSpPr/>
          <p:nvPr/>
        </p:nvCxnSpPr>
        <p:spPr>
          <a:xfrm flipH="1">
            <a:off x="2348075" y="3049454"/>
            <a:ext cx="3905400" cy="1326000"/>
          </a:xfrm>
          <a:prstGeom prst="straightConnector1">
            <a:avLst/>
          </a:prstGeom>
          <a:noFill/>
          <a:ln cap="flat" cmpd="sng" w="38100">
            <a:solidFill>
              <a:srgbClr val="FF0000"/>
            </a:solidFill>
            <a:prstDash val="dash"/>
            <a:round/>
            <a:headEnd len="med" w="med" type="none"/>
            <a:tailEnd len="med" w="med" type="triangle"/>
          </a:ln>
        </p:spPr>
      </p:cxnSp>
      <p:sp>
        <p:nvSpPr>
          <p:cNvPr id="444" name="Google Shape;444;p48"/>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idx="12" type="sldNum"/>
          </p:nvPr>
        </p:nvSpPr>
        <p:spPr>
          <a:xfrm>
            <a:off x="4843463" y="360370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49"/>
          <p:cNvSpPr txBox="1"/>
          <p:nvPr>
            <p:ph idx="11" type="ftr"/>
          </p:nvPr>
        </p:nvSpPr>
        <p:spPr>
          <a:xfrm>
            <a:off x="310288" y="494991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451" name="Google Shape;451;p49"/>
          <p:cNvSpPr txBox="1"/>
          <p:nvPr/>
        </p:nvSpPr>
        <p:spPr>
          <a:xfrm>
            <a:off x="4717000" y="806825"/>
            <a:ext cx="4258800" cy="419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highlight>
                  <a:srgbClr val="F4CCCC"/>
                </a:highlight>
                <a:latin typeface="Open Sans"/>
                <a:ea typeface="Open Sans"/>
                <a:cs typeface="Open Sans"/>
                <a:sym typeface="Open Sans"/>
              </a:rPr>
              <a:t>PREOPERATIVE DIAGNOSES: Ganglion of the left wrist</a:t>
            </a:r>
            <a:endParaRPr sz="900">
              <a:highlight>
                <a:srgbClr val="F4CCCC"/>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highlight>
                <a:srgbClr val="F4CCCC"/>
              </a:highlight>
              <a:latin typeface="Open Sans"/>
              <a:ea typeface="Open Sans"/>
              <a:cs typeface="Open Sans"/>
              <a:sym typeface="Open Sans"/>
            </a:endParaRPr>
          </a:p>
          <a:p>
            <a:pPr indent="0" lvl="0" marL="0" rtl="0" algn="l">
              <a:spcBef>
                <a:spcPts val="0"/>
              </a:spcBef>
              <a:spcAft>
                <a:spcPts val="0"/>
              </a:spcAft>
              <a:buNone/>
            </a:pPr>
            <a:r>
              <a:rPr lang="en" sz="900">
                <a:highlight>
                  <a:srgbClr val="F4CCCC"/>
                </a:highlight>
                <a:latin typeface="Open Sans"/>
                <a:ea typeface="Open Sans"/>
                <a:cs typeface="Open Sans"/>
                <a:sym typeface="Open Sans"/>
              </a:rPr>
              <a:t>POSTOPERATIVE DIAGNOSES: Same</a:t>
            </a:r>
            <a:endParaRPr sz="900">
              <a:highlight>
                <a:srgbClr val="F4CCCC"/>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highlight>
                <a:srgbClr val="F4CCCC"/>
              </a:highlight>
              <a:latin typeface="Open Sans"/>
              <a:ea typeface="Open Sans"/>
              <a:cs typeface="Open Sans"/>
              <a:sym typeface="Open Sans"/>
            </a:endParaRPr>
          </a:p>
          <a:p>
            <a:pPr indent="0" lvl="0" marL="0" rtl="0" algn="l">
              <a:spcBef>
                <a:spcPts val="0"/>
              </a:spcBef>
              <a:spcAft>
                <a:spcPts val="0"/>
              </a:spcAft>
              <a:buNone/>
            </a:pPr>
            <a:r>
              <a:rPr lang="en" sz="900">
                <a:highlight>
                  <a:srgbClr val="F4CCCC"/>
                </a:highlight>
                <a:latin typeface="Open Sans"/>
                <a:ea typeface="Open Sans"/>
                <a:cs typeface="Open Sans"/>
                <a:sym typeface="Open Sans"/>
              </a:rPr>
              <a:t>PROCEDURE PERFORMED: Excision of the ganglion</a:t>
            </a:r>
            <a:endParaRPr sz="900">
              <a:highlight>
                <a:srgbClr val="F4CCCC"/>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highlight>
                <a:srgbClr val="F4CCCC"/>
              </a:highlight>
              <a:latin typeface="Open Sans"/>
              <a:ea typeface="Open Sans"/>
              <a:cs typeface="Open Sans"/>
              <a:sym typeface="Open Sans"/>
            </a:endParaRPr>
          </a:p>
          <a:p>
            <a:pPr indent="0" lvl="0" marL="0" rtl="0" algn="l">
              <a:spcBef>
                <a:spcPts val="0"/>
              </a:spcBef>
              <a:spcAft>
                <a:spcPts val="0"/>
              </a:spcAft>
              <a:buNone/>
            </a:pPr>
            <a:r>
              <a:rPr lang="en" sz="900">
                <a:highlight>
                  <a:srgbClr val="F4CCCC"/>
                </a:highlight>
                <a:latin typeface="Open Sans"/>
                <a:ea typeface="Open Sans"/>
                <a:cs typeface="Open Sans"/>
                <a:sym typeface="Open Sans"/>
              </a:rPr>
              <a:t>ANESTHESIA: General anesthesia</a:t>
            </a:r>
            <a:endParaRPr sz="900">
              <a:highlight>
                <a:srgbClr val="F4CCCC"/>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highlight>
                <a:srgbClr val="FFFF00"/>
              </a:highlight>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TOURNIQUET TIME: Not mentioned</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highlight>
                <a:srgbClr val="FFFF00"/>
              </a:highlight>
              <a:latin typeface="Open Sans"/>
              <a:ea typeface="Open Sans"/>
              <a:cs typeface="Open Sans"/>
              <a:sym typeface="Open Sans"/>
            </a:endParaRPr>
          </a:p>
          <a:p>
            <a:pPr indent="0" lvl="0" marL="0" rtl="0" algn="l">
              <a:spcBef>
                <a:spcPts val="0"/>
              </a:spcBef>
              <a:spcAft>
                <a:spcPts val="0"/>
              </a:spcAft>
              <a:buNone/>
            </a:pPr>
            <a:r>
              <a:rPr lang="en" sz="900">
                <a:highlight>
                  <a:srgbClr val="F4CCCC"/>
                </a:highlight>
                <a:latin typeface="Open Sans"/>
                <a:ea typeface="Open Sans"/>
                <a:cs typeface="Open Sans"/>
                <a:sym typeface="Open Sans"/>
              </a:rPr>
              <a:t>BLOOD LOSS: Less than 5 mL</a:t>
            </a:r>
            <a:endParaRPr sz="900">
              <a:highlight>
                <a:srgbClr val="F4CCCC"/>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HISTORY: None</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PROCEDURE: The patient presented with a swelling on their left wrist which was diagnosed as a ganglion. The decision to perform surgery was taken after discussing the risks and benefits with the patient. </a:t>
            </a:r>
            <a:r>
              <a:rPr lang="en" sz="900">
                <a:highlight>
                  <a:srgbClr val="FFFF00"/>
                </a:highlight>
                <a:latin typeface="Open Sans"/>
                <a:ea typeface="Open Sans"/>
                <a:cs typeface="Open Sans"/>
                <a:sym typeface="Open Sans"/>
              </a:rPr>
              <a:t>The surgery involved making an incision over the presenting ganglion and dissecting out the ganglion from underneath the extensor tendons. The stalk was found to arise from the distal radiocapitellar joint and the dorsal capsule was excised along with the ganglion. </a:t>
            </a:r>
            <a:r>
              <a:rPr lang="en" sz="900">
                <a:latin typeface="Open Sans"/>
                <a:ea typeface="Open Sans"/>
                <a:cs typeface="Open Sans"/>
                <a:sym typeface="Open Sans"/>
              </a:rPr>
              <a:t>The specimen was sent for testing.</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INTEROPERATIVE FINDINGS: The ganglion was found to be located deep within the tissue and was easily accessible through the incision. The extensor tendons were found to be intact.</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DISPOSITION: The patient was advised to follow up with the surgeon in two weeks to check for any signs of recurrence or complications. They were given pain medication and instructed to keep their hand elevated to reduce swelling.</a:t>
            </a:r>
            <a:endParaRPr sz="900">
              <a:latin typeface="Open Sans"/>
              <a:ea typeface="Open Sans"/>
              <a:cs typeface="Open Sans"/>
              <a:sym typeface="Open Sans"/>
            </a:endParaRPr>
          </a:p>
        </p:txBody>
      </p:sp>
      <p:sp>
        <p:nvSpPr>
          <p:cNvPr id="452" name="Google Shape;452;p49"/>
          <p:cNvSpPr txBox="1"/>
          <p:nvPr/>
        </p:nvSpPr>
        <p:spPr>
          <a:xfrm>
            <a:off x="258575" y="849950"/>
            <a:ext cx="4396500" cy="3957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highlight>
                  <a:srgbClr val="F4CCCC"/>
                </a:highlight>
              </a:rPr>
              <a:t>PREOPERATIVE DIAGNOSIS:  Ganglion of the left wrist.</a:t>
            </a:r>
            <a:endParaRPr sz="900">
              <a:highlight>
                <a:srgbClr val="F4CCCC"/>
              </a:highlight>
            </a:endParaRPr>
          </a:p>
          <a:p>
            <a:pPr indent="0" lvl="0" marL="0" rtl="0" algn="l">
              <a:spcBef>
                <a:spcPts val="0"/>
              </a:spcBef>
              <a:spcAft>
                <a:spcPts val="0"/>
              </a:spcAft>
              <a:buNone/>
            </a:pPr>
            <a:r>
              <a:t/>
            </a:r>
            <a:endParaRPr sz="900">
              <a:highlight>
                <a:srgbClr val="F4CCCC"/>
              </a:highlight>
            </a:endParaRPr>
          </a:p>
          <a:p>
            <a:pPr indent="0" lvl="0" marL="0" rtl="0" algn="l">
              <a:spcBef>
                <a:spcPts val="0"/>
              </a:spcBef>
              <a:spcAft>
                <a:spcPts val="0"/>
              </a:spcAft>
              <a:buNone/>
            </a:pPr>
            <a:r>
              <a:rPr lang="en" sz="900">
                <a:highlight>
                  <a:srgbClr val="F4CCCC"/>
                </a:highlight>
              </a:rPr>
              <a:t>POSTOPERATIVE DIAGNOSIS:  Ganglion of the left wrist.</a:t>
            </a:r>
            <a:endParaRPr sz="900">
              <a:highlight>
                <a:srgbClr val="F4CCCC"/>
              </a:highlight>
            </a:endParaRPr>
          </a:p>
          <a:p>
            <a:pPr indent="0" lvl="0" marL="0" rtl="0" algn="l">
              <a:spcBef>
                <a:spcPts val="0"/>
              </a:spcBef>
              <a:spcAft>
                <a:spcPts val="0"/>
              </a:spcAft>
              <a:buNone/>
            </a:pPr>
            <a:r>
              <a:t/>
            </a:r>
            <a:endParaRPr sz="900">
              <a:highlight>
                <a:srgbClr val="F4CCCC"/>
              </a:highlight>
            </a:endParaRPr>
          </a:p>
          <a:p>
            <a:pPr indent="0" lvl="0" marL="0" rtl="0" algn="l">
              <a:spcBef>
                <a:spcPts val="0"/>
              </a:spcBef>
              <a:spcAft>
                <a:spcPts val="0"/>
              </a:spcAft>
              <a:buNone/>
            </a:pPr>
            <a:r>
              <a:rPr lang="en" sz="900">
                <a:highlight>
                  <a:srgbClr val="F4CCCC"/>
                </a:highlight>
              </a:rPr>
              <a:t>OPERATION:  Excision of ganglion.</a:t>
            </a:r>
            <a:endParaRPr sz="900">
              <a:highlight>
                <a:srgbClr val="F4CCCC"/>
              </a:highlight>
            </a:endParaRPr>
          </a:p>
          <a:p>
            <a:pPr indent="0" lvl="0" marL="0" rtl="0" algn="l">
              <a:spcBef>
                <a:spcPts val="0"/>
              </a:spcBef>
              <a:spcAft>
                <a:spcPts val="0"/>
              </a:spcAft>
              <a:buNone/>
            </a:pPr>
            <a:r>
              <a:t/>
            </a:r>
            <a:endParaRPr sz="900">
              <a:highlight>
                <a:srgbClr val="F4CCCC"/>
              </a:highlight>
            </a:endParaRPr>
          </a:p>
          <a:p>
            <a:pPr indent="0" lvl="0" marL="0" rtl="0" algn="l">
              <a:spcBef>
                <a:spcPts val="0"/>
              </a:spcBef>
              <a:spcAft>
                <a:spcPts val="0"/>
              </a:spcAft>
              <a:buNone/>
            </a:pPr>
            <a:r>
              <a:rPr lang="en" sz="900">
                <a:highlight>
                  <a:srgbClr val="F4CCCC"/>
                </a:highlight>
              </a:rPr>
              <a:t>ANESTHESIA:  General.</a:t>
            </a:r>
            <a:endParaRPr sz="900">
              <a:highlight>
                <a:srgbClr val="F4CCCC"/>
              </a:highlight>
            </a:endParaRPr>
          </a:p>
          <a:p>
            <a:pPr indent="0" lvl="0" marL="0" rtl="0" algn="l">
              <a:spcBef>
                <a:spcPts val="0"/>
              </a:spcBef>
              <a:spcAft>
                <a:spcPts val="0"/>
              </a:spcAft>
              <a:buNone/>
            </a:pPr>
            <a:r>
              <a:t/>
            </a:r>
            <a:endParaRPr sz="900">
              <a:highlight>
                <a:srgbClr val="F4CCCC"/>
              </a:highlight>
            </a:endParaRPr>
          </a:p>
          <a:p>
            <a:pPr indent="0" lvl="0" marL="0" rtl="0" algn="l">
              <a:spcBef>
                <a:spcPts val="0"/>
              </a:spcBef>
              <a:spcAft>
                <a:spcPts val="0"/>
              </a:spcAft>
              <a:buNone/>
            </a:pPr>
            <a:r>
              <a:rPr lang="en" sz="900">
                <a:highlight>
                  <a:srgbClr val="F4CCCC"/>
                </a:highlight>
              </a:rPr>
              <a:t>ESTIMATED BLOOD LOSS:  Less than 5 mL.</a:t>
            </a:r>
            <a:endParaRPr sz="900">
              <a:highlight>
                <a:srgbClr val="F4CCCC"/>
              </a:highlight>
            </a:endParaRPr>
          </a:p>
          <a:p>
            <a:pPr indent="0" lvl="0" marL="0" rtl="0" algn="l">
              <a:spcBef>
                <a:spcPts val="0"/>
              </a:spcBef>
              <a:spcAft>
                <a:spcPts val="0"/>
              </a:spcAft>
              <a:buNone/>
            </a:pPr>
            <a:r>
              <a:t/>
            </a:r>
            <a:endParaRPr sz="900"/>
          </a:p>
          <a:p>
            <a:pPr indent="0" lvl="0" marL="0" rtl="0" algn="l">
              <a:spcBef>
                <a:spcPts val="0"/>
              </a:spcBef>
              <a:spcAft>
                <a:spcPts val="0"/>
              </a:spcAft>
              <a:buNone/>
            </a:pPr>
            <a:r>
              <a:rPr lang="en" sz="900"/>
              <a:t>OPERATION:  After a successful anesthetic, the patient was positioned on the operating table.  A tourniquet applied to the upper arm.  The extremity was prepped in a usual manner for a surgical procedure and draped off.  The superficial vessels were exsanguinated with an elastic wrap and the tourniquet was then inflated to the usual arm pressure. </a:t>
            </a:r>
            <a:r>
              <a:rPr lang="en" sz="900">
                <a:highlight>
                  <a:srgbClr val="FFFF00"/>
                </a:highlight>
              </a:rPr>
              <a:t> A curved incision was made over the presenting ganglion over the dorsal aspect of the wrist.  By blunt and sharp dissection, it was dissected out from underneath the extensor tendons and the stalk appeared to arise from the distal radiocapitellar joint and the dorsal capsule was excised along with the ganglion and the specimen was removed and submitted. </a:t>
            </a:r>
            <a:r>
              <a:rPr lang="en" sz="900"/>
              <a:t> The small superficial vessels were electrocoagulated and instilled after closing the skin with 4-0 Prolene, into the area was approximately 6 to 7 mL of 0.25 Marcaine with epinephrine.  A Jackson-Pratt drain was inserted and then after the tourniquet was released, it was kept deflated until at least 5 to 10 minutes had passed and then it was activated and then removed in the recovery room.  The dressings applied to the hand were that of Xeroform, 4x4s, ABD, Kerlix, and elastic wrap over a volar fiberglass splint.  The tourniquet was released.  Circulation returned to the fingers.  The patient then was allowed to awaken and left the operating room in good condition.</a:t>
            </a:r>
            <a:endParaRPr sz="900"/>
          </a:p>
        </p:txBody>
      </p:sp>
      <p:sp>
        <p:nvSpPr>
          <p:cNvPr id="453" name="Google Shape;453;p49"/>
          <p:cNvSpPr txBox="1"/>
          <p:nvPr/>
        </p:nvSpPr>
        <p:spPr>
          <a:xfrm>
            <a:off x="1028175" y="414788"/>
            <a:ext cx="24888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REAL</a:t>
            </a:r>
            <a:endParaRPr/>
          </a:p>
        </p:txBody>
      </p:sp>
      <p:sp>
        <p:nvSpPr>
          <p:cNvPr id="454" name="Google Shape;454;p49"/>
          <p:cNvSpPr txBox="1"/>
          <p:nvPr/>
        </p:nvSpPr>
        <p:spPr>
          <a:xfrm>
            <a:off x="5694525" y="414788"/>
            <a:ext cx="24888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SYNTHETIC</a:t>
            </a:r>
            <a:endParaRPr/>
          </a:p>
        </p:txBody>
      </p:sp>
      <p:sp>
        <p:nvSpPr>
          <p:cNvPr id="455" name="Google Shape;455;p49"/>
          <p:cNvSpPr txBox="1"/>
          <p:nvPr/>
        </p:nvSpPr>
        <p:spPr>
          <a:xfrm>
            <a:off x="72400" y="-31900"/>
            <a:ext cx="50478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Paraphrase: </a:t>
            </a:r>
            <a:r>
              <a:rPr lang="en" sz="2000">
                <a:solidFill>
                  <a:srgbClr val="4700F2"/>
                </a:solidFill>
                <a:latin typeface="Open Sans"/>
                <a:ea typeface="Open Sans"/>
                <a:cs typeface="Open Sans"/>
                <a:sym typeface="Open Sans"/>
              </a:rPr>
              <a:t>Chained Prompt</a:t>
            </a:r>
            <a:endParaRPr sz="1700">
              <a:solidFill>
                <a:srgbClr val="4700F2"/>
              </a:solidFill>
              <a:latin typeface="Montserrat"/>
              <a:ea typeface="Montserrat"/>
              <a:cs typeface="Montserrat"/>
              <a:sym typeface="Montserrat"/>
            </a:endParaRPr>
          </a:p>
        </p:txBody>
      </p:sp>
      <p:sp>
        <p:nvSpPr>
          <p:cNvPr id="456" name="Google Shape;456;p49"/>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0"/>
          <p:cNvSpPr txBox="1"/>
          <p:nvPr>
            <p:ph idx="12" type="sldNum"/>
          </p:nvPr>
        </p:nvSpPr>
        <p:spPr>
          <a:xfrm>
            <a:off x="4843463" y="360370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62" name="Google Shape;462;p50"/>
          <p:cNvSpPr txBox="1"/>
          <p:nvPr>
            <p:ph idx="11" type="ftr"/>
          </p:nvPr>
        </p:nvSpPr>
        <p:spPr>
          <a:xfrm>
            <a:off x="492013" y="4809485"/>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463" name="Google Shape;463;p50"/>
          <p:cNvSpPr txBox="1"/>
          <p:nvPr/>
        </p:nvSpPr>
        <p:spPr>
          <a:xfrm>
            <a:off x="492025" y="1050425"/>
            <a:ext cx="8507100" cy="19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8761D"/>
                </a:solidFill>
                <a:latin typeface="Open Sans"/>
                <a:ea typeface="Open Sans"/>
                <a:cs typeface="Open Sans"/>
                <a:sym typeface="Open Sans"/>
              </a:rPr>
              <a:t>PROS</a:t>
            </a:r>
            <a:r>
              <a:rPr b="1" lang="en">
                <a:solidFill>
                  <a:srgbClr val="38761D"/>
                </a:solidFill>
                <a:latin typeface="Open Sans"/>
                <a:ea typeface="Open Sans"/>
                <a:cs typeface="Open Sans"/>
                <a:sym typeface="Open Sans"/>
              </a:rPr>
              <a:t>: </a:t>
            </a:r>
            <a:endParaRPr b="1">
              <a:solidFill>
                <a:srgbClr val="38761D"/>
              </a:solidFill>
              <a:latin typeface="Open Sans"/>
              <a:ea typeface="Open Sans"/>
              <a:cs typeface="Open Sans"/>
              <a:sym typeface="Open Sans"/>
            </a:endParaRPr>
          </a:p>
          <a:p>
            <a:pPr indent="-336550" lvl="0" marL="457200" rtl="0" algn="l">
              <a:spcBef>
                <a:spcPts val="0"/>
              </a:spcBef>
              <a:spcAft>
                <a:spcPts val="0"/>
              </a:spcAft>
              <a:buClr>
                <a:srgbClr val="38761D"/>
              </a:buClr>
              <a:buSzPts val="1700"/>
              <a:buChar char="●"/>
            </a:pPr>
            <a:r>
              <a:rPr b="1" lang="en">
                <a:solidFill>
                  <a:srgbClr val="38761D"/>
                </a:solidFill>
              </a:rPr>
              <a:t>Coherent </a:t>
            </a:r>
            <a:r>
              <a:rPr b="1" lang="en" sz="1300">
                <a:solidFill>
                  <a:srgbClr val="38761D"/>
                </a:solidFill>
              </a:rPr>
              <a:t>report</a:t>
            </a:r>
            <a:r>
              <a:rPr b="1" lang="en">
                <a:solidFill>
                  <a:srgbClr val="38761D"/>
                </a:solidFill>
              </a:rPr>
              <a:t>.</a:t>
            </a:r>
            <a:endParaRPr b="1">
              <a:solidFill>
                <a:srgbClr val="38761D"/>
              </a:solidFill>
            </a:endParaRPr>
          </a:p>
          <a:p>
            <a:pPr indent="-317500" lvl="0" marL="457200" rtl="0" algn="l">
              <a:spcBef>
                <a:spcPts val="0"/>
              </a:spcBef>
              <a:spcAft>
                <a:spcPts val="0"/>
              </a:spcAft>
              <a:buClr>
                <a:srgbClr val="38761D"/>
              </a:buClr>
              <a:buSzPts val="1400"/>
              <a:buChar char="●"/>
            </a:pPr>
            <a:r>
              <a:rPr b="1" lang="en">
                <a:solidFill>
                  <a:srgbClr val="38761D"/>
                </a:solidFill>
              </a:rPr>
              <a:t>Major parts of the procedure are summarized based on extraction.</a:t>
            </a:r>
            <a:endParaRPr b="1">
              <a:solidFill>
                <a:srgbClr val="38761D"/>
              </a:solidFill>
            </a:endParaRPr>
          </a:p>
          <a:p>
            <a:pPr indent="-317500" lvl="1" marL="914400" rtl="0" algn="l">
              <a:spcBef>
                <a:spcPts val="0"/>
              </a:spcBef>
              <a:spcAft>
                <a:spcPts val="0"/>
              </a:spcAft>
              <a:buClr>
                <a:srgbClr val="38761D"/>
              </a:buClr>
              <a:buSzPts val="1400"/>
              <a:buChar char="○"/>
            </a:pPr>
            <a:r>
              <a:rPr b="1" lang="en">
                <a:solidFill>
                  <a:srgbClr val="38761D"/>
                </a:solidFill>
              </a:rPr>
              <a:t>Generates other valid sections on its own.</a:t>
            </a:r>
            <a:endParaRPr b="1">
              <a:solidFill>
                <a:srgbClr val="38761D"/>
              </a:solidFill>
            </a:endParaRPr>
          </a:p>
          <a:p>
            <a:pPr indent="-317500" lvl="0" marL="457200" rtl="0" algn="l">
              <a:spcBef>
                <a:spcPts val="0"/>
              </a:spcBef>
              <a:spcAft>
                <a:spcPts val="0"/>
              </a:spcAft>
              <a:buClr>
                <a:srgbClr val="38761D"/>
              </a:buClr>
              <a:buSzPts val="1400"/>
              <a:buChar char="●"/>
            </a:pPr>
            <a:r>
              <a:rPr b="1" lang="en">
                <a:solidFill>
                  <a:srgbClr val="38761D"/>
                </a:solidFill>
              </a:rPr>
              <a:t>Chain can be extended in the future.</a:t>
            </a:r>
            <a:endParaRPr b="1">
              <a:solidFill>
                <a:srgbClr val="38761D"/>
              </a:solidFill>
            </a:endParaRPr>
          </a:p>
          <a:p>
            <a:pPr indent="-317500" lvl="0" marL="457200" rtl="0" algn="l">
              <a:spcBef>
                <a:spcPts val="0"/>
              </a:spcBef>
              <a:spcAft>
                <a:spcPts val="0"/>
              </a:spcAft>
              <a:buClr>
                <a:srgbClr val="38761D"/>
              </a:buClr>
              <a:buSzPts val="1400"/>
              <a:buChar char="●"/>
            </a:pPr>
            <a:r>
              <a:rPr b="1" lang="en">
                <a:solidFill>
                  <a:srgbClr val="38761D"/>
                </a:solidFill>
              </a:rPr>
              <a:t>Avoids all context in 1 prompt.</a:t>
            </a:r>
            <a:endParaRPr b="1">
              <a:solidFill>
                <a:srgbClr val="38761D"/>
              </a:solidFill>
            </a:endParaRPr>
          </a:p>
          <a:p>
            <a:pPr indent="-317500" lvl="1" marL="914400" rtl="0" algn="l">
              <a:spcBef>
                <a:spcPts val="0"/>
              </a:spcBef>
              <a:spcAft>
                <a:spcPts val="0"/>
              </a:spcAft>
              <a:buClr>
                <a:srgbClr val="38761D"/>
              </a:buClr>
              <a:buSzPts val="1400"/>
              <a:buChar char="○"/>
            </a:pPr>
            <a:r>
              <a:rPr b="1" lang="en">
                <a:solidFill>
                  <a:srgbClr val="38761D"/>
                </a:solidFill>
              </a:rPr>
              <a:t>Greater token window for generation!</a:t>
            </a:r>
            <a:endParaRPr b="1">
              <a:solidFill>
                <a:srgbClr val="38761D"/>
              </a:solidFill>
            </a:endParaRPr>
          </a:p>
        </p:txBody>
      </p:sp>
      <p:sp>
        <p:nvSpPr>
          <p:cNvPr id="464" name="Google Shape;464;p50"/>
          <p:cNvSpPr txBox="1"/>
          <p:nvPr/>
        </p:nvSpPr>
        <p:spPr>
          <a:xfrm>
            <a:off x="492025" y="3078300"/>
            <a:ext cx="8507100" cy="20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Open Sans"/>
                <a:ea typeface="Open Sans"/>
                <a:cs typeface="Open Sans"/>
                <a:sym typeface="Open Sans"/>
              </a:rPr>
              <a:t>CONS</a:t>
            </a:r>
            <a:r>
              <a:rPr b="1" lang="en">
                <a:solidFill>
                  <a:srgbClr val="FF0000"/>
                </a:solidFill>
                <a:latin typeface="Open Sans"/>
                <a:ea typeface="Open Sans"/>
                <a:cs typeface="Open Sans"/>
                <a:sym typeface="Open Sans"/>
              </a:rPr>
              <a:t>: </a:t>
            </a:r>
            <a:endParaRPr b="1">
              <a:solidFill>
                <a:srgbClr val="FF0000"/>
              </a:solidFill>
              <a:latin typeface="Open Sans"/>
              <a:ea typeface="Open Sans"/>
              <a:cs typeface="Open Sans"/>
              <a:sym typeface="Open Sans"/>
            </a:endParaRPr>
          </a:p>
          <a:p>
            <a:pPr indent="-311150" lvl="0" marL="457200" rtl="0" algn="l">
              <a:spcBef>
                <a:spcPts val="0"/>
              </a:spcBef>
              <a:spcAft>
                <a:spcPts val="0"/>
              </a:spcAft>
              <a:buClr>
                <a:srgbClr val="FF0000"/>
              </a:buClr>
              <a:buSzPts val="1300"/>
              <a:buChar char="●"/>
            </a:pPr>
            <a:r>
              <a:rPr b="1" lang="en" sz="1300">
                <a:solidFill>
                  <a:srgbClr val="FF0000"/>
                </a:solidFill>
              </a:rPr>
              <a:t>If one link of the chain fails, rest of the chain may not work as expected.</a:t>
            </a:r>
            <a:endParaRPr b="1" sz="1300">
              <a:solidFill>
                <a:srgbClr val="FF0000"/>
              </a:solidFill>
            </a:endParaRPr>
          </a:p>
          <a:p>
            <a:pPr indent="-311150" lvl="1" marL="914400" rtl="0" algn="l">
              <a:spcBef>
                <a:spcPts val="0"/>
              </a:spcBef>
              <a:spcAft>
                <a:spcPts val="0"/>
              </a:spcAft>
              <a:buClr>
                <a:srgbClr val="FF0000"/>
              </a:buClr>
              <a:buSzPts val="1300"/>
              <a:buChar char="○"/>
            </a:pPr>
            <a:r>
              <a:rPr b="1" lang="en" sz="1300">
                <a:solidFill>
                  <a:srgbClr val="FF0000"/>
                </a:solidFill>
              </a:rPr>
              <a:t>Extremely long procedure causing exception / LLM confusion.</a:t>
            </a:r>
            <a:endParaRPr b="1" sz="1300">
              <a:solidFill>
                <a:srgbClr val="FF0000"/>
              </a:solidFill>
            </a:endParaRPr>
          </a:p>
          <a:p>
            <a:pPr indent="-311150" lvl="1" marL="914400" rtl="0" algn="l">
              <a:spcBef>
                <a:spcPts val="0"/>
              </a:spcBef>
              <a:spcAft>
                <a:spcPts val="0"/>
              </a:spcAft>
              <a:buClr>
                <a:srgbClr val="FF0000"/>
              </a:buClr>
              <a:buSzPts val="1300"/>
              <a:buChar char="○"/>
            </a:pPr>
            <a:r>
              <a:rPr b="1" lang="en" sz="1300">
                <a:solidFill>
                  <a:srgbClr val="FF0000"/>
                </a:solidFill>
              </a:rPr>
              <a:t>Unstructured report doesn’t have a clear procedure.</a:t>
            </a:r>
            <a:endParaRPr b="1" sz="1300">
              <a:solidFill>
                <a:srgbClr val="FF0000"/>
              </a:solidFill>
            </a:endParaRPr>
          </a:p>
          <a:p>
            <a:pPr indent="-311150" lvl="0" marL="457200" rtl="0" algn="l">
              <a:spcBef>
                <a:spcPts val="0"/>
              </a:spcBef>
              <a:spcAft>
                <a:spcPts val="0"/>
              </a:spcAft>
              <a:buClr>
                <a:srgbClr val="FF0000"/>
              </a:buClr>
              <a:buSzPts val="1300"/>
              <a:buChar char="●"/>
            </a:pPr>
            <a:r>
              <a:rPr b="1" lang="en" sz="1300">
                <a:solidFill>
                  <a:srgbClr val="FF0000"/>
                </a:solidFill>
              </a:rPr>
              <a:t>2nd link is format-dependent.</a:t>
            </a:r>
            <a:endParaRPr b="1" sz="1300">
              <a:solidFill>
                <a:srgbClr val="FF0000"/>
              </a:solidFill>
            </a:endParaRPr>
          </a:p>
          <a:p>
            <a:pPr indent="0" lvl="0" marL="0" rtl="0" algn="l">
              <a:spcBef>
                <a:spcPts val="0"/>
              </a:spcBef>
              <a:spcAft>
                <a:spcPts val="0"/>
              </a:spcAft>
              <a:buNone/>
            </a:pPr>
            <a:r>
              <a:t/>
            </a:r>
            <a:endParaRPr b="1">
              <a:solidFill>
                <a:srgbClr val="FF0000"/>
              </a:solidFill>
            </a:endParaRPr>
          </a:p>
        </p:txBody>
      </p:sp>
      <p:sp>
        <p:nvSpPr>
          <p:cNvPr id="465" name="Google Shape;465;p50"/>
          <p:cNvSpPr txBox="1"/>
          <p:nvPr/>
        </p:nvSpPr>
        <p:spPr>
          <a:xfrm>
            <a:off x="310300" y="128850"/>
            <a:ext cx="51720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Paraphrase: </a:t>
            </a:r>
            <a:r>
              <a:rPr lang="en" sz="2000">
                <a:solidFill>
                  <a:srgbClr val="4700F2"/>
                </a:solidFill>
                <a:latin typeface="Open Sans"/>
                <a:ea typeface="Open Sans"/>
                <a:cs typeface="Open Sans"/>
                <a:sym typeface="Open Sans"/>
              </a:rPr>
              <a:t>Chained Prompt</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None/>
            </a:pPr>
            <a:r>
              <a:t/>
            </a:r>
            <a:endParaRPr sz="1700">
              <a:solidFill>
                <a:srgbClr val="4700F2"/>
              </a:solidFill>
              <a:latin typeface="Montserrat"/>
              <a:ea typeface="Montserrat"/>
              <a:cs typeface="Montserrat"/>
              <a:sym typeface="Montserrat"/>
            </a:endParaRPr>
          </a:p>
        </p:txBody>
      </p:sp>
      <p:sp>
        <p:nvSpPr>
          <p:cNvPr id="466" name="Google Shape;466;p50"/>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1"/>
          <p:cNvSpPr txBox="1"/>
          <p:nvPr>
            <p:ph idx="1" type="body"/>
          </p:nvPr>
        </p:nvSpPr>
        <p:spPr>
          <a:xfrm>
            <a:off x="244225" y="910250"/>
            <a:ext cx="5982900" cy="3423900"/>
          </a:xfrm>
          <a:prstGeom prst="rect">
            <a:avLst/>
          </a:prstGeom>
          <a:ln cap="flat" cmpd="sng" w="9525">
            <a:solidFill>
              <a:srgbClr val="000000"/>
            </a:solidFill>
            <a:prstDash val="solid"/>
            <a:round/>
            <a:headEnd len="sm" w="sm" type="none"/>
            <a:tailEnd len="sm" w="sm" type="none"/>
          </a:ln>
        </p:spPr>
        <p:txBody>
          <a:bodyPr anchorCtr="0" anchor="t" bIns="91425" lIns="228600" spcFirstLastPara="1" rIns="91425" wrap="square" tIns="91425">
            <a:noAutofit/>
          </a:bodyPr>
          <a:lstStyle/>
          <a:p>
            <a:pPr indent="0" lvl="0" marL="0" rtl="0" algn="l">
              <a:lnSpc>
                <a:spcPct val="95000"/>
              </a:lnSpc>
              <a:spcBef>
                <a:spcPts val="800"/>
              </a:spcBef>
              <a:spcAft>
                <a:spcPts val="0"/>
              </a:spcAft>
              <a:buClr>
                <a:schemeClr val="dk1"/>
              </a:buClr>
              <a:buSzPts val="1100"/>
              <a:buFont typeface="Arial"/>
              <a:buNone/>
            </a:pPr>
            <a:r>
              <a:rPr i="1" lang="en" sz="1350">
                <a:solidFill>
                  <a:srgbClr val="741B47"/>
                </a:solidFill>
                <a:latin typeface="Arial"/>
                <a:ea typeface="Arial"/>
                <a:cs typeface="Arial"/>
                <a:sym typeface="Arial"/>
              </a:rPr>
              <a:t>"""Below are </a:t>
            </a:r>
            <a:r>
              <a:rPr b="1" i="1" lang="en" sz="1350">
                <a:solidFill>
                  <a:srgbClr val="741B47"/>
                </a:solidFill>
                <a:latin typeface="Arial"/>
                <a:ea typeface="Arial"/>
                <a:cs typeface="Arial"/>
                <a:sym typeface="Arial"/>
              </a:rPr>
              <a:t>examples</a:t>
            </a:r>
            <a:r>
              <a:rPr i="1" lang="en" sz="1350">
                <a:solidFill>
                  <a:srgbClr val="741B47"/>
                </a:solidFill>
                <a:latin typeface="Arial"/>
                <a:ea typeface="Arial"/>
                <a:cs typeface="Arial"/>
                <a:sym typeface="Arial"/>
              </a:rPr>
              <a:t> of </a:t>
            </a:r>
            <a:r>
              <a:rPr b="1" i="1" lang="en" sz="1350">
                <a:solidFill>
                  <a:srgbClr val="741B47"/>
                </a:solidFill>
                <a:latin typeface="Arial"/>
                <a:ea typeface="Arial"/>
                <a:cs typeface="Arial"/>
                <a:sym typeface="Arial"/>
              </a:rPr>
              <a:t>synthetic clinical reports rephrased</a:t>
            </a:r>
            <a:r>
              <a:rPr i="1" lang="en" sz="1350">
                <a:solidFill>
                  <a:srgbClr val="741B47"/>
                </a:solidFill>
                <a:latin typeface="Arial"/>
                <a:ea typeface="Arial"/>
                <a:cs typeface="Arial"/>
                <a:sym typeface="Arial"/>
              </a:rPr>
              <a:t> </a:t>
            </a:r>
            <a:r>
              <a:rPr b="1" i="1" lang="en" sz="1350">
                <a:solidFill>
                  <a:srgbClr val="741B47"/>
                </a:solidFill>
                <a:latin typeface="Arial"/>
                <a:ea typeface="Arial"/>
                <a:cs typeface="Arial"/>
                <a:sym typeface="Arial"/>
              </a:rPr>
              <a:t>based on original reports.</a:t>
            </a:r>
            <a:r>
              <a:rPr i="1" lang="en" sz="1350">
                <a:solidFill>
                  <a:srgbClr val="741B47"/>
                </a:solidFill>
                <a:latin typeface="Arial"/>
                <a:ea typeface="Arial"/>
                <a:cs typeface="Arial"/>
                <a:sym typeface="Arial"/>
              </a:rPr>
              <a:t> Both the reports are delimited by &lt;&gt;.</a:t>
            </a:r>
            <a:br>
              <a:rPr i="1" lang="en" sz="1350">
                <a:solidFill>
                  <a:srgbClr val="741B47"/>
                </a:solidFill>
                <a:latin typeface="Arial"/>
                <a:ea typeface="Arial"/>
                <a:cs typeface="Arial"/>
                <a:sym typeface="Arial"/>
              </a:rPr>
            </a:br>
            <a:r>
              <a:rPr i="1" lang="en" sz="1350">
                <a:solidFill>
                  <a:srgbClr val="741B47"/>
                </a:solidFill>
                <a:latin typeface="Arial"/>
                <a:ea typeface="Arial"/>
                <a:cs typeface="Arial"/>
                <a:sym typeface="Arial"/>
              </a:rPr>
              <a:t>Your task is to </a:t>
            </a:r>
            <a:r>
              <a:rPr b="1" i="1" lang="en" sz="1350">
                <a:solidFill>
                  <a:srgbClr val="741B47"/>
                </a:solidFill>
                <a:latin typeface="Arial"/>
                <a:ea typeface="Arial"/>
                <a:cs typeface="Arial"/>
                <a:sym typeface="Arial"/>
              </a:rPr>
              <a:t>generate</a:t>
            </a:r>
            <a:r>
              <a:rPr i="1" lang="en" sz="1350">
                <a:solidFill>
                  <a:srgbClr val="741B47"/>
                </a:solidFill>
                <a:latin typeface="Arial"/>
                <a:ea typeface="Arial"/>
                <a:cs typeface="Arial"/>
                <a:sym typeface="Arial"/>
              </a:rPr>
              <a:t> a </a:t>
            </a:r>
            <a:r>
              <a:rPr b="1" i="1" lang="en" sz="1350">
                <a:solidFill>
                  <a:srgbClr val="741B47"/>
                </a:solidFill>
                <a:latin typeface="Arial"/>
                <a:ea typeface="Arial"/>
                <a:cs typeface="Arial"/>
                <a:sym typeface="Arial"/>
              </a:rPr>
              <a:t>similar synthetic clinical report </a:t>
            </a:r>
            <a:r>
              <a:rPr i="1" lang="en" sz="1350">
                <a:solidFill>
                  <a:srgbClr val="741B47"/>
                </a:solidFill>
                <a:latin typeface="Arial"/>
                <a:ea typeface="Arial"/>
                <a:cs typeface="Arial"/>
                <a:sym typeface="Arial"/>
              </a:rPr>
              <a:t>for a given report."""</a:t>
            </a:r>
            <a:endParaRPr i="1" sz="1350">
              <a:solidFill>
                <a:srgbClr val="741B47"/>
              </a:solidFill>
              <a:latin typeface="Arial"/>
              <a:ea typeface="Arial"/>
              <a:cs typeface="Arial"/>
              <a:sym typeface="Arial"/>
            </a:endParaRPr>
          </a:p>
          <a:p>
            <a:pPr indent="0" lvl="0" marL="0" rtl="0" algn="l">
              <a:lnSpc>
                <a:spcPct val="95000"/>
              </a:lnSpc>
              <a:spcBef>
                <a:spcPts val="800"/>
              </a:spcBef>
              <a:spcAft>
                <a:spcPts val="0"/>
              </a:spcAft>
              <a:buClr>
                <a:schemeClr val="dk1"/>
              </a:buClr>
              <a:buSzPts val="1100"/>
              <a:buFont typeface="Arial"/>
              <a:buNone/>
            </a:pPr>
            <a:r>
              <a:rPr i="1" lang="en" sz="1350">
                <a:solidFill>
                  <a:srgbClr val="741B47"/>
                </a:solidFill>
                <a:latin typeface="Arial"/>
                <a:ea typeface="Arial"/>
                <a:cs typeface="Arial"/>
                <a:sym typeface="Arial"/>
              </a:rPr>
              <a:t>Original: &lt;{original}&gt;</a:t>
            </a:r>
            <a:br>
              <a:rPr i="1" lang="en" sz="1350">
                <a:solidFill>
                  <a:srgbClr val="741B47"/>
                </a:solidFill>
                <a:latin typeface="Arial"/>
                <a:ea typeface="Arial"/>
                <a:cs typeface="Arial"/>
                <a:sym typeface="Arial"/>
              </a:rPr>
            </a:br>
            <a:r>
              <a:rPr i="1" lang="en" sz="1350">
                <a:solidFill>
                  <a:srgbClr val="741B47"/>
                </a:solidFill>
                <a:latin typeface="Arial"/>
                <a:ea typeface="Arial"/>
                <a:cs typeface="Arial"/>
                <a:sym typeface="Arial"/>
              </a:rPr>
              <a:t>Rephrased: &lt;{rephrased}&gt;</a:t>
            </a:r>
            <a:endParaRPr i="1" sz="1350">
              <a:solidFill>
                <a:srgbClr val="741B47"/>
              </a:solidFill>
              <a:latin typeface="Arial"/>
              <a:ea typeface="Arial"/>
              <a:cs typeface="Arial"/>
              <a:sym typeface="Arial"/>
            </a:endParaRPr>
          </a:p>
          <a:p>
            <a:pPr indent="0" lvl="0" marL="0" rtl="0" algn="l">
              <a:lnSpc>
                <a:spcPct val="95000"/>
              </a:lnSpc>
              <a:spcBef>
                <a:spcPts val="800"/>
              </a:spcBef>
              <a:spcAft>
                <a:spcPts val="0"/>
              </a:spcAft>
              <a:buClr>
                <a:schemeClr val="dk1"/>
              </a:buClr>
              <a:buSzPts val="1100"/>
              <a:buFont typeface="Arial"/>
              <a:buNone/>
            </a:pPr>
            <a:r>
              <a:rPr i="1" lang="en" sz="1350">
                <a:solidFill>
                  <a:srgbClr val="741B47"/>
                </a:solidFill>
                <a:latin typeface="Arial"/>
                <a:ea typeface="Arial"/>
                <a:cs typeface="Arial"/>
                <a:sym typeface="Arial"/>
              </a:rPr>
              <a:t>Original: &lt;{original}&gt;</a:t>
            </a:r>
            <a:br>
              <a:rPr i="1" lang="en" sz="1350">
                <a:solidFill>
                  <a:srgbClr val="741B47"/>
                </a:solidFill>
                <a:latin typeface="Arial"/>
                <a:ea typeface="Arial"/>
                <a:cs typeface="Arial"/>
                <a:sym typeface="Arial"/>
              </a:rPr>
            </a:br>
            <a:r>
              <a:rPr i="1" lang="en" sz="1350">
                <a:solidFill>
                  <a:srgbClr val="741B47"/>
                </a:solidFill>
                <a:latin typeface="Arial"/>
                <a:ea typeface="Arial"/>
                <a:cs typeface="Arial"/>
                <a:sym typeface="Arial"/>
              </a:rPr>
              <a:t>Rephrased: &lt;{rephrased}&gt;</a:t>
            </a:r>
            <a:endParaRPr i="1" sz="1350">
              <a:solidFill>
                <a:srgbClr val="741B47"/>
              </a:solidFill>
              <a:latin typeface="Arial"/>
              <a:ea typeface="Arial"/>
              <a:cs typeface="Arial"/>
              <a:sym typeface="Arial"/>
            </a:endParaRPr>
          </a:p>
          <a:p>
            <a:pPr indent="0" lvl="0" marL="0" rtl="0" algn="l">
              <a:lnSpc>
                <a:spcPct val="95000"/>
              </a:lnSpc>
              <a:spcBef>
                <a:spcPts val="800"/>
              </a:spcBef>
              <a:spcAft>
                <a:spcPts val="0"/>
              </a:spcAft>
              <a:buClr>
                <a:schemeClr val="dk1"/>
              </a:buClr>
              <a:buSzPts val="1100"/>
              <a:buFont typeface="Arial"/>
              <a:buNone/>
            </a:pPr>
            <a:r>
              <a:rPr i="1" lang="en" sz="1350">
                <a:solidFill>
                  <a:srgbClr val="741B47"/>
                </a:solidFill>
                <a:latin typeface="Arial"/>
                <a:ea typeface="Arial"/>
                <a:cs typeface="Arial"/>
                <a:sym typeface="Arial"/>
              </a:rPr>
              <a:t>Original: &lt;{original}&gt;</a:t>
            </a:r>
            <a:br>
              <a:rPr i="1" lang="en" sz="1350">
                <a:solidFill>
                  <a:srgbClr val="741B47"/>
                </a:solidFill>
                <a:latin typeface="Arial"/>
                <a:ea typeface="Arial"/>
                <a:cs typeface="Arial"/>
                <a:sym typeface="Arial"/>
              </a:rPr>
            </a:br>
            <a:r>
              <a:rPr i="1" lang="en" sz="1350">
                <a:solidFill>
                  <a:srgbClr val="741B47"/>
                </a:solidFill>
                <a:latin typeface="Arial"/>
                <a:ea typeface="Arial"/>
                <a:cs typeface="Arial"/>
                <a:sym typeface="Arial"/>
              </a:rPr>
              <a:t>Rephrased: &lt;{rephrased}&gt;</a:t>
            </a:r>
            <a:endParaRPr i="1" sz="1350">
              <a:solidFill>
                <a:srgbClr val="741B47"/>
              </a:solidFill>
              <a:latin typeface="Arial"/>
              <a:ea typeface="Arial"/>
              <a:cs typeface="Arial"/>
              <a:sym typeface="Arial"/>
            </a:endParaRPr>
          </a:p>
          <a:p>
            <a:pPr indent="0" lvl="0" marL="0" rtl="0" algn="l">
              <a:lnSpc>
                <a:spcPct val="95000"/>
              </a:lnSpc>
              <a:spcBef>
                <a:spcPts val="800"/>
              </a:spcBef>
              <a:spcAft>
                <a:spcPts val="0"/>
              </a:spcAft>
              <a:buClr>
                <a:schemeClr val="dk1"/>
              </a:buClr>
              <a:buSzPts val="1100"/>
              <a:buFont typeface="Arial"/>
              <a:buNone/>
            </a:pPr>
            <a:r>
              <a:rPr i="1" lang="en" sz="1350">
                <a:solidFill>
                  <a:srgbClr val="741B47"/>
                </a:solidFill>
                <a:latin typeface="Arial"/>
                <a:ea typeface="Arial"/>
                <a:cs typeface="Arial"/>
                <a:sym typeface="Arial"/>
              </a:rPr>
              <a:t>Original: &lt;{original}&gt;</a:t>
            </a:r>
            <a:br>
              <a:rPr i="1" lang="en" sz="1350">
                <a:solidFill>
                  <a:srgbClr val="741B47"/>
                </a:solidFill>
                <a:latin typeface="Arial"/>
                <a:ea typeface="Arial"/>
                <a:cs typeface="Arial"/>
                <a:sym typeface="Arial"/>
              </a:rPr>
            </a:br>
            <a:r>
              <a:rPr i="1" lang="en" sz="1350">
                <a:solidFill>
                  <a:srgbClr val="741B47"/>
                </a:solidFill>
                <a:latin typeface="Arial"/>
                <a:ea typeface="Arial"/>
                <a:cs typeface="Arial"/>
                <a:sym typeface="Arial"/>
              </a:rPr>
              <a:t>Rephrased: &lt;{rephrased}&gt;</a:t>
            </a:r>
            <a:endParaRPr i="1" sz="1350">
              <a:solidFill>
                <a:srgbClr val="741B47"/>
              </a:solidFill>
              <a:latin typeface="Arial"/>
              <a:ea typeface="Arial"/>
              <a:cs typeface="Arial"/>
              <a:sym typeface="Arial"/>
            </a:endParaRPr>
          </a:p>
          <a:p>
            <a:pPr indent="0" lvl="0" marL="0" rtl="0" algn="l">
              <a:lnSpc>
                <a:spcPct val="95000"/>
              </a:lnSpc>
              <a:spcBef>
                <a:spcPts val="800"/>
              </a:spcBef>
              <a:spcAft>
                <a:spcPts val="0"/>
              </a:spcAft>
              <a:buSzPts val="1100"/>
              <a:buNone/>
            </a:pPr>
            <a:r>
              <a:rPr b="1" i="1" lang="en" sz="1350">
                <a:solidFill>
                  <a:srgbClr val="741B47"/>
                </a:solidFill>
                <a:latin typeface="Arial"/>
                <a:ea typeface="Arial"/>
                <a:cs typeface="Arial"/>
                <a:sym typeface="Arial"/>
              </a:rPr>
              <a:t>Original: &lt;{query}&gt;</a:t>
            </a:r>
            <a:br>
              <a:rPr b="1" i="1" lang="en" sz="1350">
                <a:solidFill>
                  <a:srgbClr val="741B47"/>
                </a:solidFill>
                <a:latin typeface="Arial"/>
                <a:ea typeface="Arial"/>
                <a:cs typeface="Arial"/>
                <a:sym typeface="Arial"/>
              </a:rPr>
            </a:br>
            <a:r>
              <a:rPr b="1" i="1" lang="en" sz="1350">
                <a:solidFill>
                  <a:srgbClr val="741B47"/>
                </a:solidFill>
                <a:latin typeface="Arial"/>
                <a:ea typeface="Arial"/>
                <a:cs typeface="Arial"/>
                <a:sym typeface="Arial"/>
              </a:rPr>
              <a:t>Rephrased:"""</a:t>
            </a:r>
            <a:endParaRPr b="1" sz="1350">
              <a:solidFill>
                <a:srgbClr val="741B47"/>
              </a:solidFill>
              <a:latin typeface="Arial"/>
              <a:ea typeface="Arial"/>
              <a:cs typeface="Arial"/>
              <a:sym typeface="Arial"/>
            </a:endParaRPr>
          </a:p>
        </p:txBody>
      </p:sp>
      <p:sp>
        <p:nvSpPr>
          <p:cNvPr id="472" name="Google Shape;472;p51"/>
          <p:cNvSpPr txBox="1"/>
          <p:nvPr>
            <p:ph idx="12" type="sldNum"/>
          </p:nvPr>
        </p:nvSpPr>
        <p:spPr>
          <a:xfrm>
            <a:off x="7429438" y="465620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73" name="Google Shape;473;p51"/>
          <p:cNvSpPr txBox="1"/>
          <p:nvPr>
            <p:ph idx="11" type="ftr"/>
          </p:nvPr>
        </p:nvSpPr>
        <p:spPr>
          <a:xfrm>
            <a:off x="267313" y="47589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474" name="Google Shape;474;p51"/>
          <p:cNvSpPr txBox="1"/>
          <p:nvPr/>
        </p:nvSpPr>
        <p:spPr>
          <a:xfrm>
            <a:off x="6990425" y="969713"/>
            <a:ext cx="1620300" cy="367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42424"/>
                </a:solidFill>
                <a:latin typeface="Lato"/>
                <a:ea typeface="Lato"/>
                <a:cs typeface="Lato"/>
                <a:sym typeface="Lato"/>
              </a:rPr>
              <a:t>Real Report</a:t>
            </a:r>
            <a:endParaRPr>
              <a:solidFill>
                <a:srgbClr val="242424"/>
              </a:solidFill>
              <a:latin typeface="Lato"/>
              <a:ea typeface="Lato"/>
              <a:cs typeface="Lato"/>
              <a:sym typeface="Lato"/>
            </a:endParaRPr>
          </a:p>
        </p:txBody>
      </p:sp>
      <p:sp>
        <p:nvSpPr>
          <p:cNvPr id="475" name="Google Shape;475;p51"/>
          <p:cNvSpPr txBox="1"/>
          <p:nvPr/>
        </p:nvSpPr>
        <p:spPr>
          <a:xfrm>
            <a:off x="7004200" y="3169075"/>
            <a:ext cx="1620300" cy="367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42424"/>
                </a:solidFill>
                <a:latin typeface="Lato"/>
                <a:ea typeface="Lato"/>
                <a:cs typeface="Lato"/>
                <a:sym typeface="Lato"/>
              </a:rPr>
              <a:t>Prompt</a:t>
            </a:r>
            <a:endParaRPr>
              <a:solidFill>
                <a:srgbClr val="242424"/>
              </a:solidFill>
              <a:latin typeface="Lato"/>
              <a:ea typeface="Lato"/>
              <a:cs typeface="Lato"/>
              <a:sym typeface="Lato"/>
            </a:endParaRPr>
          </a:p>
        </p:txBody>
      </p:sp>
      <p:sp>
        <p:nvSpPr>
          <p:cNvPr id="476" name="Google Shape;476;p51"/>
          <p:cNvSpPr txBox="1"/>
          <p:nvPr/>
        </p:nvSpPr>
        <p:spPr>
          <a:xfrm>
            <a:off x="6990425" y="3806288"/>
            <a:ext cx="1620300" cy="367500"/>
          </a:xfrm>
          <a:prstGeom prst="rect">
            <a:avLst/>
          </a:prstGeom>
          <a:noFill/>
          <a:ln cap="flat" cmpd="sng" w="2857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42424"/>
                </a:solidFill>
                <a:latin typeface="Lato"/>
                <a:ea typeface="Lato"/>
                <a:cs typeface="Lato"/>
                <a:sym typeface="Lato"/>
              </a:rPr>
              <a:t>Synthetic Report</a:t>
            </a:r>
            <a:endParaRPr>
              <a:solidFill>
                <a:srgbClr val="242424"/>
              </a:solidFill>
              <a:latin typeface="Lato"/>
              <a:ea typeface="Lato"/>
              <a:cs typeface="Lato"/>
              <a:sym typeface="Lato"/>
            </a:endParaRPr>
          </a:p>
        </p:txBody>
      </p:sp>
      <p:sp>
        <p:nvSpPr>
          <p:cNvPr id="477" name="Google Shape;477;p51"/>
          <p:cNvSpPr txBox="1"/>
          <p:nvPr/>
        </p:nvSpPr>
        <p:spPr>
          <a:xfrm>
            <a:off x="6990425" y="1621763"/>
            <a:ext cx="1620300" cy="622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42424"/>
                </a:solidFill>
                <a:latin typeface="Lato"/>
                <a:ea typeface="Lato"/>
                <a:cs typeface="Lato"/>
                <a:sym typeface="Lato"/>
              </a:rPr>
              <a:t>Human / Better LLM (ChatGPT)</a:t>
            </a:r>
            <a:endParaRPr>
              <a:solidFill>
                <a:srgbClr val="242424"/>
              </a:solidFill>
              <a:latin typeface="Lato"/>
              <a:ea typeface="Lato"/>
              <a:cs typeface="Lato"/>
              <a:sym typeface="Lato"/>
            </a:endParaRPr>
          </a:p>
        </p:txBody>
      </p:sp>
      <p:cxnSp>
        <p:nvCxnSpPr>
          <p:cNvPr id="478" name="Google Shape;478;p51"/>
          <p:cNvCxnSpPr>
            <a:stCxn id="474" idx="2"/>
            <a:endCxn id="477" idx="0"/>
          </p:cNvCxnSpPr>
          <p:nvPr/>
        </p:nvCxnSpPr>
        <p:spPr>
          <a:xfrm>
            <a:off x="7800575" y="1337213"/>
            <a:ext cx="0" cy="284700"/>
          </a:xfrm>
          <a:prstGeom prst="straightConnector1">
            <a:avLst/>
          </a:prstGeom>
          <a:noFill/>
          <a:ln cap="flat" cmpd="sng" w="9525">
            <a:solidFill>
              <a:srgbClr val="000000"/>
            </a:solidFill>
            <a:prstDash val="solid"/>
            <a:round/>
            <a:headEnd len="med" w="med" type="none"/>
            <a:tailEnd len="med" w="med" type="triangle"/>
          </a:ln>
        </p:spPr>
      </p:cxnSp>
      <p:cxnSp>
        <p:nvCxnSpPr>
          <p:cNvPr id="479" name="Google Shape;479;p51"/>
          <p:cNvCxnSpPr>
            <a:stCxn id="477" idx="2"/>
            <a:endCxn id="480" idx="0"/>
          </p:cNvCxnSpPr>
          <p:nvPr/>
        </p:nvCxnSpPr>
        <p:spPr>
          <a:xfrm>
            <a:off x="7800575" y="2243963"/>
            <a:ext cx="13800" cy="346200"/>
          </a:xfrm>
          <a:prstGeom prst="straightConnector1">
            <a:avLst/>
          </a:prstGeom>
          <a:noFill/>
          <a:ln cap="flat" cmpd="sng" w="9525">
            <a:solidFill>
              <a:srgbClr val="000000"/>
            </a:solidFill>
            <a:prstDash val="solid"/>
            <a:round/>
            <a:headEnd len="med" w="med" type="none"/>
            <a:tailEnd len="med" w="med" type="triangle"/>
          </a:ln>
        </p:spPr>
      </p:cxnSp>
      <p:cxnSp>
        <p:nvCxnSpPr>
          <p:cNvPr id="481" name="Google Shape;481;p51"/>
          <p:cNvCxnSpPr>
            <a:stCxn id="475" idx="2"/>
            <a:endCxn id="476" idx="0"/>
          </p:cNvCxnSpPr>
          <p:nvPr/>
        </p:nvCxnSpPr>
        <p:spPr>
          <a:xfrm flipH="1">
            <a:off x="7800550" y="3536575"/>
            <a:ext cx="13800" cy="269700"/>
          </a:xfrm>
          <a:prstGeom prst="straightConnector1">
            <a:avLst/>
          </a:prstGeom>
          <a:noFill/>
          <a:ln cap="flat" cmpd="sng" w="9525">
            <a:solidFill>
              <a:srgbClr val="000000"/>
            </a:solidFill>
            <a:prstDash val="solid"/>
            <a:round/>
            <a:headEnd len="med" w="med" type="none"/>
            <a:tailEnd len="med" w="med" type="triangle"/>
          </a:ln>
        </p:spPr>
      </p:cxnSp>
      <p:sp>
        <p:nvSpPr>
          <p:cNvPr id="480" name="Google Shape;480;p51"/>
          <p:cNvSpPr txBox="1"/>
          <p:nvPr/>
        </p:nvSpPr>
        <p:spPr>
          <a:xfrm>
            <a:off x="7004200" y="2590113"/>
            <a:ext cx="1620300" cy="367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242424"/>
                </a:solidFill>
                <a:latin typeface="Lato"/>
                <a:ea typeface="Lato"/>
                <a:cs typeface="Lato"/>
                <a:sym typeface="Lato"/>
              </a:rPr>
              <a:t>Expert Rephrase</a:t>
            </a:r>
            <a:endParaRPr sz="1300">
              <a:solidFill>
                <a:srgbClr val="242424"/>
              </a:solidFill>
              <a:latin typeface="Lato"/>
              <a:ea typeface="Lato"/>
              <a:cs typeface="Lato"/>
              <a:sym typeface="Lato"/>
            </a:endParaRPr>
          </a:p>
        </p:txBody>
      </p:sp>
      <p:cxnSp>
        <p:nvCxnSpPr>
          <p:cNvPr id="482" name="Google Shape;482;p51"/>
          <p:cNvCxnSpPr>
            <a:stCxn id="480" idx="2"/>
            <a:endCxn id="475" idx="0"/>
          </p:cNvCxnSpPr>
          <p:nvPr/>
        </p:nvCxnSpPr>
        <p:spPr>
          <a:xfrm>
            <a:off x="7814350" y="2957613"/>
            <a:ext cx="0" cy="211500"/>
          </a:xfrm>
          <a:prstGeom prst="straightConnector1">
            <a:avLst/>
          </a:prstGeom>
          <a:noFill/>
          <a:ln cap="flat" cmpd="sng" w="9525">
            <a:solidFill>
              <a:srgbClr val="000000"/>
            </a:solidFill>
            <a:prstDash val="solid"/>
            <a:round/>
            <a:headEnd len="med" w="med" type="none"/>
            <a:tailEnd len="med" w="med" type="triangle"/>
          </a:ln>
        </p:spPr>
      </p:cxnSp>
      <p:sp>
        <p:nvSpPr>
          <p:cNvPr id="483" name="Google Shape;483;p51"/>
          <p:cNvSpPr txBox="1"/>
          <p:nvPr/>
        </p:nvSpPr>
        <p:spPr>
          <a:xfrm>
            <a:off x="310300" y="128850"/>
            <a:ext cx="5172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Paraphrase: </a:t>
            </a:r>
            <a:r>
              <a:rPr lang="en" sz="2000">
                <a:solidFill>
                  <a:srgbClr val="4700F2"/>
                </a:solidFill>
                <a:latin typeface="Open Sans"/>
                <a:ea typeface="Open Sans"/>
                <a:cs typeface="Open Sans"/>
                <a:sym typeface="Open Sans"/>
              </a:rPr>
              <a:t>Few-Shot</a:t>
            </a:r>
            <a:r>
              <a:rPr lang="en" sz="2000">
                <a:solidFill>
                  <a:srgbClr val="4700F2"/>
                </a:solidFill>
                <a:latin typeface="Open Sans"/>
                <a:ea typeface="Open Sans"/>
                <a:cs typeface="Open Sans"/>
                <a:sym typeface="Open Sans"/>
              </a:rPr>
              <a:t> Prompt Template </a:t>
            </a:r>
            <a:endParaRPr sz="1700">
              <a:solidFill>
                <a:srgbClr val="4700F2"/>
              </a:solidFill>
              <a:latin typeface="Montserrat"/>
              <a:ea typeface="Montserrat"/>
              <a:cs typeface="Montserrat"/>
              <a:sym typeface="Montserrat"/>
            </a:endParaRPr>
          </a:p>
        </p:txBody>
      </p:sp>
      <p:sp>
        <p:nvSpPr>
          <p:cNvPr id="484" name="Google Shape;484;p51"/>
          <p:cNvSpPr/>
          <p:nvPr/>
        </p:nvSpPr>
        <p:spPr>
          <a:xfrm>
            <a:off x="2957500" y="1851550"/>
            <a:ext cx="397200" cy="1954800"/>
          </a:xfrm>
          <a:prstGeom prst="rightBrace">
            <a:avLst>
              <a:gd fmla="val 40899" name="adj1"/>
              <a:gd fmla="val 46270" name="adj2"/>
            </a:avLst>
          </a:prstGeom>
          <a:noFill/>
          <a:ln cap="flat" cmpd="sng" w="28575">
            <a:solidFill>
              <a:srgbClr val="3876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38761D"/>
              </a:solidFill>
              <a:latin typeface="Calibri"/>
              <a:ea typeface="Calibri"/>
              <a:cs typeface="Calibri"/>
              <a:sym typeface="Calibri"/>
            </a:endParaRPr>
          </a:p>
        </p:txBody>
      </p:sp>
      <p:cxnSp>
        <p:nvCxnSpPr>
          <p:cNvPr id="485" name="Google Shape;485;p51"/>
          <p:cNvCxnSpPr>
            <a:stCxn id="480" idx="1"/>
            <a:endCxn id="484" idx="1"/>
          </p:cNvCxnSpPr>
          <p:nvPr/>
        </p:nvCxnSpPr>
        <p:spPr>
          <a:xfrm rot="10800000">
            <a:off x="3354700" y="2756163"/>
            <a:ext cx="3649500" cy="17700"/>
          </a:xfrm>
          <a:prstGeom prst="straightConnector1">
            <a:avLst/>
          </a:prstGeom>
          <a:noFill/>
          <a:ln cap="flat" cmpd="sng" w="38100">
            <a:solidFill>
              <a:srgbClr val="38761D"/>
            </a:solidFill>
            <a:prstDash val="dash"/>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2"/>
          <p:cNvSpPr txBox="1"/>
          <p:nvPr>
            <p:ph idx="12" type="sldNum"/>
          </p:nvPr>
        </p:nvSpPr>
        <p:spPr>
          <a:xfrm>
            <a:off x="4843463" y="360370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52"/>
          <p:cNvSpPr txBox="1"/>
          <p:nvPr/>
        </p:nvSpPr>
        <p:spPr>
          <a:xfrm>
            <a:off x="4798075" y="540475"/>
            <a:ext cx="4258800" cy="3689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highlight>
                  <a:srgbClr val="FFFF00"/>
                </a:highlight>
              </a:rPr>
              <a:t>&lt;PROCEDURES PERFORMED: Cervical vertebrae (C5-C6) anterior discectomy, allograft fusion, and anterior plating.</a:t>
            </a:r>
            <a:endParaRPr sz="800">
              <a:highlight>
                <a:srgbClr val="FFFF00"/>
              </a:highlight>
            </a:endParaRPr>
          </a:p>
          <a:p>
            <a:pPr indent="0" lvl="0" marL="0" rtl="0" algn="l">
              <a:spcBef>
                <a:spcPts val="0"/>
              </a:spcBef>
              <a:spcAft>
                <a:spcPts val="0"/>
              </a:spcAft>
              <a:buNone/>
            </a:pPr>
            <a:r>
              <a:t/>
            </a:r>
            <a:endParaRPr sz="800"/>
          </a:p>
          <a:p>
            <a:pPr indent="0" lvl="0" marL="0" rtl="0" algn="l">
              <a:spcBef>
                <a:spcPts val="0"/>
              </a:spcBef>
              <a:spcAft>
                <a:spcPts val="0"/>
              </a:spcAft>
              <a:buNone/>
            </a:pPr>
            <a:r>
              <a:rPr lang="en" sz="800">
                <a:highlight>
                  <a:srgbClr val="FFFF00"/>
                </a:highlight>
              </a:rPr>
              <a:t>ESTIMATED BLOOD LOSS: 10mL</a:t>
            </a:r>
            <a:endParaRPr sz="800">
              <a:highlight>
                <a:srgbClr val="FFFF00"/>
              </a:highlight>
            </a:endParaRPr>
          </a:p>
          <a:p>
            <a:pPr indent="0" lvl="0" marL="0" rtl="0" algn="l">
              <a:spcBef>
                <a:spcPts val="0"/>
              </a:spcBef>
              <a:spcAft>
                <a:spcPts val="0"/>
              </a:spcAft>
              <a:buNone/>
            </a:pPr>
            <a:r>
              <a:t/>
            </a:r>
            <a:endParaRPr sz="800"/>
          </a:p>
          <a:p>
            <a:pPr indent="0" lvl="0" marL="0" rtl="0" algn="l">
              <a:spcBef>
                <a:spcPts val="0"/>
              </a:spcBef>
              <a:spcAft>
                <a:spcPts val="0"/>
              </a:spcAft>
              <a:buNone/>
            </a:pPr>
            <a:r>
              <a:rPr lang="en" sz="800">
                <a:highlight>
                  <a:srgbClr val="FFFF00"/>
                </a:highlight>
              </a:rPr>
              <a:t>CLINICAL NOTE: The patient, aged 57 years, has been experiencing refractory neck pain due to single-level degeneration of the cervical spine, along with arm pain</a:t>
            </a:r>
            <a:r>
              <a:rPr lang="en" sz="800"/>
              <a:t>. After discussing the risks and benefits of the surgery, the patient agreed to undergo anterior cervical discectomy at C5-C6 levels, fusion, and anterior plating.</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DESCRIPTION OF PROCEDURE: The patient was put under general endotracheal anesthesia, and the procedure was conducted in the operating room. </a:t>
            </a:r>
            <a:r>
              <a:rPr lang="en" sz="800">
                <a:highlight>
                  <a:srgbClr val="FFFF00"/>
                </a:highlight>
              </a:rPr>
              <a:t>The patient's neck was extended slightly, and the head was secured in place with a doughnut. </a:t>
            </a:r>
            <a:r>
              <a:rPr lang="en" sz="800"/>
              <a:t>Elbow pads were used to protect the patient's arms. The patient was prepped and draped in a sterile manner. An incision was made at the level of the cricoid cartilage, extending from the midline to the sternocleidomastoid muscle. The platysma was separated from the subcutaneous tissue, and then opened along the medial border of the sternocleidomastoid muscle. Retractors were used to expose the C5-C6 disc space, which was confirmed with a lateral cervical spine x-ray. The disc was removed, and the endplates were exposed. A 6-mm cornerstone bone was placed into the disc space, and a 23-mm plate was used to fix the screws. Hemostasis was ensured using bone wax before applying the plate.</a:t>
            </a:r>
            <a:r>
              <a:rPr lang="en" sz="800">
                <a:highlight>
                  <a:srgbClr val="FFFF00"/>
                </a:highlight>
              </a:rPr>
              <a:t> The wound was irrigated, and the plate was tightened. The platysma was reconstructed using 3-0 Vicryl suture, and the subcutaneous layer was closed using 3-0 Vicryl suture in a buried fashion. The skin was closed using 3-0 Monocryl suture in a running subcuticular stitch. Steri-Strips were applied, and a dry sterile dressing with Telfa was placed over the wound. An intraoperative x-ray was taken to confirm the proper level and position of the plates and screw construct. </a:t>
            </a:r>
            <a:r>
              <a:rPr lang="en" sz="800"/>
              <a:t>The patient was transferred to the recovery room, with stable vital signs and full mobility of all four extremities. The primary surgeon was present throughout the entire procedure.&lt;/</a:t>
            </a:r>
            <a:endParaRPr sz="800"/>
          </a:p>
        </p:txBody>
      </p:sp>
      <p:sp>
        <p:nvSpPr>
          <p:cNvPr id="492" name="Google Shape;492;p52"/>
          <p:cNvSpPr txBox="1"/>
          <p:nvPr/>
        </p:nvSpPr>
        <p:spPr>
          <a:xfrm>
            <a:off x="73800" y="540475"/>
            <a:ext cx="4498200" cy="4517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highlight>
                  <a:srgbClr val="FFFF00"/>
                </a:highlight>
              </a:rPr>
              <a:t>PROCEDURES PERFORMED:  C5-C6 anterior cervical discectomy, allograft fusion, and anterior plating.</a:t>
            </a:r>
            <a:endParaRPr sz="800">
              <a:highlight>
                <a:srgbClr val="FFFF00"/>
              </a:highlight>
            </a:endParaRPr>
          </a:p>
          <a:p>
            <a:pPr indent="0" lvl="0" marL="0" rtl="0" algn="l">
              <a:spcBef>
                <a:spcPts val="0"/>
              </a:spcBef>
              <a:spcAft>
                <a:spcPts val="0"/>
              </a:spcAft>
              <a:buNone/>
            </a:pPr>
            <a:r>
              <a:t/>
            </a:r>
            <a:endParaRPr sz="800">
              <a:highlight>
                <a:srgbClr val="FFFF00"/>
              </a:highlight>
            </a:endParaRPr>
          </a:p>
          <a:p>
            <a:pPr indent="0" lvl="0" marL="0" rtl="0" algn="l">
              <a:spcBef>
                <a:spcPts val="0"/>
              </a:spcBef>
              <a:spcAft>
                <a:spcPts val="0"/>
              </a:spcAft>
              <a:buNone/>
            </a:pPr>
            <a:r>
              <a:rPr lang="en" sz="800">
                <a:highlight>
                  <a:srgbClr val="FFFF00"/>
                </a:highlight>
              </a:rPr>
              <a:t>ESTIMATED BLOOD LOSS:  10 mL.</a:t>
            </a:r>
            <a:endParaRPr sz="800">
              <a:highlight>
                <a:srgbClr val="FFFF00"/>
              </a:highlight>
            </a:endParaRPr>
          </a:p>
          <a:p>
            <a:pPr indent="0" lvl="0" marL="0" rtl="0" algn="l">
              <a:spcBef>
                <a:spcPts val="0"/>
              </a:spcBef>
              <a:spcAft>
                <a:spcPts val="0"/>
              </a:spcAft>
              <a:buNone/>
            </a:pPr>
            <a:r>
              <a:t/>
            </a:r>
            <a:endParaRPr sz="800">
              <a:highlight>
                <a:srgbClr val="FFFF00"/>
              </a:highlight>
            </a:endParaRPr>
          </a:p>
          <a:p>
            <a:pPr indent="0" lvl="0" marL="0" rtl="0" algn="l">
              <a:spcBef>
                <a:spcPts val="0"/>
              </a:spcBef>
              <a:spcAft>
                <a:spcPts val="0"/>
              </a:spcAft>
              <a:buNone/>
            </a:pPr>
            <a:r>
              <a:rPr lang="en" sz="800">
                <a:highlight>
                  <a:srgbClr val="FFFF00"/>
                </a:highlight>
              </a:rPr>
              <a:t>CLINICAL NOTE:  This is a 57-year-old gentleman with refractory neck pain with single-level degeneration of the cervical spine and there was also some arm pain. </a:t>
            </a:r>
            <a:r>
              <a:rPr lang="en" sz="800"/>
              <a:t> We decided go ahead with anterior cervical discectomy at C5-C6 and fusion.  The risks of lack of pain relief, paralysis, hoarse voice, nerve injuries, and infection were explained and the patient agreed to proceed.</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DESCRIPTION OF PROCEDURE:  The patient was brought to the operating room where a general endotracheal anesthesia was induced without complication.  T</a:t>
            </a:r>
            <a:r>
              <a:rPr lang="en" sz="800">
                <a:highlight>
                  <a:srgbClr val="FFFF00"/>
                </a:highlight>
              </a:rPr>
              <a:t>he patient was placed in the slightly extended position with the neck and the head was restrained in a doughnut and the occiput was restrained by the doughnut.  </a:t>
            </a:r>
            <a:r>
              <a:rPr lang="en" sz="800"/>
              <a:t>He had tape placed over the shoulders during intraoperative x-rays and his elbows were well padded.  The tape was placed and his arms were well padded.  He was prepped and draped in a sterile fashion.  A linear incision was fashioned at the cricothyroid level from near the midline to over the sternocleidomastoid muscle.  We separated the platysma from the subcutaneous tissue and then opened the platysma along the medial border of the sternocleidomastoid muscle.  We then dissected sharply medial to carotid artery, which we palpated to the prevertebral region.  We placed Caspar retractors for medial and lateral exposure over the C5-C6 disc space, which we confirmed with the lateral cervical spine x-ray including 18-gauge needle in the disc space.  We then marked the disc space.  We then drilled off ventral osteophyte as well as osteophyte creating concavity within the disc space.  We then under magnification removed all the disc material, we could possibly see down to bleeding bone and both the endplates.  We took down posterior longitudinal ligament as well.  We incised the 6-mm cornerstone bone.  We placed a 6-mm parallel medium bone nicely into the disc space.  We then sized a 23-mm plate.  We inserted the screws nicely above and below.  We tightened down the lock-nuts.  </a:t>
            </a:r>
            <a:r>
              <a:rPr lang="en" sz="800">
                <a:highlight>
                  <a:srgbClr val="FFFF00"/>
                </a:highlight>
              </a:rPr>
              <a:t>We irrigated the wound.  We assured hemostasis using bone wax prior to placing the plate.  We then assured hemostasis once again.  We reapproximated the platysma using 3-0 Vicryl in a simple interrupted fashion.  The subcutaneous level was closed using 3-0 Vicryl in a simple buried fashion.  The skin was closed with 3-0 Monocryl in a running subcuticular stitch.  Steri-Strips were applied.  Dry sterile dressing with Telfa was applied over this.  </a:t>
            </a:r>
            <a:r>
              <a:rPr lang="en" sz="800"/>
              <a:t>We obtained an intraoperative x-ray to confirm the proper level and good position of both plates and screw construct on the lateral x-ray and the patient was transferred to the recovery room, moving all four extremities with stable vital signs.  I was present as a primary surgeon throughout the entire case.</a:t>
            </a:r>
            <a:endParaRPr sz="800"/>
          </a:p>
        </p:txBody>
      </p:sp>
      <p:sp>
        <p:nvSpPr>
          <p:cNvPr id="493" name="Google Shape;493;p52"/>
          <p:cNvSpPr txBox="1"/>
          <p:nvPr/>
        </p:nvSpPr>
        <p:spPr>
          <a:xfrm>
            <a:off x="788025" y="250013"/>
            <a:ext cx="24888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REAL</a:t>
            </a:r>
            <a:endParaRPr/>
          </a:p>
        </p:txBody>
      </p:sp>
      <p:sp>
        <p:nvSpPr>
          <p:cNvPr id="494" name="Google Shape;494;p52"/>
          <p:cNvSpPr txBox="1"/>
          <p:nvPr/>
        </p:nvSpPr>
        <p:spPr>
          <a:xfrm>
            <a:off x="5683075" y="250013"/>
            <a:ext cx="24888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SYNTHETIC</a:t>
            </a:r>
            <a:endParaRPr/>
          </a:p>
        </p:txBody>
      </p:sp>
      <p:sp>
        <p:nvSpPr>
          <p:cNvPr id="495" name="Google Shape;495;p52"/>
          <p:cNvSpPr txBox="1"/>
          <p:nvPr/>
        </p:nvSpPr>
        <p:spPr>
          <a:xfrm>
            <a:off x="144800" y="0"/>
            <a:ext cx="51720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1800">
                <a:solidFill>
                  <a:srgbClr val="4700F2"/>
                </a:solidFill>
                <a:latin typeface="Open Sans"/>
                <a:ea typeface="Open Sans"/>
                <a:cs typeface="Open Sans"/>
                <a:sym typeface="Open Sans"/>
              </a:rPr>
              <a:t>Paraphrase: </a:t>
            </a:r>
            <a:r>
              <a:rPr lang="en" sz="1500">
                <a:solidFill>
                  <a:srgbClr val="4700F2"/>
                </a:solidFill>
                <a:latin typeface="Open Sans"/>
                <a:ea typeface="Open Sans"/>
                <a:cs typeface="Open Sans"/>
                <a:sym typeface="Open Sans"/>
              </a:rPr>
              <a:t>Few-Shot Prompt</a:t>
            </a:r>
            <a:endParaRPr sz="1200">
              <a:solidFill>
                <a:srgbClr val="4700F2"/>
              </a:solidFill>
              <a:latin typeface="Montserrat"/>
              <a:ea typeface="Montserrat"/>
              <a:cs typeface="Montserrat"/>
              <a:sym typeface="Montserrat"/>
            </a:endParaRPr>
          </a:p>
        </p:txBody>
      </p:sp>
      <p:sp>
        <p:nvSpPr>
          <p:cNvPr id="496" name="Google Shape;496;p52"/>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3"/>
          <p:cNvSpPr txBox="1"/>
          <p:nvPr/>
        </p:nvSpPr>
        <p:spPr>
          <a:xfrm>
            <a:off x="492025" y="2374925"/>
            <a:ext cx="8507100" cy="20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Open Sans"/>
                <a:ea typeface="Open Sans"/>
                <a:cs typeface="Open Sans"/>
                <a:sym typeface="Open Sans"/>
              </a:rPr>
              <a:t>CONS</a:t>
            </a:r>
            <a:r>
              <a:rPr b="1" lang="en">
                <a:solidFill>
                  <a:srgbClr val="FF0000"/>
                </a:solidFill>
                <a:latin typeface="Open Sans"/>
                <a:ea typeface="Open Sans"/>
                <a:cs typeface="Open Sans"/>
                <a:sym typeface="Open Sans"/>
              </a:rPr>
              <a:t>: </a:t>
            </a:r>
            <a:endParaRPr b="1">
              <a:solidFill>
                <a:srgbClr val="FF0000"/>
              </a:solidFill>
              <a:latin typeface="Open Sans"/>
              <a:ea typeface="Open Sans"/>
              <a:cs typeface="Open Sans"/>
              <a:sym typeface="Open Sans"/>
            </a:endParaRPr>
          </a:p>
          <a:p>
            <a:pPr indent="-311150" lvl="0" marL="457200" rtl="0" algn="l">
              <a:spcBef>
                <a:spcPts val="0"/>
              </a:spcBef>
              <a:spcAft>
                <a:spcPts val="0"/>
              </a:spcAft>
              <a:buClr>
                <a:srgbClr val="FF0000"/>
              </a:buClr>
              <a:buSzPts val="1300"/>
              <a:buChar char="●"/>
            </a:pPr>
            <a:r>
              <a:rPr b="1" lang="en" sz="1300">
                <a:solidFill>
                  <a:srgbClr val="FF0000"/>
                </a:solidFill>
              </a:rPr>
              <a:t>Prompt induces big limitation on LLM token window.</a:t>
            </a:r>
            <a:endParaRPr b="1" sz="1300">
              <a:solidFill>
                <a:srgbClr val="FF0000"/>
              </a:solidFill>
            </a:endParaRPr>
          </a:p>
          <a:p>
            <a:pPr indent="-311150" lvl="1" marL="914400" rtl="0" algn="l">
              <a:spcBef>
                <a:spcPts val="0"/>
              </a:spcBef>
              <a:spcAft>
                <a:spcPts val="0"/>
              </a:spcAft>
              <a:buClr>
                <a:srgbClr val="FF0000"/>
              </a:buClr>
              <a:buSzPts val="1300"/>
              <a:buChar char="○"/>
            </a:pPr>
            <a:r>
              <a:rPr b="1" lang="en" sz="1300">
                <a:solidFill>
                  <a:srgbClr val="FF0000"/>
                </a:solidFill>
              </a:rPr>
              <a:t>Lesser examples provided.</a:t>
            </a:r>
            <a:endParaRPr b="1" sz="1300">
              <a:solidFill>
                <a:srgbClr val="FF0000"/>
              </a:solidFill>
            </a:endParaRPr>
          </a:p>
          <a:p>
            <a:pPr indent="-311150" lvl="1" marL="914400" rtl="0" algn="l">
              <a:spcBef>
                <a:spcPts val="0"/>
              </a:spcBef>
              <a:spcAft>
                <a:spcPts val="0"/>
              </a:spcAft>
              <a:buClr>
                <a:srgbClr val="FF0000"/>
              </a:buClr>
              <a:buSzPts val="1300"/>
              <a:buChar char="○"/>
            </a:pPr>
            <a:r>
              <a:rPr b="1" lang="en" sz="1300">
                <a:solidFill>
                  <a:srgbClr val="FF0000"/>
                </a:solidFill>
              </a:rPr>
              <a:t>Premature stopping of report regeneration.</a:t>
            </a:r>
            <a:endParaRPr b="1" sz="1300">
              <a:solidFill>
                <a:srgbClr val="FF0000"/>
              </a:solidFill>
            </a:endParaRPr>
          </a:p>
          <a:p>
            <a:pPr indent="-311150" lvl="0" marL="457200" rtl="0" algn="l">
              <a:spcBef>
                <a:spcPts val="0"/>
              </a:spcBef>
              <a:spcAft>
                <a:spcPts val="0"/>
              </a:spcAft>
              <a:buClr>
                <a:srgbClr val="FF0000"/>
              </a:buClr>
              <a:buSzPts val="1300"/>
              <a:buChar char="●"/>
            </a:pPr>
            <a:r>
              <a:rPr b="1" lang="en" sz="1300">
                <a:solidFill>
                  <a:srgbClr val="FF0000"/>
                </a:solidFill>
              </a:rPr>
              <a:t>Long prompts can confuse LLM if not engineered properly.</a:t>
            </a:r>
            <a:endParaRPr b="1" sz="1300">
              <a:solidFill>
                <a:srgbClr val="FF0000"/>
              </a:solidFill>
            </a:endParaRPr>
          </a:p>
          <a:p>
            <a:pPr indent="0" lvl="0" marL="0" rtl="0" algn="l">
              <a:spcBef>
                <a:spcPts val="0"/>
              </a:spcBef>
              <a:spcAft>
                <a:spcPts val="0"/>
              </a:spcAft>
              <a:buNone/>
            </a:pPr>
            <a:r>
              <a:t/>
            </a:r>
            <a:endParaRPr b="1">
              <a:solidFill>
                <a:srgbClr val="FF0000"/>
              </a:solidFill>
            </a:endParaRPr>
          </a:p>
        </p:txBody>
      </p:sp>
      <p:sp>
        <p:nvSpPr>
          <p:cNvPr id="502" name="Google Shape;502;p53"/>
          <p:cNvSpPr txBox="1"/>
          <p:nvPr>
            <p:ph idx="11" type="ftr"/>
          </p:nvPr>
        </p:nvSpPr>
        <p:spPr>
          <a:xfrm>
            <a:off x="492013" y="4809485"/>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503" name="Google Shape;503;p53"/>
          <p:cNvSpPr txBox="1"/>
          <p:nvPr/>
        </p:nvSpPr>
        <p:spPr>
          <a:xfrm>
            <a:off x="492025" y="1050425"/>
            <a:ext cx="8507100" cy="11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8761D"/>
                </a:solidFill>
                <a:latin typeface="Open Sans"/>
                <a:ea typeface="Open Sans"/>
                <a:cs typeface="Open Sans"/>
                <a:sym typeface="Open Sans"/>
              </a:rPr>
              <a:t>PROS</a:t>
            </a:r>
            <a:r>
              <a:rPr b="1" lang="en">
                <a:solidFill>
                  <a:srgbClr val="38761D"/>
                </a:solidFill>
                <a:latin typeface="Open Sans"/>
                <a:ea typeface="Open Sans"/>
                <a:cs typeface="Open Sans"/>
                <a:sym typeface="Open Sans"/>
              </a:rPr>
              <a:t>: </a:t>
            </a:r>
            <a:endParaRPr b="1">
              <a:solidFill>
                <a:srgbClr val="38761D"/>
              </a:solidFill>
              <a:latin typeface="Open Sans"/>
              <a:ea typeface="Open Sans"/>
              <a:cs typeface="Open Sans"/>
              <a:sym typeface="Open Sans"/>
            </a:endParaRPr>
          </a:p>
          <a:p>
            <a:pPr indent="-336550" lvl="0" marL="457200" rtl="0" algn="l">
              <a:spcBef>
                <a:spcPts val="0"/>
              </a:spcBef>
              <a:spcAft>
                <a:spcPts val="0"/>
              </a:spcAft>
              <a:buClr>
                <a:srgbClr val="38761D"/>
              </a:buClr>
              <a:buSzPts val="1700"/>
              <a:buChar char="●"/>
            </a:pPr>
            <a:r>
              <a:rPr b="1" lang="en">
                <a:solidFill>
                  <a:srgbClr val="38761D"/>
                </a:solidFill>
              </a:rPr>
              <a:t>Coherent </a:t>
            </a:r>
            <a:r>
              <a:rPr b="1" lang="en" sz="1300">
                <a:solidFill>
                  <a:srgbClr val="38761D"/>
                </a:solidFill>
              </a:rPr>
              <a:t>report</a:t>
            </a:r>
            <a:r>
              <a:rPr b="1" lang="en">
                <a:solidFill>
                  <a:srgbClr val="38761D"/>
                </a:solidFill>
              </a:rPr>
              <a:t>.</a:t>
            </a:r>
            <a:endParaRPr b="1">
              <a:solidFill>
                <a:srgbClr val="38761D"/>
              </a:solidFill>
            </a:endParaRPr>
          </a:p>
          <a:p>
            <a:pPr indent="-317500" lvl="0" marL="457200" rtl="0" algn="l">
              <a:spcBef>
                <a:spcPts val="0"/>
              </a:spcBef>
              <a:spcAft>
                <a:spcPts val="0"/>
              </a:spcAft>
              <a:buClr>
                <a:srgbClr val="38761D"/>
              </a:buClr>
              <a:buSzPts val="1400"/>
              <a:buChar char="●"/>
            </a:pPr>
            <a:r>
              <a:rPr b="1" lang="en">
                <a:solidFill>
                  <a:srgbClr val="38761D"/>
                </a:solidFill>
              </a:rPr>
              <a:t>Format is intact.</a:t>
            </a:r>
            <a:endParaRPr b="1">
              <a:solidFill>
                <a:srgbClr val="38761D"/>
              </a:solidFill>
            </a:endParaRPr>
          </a:p>
          <a:p>
            <a:pPr indent="-317500" lvl="0" marL="457200" rtl="0" algn="l">
              <a:spcBef>
                <a:spcPts val="0"/>
              </a:spcBef>
              <a:spcAft>
                <a:spcPts val="0"/>
              </a:spcAft>
              <a:buClr>
                <a:srgbClr val="38761D"/>
              </a:buClr>
              <a:buSzPts val="1400"/>
              <a:buChar char="●"/>
            </a:pPr>
            <a:r>
              <a:rPr b="1" lang="en">
                <a:solidFill>
                  <a:srgbClr val="38761D"/>
                </a:solidFill>
              </a:rPr>
              <a:t>Fewer parts of the report are copied as-is.</a:t>
            </a:r>
            <a:endParaRPr b="1">
              <a:solidFill>
                <a:srgbClr val="38761D"/>
              </a:solidFill>
            </a:endParaRPr>
          </a:p>
        </p:txBody>
      </p:sp>
      <p:sp>
        <p:nvSpPr>
          <p:cNvPr id="504" name="Google Shape;504;p53"/>
          <p:cNvSpPr txBox="1"/>
          <p:nvPr/>
        </p:nvSpPr>
        <p:spPr>
          <a:xfrm>
            <a:off x="310300" y="128850"/>
            <a:ext cx="5172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Paraphrase: </a:t>
            </a:r>
            <a:r>
              <a:rPr lang="en" sz="2000">
                <a:solidFill>
                  <a:srgbClr val="4700F2"/>
                </a:solidFill>
                <a:latin typeface="Open Sans"/>
                <a:ea typeface="Open Sans"/>
                <a:cs typeface="Open Sans"/>
                <a:sym typeface="Open Sans"/>
              </a:rPr>
              <a:t>Few-Shot Prompt</a:t>
            </a:r>
            <a:endParaRPr sz="1700">
              <a:solidFill>
                <a:srgbClr val="4700F2"/>
              </a:solidFill>
              <a:latin typeface="Montserrat"/>
              <a:ea typeface="Montserrat"/>
              <a:cs typeface="Montserrat"/>
              <a:sym typeface="Montserrat"/>
            </a:endParaRPr>
          </a:p>
        </p:txBody>
      </p:sp>
      <p:sp>
        <p:nvSpPr>
          <p:cNvPr id="505" name="Google Shape;505;p53"/>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4"/>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3000"/>
              <a:buFont typeface="Montserrat"/>
              <a:buNone/>
            </a:pPr>
            <a:r>
              <a:rPr lang="en"/>
              <a:t>Evaluation</a:t>
            </a:r>
            <a:endParaRPr/>
          </a:p>
        </p:txBody>
      </p:sp>
      <p:sp>
        <p:nvSpPr>
          <p:cNvPr id="511" name="Google Shape;511;p54"/>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p>
            <a:pPr indent="0" lvl="0" marL="0" rtl="0" algn="l">
              <a:lnSpc>
                <a:spcPct val="90000"/>
              </a:lnSpc>
              <a:spcBef>
                <a:spcPts val="0"/>
              </a:spcBef>
              <a:spcAft>
                <a:spcPts val="0"/>
              </a:spcAft>
              <a:buClr>
                <a:schemeClr val="lt1"/>
              </a:buClr>
              <a:buSzPts val="1800"/>
              <a:buNone/>
            </a:pPr>
            <a:r>
              <a:rPr lang="en"/>
              <a:t>SECTION 4</a:t>
            </a:r>
            <a:endParaRPr/>
          </a:p>
        </p:txBody>
      </p:sp>
      <p:sp>
        <p:nvSpPr>
          <p:cNvPr id="512" name="Google Shape;512;p54"/>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513" name="Google Shape;513;p54"/>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5"/>
          <p:cNvSpPr txBox="1"/>
          <p:nvPr>
            <p:ph idx="12" type="sldNum"/>
          </p:nvPr>
        </p:nvSpPr>
        <p:spPr>
          <a:xfrm>
            <a:off x="7383738" y="4809482"/>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519" name="Google Shape;519;p55"/>
          <p:cNvSpPr txBox="1"/>
          <p:nvPr>
            <p:ph idx="11" type="ftr"/>
          </p:nvPr>
        </p:nvSpPr>
        <p:spPr>
          <a:xfrm>
            <a:off x="492013" y="4809485"/>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520" name="Google Shape;520;p55"/>
          <p:cNvSpPr txBox="1"/>
          <p:nvPr/>
        </p:nvSpPr>
        <p:spPr>
          <a:xfrm>
            <a:off x="310300" y="128850"/>
            <a:ext cx="5172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Evaluation</a:t>
            </a:r>
            <a:r>
              <a:rPr lang="en" sz="2300">
                <a:solidFill>
                  <a:srgbClr val="4700F2"/>
                </a:solidFill>
                <a:latin typeface="Open Sans"/>
                <a:ea typeface="Open Sans"/>
                <a:cs typeface="Open Sans"/>
                <a:sym typeface="Open Sans"/>
              </a:rPr>
              <a:t>: </a:t>
            </a:r>
            <a:r>
              <a:rPr lang="en" sz="2000">
                <a:solidFill>
                  <a:srgbClr val="4700F2"/>
                </a:solidFill>
                <a:latin typeface="Open Sans"/>
                <a:ea typeface="Open Sans"/>
                <a:cs typeface="Open Sans"/>
                <a:sym typeface="Open Sans"/>
              </a:rPr>
              <a:t>Utility Metrics</a:t>
            </a:r>
            <a:endParaRPr sz="1700">
              <a:solidFill>
                <a:srgbClr val="4700F2"/>
              </a:solidFill>
              <a:latin typeface="Montserrat"/>
              <a:ea typeface="Montserrat"/>
              <a:cs typeface="Montserrat"/>
              <a:sym typeface="Montserrat"/>
            </a:endParaRPr>
          </a:p>
        </p:txBody>
      </p:sp>
      <p:graphicFrame>
        <p:nvGraphicFramePr>
          <p:cNvPr id="521" name="Google Shape;521;p55"/>
          <p:cNvGraphicFramePr/>
          <p:nvPr/>
        </p:nvGraphicFramePr>
        <p:xfrm>
          <a:off x="710425" y="1060875"/>
          <a:ext cx="3000000" cy="3000000"/>
        </p:xfrm>
        <a:graphic>
          <a:graphicData uri="http://schemas.openxmlformats.org/drawingml/2006/table">
            <a:tbl>
              <a:tblPr>
                <a:noFill/>
                <a:tableStyleId>{2B3F24FA-9DE2-43B1-B514-1818EE649F45}</a:tableStyleId>
              </a:tblPr>
              <a:tblGrid>
                <a:gridCol w="1366950"/>
                <a:gridCol w="1932300"/>
                <a:gridCol w="1226175"/>
                <a:gridCol w="1142175"/>
                <a:gridCol w="2548925"/>
              </a:tblGrid>
              <a:tr h="723050">
                <a:tc>
                  <a:txBody>
                    <a:bodyPr/>
                    <a:lstStyle/>
                    <a:p>
                      <a:pPr indent="0" lvl="0" marL="0" rtl="0" algn="l">
                        <a:spcBef>
                          <a:spcPts val="0"/>
                        </a:spcBef>
                        <a:spcAft>
                          <a:spcPts val="0"/>
                        </a:spcAft>
                        <a:buNone/>
                      </a:pPr>
                      <a:r>
                        <a:rPr b="1" lang="en">
                          <a:latin typeface="Open Sans"/>
                          <a:ea typeface="Open Sans"/>
                          <a:cs typeface="Open Sans"/>
                          <a:sym typeface="Open Sans"/>
                        </a:rPr>
                        <a:t>Rouge-L</a:t>
                      </a:r>
                      <a:endParaRPr b="1">
                        <a:latin typeface="Open Sans"/>
                        <a:ea typeface="Open Sans"/>
                        <a:cs typeface="Open Sans"/>
                        <a:sym typeface="Open Sans"/>
                      </a:endParaRPr>
                    </a:p>
                  </a:txBody>
                  <a:tcPr marT="91425" marB="91425" marR="91425" marL="91425"/>
                </a:tc>
                <a:tc>
                  <a:txBody>
                    <a:bodyPr/>
                    <a:lstStyle/>
                    <a:p>
                      <a:pPr indent="0" lvl="0" marL="0" rtl="0" algn="l">
                        <a:lnSpc>
                          <a:spcPct val="105000"/>
                        </a:lnSpc>
                        <a:spcBef>
                          <a:spcPts val="400"/>
                        </a:spcBef>
                        <a:spcAft>
                          <a:spcPts val="0"/>
                        </a:spcAft>
                        <a:buNone/>
                      </a:pPr>
                      <a:r>
                        <a:rPr lang="en" sz="1200">
                          <a:solidFill>
                            <a:schemeClr val="dk1"/>
                          </a:solidFill>
                        </a:rPr>
                        <a:t>S</a:t>
                      </a:r>
                      <a:r>
                        <a:rPr lang="en" sz="1200">
                          <a:solidFill>
                            <a:schemeClr val="dk1"/>
                          </a:solidFill>
                        </a:rPr>
                        <a:t>imilarity of the longest</a:t>
                      </a:r>
                      <a:r>
                        <a:rPr b="1" lang="en" sz="1200">
                          <a:solidFill>
                            <a:schemeClr val="dk1"/>
                          </a:solidFill>
                        </a:rPr>
                        <a:t> </a:t>
                      </a:r>
                      <a:r>
                        <a:rPr lang="en" sz="1200">
                          <a:solidFill>
                            <a:schemeClr val="dk1"/>
                          </a:solidFill>
                        </a:rPr>
                        <a:t>common subsequence b/w candidate and reference.</a:t>
                      </a:r>
                      <a:endParaRPr sz="1200"/>
                    </a:p>
                  </a:txBody>
                  <a:tcPr marT="91425" marB="91425" marR="91425" marL="91425"/>
                </a:tc>
                <a:tc rowSpan="2">
                  <a:txBody>
                    <a:bodyPr/>
                    <a:lstStyle/>
                    <a:p>
                      <a:pPr indent="0" lvl="0" marL="0" rtl="0" algn="l">
                        <a:lnSpc>
                          <a:spcPct val="105000"/>
                        </a:lnSpc>
                        <a:spcBef>
                          <a:spcPts val="800"/>
                        </a:spcBef>
                        <a:spcAft>
                          <a:spcPts val="0"/>
                        </a:spcAft>
                        <a:buNone/>
                      </a:pPr>
                      <a:r>
                        <a:t/>
                      </a:r>
                      <a:endParaRPr sz="1200">
                        <a:solidFill>
                          <a:schemeClr val="dk1"/>
                        </a:solidFill>
                      </a:endParaRPr>
                    </a:p>
                    <a:p>
                      <a:pPr indent="0" lvl="0" marL="0" rtl="0" algn="l">
                        <a:lnSpc>
                          <a:spcPct val="105000"/>
                        </a:lnSpc>
                        <a:spcBef>
                          <a:spcPts val="800"/>
                        </a:spcBef>
                        <a:spcAft>
                          <a:spcPts val="0"/>
                        </a:spcAft>
                        <a:buNone/>
                      </a:pPr>
                      <a:r>
                        <a:t/>
                      </a:r>
                      <a:endParaRPr sz="1200">
                        <a:solidFill>
                          <a:schemeClr val="dk1"/>
                        </a:solidFill>
                      </a:endParaRPr>
                    </a:p>
                    <a:p>
                      <a:pPr indent="0" lvl="0" marL="0" rtl="0" algn="l">
                        <a:lnSpc>
                          <a:spcPct val="105000"/>
                        </a:lnSpc>
                        <a:spcBef>
                          <a:spcPts val="800"/>
                        </a:spcBef>
                        <a:spcAft>
                          <a:spcPts val="0"/>
                        </a:spcAft>
                        <a:buNone/>
                      </a:pPr>
                      <a:r>
                        <a:rPr lang="en" sz="1200">
                          <a:solidFill>
                            <a:schemeClr val="dk1"/>
                          </a:solidFill>
                        </a:rPr>
                        <a:t>Syntactical matching.</a:t>
                      </a:r>
                      <a:endParaRPr sz="1200"/>
                    </a:p>
                  </a:txBody>
                  <a:tcPr marT="91425" marB="91425" marR="91425" marL="91425"/>
                </a:tc>
                <a:tc rowSpan="4">
                  <a:txBody>
                    <a:bodyPr/>
                    <a:lstStyle/>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Higher</a:t>
                      </a:r>
                      <a:r>
                        <a:rPr lang="en" sz="1200"/>
                        <a:t> value better.</a:t>
                      </a:r>
                      <a:endParaRPr sz="1200"/>
                    </a:p>
                  </a:txBody>
                  <a:tcPr marT="91425" marB="91425" marR="91425" marL="91425"/>
                </a:tc>
                <a:tc>
                  <a:txBody>
                    <a:bodyPr/>
                    <a:lstStyle/>
                    <a:p>
                      <a:pPr indent="0" lvl="0" marL="0" rtl="0" algn="l">
                        <a:spcBef>
                          <a:spcPts val="0"/>
                        </a:spcBef>
                        <a:spcAft>
                          <a:spcPts val="0"/>
                        </a:spcAft>
                        <a:buNone/>
                      </a:pPr>
                      <a:r>
                        <a:rPr lang="en" sz="1200"/>
                        <a:t>Useful for </a:t>
                      </a:r>
                      <a:r>
                        <a:rPr lang="en" sz="1200"/>
                        <a:t>summarizing </a:t>
                      </a:r>
                      <a:r>
                        <a:rPr lang="en" sz="1200"/>
                        <a:t>/ paraphrasing tasks.</a:t>
                      </a:r>
                      <a:endParaRPr sz="1200"/>
                    </a:p>
                  </a:txBody>
                  <a:tcPr marT="91425" marB="91425" marR="91425" marL="91425"/>
                </a:tc>
              </a:tr>
              <a:tr h="401050">
                <a:tc>
                  <a:txBody>
                    <a:bodyPr/>
                    <a:lstStyle/>
                    <a:p>
                      <a:pPr indent="0" lvl="0" marL="0" rtl="0" algn="l">
                        <a:spcBef>
                          <a:spcPts val="0"/>
                        </a:spcBef>
                        <a:spcAft>
                          <a:spcPts val="0"/>
                        </a:spcAft>
                        <a:buNone/>
                      </a:pPr>
                      <a:r>
                        <a:rPr b="1" lang="en">
                          <a:latin typeface="Open Sans"/>
                          <a:ea typeface="Open Sans"/>
                          <a:cs typeface="Open Sans"/>
                          <a:sym typeface="Open Sans"/>
                        </a:rPr>
                        <a:t>Bleu </a:t>
                      </a:r>
                      <a:endParaRPr b="1">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t>Product of length penalty and mean n-gram overlap. </a:t>
                      </a:r>
                      <a:endParaRPr sz="1200"/>
                    </a:p>
                  </a:txBody>
                  <a:tcPr marT="91425" marB="91425" marR="91425" marL="91425"/>
                </a:tc>
                <a:tc vMerge="1"/>
                <a:tc vMerge="1"/>
                <a:tc>
                  <a:txBody>
                    <a:bodyPr/>
                    <a:lstStyle/>
                    <a:p>
                      <a:pPr indent="0" lvl="0" marL="0" rtl="0" algn="l">
                        <a:spcBef>
                          <a:spcPts val="0"/>
                        </a:spcBef>
                        <a:spcAft>
                          <a:spcPts val="0"/>
                        </a:spcAft>
                        <a:buNone/>
                      </a:pPr>
                      <a:r>
                        <a:rPr lang="en" sz="1200">
                          <a:solidFill>
                            <a:schemeClr val="dk1"/>
                          </a:solidFill>
                        </a:rPr>
                        <a:t>Useful for machine translation tasks.</a:t>
                      </a:r>
                      <a:endParaRPr sz="1200"/>
                    </a:p>
                  </a:txBody>
                  <a:tcPr marT="91425" marB="91425" marR="91425" marL="91425"/>
                </a:tc>
              </a:tr>
              <a:tr h="401050">
                <a:tc>
                  <a:txBody>
                    <a:bodyPr/>
                    <a:lstStyle/>
                    <a:p>
                      <a:pPr indent="0" lvl="0" marL="0" rtl="0" algn="l">
                        <a:spcBef>
                          <a:spcPts val="0"/>
                        </a:spcBef>
                        <a:spcAft>
                          <a:spcPts val="0"/>
                        </a:spcAft>
                        <a:buNone/>
                      </a:pPr>
                      <a:r>
                        <a:rPr b="1" lang="en">
                          <a:latin typeface="Open Sans"/>
                          <a:ea typeface="Open Sans"/>
                          <a:cs typeface="Open Sans"/>
                          <a:sym typeface="Open Sans"/>
                        </a:rPr>
                        <a:t>BERT</a:t>
                      </a:r>
                      <a:endParaRPr b="1">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t>Cosine similarity b/w embeddings of candidate and reference.</a:t>
                      </a:r>
                      <a:endParaRPr sz="1200"/>
                    </a:p>
                  </a:txBody>
                  <a:tcPr marT="91425" marB="91425" marR="91425" marL="91425"/>
                </a:tc>
                <a:tc rowSpan="2">
                  <a:txBody>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1"/>
                          </a:solidFill>
                        </a:rPr>
                        <a:t>Semantic matching.</a:t>
                      </a:r>
                      <a:endParaRPr sz="1200"/>
                    </a:p>
                  </a:txBody>
                  <a:tcPr marT="91425" marB="91425" marR="91425" marL="91425"/>
                </a:tc>
                <a:tc vMerge="1"/>
                <a:tc>
                  <a:txBody>
                    <a:bodyPr/>
                    <a:lstStyle/>
                    <a:p>
                      <a:pPr indent="0" lvl="0" marL="0" rtl="0" algn="l">
                        <a:spcBef>
                          <a:spcPts val="0"/>
                        </a:spcBef>
                        <a:spcAft>
                          <a:spcPts val="0"/>
                        </a:spcAft>
                        <a:buNone/>
                      </a:pPr>
                      <a:r>
                        <a:rPr lang="en" sz="1200"/>
                        <a:t>Useful for most NLP tasks.</a:t>
                      </a:r>
                      <a:endParaRPr sz="1200"/>
                    </a:p>
                  </a:txBody>
                  <a:tcPr marT="91425" marB="91425" marR="91425" marL="91425"/>
                </a:tc>
              </a:tr>
              <a:tr h="617000">
                <a:tc>
                  <a:txBody>
                    <a:bodyPr/>
                    <a:lstStyle/>
                    <a:p>
                      <a:pPr indent="0" lvl="0" marL="0" rtl="0" algn="l">
                        <a:spcBef>
                          <a:spcPts val="0"/>
                        </a:spcBef>
                        <a:spcAft>
                          <a:spcPts val="0"/>
                        </a:spcAft>
                        <a:buNone/>
                      </a:pPr>
                      <a:r>
                        <a:rPr b="1" lang="en">
                          <a:latin typeface="Open Sans"/>
                          <a:ea typeface="Open Sans"/>
                          <a:cs typeface="Open Sans"/>
                          <a:sym typeface="Open Sans"/>
                        </a:rPr>
                        <a:t>Feature Importance</a:t>
                      </a:r>
                      <a:endParaRPr b="1">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t>Top-10 TF-IDF features correlated to a domain. </a:t>
                      </a:r>
                      <a:endParaRPr sz="1200"/>
                    </a:p>
                  </a:txBody>
                  <a:tcPr marT="91425" marB="91425" marR="91425" marL="91425"/>
                </a:tc>
                <a:tc vMerge="1"/>
                <a:tc vMerge="1"/>
                <a:tc>
                  <a:txBody>
                    <a:bodyPr/>
                    <a:lstStyle/>
                    <a:p>
                      <a:pPr indent="0" lvl="0" marL="0" rtl="0" algn="l">
                        <a:spcBef>
                          <a:spcPts val="0"/>
                        </a:spcBef>
                        <a:spcAft>
                          <a:spcPts val="0"/>
                        </a:spcAft>
                        <a:buNone/>
                      </a:pPr>
                      <a:r>
                        <a:rPr lang="en" sz="1200"/>
                        <a:t>Trained SVM, MLP, LR using TF-IDF encodings for domain classification task. </a:t>
                      </a:r>
                      <a:endParaRPr sz="12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6"/>
          <p:cNvSpPr txBox="1"/>
          <p:nvPr>
            <p:ph idx="11" type="ftr"/>
          </p:nvPr>
        </p:nvSpPr>
        <p:spPr>
          <a:xfrm>
            <a:off x="492013" y="4809485"/>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527" name="Google Shape;527;p56"/>
          <p:cNvSpPr txBox="1"/>
          <p:nvPr/>
        </p:nvSpPr>
        <p:spPr>
          <a:xfrm>
            <a:off x="310300" y="128850"/>
            <a:ext cx="5172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Evaluation: </a:t>
            </a:r>
            <a:r>
              <a:rPr lang="en" sz="2000">
                <a:solidFill>
                  <a:srgbClr val="4700F2"/>
                </a:solidFill>
                <a:latin typeface="Open Sans"/>
                <a:ea typeface="Open Sans"/>
                <a:cs typeface="Open Sans"/>
                <a:sym typeface="Open Sans"/>
              </a:rPr>
              <a:t>Privacy</a:t>
            </a:r>
            <a:r>
              <a:rPr lang="en" sz="2000">
                <a:solidFill>
                  <a:srgbClr val="4700F2"/>
                </a:solidFill>
                <a:latin typeface="Open Sans"/>
                <a:ea typeface="Open Sans"/>
                <a:cs typeface="Open Sans"/>
                <a:sym typeface="Open Sans"/>
              </a:rPr>
              <a:t> Metrics</a:t>
            </a:r>
            <a:endParaRPr sz="1700">
              <a:solidFill>
                <a:srgbClr val="4700F2"/>
              </a:solidFill>
              <a:latin typeface="Montserrat"/>
              <a:ea typeface="Montserrat"/>
              <a:cs typeface="Montserrat"/>
              <a:sym typeface="Montserrat"/>
            </a:endParaRPr>
          </a:p>
        </p:txBody>
      </p:sp>
      <p:graphicFrame>
        <p:nvGraphicFramePr>
          <p:cNvPr id="528" name="Google Shape;528;p56"/>
          <p:cNvGraphicFramePr/>
          <p:nvPr/>
        </p:nvGraphicFramePr>
        <p:xfrm>
          <a:off x="562950" y="1633038"/>
          <a:ext cx="3000000" cy="3000000"/>
        </p:xfrm>
        <a:graphic>
          <a:graphicData uri="http://schemas.openxmlformats.org/drawingml/2006/table">
            <a:tbl>
              <a:tblPr>
                <a:noFill/>
                <a:tableStyleId>{2B3F24FA-9DE2-43B1-B514-1818EE649F45}</a:tableStyleId>
              </a:tblPr>
              <a:tblGrid>
                <a:gridCol w="1366950"/>
                <a:gridCol w="1932300"/>
                <a:gridCol w="1226175"/>
                <a:gridCol w="1142175"/>
                <a:gridCol w="2548925"/>
              </a:tblGrid>
              <a:tr h="723050">
                <a:tc>
                  <a:txBody>
                    <a:bodyPr/>
                    <a:lstStyle/>
                    <a:p>
                      <a:pPr indent="0" lvl="0" marL="0" rtl="0" algn="l">
                        <a:spcBef>
                          <a:spcPts val="0"/>
                        </a:spcBef>
                        <a:spcAft>
                          <a:spcPts val="0"/>
                        </a:spcAft>
                        <a:buNone/>
                      </a:pPr>
                      <a:r>
                        <a:rPr b="1" lang="en">
                          <a:latin typeface="Open Sans"/>
                          <a:ea typeface="Open Sans"/>
                          <a:cs typeface="Open Sans"/>
                          <a:sym typeface="Open Sans"/>
                        </a:rPr>
                        <a:t>Rouge-L</a:t>
                      </a:r>
                      <a:endParaRPr b="1">
                        <a:latin typeface="Open Sans"/>
                        <a:ea typeface="Open Sans"/>
                        <a:cs typeface="Open Sans"/>
                        <a:sym typeface="Open Sans"/>
                      </a:endParaRPr>
                    </a:p>
                  </a:txBody>
                  <a:tcPr marT="91425" marB="91425" marR="91425" marL="91425"/>
                </a:tc>
                <a:tc>
                  <a:txBody>
                    <a:bodyPr/>
                    <a:lstStyle/>
                    <a:p>
                      <a:pPr indent="0" lvl="0" marL="0" rtl="0" algn="l">
                        <a:lnSpc>
                          <a:spcPct val="105000"/>
                        </a:lnSpc>
                        <a:spcBef>
                          <a:spcPts val="400"/>
                        </a:spcBef>
                        <a:spcAft>
                          <a:spcPts val="0"/>
                        </a:spcAft>
                        <a:buNone/>
                      </a:pPr>
                      <a:r>
                        <a:rPr lang="en" sz="1200">
                          <a:solidFill>
                            <a:schemeClr val="dk1"/>
                          </a:solidFill>
                        </a:rPr>
                        <a:t>Similarity of the longest</a:t>
                      </a:r>
                      <a:r>
                        <a:rPr b="1" lang="en" sz="1200">
                          <a:solidFill>
                            <a:schemeClr val="dk1"/>
                          </a:solidFill>
                        </a:rPr>
                        <a:t> </a:t>
                      </a:r>
                      <a:r>
                        <a:rPr lang="en" sz="1200">
                          <a:solidFill>
                            <a:schemeClr val="dk1"/>
                          </a:solidFill>
                        </a:rPr>
                        <a:t>common subsequence b/w candidate and reference.</a:t>
                      </a:r>
                      <a:endParaRPr sz="1200"/>
                    </a:p>
                  </a:txBody>
                  <a:tcPr marT="91425" marB="91425" marR="91425" marL="91425"/>
                </a:tc>
                <a:tc rowSpan="2">
                  <a:txBody>
                    <a:bodyPr/>
                    <a:lstStyle/>
                    <a:p>
                      <a:pPr indent="0" lvl="0" marL="0" rtl="0" algn="l">
                        <a:lnSpc>
                          <a:spcPct val="105000"/>
                        </a:lnSpc>
                        <a:spcBef>
                          <a:spcPts val="800"/>
                        </a:spcBef>
                        <a:spcAft>
                          <a:spcPts val="0"/>
                        </a:spcAft>
                        <a:buNone/>
                      </a:pPr>
                      <a:r>
                        <a:t/>
                      </a:r>
                      <a:endParaRPr sz="1200">
                        <a:solidFill>
                          <a:schemeClr val="dk1"/>
                        </a:solidFill>
                      </a:endParaRPr>
                    </a:p>
                    <a:p>
                      <a:pPr indent="0" lvl="0" marL="0" rtl="0" algn="l">
                        <a:lnSpc>
                          <a:spcPct val="105000"/>
                        </a:lnSpc>
                        <a:spcBef>
                          <a:spcPts val="800"/>
                        </a:spcBef>
                        <a:spcAft>
                          <a:spcPts val="0"/>
                        </a:spcAft>
                        <a:buNone/>
                      </a:pPr>
                      <a:r>
                        <a:t/>
                      </a:r>
                      <a:endParaRPr sz="1200">
                        <a:solidFill>
                          <a:schemeClr val="dk1"/>
                        </a:solidFill>
                      </a:endParaRPr>
                    </a:p>
                    <a:p>
                      <a:pPr indent="0" lvl="0" marL="0" rtl="0" algn="l">
                        <a:lnSpc>
                          <a:spcPct val="105000"/>
                        </a:lnSpc>
                        <a:spcBef>
                          <a:spcPts val="800"/>
                        </a:spcBef>
                        <a:spcAft>
                          <a:spcPts val="0"/>
                        </a:spcAft>
                        <a:buNone/>
                      </a:pPr>
                      <a:r>
                        <a:rPr lang="en" sz="1200">
                          <a:solidFill>
                            <a:schemeClr val="dk1"/>
                          </a:solidFill>
                        </a:rPr>
                        <a:t>Syntactical matching.</a:t>
                      </a:r>
                      <a:endParaRPr sz="1200"/>
                    </a:p>
                  </a:txBody>
                  <a:tcPr marT="91425" marB="91425" marR="91425" marL="91425"/>
                </a:tc>
                <a:tc rowSpan="2">
                  <a:txBody>
                    <a:bodyPr/>
                    <a:lstStyle/>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Lower</a:t>
                      </a:r>
                      <a:r>
                        <a:rPr lang="en" sz="1200"/>
                        <a:t> value better.</a:t>
                      </a:r>
                      <a:endParaRPr sz="1200"/>
                    </a:p>
                  </a:txBody>
                  <a:tcPr marT="91425" marB="91425" marR="91425" marL="91425"/>
                </a:tc>
                <a:tc rowSpan="2">
                  <a:txBody>
                    <a:bodyPr/>
                    <a:lstStyle/>
                    <a:p>
                      <a:pPr indent="-304800" lvl="0" marL="457200" rtl="0" algn="l">
                        <a:spcBef>
                          <a:spcPts val="0"/>
                        </a:spcBef>
                        <a:spcAft>
                          <a:spcPts val="0"/>
                        </a:spcAft>
                        <a:buClr>
                          <a:schemeClr val="dk1"/>
                        </a:buClr>
                        <a:buSzPts val="1200"/>
                        <a:buChar char="●"/>
                      </a:pPr>
                      <a:r>
                        <a:rPr lang="en" sz="1200">
                          <a:solidFill>
                            <a:schemeClr val="dk1"/>
                          </a:solidFill>
                        </a:rPr>
                        <a:t>Extremely large score means parts of real report were copied as-is, thereby potentially leaking original private data.</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Poor LLM generation performance.</a:t>
                      </a:r>
                      <a:endParaRPr sz="1200"/>
                    </a:p>
                  </a:txBody>
                  <a:tcPr marT="91425" marB="91425" marR="91425" marL="91425"/>
                </a:tc>
              </a:tr>
              <a:tr h="401050">
                <a:tc>
                  <a:txBody>
                    <a:bodyPr/>
                    <a:lstStyle/>
                    <a:p>
                      <a:pPr indent="0" lvl="0" marL="0" rtl="0" algn="l">
                        <a:spcBef>
                          <a:spcPts val="0"/>
                        </a:spcBef>
                        <a:spcAft>
                          <a:spcPts val="0"/>
                        </a:spcAft>
                        <a:buNone/>
                      </a:pPr>
                      <a:r>
                        <a:rPr b="1" lang="en">
                          <a:latin typeface="Open Sans"/>
                          <a:ea typeface="Open Sans"/>
                          <a:cs typeface="Open Sans"/>
                          <a:sym typeface="Open Sans"/>
                        </a:rPr>
                        <a:t>Bleu </a:t>
                      </a:r>
                      <a:endParaRPr b="1">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t>Product of length penalty and mean n-gram overlap. </a:t>
                      </a:r>
                      <a:endParaRPr sz="1200"/>
                    </a:p>
                  </a:txBody>
                  <a:tcPr marT="91425" marB="91425" marR="91425" marL="91425"/>
                </a:tc>
                <a:tc vMerge="1"/>
                <a:tc vMerge="1"/>
                <a:tc vMerge="1"/>
              </a:tr>
            </a:tbl>
          </a:graphicData>
        </a:graphic>
      </p:graphicFrame>
      <p:sp>
        <p:nvSpPr>
          <p:cNvPr id="529" name="Google Shape;529;p56"/>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7"/>
          <p:cNvSpPr txBox="1"/>
          <p:nvPr>
            <p:ph idx="1" type="body"/>
          </p:nvPr>
        </p:nvSpPr>
        <p:spPr>
          <a:xfrm>
            <a:off x="311700" y="763050"/>
            <a:ext cx="4611900" cy="939300"/>
          </a:xfrm>
          <a:prstGeom prst="rect">
            <a:avLst/>
          </a:prstGeom>
        </p:spPr>
        <p:txBody>
          <a:bodyPr anchorCtr="0" anchor="t" bIns="0" lIns="0" spcFirstLastPara="1" rIns="68575" wrap="square" tIns="0">
            <a:noAutofit/>
          </a:bodyPr>
          <a:lstStyle/>
          <a:p>
            <a:pPr indent="-304800" lvl="0" marL="457200" rtl="0" algn="l">
              <a:spcBef>
                <a:spcPts val="800"/>
              </a:spcBef>
              <a:spcAft>
                <a:spcPts val="0"/>
              </a:spcAft>
              <a:buClr>
                <a:schemeClr val="dk2"/>
              </a:buClr>
              <a:buSzPts val="1200"/>
              <a:buChar char="•"/>
            </a:pPr>
            <a:r>
              <a:rPr lang="en" sz="1200">
                <a:solidFill>
                  <a:schemeClr val="dk2"/>
                </a:solidFill>
                <a:latin typeface="Arial"/>
                <a:ea typeface="Arial"/>
                <a:cs typeface="Arial"/>
                <a:sym typeface="Arial"/>
              </a:rPr>
              <a:t>Real reports → </a:t>
            </a:r>
            <a:r>
              <a:rPr lang="en" sz="1200">
                <a:solidFill>
                  <a:schemeClr val="dk2"/>
                </a:solidFill>
                <a:latin typeface="Consolas"/>
                <a:ea typeface="Consolas"/>
                <a:cs typeface="Consolas"/>
                <a:sym typeface="Consolas"/>
              </a:rPr>
              <a:t>738</a:t>
            </a:r>
            <a:endParaRPr sz="1200">
              <a:solidFill>
                <a:schemeClr val="dk2"/>
              </a:solidFill>
              <a:latin typeface="Consolas"/>
              <a:ea typeface="Consolas"/>
              <a:cs typeface="Consolas"/>
              <a:sym typeface="Consolas"/>
            </a:endParaRPr>
          </a:p>
          <a:p>
            <a:pPr indent="-304800" lvl="0" marL="457200" rtl="0" algn="l">
              <a:spcBef>
                <a:spcPts val="0"/>
              </a:spcBef>
              <a:spcAft>
                <a:spcPts val="0"/>
              </a:spcAft>
              <a:buClr>
                <a:schemeClr val="dk2"/>
              </a:buClr>
              <a:buSzPts val="1200"/>
              <a:buChar char="•"/>
            </a:pPr>
            <a:r>
              <a:rPr lang="en" sz="1200">
                <a:solidFill>
                  <a:schemeClr val="dk2"/>
                </a:solidFill>
                <a:latin typeface="Arial"/>
                <a:ea typeface="Arial"/>
                <a:cs typeface="Arial"/>
                <a:sym typeface="Arial"/>
              </a:rPr>
              <a:t>Synthetic reports → ~</a:t>
            </a:r>
            <a:r>
              <a:rPr lang="en" sz="1200">
                <a:solidFill>
                  <a:schemeClr val="dk2"/>
                </a:solidFill>
                <a:latin typeface="Consolas"/>
                <a:ea typeface="Consolas"/>
                <a:cs typeface="Consolas"/>
                <a:sym typeface="Consolas"/>
              </a:rPr>
              <a:t>220</a:t>
            </a:r>
            <a:r>
              <a:rPr lang="en" sz="1200">
                <a:solidFill>
                  <a:schemeClr val="dk2"/>
                </a:solidFill>
                <a:latin typeface="Arial"/>
                <a:ea typeface="Arial"/>
                <a:cs typeface="Arial"/>
                <a:sym typeface="Arial"/>
              </a:rPr>
              <a:t> (orthopedic)</a:t>
            </a:r>
            <a:endParaRPr sz="1200">
              <a:solidFill>
                <a:schemeClr val="dk2"/>
              </a:solidFill>
              <a:latin typeface="Arial"/>
              <a:ea typeface="Arial"/>
              <a:cs typeface="Arial"/>
              <a:sym typeface="Arial"/>
            </a:endParaRPr>
          </a:p>
          <a:p>
            <a:pPr indent="-304800" lvl="0" marL="457200" rtl="0" algn="l">
              <a:spcBef>
                <a:spcPts val="0"/>
              </a:spcBef>
              <a:spcAft>
                <a:spcPts val="0"/>
              </a:spcAft>
              <a:buClr>
                <a:schemeClr val="dk2"/>
              </a:buClr>
              <a:buSzPts val="1200"/>
              <a:buChar char="•"/>
            </a:pPr>
            <a:r>
              <a:rPr lang="en" sz="1200">
                <a:solidFill>
                  <a:schemeClr val="dk2"/>
                </a:solidFill>
                <a:latin typeface="Arial"/>
                <a:ea typeface="Arial"/>
                <a:cs typeface="Arial"/>
                <a:sym typeface="Arial"/>
              </a:rPr>
              <a:t>Train on real reports, test on synthetic reports.</a:t>
            </a:r>
            <a:endParaRPr sz="1200">
              <a:solidFill>
                <a:schemeClr val="dk2"/>
              </a:solidFill>
              <a:latin typeface="Arial"/>
              <a:ea typeface="Arial"/>
              <a:cs typeface="Arial"/>
              <a:sym typeface="Arial"/>
            </a:endParaRPr>
          </a:p>
          <a:p>
            <a:pPr indent="-304800" lvl="0" marL="457200" rtl="0" algn="l">
              <a:spcBef>
                <a:spcPts val="0"/>
              </a:spcBef>
              <a:spcAft>
                <a:spcPts val="0"/>
              </a:spcAft>
              <a:buClr>
                <a:schemeClr val="dk2"/>
              </a:buClr>
              <a:buSzPts val="1200"/>
              <a:buChar char="•"/>
            </a:pPr>
            <a:r>
              <a:rPr lang="en" sz="1200">
                <a:solidFill>
                  <a:schemeClr val="dk2"/>
                </a:solidFill>
                <a:latin typeface="Arial"/>
                <a:ea typeface="Arial"/>
                <a:cs typeface="Arial"/>
                <a:sym typeface="Arial"/>
              </a:rPr>
              <a:t>All paraphrased reports (candidates) have a corresponding real report (reference).</a:t>
            </a:r>
            <a:endParaRPr sz="1200">
              <a:solidFill>
                <a:schemeClr val="dk2"/>
              </a:solidFill>
              <a:latin typeface="Arial"/>
              <a:ea typeface="Arial"/>
              <a:cs typeface="Arial"/>
              <a:sym typeface="Arial"/>
            </a:endParaRPr>
          </a:p>
        </p:txBody>
      </p:sp>
      <p:sp>
        <p:nvSpPr>
          <p:cNvPr id="535" name="Google Shape;535;p57"/>
          <p:cNvSpPr txBox="1"/>
          <p:nvPr>
            <p:ph idx="11" type="ftr"/>
          </p:nvPr>
        </p:nvSpPr>
        <p:spPr>
          <a:xfrm>
            <a:off x="245388" y="47589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536" name="Google Shape;536;p57"/>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537" name="Google Shape;537;p57"/>
          <p:cNvSpPr txBox="1"/>
          <p:nvPr/>
        </p:nvSpPr>
        <p:spPr>
          <a:xfrm>
            <a:off x="310300" y="128850"/>
            <a:ext cx="5172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Evaluation: </a:t>
            </a:r>
            <a:r>
              <a:rPr lang="en" sz="2000">
                <a:solidFill>
                  <a:srgbClr val="4700F2"/>
                </a:solidFill>
                <a:latin typeface="Open Sans"/>
                <a:ea typeface="Open Sans"/>
                <a:cs typeface="Open Sans"/>
                <a:sym typeface="Open Sans"/>
              </a:rPr>
              <a:t>Paraphrase</a:t>
            </a:r>
            <a:endParaRPr sz="1700">
              <a:solidFill>
                <a:srgbClr val="4700F2"/>
              </a:solidFill>
              <a:latin typeface="Montserrat"/>
              <a:ea typeface="Montserrat"/>
              <a:cs typeface="Montserrat"/>
              <a:sym typeface="Montserrat"/>
            </a:endParaRPr>
          </a:p>
        </p:txBody>
      </p:sp>
      <p:graphicFrame>
        <p:nvGraphicFramePr>
          <p:cNvPr id="538" name="Google Shape;538;p57"/>
          <p:cNvGraphicFramePr/>
          <p:nvPr/>
        </p:nvGraphicFramePr>
        <p:xfrm>
          <a:off x="1231375" y="2350375"/>
          <a:ext cx="3000000" cy="3000000"/>
        </p:xfrm>
        <a:graphic>
          <a:graphicData uri="http://schemas.openxmlformats.org/drawingml/2006/table">
            <a:tbl>
              <a:tblPr>
                <a:noFill/>
                <a:tableStyleId>{E7A84608-8EF8-4E69-800C-C1C390CA343C}</a:tableStyleId>
              </a:tblPr>
              <a:tblGrid>
                <a:gridCol w="1336250"/>
                <a:gridCol w="1336250"/>
                <a:gridCol w="1336250"/>
                <a:gridCol w="1336250"/>
                <a:gridCol w="1336250"/>
              </a:tblGrid>
              <a:tr h="303500">
                <a:tc>
                  <a:txBody>
                    <a:bodyPr/>
                    <a:lstStyle/>
                    <a:p>
                      <a:pPr indent="0" lvl="0" marL="0" rtl="0" algn="l">
                        <a:spcBef>
                          <a:spcPts val="0"/>
                        </a:spcBef>
                        <a:spcAft>
                          <a:spcPts val="0"/>
                        </a:spcAft>
                        <a:buNone/>
                      </a:pPr>
                      <a:r>
                        <a:t/>
                      </a:r>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ROUGE-L</a:t>
                      </a:r>
                      <a:endParaRPr b="1" sz="12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BERT</a:t>
                      </a:r>
                      <a:endParaRPr b="1" sz="12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BLEU</a:t>
                      </a:r>
                      <a:endParaRPr b="1" sz="12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Accuracy</a:t>
                      </a:r>
                      <a:endParaRPr b="1" sz="12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900">
                <a:tc>
                  <a:txBody>
                    <a:bodyPr/>
                    <a:lstStyle/>
                    <a:p>
                      <a:pPr indent="0" lvl="0" marL="0" rtl="0" algn="ctr">
                        <a:lnSpc>
                          <a:spcPct val="115000"/>
                        </a:lnSpc>
                        <a:spcBef>
                          <a:spcPts val="0"/>
                        </a:spcBef>
                        <a:spcAft>
                          <a:spcPts val="0"/>
                        </a:spcAft>
                        <a:buNone/>
                      </a:pPr>
                      <a:r>
                        <a:rPr b="1" lang="en" sz="1500"/>
                        <a:t>0-shot</a:t>
                      </a:r>
                      <a:endParaRPr b="1" sz="15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0.56</a:t>
                      </a:r>
                      <a:endParaRPr b="1">
                        <a:solidFill>
                          <a:srgbClr val="FF0000"/>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0.91</a:t>
                      </a:r>
                      <a:endParaRPr b="1">
                        <a:solidFill>
                          <a:srgbClr val="FF0000"/>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0.27</a:t>
                      </a:r>
                      <a:endParaRPr b="1">
                        <a:solidFill>
                          <a:srgbClr val="FF0000"/>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0.84</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900">
                <a:tc>
                  <a:txBody>
                    <a:bodyPr/>
                    <a:lstStyle/>
                    <a:p>
                      <a:pPr indent="0" lvl="0" marL="0" rtl="0" algn="ctr">
                        <a:lnSpc>
                          <a:spcPct val="115000"/>
                        </a:lnSpc>
                        <a:spcBef>
                          <a:spcPts val="0"/>
                        </a:spcBef>
                        <a:spcAft>
                          <a:spcPts val="0"/>
                        </a:spcAft>
                        <a:buNone/>
                      </a:pPr>
                      <a:r>
                        <a:rPr b="1" lang="en" sz="1500"/>
                        <a:t>1-shot</a:t>
                      </a:r>
                      <a:endParaRPr b="1" sz="15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0.44</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0.88</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0.1</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0.88</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900">
                <a:tc>
                  <a:txBody>
                    <a:bodyPr/>
                    <a:lstStyle/>
                    <a:p>
                      <a:pPr indent="0" lvl="0" marL="0" rtl="0" algn="ctr">
                        <a:lnSpc>
                          <a:spcPct val="115000"/>
                        </a:lnSpc>
                        <a:spcBef>
                          <a:spcPts val="0"/>
                        </a:spcBef>
                        <a:spcAft>
                          <a:spcPts val="0"/>
                        </a:spcAft>
                        <a:buNone/>
                      </a:pPr>
                      <a:r>
                        <a:rPr b="1" lang="en" sz="1500"/>
                        <a:t>few-shot</a:t>
                      </a:r>
                      <a:endParaRPr b="1" sz="15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0.45</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0.89</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0.09</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0.83</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900">
                <a:tc>
                  <a:txBody>
                    <a:bodyPr/>
                    <a:lstStyle/>
                    <a:p>
                      <a:pPr indent="0" lvl="0" marL="0" rtl="0" algn="ctr">
                        <a:lnSpc>
                          <a:spcPct val="115000"/>
                        </a:lnSpc>
                        <a:spcBef>
                          <a:spcPts val="0"/>
                        </a:spcBef>
                        <a:spcAft>
                          <a:spcPts val="0"/>
                        </a:spcAft>
                        <a:buNone/>
                      </a:pPr>
                      <a:r>
                        <a:rPr b="1" lang="en" sz="1500"/>
                        <a:t>chained</a:t>
                      </a:r>
                      <a:endParaRPr b="1" sz="1500"/>
                    </a:p>
                  </a:txBody>
                  <a:tcPr marT="19050" marB="19050" marR="28575" marL="28575" anchor="b">
                    <a:lnL cap="flat" cmpd="sng" w="9525">
                      <a:solidFill>
                        <a:srgbClr val="9E9E9E"/>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0.36</a:t>
                      </a:r>
                      <a:endParaRPr>
                        <a:solidFill>
                          <a:schemeClr val="dk1"/>
                        </a:solidFill>
                      </a:endParaRPr>
                    </a:p>
                  </a:txBody>
                  <a:tcPr marT="19050" marB="19050" marR="28575" marL="28575" anchor="b">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0.85</a:t>
                      </a:r>
                      <a:endParaRPr/>
                    </a:p>
                  </a:txBody>
                  <a:tcPr marT="19050" marB="19050" marR="28575" marL="28575" anchor="b">
                    <a:lnL cap="flat" cmpd="sng" w="9525">
                      <a:solidFill>
                        <a:srgbClr val="88888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0.08</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0.93</a:t>
                      </a:r>
                      <a:endParaRPr b="1">
                        <a:solidFill>
                          <a:srgbClr val="FF0000"/>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900">
                <a:tc>
                  <a:txBody>
                    <a:bodyPr/>
                    <a:lstStyle/>
                    <a:p>
                      <a:pPr indent="0" lvl="0" marL="0" rtl="0" algn="ctr">
                        <a:lnSpc>
                          <a:spcPct val="115000"/>
                        </a:lnSpc>
                        <a:spcBef>
                          <a:spcPts val="0"/>
                        </a:spcBef>
                        <a:spcAft>
                          <a:spcPts val="0"/>
                        </a:spcAft>
                        <a:buNone/>
                      </a:pPr>
                      <a:r>
                        <a:rPr b="1" lang="en" sz="1500"/>
                        <a:t>Train</a:t>
                      </a:r>
                      <a:endParaRPr b="1" sz="15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0.85</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39" name="Google Shape;539;p57"/>
          <p:cNvSpPr txBox="1"/>
          <p:nvPr/>
        </p:nvSpPr>
        <p:spPr>
          <a:xfrm>
            <a:off x="3666900" y="1833150"/>
            <a:ext cx="18102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Open Sans"/>
                <a:ea typeface="Open Sans"/>
                <a:cs typeface="Open Sans"/>
                <a:sym typeface="Open Sans"/>
              </a:rPr>
              <a:t>Utility Metrics</a:t>
            </a:r>
            <a:endParaRPr b="1" sz="1700">
              <a:latin typeface="Open Sans"/>
              <a:ea typeface="Open Sans"/>
              <a:cs typeface="Open Sans"/>
              <a:sym typeface="Open Sans"/>
            </a:endParaRPr>
          </a:p>
        </p:txBody>
      </p:sp>
      <p:sp>
        <p:nvSpPr>
          <p:cNvPr id="540" name="Google Shape;540;p57"/>
          <p:cNvSpPr/>
          <p:nvPr/>
        </p:nvSpPr>
        <p:spPr>
          <a:xfrm>
            <a:off x="2679050" y="2271225"/>
            <a:ext cx="1117200" cy="19698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7"/>
          <p:cNvSpPr/>
          <p:nvPr/>
        </p:nvSpPr>
        <p:spPr>
          <a:xfrm>
            <a:off x="4013400" y="2271225"/>
            <a:ext cx="1117200" cy="19698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7"/>
          <p:cNvSpPr/>
          <p:nvPr/>
        </p:nvSpPr>
        <p:spPr>
          <a:xfrm>
            <a:off x="5347750" y="2268750"/>
            <a:ext cx="1117200" cy="19698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7"/>
          <p:cNvSpPr/>
          <p:nvPr/>
        </p:nvSpPr>
        <p:spPr>
          <a:xfrm>
            <a:off x="6682100" y="2268750"/>
            <a:ext cx="1117200" cy="22827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7"/>
          <p:cNvSpPr txBox="1"/>
          <p:nvPr/>
        </p:nvSpPr>
        <p:spPr>
          <a:xfrm>
            <a:off x="4903000" y="632250"/>
            <a:ext cx="4044600" cy="1070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0000"/>
              </a:buClr>
              <a:buSzPts val="1200"/>
              <a:buChar char="●"/>
            </a:pPr>
            <a:r>
              <a:rPr lang="en" sz="1200">
                <a:solidFill>
                  <a:srgbClr val="FF0000"/>
                </a:solidFill>
              </a:rPr>
              <a:t>Syntactic metrics for 0-shot have the highest scores since the LLM blindly copy-pasted the original report.</a:t>
            </a:r>
            <a:endParaRPr sz="1200">
              <a:solidFill>
                <a:srgbClr val="FF0000"/>
              </a:solidFill>
            </a:endParaRPr>
          </a:p>
          <a:p>
            <a:pPr indent="0" lvl="0" marL="457200" rtl="0" algn="l">
              <a:spcBef>
                <a:spcPts val="0"/>
              </a:spcBef>
              <a:spcAft>
                <a:spcPts val="0"/>
              </a:spcAft>
              <a:buNone/>
            </a:pPr>
            <a:r>
              <a:t/>
            </a:r>
            <a:endParaRPr sz="1200">
              <a:solidFill>
                <a:srgbClr val="FF0000"/>
              </a:solidFill>
            </a:endParaRPr>
          </a:p>
          <a:p>
            <a:pPr indent="-304800" lvl="0" marL="457200" rtl="0" algn="l">
              <a:spcBef>
                <a:spcPts val="0"/>
              </a:spcBef>
              <a:spcAft>
                <a:spcPts val="0"/>
              </a:spcAft>
              <a:buClr>
                <a:srgbClr val="FF0000"/>
              </a:buClr>
              <a:buSzPts val="1200"/>
              <a:buChar char="●"/>
            </a:pPr>
            <a:r>
              <a:rPr lang="en" sz="1200">
                <a:solidFill>
                  <a:srgbClr val="FF0000"/>
                </a:solidFill>
              </a:rPr>
              <a:t>Chained has high downstream task utility.</a:t>
            </a:r>
            <a:endParaRPr sz="1200">
              <a:solidFill>
                <a:srgbClr val="FF0000"/>
              </a:solidFill>
            </a:endParaRPr>
          </a:p>
        </p:txBody>
      </p:sp>
      <p:cxnSp>
        <p:nvCxnSpPr>
          <p:cNvPr id="545" name="Google Shape;545;p57"/>
          <p:cNvCxnSpPr/>
          <p:nvPr/>
        </p:nvCxnSpPr>
        <p:spPr>
          <a:xfrm rot="10800000">
            <a:off x="8481975" y="2451400"/>
            <a:ext cx="20700" cy="12000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3000"/>
              <a:buFont typeface="Montserrat"/>
              <a:buNone/>
            </a:pPr>
            <a:r>
              <a:rPr lang="en"/>
              <a:t>Problem Statement</a:t>
            </a:r>
            <a:endParaRPr/>
          </a:p>
        </p:txBody>
      </p:sp>
      <p:sp>
        <p:nvSpPr>
          <p:cNvPr id="202" name="Google Shape;202;p31"/>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p>
            <a:pPr indent="0" lvl="0" marL="0" rtl="0" algn="l">
              <a:lnSpc>
                <a:spcPct val="90000"/>
              </a:lnSpc>
              <a:spcBef>
                <a:spcPts val="0"/>
              </a:spcBef>
              <a:spcAft>
                <a:spcPts val="0"/>
              </a:spcAft>
              <a:buClr>
                <a:schemeClr val="lt1"/>
              </a:buClr>
              <a:buSzPts val="1800"/>
              <a:buNone/>
            </a:pPr>
            <a:r>
              <a:rPr lang="en"/>
              <a:t>SECTION 1</a:t>
            </a:r>
            <a:endParaRPr/>
          </a:p>
        </p:txBody>
      </p:sp>
      <p:sp>
        <p:nvSpPr>
          <p:cNvPr id="203" name="Google Shape;203;p31"/>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204" name="Google Shape;204;p31"/>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8"/>
          <p:cNvSpPr/>
          <p:nvPr/>
        </p:nvSpPr>
        <p:spPr>
          <a:xfrm>
            <a:off x="2554900" y="3836400"/>
            <a:ext cx="4241100" cy="5034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8"/>
          <p:cNvSpPr txBox="1"/>
          <p:nvPr>
            <p:ph idx="1" type="body"/>
          </p:nvPr>
        </p:nvSpPr>
        <p:spPr>
          <a:xfrm>
            <a:off x="311700" y="763050"/>
            <a:ext cx="4611900" cy="939300"/>
          </a:xfrm>
          <a:prstGeom prst="rect">
            <a:avLst/>
          </a:prstGeom>
        </p:spPr>
        <p:txBody>
          <a:bodyPr anchorCtr="0" anchor="t" bIns="0" lIns="0" spcFirstLastPara="1" rIns="68575" wrap="square" tIns="0">
            <a:noAutofit/>
          </a:bodyPr>
          <a:lstStyle/>
          <a:p>
            <a:pPr indent="-304800" lvl="0" marL="457200" rtl="0" algn="l">
              <a:spcBef>
                <a:spcPts val="800"/>
              </a:spcBef>
              <a:spcAft>
                <a:spcPts val="0"/>
              </a:spcAft>
              <a:buClr>
                <a:schemeClr val="dk2"/>
              </a:buClr>
              <a:buSzPts val="1200"/>
              <a:buChar char="•"/>
            </a:pPr>
            <a:r>
              <a:rPr lang="en" sz="1200">
                <a:solidFill>
                  <a:schemeClr val="dk2"/>
                </a:solidFill>
                <a:latin typeface="Arial"/>
                <a:ea typeface="Arial"/>
                <a:cs typeface="Arial"/>
                <a:sym typeface="Arial"/>
              </a:rPr>
              <a:t>Real reports → </a:t>
            </a:r>
            <a:r>
              <a:rPr lang="en" sz="1200">
                <a:solidFill>
                  <a:schemeClr val="dk2"/>
                </a:solidFill>
                <a:latin typeface="Consolas"/>
                <a:ea typeface="Consolas"/>
                <a:cs typeface="Consolas"/>
                <a:sym typeface="Consolas"/>
              </a:rPr>
              <a:t>738</a:t>
            </a:r>
            <a:endParaRPr sz="1200">
              <a:solidFill>
                <a:schemeClr val="dk2"/>
              </a:solidFill>
              <a:latin typeface="Consolas"/>
              <a:ea typeface="Consolas"/>
              <a:cs typeface="Consolas"/>
              <a:sym typeface="Consolas"/>
            </a:endParaRPr>
          </a:p>
          <a:p>
            <a:pPr indent="-304800" lvl="0" marL="457200" rtl="0" algn="l">
              <a:spcBef>
                <a:spcPts val="0"/>
              </a:spcBef>
              <a:spcAft>
                <a:spcPts val="0"/>
              </a:spcAft>
              <a:buClr>
                <a:schemeClr val="dk2"/>
              </a:buClr>
              <a:buSzPts val="1200"/>
              <a:buChar char="•"/>
            </a:pPr>
            <a:r>
              <a:rPr lang="en" sz="1200">
                <a:solidFill>
                  <a:schemeClr val="dk2"/>
                </a:solidFill>
                <a:latin typeface="Arial"/>
                <a:ea typeface="Arial"/>
                <a:cs typeface="Arial"/>
                <a:sym typeface="Arial"/>
              </a:rPr>
              <a:t>Synthetic reports → ~</a:t>
            </a:r>
            <a:r>
              <a:rPr lang="en" sz="1200">
                <a:solidFill>
                  <a:schemeClr val="dk2"/>
                </a:solidFill>
                <a:latin typeface="Consolas"/>
                <a:ea typeface="Consolas"/>
                <a:cs typeface="Consolas"/>
                <a:sym typeface="Consolas"/>
              </a:rPr>
              <a:t>220</a:t>
            </a:r>
            <a:r>
              <a:rPr lang="en" sz="1200">
                <a:solidFill>
                  <a:schemeClr val="dk2"/>
                </a:solidFill>
                <a:latin typeface="Arial"/>
                <a:ea typeface="Arial"/>
                <a:cs typeface="Arial"/>
                <a:sym typeface="Arial"/>
              </a:rPr>
              <a:t> (orthopedic)</a:t>
            </a:r>
            <a:endParaRPr sz="1200">
              <a:solidFill>
                <a:schemeClr val="dk2"/>
              </a:solidFill>
              <a:latin typeface="Arial"/>
              <a:ea typeface="Arial"/>
              <a:cs typeface="Arial"/>
              <a:sym typeface="Arial"/>
            </a:endParaRPr>
          </a:p>
          <a:p>
            <a:pPr indent="-304800" lvl="0" marL="457200" rtl="0" algn="l">
              <a:spcBef>
                <a:spcPts val="0"/>
              </a:spcBef>
              <a:spcAft>
                <a:spcPts val="0"/>
              </a:spcAft>
              <a:buClr>
                <a:schemeClr val="dk2"/>
              </a:buClr>
              <a:buSzPts val="1200"/>
              <a:buChar char="•"/>
            </a:pPr>
            <a:r>
              <a:rPr lang="en" sz="1200">
                <a:solidFill>
                  <a:schemeClr val="dk2"/>
                </a:solidFill>
                <a:latin typeface="Arial"/>
                <a:ea typeface="Arial"/>
                <a:cs typeface="Arial"/>
                <a:sym typeface="Arial"/>
              </a:rPr>
              <a:t>Train on real reports, test on synthetic reports.</a:t>
            </a:r>
            <a:endParaRPr sz="1200">
              <a:solidFill>
                <a:schemeClr val="dk2"/>
              </a:solidFill>
              <a:latin typeface="Arial"/>
              <a:ea typeface="Arial"/>
              <a:cs typeface="Arial"/>
              <a:sym typeface="Arial"/>
            </a:endParaRPr>
          </a:p>
          <a:p>
            <a:pPr indent="-304800" lvl="0" marL="457200" rtl="0" algn="l">
              <a:spcBef>
                <a:spcPts val="0"/>
              </a:spcBef>
              <a:spcAft>
                <a:spcPts val="0"/>
              </a:spcAft>
              <a:buClr>
                <a:schemeClr val="dk2"/>
              </a:buClr>
              <a:buSzPts val="1200"/>
              <a:buChar char="•"/>
            </a:pPr>
            <a:r>
              <a:rPr lang="en" sz="1200">
                <a:solidFill>
                  <a:schemeClr val="dk2"/>
                </a:solidFill>
                <a:latin typeface="Arial"/>
                <a:ea typeface="Arial"/>
                <a:cs typeface="Arial"/>
                <a:sym typeface="Arial"/>
              </a:rPr>
              <a:t>All paraphrased reports (candidates) have a corresponding real report (reference).</a:t>
            </a:r>
            <a:endParaRPr sz="1200">
              <a:solidFill>
                <a:schemeClr val="dk2"/>
              </a:solidFill>
              <a:latin typeface="Arial"/>
              <a:ea typeface="Arial"/>
              <a:cs typeface="Arial"/>
              <a:sym typeface="Arial"/>
            </a:endParaRPr>
          </a:p>
        </p:txBody>
      </p:sp>
      <p:sp>
        <p:nvSpPr>
          <p:cNvPr id="552" name="Google Shape;552;p58"/>
          <p:cNvSpPr txBox="1"/>
          <p:nvPr>
            <p:ph idx="11" type="ftr"/>
          </p:nvPr>
        </p:nvSpPr>
        <p:spPr>
          <a:xfrm>
            <a:off x="245388" y="47589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553" name="Google Shape;553;p58"/>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554" name="Google Shape;554;p58"/>
          <p:cNvSpPr txBox="1"/>
          <p:nvPr/>
        </p:nvSpPr>
        <p:spPr>
          <a:xfrm>
            <a:off x="310300" y="128850"/>
            <a:ext cx="5172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Evaluation: </a:t>
            </a:r>
            <a:r>
              <a:rPr lang="en" sz="2000">
                <a:solidFill>
                  <a:srgbClr val="4700F2"/>
                </a:solidFill>
                <a:latin typeface="Open Sans"/>
                <a:ea typeface="Open Sans"/>
                <a:cs typeface="Open Sans"/>
                <a:sym typeface="Open Sans"/>
              </a:rPr>
              <a:t>Paraphrase</a:t>
            </a:r>
            <a:endParaRPr sz="1700">
              <a:solidFill>
                <a:srgbClr val="4700F2"/>
              </a:solidFill>
              <a:latin typeface="Montserrat"/>
              <a:ea typeface="Montserrat"/>
              <a:cs typeface="Montserrat"/>
              <a:sym typeface="Montserrat"/>
            </a:endParaRPr>
          </a:p>
        </p:txBody>
      </p:sp>
      <p:graphicFrame>
        <p:nvGraphicFramePr>
          <p:cNvPr id="555" name="Google Shape;555;p58"/>
          <p:cNvGraphicFramePr/>
          <p:nvPr/>
        </p:nvGraphicFramePr>
        <p:xfrm>
          <a:off x="2652975" y="2415625"/>
          <a:ext cx="3000000" cy="3000000"/>
        </p:xfrm>
        <a:graphic>
          <a:graphicData uri="http://schemas.openxmlformats.org/drawingml/2006/table">
            <a:tbl>
              <a:tblPr>
                <a:noFill/>
                <a:tableStyleId>{E7A84608-8EF8-4E69-800C-C1C390CA343C}</a:tableStyleId>
              </a:tblPr>
              <a:tblGrid>
                <a:gridCol w="1336250"/>
                <a:gridCol w="1336250"/>
                <a:gridCol w="1336250"/>
              </a:tblGrid>
              <a:tr h="355225">
                <a:tc>
                  <a:txBody>
                    <a:bodyPr/>
                    <a:lstStyle/>
                    <a:p>
                      <a:pPr indent="0" lvl="0" marL="0" rtl="0" algn="l">
                        <a:spcBef>
                          <a:spcPts val="0"/>
                        </a:spcBef>
                        <a:spcAft>
                          <a:spcPts val="0"/>
                        </a:spcAft>
                        <a:buNone/>
                      </a:pPr>
                      <a:r>
                        <a:t/>
                      </a:r>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ROUGE-L</a:t>
                      </a:r>
                      <a:endParaRPr b="1" sz="12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BLEU</a:t>
                      </a:r>
                      <a:endParaRPr b="1" sz="12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900">
                <a:tc>
                  <a:txBody>
                    <a:bodyPr/>
                    <a:lstStyle/>
                    <a:p>
                      <a:pPr indent="0" lvl="0" marL="0" rtl="0" algn="ctr">
                        <a:lnSpc>
                          <a:spcPct val="115000"/>
                        </a:lnSpc>
                        <a:spcBef>
                          <a:spcPts val="0"/>
                        </a:spcBef>
                        <a:spcAft>
                          <a:spcPts val="0"/>
                        </a:spcAft>
                        <a:buNone/>
                      </a:pPr>
                      <a:r>
                        <a:rPr b="1" lang="en" sz="1500"/>
                        <a:t>0-shot</a:t>
                      </a:r>
                      <a:endParaRPr b="1" sz="15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0.56</a:t>
                      </a:r>
                      <a:endParaRPr>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0.27</a:t>
                      </a:r>
                      <a:endParaRPr>
                        <a:solidFill>
                          <a:schemeClr val="dk1"/>
                        </a:solidFill>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900">
                <a:tc>
                  <a:txBody>
                    <a:bodyPr/>
                    <a:lstStyle/>
                    <a:p>
                      <a:pPr indent="0" lvl="0" marL="0" rtl="0" algn="ctr">
                        <a:lnSpc>
                          <a:spcPct val="115000"/>
                        </a:lnSpc>
                        <a:spcBef>
                          <a:spcPts val="0"/>
                        </a:spcBef>
                        <a:spcAft>
                          <a:spcPts val="0"/>
                        </a:spcAft>
                        <a:buNone/>
                      </a:pPr>
                      <a:r>
                        <a:rPr b="1" lang="en" sz="1500"/>
                        <a:t>1-shot</a:t>
                      </a:r>
                      <a:endParaRPr b="1" sz="15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0.44</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0.1</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900">
                <a:tc>
                  <a:txBody>
                    <a:bodyPr/>
                    <a:lstStyle/>
                    <a:p>
                      <a:pPr indent="0" lvl="0" marL="0" rtl="0" algn="ctr">
                        <a:lnSpc>
                          <a:spcPct val="115000"/>
                        </a:lnSpc>
                        <a:spcBef>
                          <a:spcPts val="0"/>
                        </a:spcBef>
                        <a:spcAft>
                          <a:spcPts val="0"/>
                        </a:spcAft>
                        <a:buNone/>
                      </a:pPr>
                      <a:r>
                        <a:rPr b="1" lang="en" sz="1500"/>
                        <a:t>few-shot</a:t>
                      </a:r>
                      <a:endParaRPr b="1" sz="1500"/>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0.45</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0.09</a:t>
                      </a:r>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900">
                <a:tc>
                  <a:txBody>
                    <a:bodyPr/>
                    <a:lstStyle/>
                    <a:p>
                      <a:pPr indent="0" lvl="0" marL="0" rtl="0" algn="ctr">
                        <a:lnSpc>
                          <a:spcPct val="115000"/>
                        </a:lnSpc>
                        <a:spcBef>
                          <a:spcPts val="0"/>
                        </a:spcBef>
                        <a:spcAft>
                          <a:spcPts val="0"/>
                        </a:spcAft>
                        <a:buNone/>
                      </a:pPr>
                      <a:r>
                        <a:rPr b="1" lang="en" sz="1500"/>
                        <a:t>chained</a:t>
                      </a:r>
                      <a:endParaRPr b="1" sz="1500"/>
                    </a:p>
                  </a:txBody>
                  <a:tcPr marT="19050" marB="19050" marR="28575" marL="28575" anchor="b">
                    <a:lnL cap="flat" cmpd="sng" w="9525">
                      <a:solidFill>
                        <a:srgbClr val="9E9E9E"/>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0.36</a:t>
                      </a:r>
                      <a:endParaRPr b="1">
                        <a:solidFill>
                          <a:srgbClr val="FF0000"/>
                        </a:solidFill>
                      </a:endParaRPr>
                    </a:p>
                  </a:txBody>
                  <a:tcPr marT="19050" marB="19050" marR="28575" marL="28575" anchor="b">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0.08</a:t>
                      </a:r>
                      <a:endParaRPr b="1">
                        <a:solidFill>
                          <a:srgbClr val="FF0000"/>
                        </a:solidFill>
                      </a:endParaRPr>
                    </a:p>
                  </a:txBody>
                  <a:tcPr marT="19050" marB="19050" marR="28575" marL="28575" anchor="b">
                    <a:lnL cap="flat" cmpd="sng" w="9525">
                      <a:solidFill>
                        <a:srgbClr val="88888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56" name="Google Shape;556;p58"/>
          <p:cNvSpPr txBox="1"/>
          <p:nvPr/>
        </p:nvSpPr>
        <p:spPr>
          <a:xfrm>
            <a:off x="3666900" y="1784475"/>
            <a:ext cx="19809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Open Sans"/>
                <a:ea typeface="Open Sans"/>
                <a:cs typeface="Open Sans"/>
                <a:sym typeface="Open Sans"/>
              </a:rPr>
              <a:t>Privacy</a:t>
            </a:r>
            <a:r>
              <a:rPr b="1" lang="en" sz="1700">
                <a:latin typeface="Open Sans"/>
                <a:ea typeface="Open Sans"/>
                <a:cs typeface="Open Sans"/>
                <a:sym typeface="Open Sans"/>
              </a:rPr>
              <a:t> Metrics</a:t>
            </a:r>
            <a:endParaRPr b="1" sz="1700">
              <a:latin typeface="Open Sans"/>
              <a:ea typeface="Open Sans"/>
              <a:cs typeface="Open Sans"/>
              <a:sym typeface="Open Sans"/>
            </a:endParaRPr>
          </a:p>
        </p:txBody>
      </p:sp>
      <p:sp>
        <p:nvSpPr>
          <p:cNvPr id="557" name="Google Shape;557;p58"/>
          <p:cNvSpPr txBox="1"/>
          <p:nvPr/>
        </p:nvSpPr>
        <p:spPr>
          <a:xfrm>
            <a:off x="5037475" y="839125"/>
            <a:ext cx="4044600" cy="10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Chained reports preserve privacy the most by inherently obfuscating PII.</a:t>
            </a:r>
            <a:endParaRPr>
              <a:solidFill>
                <a:srgbClr val="FF0000"/>
              </a:solidFill>
            </a:endParaRPr>
          </a:p>
        </p:txBody>
      </p:sp>
      <p:cxnSp>
        <p:nvCxnSpPr>
          <p:cNvPr id="558" name="Google Shape;558;p58"/>
          <p:cNvCxnSpPr/>
          <p:nvPr/>
        </p:nvCxnSpPr>
        <p:spPr>
          <a:xfrm>
            <a:off x="7592425" y="2710100"/>
            <a:ext cx="0" cy="13758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9"/>
          <p:cNvSpPr txBox="1"/>
          <p:nvPr>
            <p:ph idx="1" type="body"/>
          </p:nvPr>
        </p:nvSpPr>
        <p:spPr>
          <a:xfrm>
            <a:off x="311700" y="772475"/>
            <a:ext cx="4932600" cy="503400"/>
          </a:xfrm>
          <a:prstGeom prst="rect">
            <a:avLst/>
          </a:prstGeom>
        </p:spPr>
        <p:txBody>
          <a:bodyPr anchorCtr="0" anchor="t" bIns="0" lIns="0" spcFirstLastPara="1" rIns="68575" wrap="square" tIns="0">
            <a:noAutofit/>
          </a:bodyPr>
          <a:lstStyle/>
          <a:p>
            <a:pPr indent="-304800" lvl="0" marL="457200" rtl="0" algn="l">
              <a:spcBef>
                <a:spcPts val="800"/>
              </a:spcBef>
              <a:spcAft>
                <a:spcPts val="0"/>
              </a:spcAft>
              <a:buClr>
                <a:schemeClr val="dk2"/>
              </a:buClr>
              <a:buSzPts val="1200"/>
              <a:buChar char="•"/>
            </a:pPr>
            <a:r>
              <a:rPr lang="en" sz="1200">
                <a:solidFill>
                  <a:schemeClr val="dk2"/>
                </a:solidFill>
                <a:latin typeface="Arial"/>
                <a:ea typeface="Arial"/>
                <a:cs typeface="Arial"/>
                <a:sym typeface="Arial"/>
              </a:rPr>
              <a:t>Real reports → </a:t>
            </a:r>
            <a:r>
              <a:rPr lang="en" sz="1200">
                <a:solidFill>
                  <a:schemeClr val="dk2"/>
                </a:solidFill>
                <a:latin typeface="Consolas"/>
                <a:ea typeface="Consolas"/>
                <a:cs typeface="Consolas"/>
                <a:sym typeface="Consolas"/>
              </a:rPr>
              <a:t>738</a:t>
            </a:r>
            <a:endParaRPr sz="1200">
              <a:solidFill>
                <a:schemeClr val="dk2"/>
              </a:solidFill>
              <a:latin typeface="Consolas"/>
              <a:ea typeface="Consolas"/>
              <a:cs typeface="Consolas"/>
              <a:sym typeface="Consolas"/>
            </a:endParaRPr>
          </a:p>
          <a:p>
            <a:pPr indent="-304800" lvl="0" marL="457200" rtl="0" algn="l">
              <a:spcBef>
                <a:spcPts val="0"/>
              </a:spcBef>
              <a:spcAft>
                <a:spcPts val="0"/>
              </a:spcAft>
              <a:buClr>
                <a:schemeClr val="dk2"/>
              </a:buClr>
              <a:buSzPts val="1200"/>
              <a:buChar char="•"/>
            </a:pPr>
            <a:r>
              <a:rPr lang="en" sz="1200">
                <a:solidFill>
                  <a:schemeClr val="dk2"/>
                </a:solidFill>
                <a:latin typeface="Arial"/>
                <a:ea typeface="Arial"/>
                <a:cs typeface="Arial"/>
                <a:sym typeface="Arial"/>
              </a:rPr>
              <a:t>Synthetic reports → </a:t>
            </a:r>
            <a:r>
              <a:rPr lang="en" sz="1200">
                <a:solidFill>
                  <a:schemeClr val="dk2"/>
                </a:solidFill>
                <a:latin typeface="Consolas"/>
                <a:ea typeface="Consolas"/>
                <a:cs typeface="Consolas"/>
                <a:sym typeface="Consolas"/>
              </a:rPr>
              <a:t>1000</a:t>
            </a:r>
            <a:r>
              <a:rPr lang="en" sz="1200">
                <a:solidFill>
                  <a:schemeClr val="dk2"/>
                </a:solidFill>
                <a:latin typeface="Arial"/>
                <a:ea typeface="Arial"/>
                <a:cs typeface="Arial"/>
                <a:sym typeface="Arial"/>
              </a:rPr>
              <a:t> (uniform).</a:t>
            </a:r>
            <a:endParaRPr sz="1200">
              <a:solidFill>
                <a:schemeClr val="dk2"/>
              </a:solidFill>
              <a:latin typeface="Arial"/>
              <a:ea typeface="Arial"/>
              <a:cs typeface="Arial"/>
              <a:sym typeface="Arial"/>
            </a:endParaRPr>
          </a:p>
          <a:p>
            <a:pPr indent="-304800" lvl="0" marL="457200" rtl="0" algn="l">
              <a:spcBef>
                <a:spcPts val="0"/>
              </a:spcBef>
              <a:spcAft>
                <a:spcPts val="0"/>
              </a:spcAft>
              <a:buClr>
                <a:schemeClr val="dk2"/>
              </a:buClr>
              <a:buSzPts val="1200"/>
              <a:buChar char="•"/>
            </a:pPr>
            <a:r>
              <a:rPr lang="en" sz="1200">
                <a:solidFill>
                  <a:schemeClr val="dk2"/>
                </a:solidFill>
                <a:latin typeface="Arial"/>
                <a:ea typeface="Arial"/>
                <a:cs typeface="Arial"/>
                <a:sym typeface="Arial"/>
              </a:rPr>
              <a:t>Rouge-L, Bleu, Bert cannot be calculated since no ground truth.</a:t>
            </a:r>
            <a:endParaRPr sz="1200">
              <a:solidFill>
                <a:schemeClr val="dk2"/>
              </a:solidFill>
              <a:latin typeface="Arial"/>
              <a:ea typeface="Arial"/>
              <a:cs typeface="Arial"/>
              <a:sym typeface="Arial"/>
            </a:endParaRPr>
          </a:p>
        </p:txBody>
      </p:sp>
      <p:sp>
        <p:nvSpPr>
          <p:cNvPr id="564" name="Google Shape;564;p59"/>
          <p:cNvSpPr txBox="1"/>
          <p:nvPr>
            <p:ph idx="12" type="sldNum"/>
          </p:nvPr>
        </p:nvSpPr>
        <p:spPr>
          <a:xfrm>
            <a:off x="7349588" y="4827332"/>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565" name="Google Shape;565;p59"/>
          <p:cNvSpPr txBox="1"/>
          <p:nvPr>
            <p:ph idx="11" type="ftr"/>
          </p:nvPr>
        </p:nvSpPr>
        <p:spPr>
          <a:xfrm>
            <a:off x="311688" y="47589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graphicFrame>
        <p:nvGraphicFramePr>
          <p:cNvPr id="566" name="Google Shape;566;p59"/>
          <p:cNvGraphicFramePr/>
          <p:nvPr/>
        </p:nvGraphicFramePr>
        <p:xfrm>
          <a:off x="311700" y="1910838"/>
          <a:ext cx="3000000" cy="3000000"/>
        </p:xfrm>
        <a:graphic>
          <a:graphicData uri="http://schemas.openxmlformats.org/drawingml/2006/table">
            <a:tbl>
              <a:tblPr>
                <a:noFill/>
                <a:tableStyleId>{2B3F24FA-9DE2-43B1-B514-1818EE649F45}</a:tableStyleId>
              </a:tblPr>
              <a:tblGrid>
                <a:gridCol w="992125"/>
                <a:gridCol w="992125"/>
                <a:gridCol w="992125"/>
                <a:gridCol w="992125"/>
              </a:tblGrid>
              <a:tr h="533825">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Training accuracy</a:t>
                      </a:r>
                      <a:endParaRPr b="1"/>
                    </a:p>
                  </a:txBody>
                  <a:tcPr marT="91425" marB="91425" marR="91425" marL="91425"/>
                </a:tc>
                <a:tc>
                  <a:txBody>
                    <a:bodyPr/>
                    <a:lstStyle/>
                    <a:p>
                      <a:pPr indent="0" lvl="0" marL="0" rtl="0" algn="ctr">
                        <a:spcBef>
                          <a:spcPts val="0"/>
                        </a:spcBef>
                        <a:spcAft>
                          <a:spcPts val="0"/>
                        </a:spcAft>
                        <a:buNone/>
                      </a:pPr>
                      <a:r>
                        <a:rPr b="1" lang="en"/>
                        <a:t>Test accuracy</a:t>
                      </a:r>
                      <a:endParaRPr b="1"/>
                    </a:p>
                  </a:txBody>
                  <a:tcPr marT="91425" marB="91425" marR="91425" marL="91425"/>
                </a:tc>
                <a:tc>
                  <a:txBody>
                    <a:bodyPr/>
                    <a:lstStyle/>
                    <a:p>
                      <a:pPr indent="0" lvl="0" marL="0" rtl="0" algn="ctr">
                        <a:spcBef>
                          <a:spcPts val="0"/>
                        </a:spcBef>
                        <a:spcAft>
                          <a:spcPts val="0"/>
                        </a:spcAft>
                        <a:buNone/>
                      </a:pPr>
                      <a:r>
                        <a:rPr b="1" lang="en"/>
                        <a:t>AUC</a:t>
                      </a:r>
                      <a:endParaRPr b="1"/>
                    </a:p>
                  </a:txBody>
                  <a:tcPr marT="91425" marB="91425" marR="91425" marL="91425"/>
                </a:tc>
              </a:tr>
              <a:tr h="329700">
                <a:tc>
                  <a:txBody>
                    <a:bodyPr/>
                    <a:lstStyle/>
                    <a:p>
                      <a:pPr indent="0" lvl="0" marL="0" rtl="0" algn="ctr">
                        <a:spcBef>
                          <a:spcPts val="0"/>
                        </a:spcBef>
                        <a:spcAft>
                          <a:spcPts val="0"/>
                        </a:spcAft>
                        <a:buNone/>
                      </a:pPr>
                      <a:r>
                        <a:rPr b="1" lang="en" sz="1200"/>
                        <a:t>LR</a:t>
                      </a:r>
                      <a:endParaRPr b="1" sz="1200"/>
                    </a:p>
                  </a:txBody>
                  <a:tcPr marT="91425" marB="91425" marR="91425" marL="91425"/>
                </a:tc>
                <a:tc>
                  <a:txBody>
                    <a:bodyPr/>
                    <a:lstStyle/>
                    <a:p>
                      <a:pPr indent="0" lvl="0" marL="0" rtl="0" algn="ctr">
                        <a:spcBef>
                          <a:spcPts val="0"/>
                        </a:spcBef>
                        <a:spcAft>
                          <a:spcPts val="0"/>
                        </a:spcAft>
                        <a:buNone/>
                      </a:pPr>
                      <a:r>
                        <a:rPr lang="en" sz="1200"/>
                        <a:t>0.832</a:t>
                      </a:r>
                      <a:endParaRPr sz="1200"/>
                    </a:p>
                  </a:txBody>
                  <a:tcPr marT="91425" marB="91425" marR="91425" marL="91425"/>
                </a:tc>
                <a:tc>
                  <a:txBody>
                    <a:bodyPr/>
                    <a:lstStyle/>
                    <a:p>
                      <a:pPr indent="0" lvl="0" marL="0" rtl="0" algn="ctr">
                        <a:spcBef>
                          <a:spcPts val="0"/>
                        </a:spcBef>
                        <a:spcAft>
                          <a:spcPts val="0"/>
                        </a:spcAft>
                        <a:buNone/>
                      </a:pPr>
                      <a:r>
                        <a:rPr lang="en" sz="1200"/>
                        <a:t>0.62</a:t>
                      </a:r>
                      <a:endParaRPr sz="1200"/>
                    </a:p>
                  </a:txBody>
                  <a:tcPr marT="91425" marB="91425" marR="91425" marL="91425"/>
                </a:tc>
                <a:tc>
                  <a:txBody>
                    <a:bodyPr/>
                    <a:lstStyle/>
                    <a:p>
                      <a:pPr indent="0" lvl="0" marL="0" rtl="0" algn="ctr">
                        <a:spcBef>
                          <a:spcPts val="0"/>
                        </a:spcBef>
                        <a:spcAft>
                          <a:spcPts val="0"/>
                        </a:spcAft>
                        <a:buNone/>
                      </a:pPr>
                      <a:r>
                        <a:rPr b="1" lang="en" sz="1200">
                          <a:solidFill>
                            <a:srgbClr val="FF0000"/>
                          </a:solidFill>
                        </a:rPr>
                        <a:t>0.88</a:t>
                      </a:r>
                      <a:endParaRPr b="1" sz="1200">
                        <a:solidFill>
                          <a:srgbClr val="FF0000"/>
                        </a:solidFill>
                      </a:endParaRPr>
                    </a:p>
                  </a:txBody>
                  <a:tcPr marT="91425" marB="91425" marR="91425" marL="91425"/>
                </a:tc>
              </a:tr>
              <a:tr h="329700">
                <a:tc>
                  <a:txBody>
                    <a:bodyPr/>
                    <a:lstStyle/>
                    <a:p>
                      <a:pPr indent="0" lvl="0" marL="0" rtl="0" algn="ctr">
                        <a:spcBef>
                          <a:spcPts val="0"/>
                        </a:spcBef>
                        <a:spcAft>
                          <a:spcPts val="0"/>
                        </a:spcAft>
                        <a:buNone/>
                      </a:pPr>
                      <a:r>
                        <a:rPr b="1" lang="en" sz="1200"/>
                        <a:t>SVC</a:t>
                      </a:r>
                      <a:endParaRPr b="1" sz="1200"/>
                    </a:p>
                  </a:txBody>
                  <a:tcPr marT="91425" marB="91425" marR="91425" marL="91425"/>
                </a:tc>
                <a:tc>
                  <a:txBody>
                    <a:bodyPr/>
                    <a:lstStyle/>
                    <a:p>
                      <a:pPr indent="0" lvl="0" marL="0" rtl="0" algn="ctr">
                        <a:spcBef>
                          <a:spcPts val="0"/>
                        </a:spcBef>
                        <a:spcAft>
                          <a:spcPts val="0"/>
                        </a:spcAft>
                        <a:buNone/>
                      </a:pPr>
                      <a:r>
                        <a:rPr b="1" lang="en" sz="1200">
                          <a:solidFill>
                            <a:srgbClr val="FF0000"/>
                          </a:solidFill>
                        </a:rPr>
                        <a:t>0.847</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FF0000"/>
                          </a:solidFill>
                        </a:rPr>
                        <a:t>0.63</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lang="en" sz="1200"/>
                        <a:t>-</a:t>
                      </a:r>
                      <a:endParaRPr sz="1200"/>
                    </a:p>
                  </a:txBody>
                  <a:tcPr marT="91425" marB="91425" marR="91425" marL="91425"/>
                </a:tc>
              </a:tr>
              <a:tr h="329700">
                <a:tc>
                  <a:txBody>
                    <a:bodyPr/>
                    <a:lstStyle/>
                    <a:p>
                      <a:pPr indent="0" lvl="0" marL="0" rtl="0" algn="ctr">
                        <a:spcBef>
                          <a:spcPts val="0"/>
                        </a:spcBef>
                        <a:spcAft>
                          <a:spcPts val="0"/>
                        </a:spcAft>
                        <a:buNone/>
                      </a:pPr>
                      <a:r>
                        <a:rPr b="1" lang="en" sz="1200"/>
                        <a:t>MLP</a:t>
                      </a:r>
                      <a:endParaRPr b="1" sz="1200"/>
                    </a:p>
                  </a:txBody>
                  <a:tcPr marT="91425" marB="91425" marR="91425" marL="91425"/>
                </a:tc>
                <a:tc>
                  <a:txBody>
                    <a:bodyPr/>
                    <a:lstStyle/>
                    <a:p>
                      <a:pPr indent="0" lvl="0" marL="0" rtl="0" algn="ctr">
                        <a:spcBef>
                          <a:spcPts val="0"/>
                        </a:spcBef>
                        <a:spcAft>
                          <a:spcPts val="0"/>
                        </a:spcAft>
                        <a:buNone/>
                      </a:pPr>
                      <a:r>
                        <a:rPr lang="en" sz="1200"/>
                        <a:t>0.83</a:t>
                      </a:r>
                      <a:endParaRPr sz="1200"/>
                    </a:p>
                  </a:txBody>
                  <a:tcPr marT="91425" marB="91425" marR="91425" marL="91425"/>
                </a:tc>
                <a:tc>
                  <a:txBody>
                    <a:bodyPr/>
                    <a:lstStyle/>
                    <a:p>
                      <a:pPr indent="0" lvl="0" marL="0" rtl="0" algn="ctr">
                        <a:spcBef>
                          <a:spcPts val="0"/>
                        </a:spcBef>
                        <a:spcAft>
                          <a:spcPts val="0"/>
                        </a:spcAft>
                        <a:buNone/>
                      </a:pPr>
                      <a:r>
                        <a:rPr lang="en" sz="1200"/>
                        <a:t>0.62</a:t>
                      </a:r>
                      <a:endParaRPr sz="1200"/>
                    </a:p>
                  </a:txBody>
                  <a:tcPr marT="91425" marB="91425" marR="91425" marL="91425"/>
                </a:tc>
                <a:tc>
                  <a:txBody>
                    <a:bodyPr/>
                    <a:lstStyle/>
                    <a:p>
                      <a:pPr indent="0" lvl="0" marL="0" rtl="0" algn="ctr">
                        <a:spcBef>
                          <a:spcPts val="0"/>
                        </a:spcBef>
                        <a:spcAft>
                          <a:spcPts val="0"/>
                        </a:spcAft>
                        <a:buNone/>
                      </a:pPr>
                      <a:r>
                        <a:rPr b="1" lang="en" sz="1200">
                          <a:solidFill>
                            <a:srgbClr val="FF0000"/>
                          </a:solidFill>
                        </a:rPr>
                        <a:t>0.88</a:t>
                      </a:r>
                      <a:endParaRPr b="1" sz="1200">
                        <a:solidFill>
                          <a:srgbClr val="FF0000"/>
                        </a:solidFill>
                      </a:endParaRPr>
                    </a:p>
                  </a:txBody>
                  <a:tcPr marT="91425" marB="91425" marR="91425" marL="91425"/>
                </a:tc>
              </a:tr>
            </a:tbl>
          </a:graphicData>
        </a:graphic>
      </p:graphicFrame>
      <p:graphicFrame>
        <p:nvGraphicFramePr>
          <p:cNvPr id="567" name="Google Shape;567;p59"/>
          <p:cNvGraphicFramePr/>
          <p:nvPr/>
        </p:nvGraphicFramePr>
        <p:xfrm>
          <a:off x="4663500" y="1910838"/>
          <a:ext cx="3000000" cy="3000000"/>
        </p:xfrm>
        <a:graphic>
          <a:graphicData uri="http://schemas.openxmlformats.org/drawingml/2006/table">
            <a:tbl>
              <a:tblPr>
                <a:noFill/>
                <a:tableStyleId>{2B3F24FA-9DE2-43B1-B514-1818EE649F45}</a:tableStyleId>
              </a:tblPr>
              <a:tblGrid>
                <a:gridCol w="1057325"/>
                <a:gridCol w="1057325"/>
                <a:gridCol w="1057325"/>
                <a:gridCol w="1057325"/>
              </a:tblGrid>
              <a:tr h="562950">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Training accuracy</a:t>
                      </a:r>
                      <a:endParaRPr b="1"/>
                    </a:p>
                  </a:txBody>
                  <a:tcPr marT="91425" marB="91425" marR="91425" marL="91425"/>
                </a:tc>
                <a:tc>
                  <a:txBody>
                    <a:bodyPr/>
                    <a:lstStyle/>
                    <a:p>
                      <a:pPr indent="0" lvl="0" marL="0" rtl="0" algn="ctr">
                        <a:spcBef>
                          <a:spcPts val="0"/>
                        </a:spcBef>
                        <a:spcAft>
                          <a:spcPts val="0"/>
                        </a:spcAft>
                        <a:buNone/>
                      </a:pPr>
                      <a:r>
                        <a:rPr b="1" lang="en"/>
                        <a:t>Test accuracy</a:t>
                      </a:r>
                      <a:endParaRPr b="1"/>
                    </a:p>
                  </a:txBody>
                  <a:tcPr marT="91425" marB="91425" marR="91425" marL="91425"/>
                </a:tc>
                <a:tc>
                  <a:txBody>
                    <a:bodyPr/>
                    <a:lstStyle/>
                    <a:p>
                      <a:pPr indent="0" lvl="0" marL="0" rtl="0" algn="ctr">
                        <a:spcBef>
                          <a:spcPts val="0"/>
                        </a:spcBef>
                        <a:spcAft>
                          <a:spcPts val="0"/>
                        </a:spcAft>
                        <a:buNone/>
                      </a:pPr>
                      <a:r>
                        <a:rPr b="1" lang="en"/>
                        <a:t>AUC</a:t>
                      </a:r>
                      <a:endParaRPr b="1"/>
                    </a:p>
                  </a:txBody>
                  <a:tcPr marT="91425" marB="91425" marR="91425" marL="91425"/>
                </a:tc>
              </a:tr>
              <a:tr h="305050">
                <a:tc>
                  <a:txBody>
                    <a:bodyPr/>
                    <a:lstStyle/>
                    <a:p>
                      <a:pPr indent="0" lvl="0" marL="0" rtl="0" algn="ctr">
                        <a:spcBef>
                          <a:spcPts val="0"/>
                        </a:spcBef>
                        <a:spcAft>
                          <a:spcPts val="0"/>
                        </a:spcAft>
                        <a:buNone/>
                      </a:pPr>
                      <a:r>
                        <a:rPr b="1" lang="en" sz="1200"/>
                        <a:t>LR</a:t>
                      </a:r>
                      <a:endParaRPr b="1" sz="1200"/>
                    </a:p>
                  </a:txBody>
                  <a:tcPr marT="91425" marB="91425" marR="91425" marL="91425"/>
                </a:tc>
                <a:tc>
                  <a:txBody>
                    <a:bodyPr/>
                    <a:lstStyle/>
                    <a:p>
                      <a:pPr indent="0" lvl="0" marL="0" rtl="0" algn="ctr">
                        <a:spcBef>
                          <a:spcPts val="0"/>
                        </a:spcBef>
                        <a:spcAft>
                          <a:spcPts val="0"/>
                        </a:spcAft>
                        <a:buNone/>
                      </a:pPr>
                      <a:r>
                        <a:rPr lang="en" sz="1200"/>
                        <a:t>0.866</a:t>
                      </a:r>
                      <a:endParaRPr sz="1200"/>
                    </a:p>
                  </a:txBody>
                  <a:tcPr marT="91425" marB="91425" marR="91425" marL="91425"/>
                </a:tc>
                <a:tc>
                  <a:txBody>
                    <a:bodyPr/>
                    <a:lstStyle/>
                    <a:p>
                      <a:pPr indent="0" lvl="0" marL="0" rtl="0" algn="ctr">
                        <a:spcBef>
                          <a:spcPts val="0"/>
                        </a:spcBef>
                        <a:spcAft>
                          <a:spcPts val="0"/>
                        </a:spcAft>
                        <a:buNone/>
                      </a:pPr>
                      <a:r>
                        <a:rPr b="1" lang="en" sz="1200">
                          <a:solidFill>
                            <a:srgbClr val="FF0000"/>
                          </a:solidFill>
                        </a:rPr>
                        <a:t>0.55</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FF0000"/>
                          </a:solidFill>
                        </a:rPr>
                        <a:t>0.89</a:t>
                      </a:r>
                      <a:endParaRPr b="1" sz="1200">
                        <a:solidFill>
                          <a:srgbClr val="FF0000"/>
                        </a:solidFill>
                      </a:endParaRPr>
                    </a:p>
                  </a:txBody>
                  <a:tcPr marT="91425" marB="91425" marR="91425" marL="91425"/>
                </a:tc>
              </a:tr>
              <a:tr h="305050">
                <a:tc>
                  <a:txBody>
                    <a:bodyPr/>
                    <a:lstStyle/>
                    <a:p>
                      <a:pPr indent="0" lvl="0" marL="0" rtl="0" algn="ctr">
                        <a:spcBef>
                          <a:spcPts val="0"/>
                        </a:spcBef>
                        <a:spcAft>
                          <a:spcPts val="0"/>
                        </a:spcAft>
                        <a:buNone/>
                      </a:pPr>
                      <a:r>
                        <a:rPr b="1" lang="en" sz="1200"/>
                        <a:t>SVC</a:t>
                      </a:r>
                      <a:endParaRPr b="1" sz="1200"/>
                    </a:p>
                  </a:txBody>
                  <a:tcPr marT="91425" marB="91425" marR="91425" marL="91425"/>
                </a:tc>
                <a:tc>
                  <a:txBody>
                    <a:bodyPr/>
                    <a:lstStyle/>
                    <a:p>
                      <a:pPr indent="0" lvl="0" marL="0" rtl="0" algn="ctr">
                        <a:spcBef>
                          <a:spcPts val="0"/>
                        </a:spcBef>
                        <a:spcAft>
                          <a:spcPts val="0"/>
                        </a:spcAft>
                        <a:buNone/>
                      </a:pPr>
                      <a:r>
                        <a:rPr b="1" lang="en" sz="1200">
                          <a:solidFill>
                            <a:srgbClr val="FF0000"/>
                          </a:solidFill>
                        </a:rPr>
                        <a:t>0.90</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lang="en" sz="1200">
                          <a:solidFill>
                            <a:schemeClr val="dk2"/>
                          </a:solidFill>
                        </a:rPr>
                        <a:t>0.51</a:t>
                      </a:r>
                      <a:endParaRPr sz="1200">
                        <a:solidFill>
                          <a:schemeClr val="dk2"/>
                        </a:solidFill>
                      </a:endParaRPr>
                    </a:p>
                  </a:txBody>
                  <a:tcPr marT="91425" marB="91425" marR="91425" marL="91425"/>
                </a:tc>
                <a:tc>
                  <a:txBody>
                    <a:bodyPr/>
                    <a:lstStyle/>
                    <a:p>
                      <a:pPr indent="0" lvl="0" marL="0" rtl="0" algn="ctr">
                        <a:spcBef>
                          <a:spcPts val="0"/>
                        </a:spcBef>
                        <a:spcAft>
                          <a:spcPts val="0"/>
                        </a:spcAft>
                        <a:buNone/>
                      </a:pPr>
                      <a:r>
                        <a:rPr lang="en" sz="1200"/>
                        <a:t>-</a:t>
                      </a:r>
                      <a:endParaRPr sz="1200"/>
                    </a:p>
                  </a:txBody>
                  <a:tcPr marT="91425" marB="91425" marR="91425" marL="91425"/>
                </a:tc>
              </a:tr>
              <a:tr h="305050">
                <a:tc>
                  <a:txBody>
                    <a:bodyPr/>
                    <a:lstStyle/>
                    <a:p>
                      <a:pPr indent="0" lvl="0" marL="0" rtl="0" algn="ctr">
                        <a:spcBef>
                          <a:spcPts val="0"/>
                        </a:spcBef>
                        <a:spcAft>
                          <a:spcPts val="0"/>
                        </a:spcAft>
                        <a:buNone/>
                      </a:pPr>
                      <a:r>
                        <a:rPr b="1" lang="en" sz="1200"/>
                        <a:t>MLP</a:t>
                      </a:r>
                      <a:endParaRPr b="1" sz="1200"/>
                    </a:p>
                  </a:txBody>
                  <a:tcPr marT="91425" marB="91425" marR="91425" marL="91425"/>
                </a:tc>
                <a:tc>
                  <a:txBody>
                    <a:bodyPr/>
                    <a:lstStyle/>
                    <a:p>
                      <a:pPr indent="0" lvl="0" marL="0" rtl="0" algn="ctr">
                        <a:spcBef>
                          <a:spcPts val="0"/>
                        </a:spcBef>
                        <a:spcAft>
                          <a:spcPts val="0"/>
                        </a:spcAft>
                        <a:buNone/>
                      </a:pPr>
                      <a:r>
                        <a:rPr lang="en" sz="1200"/>
                        <a:t>0.88</a:t>
                      </a:r>
                      <a:endParaRPr sz="1200"/>
                    </a:p>
                  </a:txBody>
                  <a:tcPr marT="91425" marB="91425" marR="91425" marL="91425"/>
                </a:tc>
                <a:tc>
                  <a:txBody>
                    <a:bodyPr/>
                    <a:lstStyle/>
                    <a:p>
                      <a:pPr indent="0" lvl="0" marL="0" rtl="0" algn="ctr">
                        <a:spcBef>
                          <a:spcPts val="0"/>
                        </a:spcBef>
                        <a:spcAft>
                          <a:spcPts val="0"/>
                        </a:spcAft>
                        <a:buNone/>
                      </a:pPr>
                      <a:r>
                        <a:rPr lang="en" sz="1200"/>
                        <a:t>0.54</a:t>
                      </a:r>
                      <a:endParaRPr sz="1200"/>
                    </a:p>
                  </a:txBody>
                  <a:tcPr marT="91425" marB="91425" marR="91425" marL="91425"/>
                </a:tc>
                <a:tc>
                  <a:txBody>
                    <a:bodyPr/>
                    <a:lstStyle/>
                    <a:p>
                      <a:pPr indent="0" lvl="0" marL="0" rtl="0" algn="ctr">
                        <a:spcBef>
                          <a:spcPts val="0"/>
                        </a:spcBef>
                        <a:spcAft>
                          <a:spcPts val="0"/>
                        </a:spcAft>
                        <a:buNone/>
                      </a:pPr>
                      <a:r>
                        <a:rPr lang="en" sz="1200">
                          <a:solidFill>
                            <a:schemeClr val="dk2"/>
                          </a:solidFill>
                        </a:rPr>
                        <a:t>0.87</a:t>
                      </a:r>
                      <a:endParaRPr sz="1200">
                        <a:solidFill>
                          <a:schemeClr val="dk2"/>
                        </a:solidFill>
                      </a:endParaRPr>
                    </a:p>
                  </a:txBody>
                  <a:tcPr marT="91425" marB="91425" marR="91425" marL="91425"/>
                </a:tc>
              </a:tr>
            </a:tbl>
          </a:graphicData>
        </a:graphic>
      </p:graphicFrame>
      <p:sp>
        <p:nvSpPr>
          <p:cNvPr id="568" name="Google Shape;568;p59"/>
          <p:cNvSpPr txBox="1"/>
          <p:nvPr/>
        </p:nvSpPr>
        <p:spPr>
          <a:xfrm>
            <a:off x="310300" y="128850"/>
            <a:ext cx="5172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Evaluation: </a:t>
            </a:r>
            <a:r>
              <a:rPr lang="en" sz="2000">
                <a:solidFill>
                  <a:srgbClr val="4700F2"/>
                </a:solidFill>
                <a:latin typeface="Open Sans"/>
                <a:ea typeface="Open Sans"/>
                <a:cs typeface="Open Sans"/>
                <a:sym typeface="Open Sans"/>
              </a:rPr>
              <a:t>De Novo</a:t>
            </a:r>
            <a:endParaRPr sz="1700">
              <a:solidFill>
                <a:srgbClr val="4700F2"/>
              </a:solidFill>
              <a:latin typeface="Montserrat"/>
              <a:ea typeface="Montserrat"/>
              <a:cs typeface="Montserrat"/>
              <a:sym typeface="Montserrat"/>
            </a:endParaRPr>
          </a:p>
        </p:txBody>
      </p:sp>
      <p:sp>
        <p:nvSpPr>
          <p:cNvPr id="569" name="Google Shape;569;p59"/>
          <p:cNvSpPr txBox="1"/>
          <p:nvPr/>
        </p:nvSpPr>
        <p:spPr>
          <a:xfrm>
            <a:off x="527150" y="1497100"/>
            <a:ext cx="3537600" cy="3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Open Sans"/>
                <a:ea typeface="Open Sans"/>
                <a:cs typeface="Open Sans"/>
                <a:sym typeface="Open Sans"/>
              </a:rPr>
              <a:t>Train on real, test on synthetic</a:t>
            </a:r>
            <a:endParaRPr b="1" sz="1700">
              <a:latin typeface="Open Sans"/>
              <a:ea typeface="Open Sans"/>
              <a:cs typeface="Open Sans"/>
              <a:sym typeface="Open Sans"/>
            </a:endParaRPr>
          </a:p>
        </p:txBody>
      </p:sp>
      <p:sp>
        <p:nvSpPr>
          <p:cNvPr id="570" name="Google Shape;570;p59"/>
          <p:cNvSpPr txBox="1"/>
          <p:nvPr/>
        </p:nvSpPr>
        <p:spPr>
          <a:xfrm>
            <a:off x="5009350" y="1497100"/>
            <a:ext cx="3537600" cy="3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Open Sans"/>
                <a:ea typeface="Open Sans"/>
                <a:cs typeface="Open Sans"/>
                <a:sym typeface="Open Sans"/>
              </a:rPr>
              <a:t>Train on synthetic, test on real</a:t>
            </a:r>
            <a:endParaRPr b="1" sz="1700">
              <a:latin typeface="Open Sans"/>
              <a:ea typeface="Open Sans"/>
              <a:cs typeface="Open Sans"/>
              <a:sym typeface="Open Sans"/>
            </a:endParaRPr>
          </a:p>
        </p:txBody>
      </p:sp>
      <p:sp>
        <p:nvSpPr>
          <p:cNvPr id="571" name="Google Shape;571;p59"/>
          <p:cNvSpPr txBox="1"/>
          <p:nvPr/>
        </p:nvSpPr>
        <p:spPr>
          <a:xfrm>
            <a:off x="527150" y="3775500"/>
            <a:ext cx="3537600" cy="1127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0000"/>
              </a:buClr>
              <a:buSzPts val="1300"/>
              <a:buChar char="●"/>
            </a:pPr>
            <a:r>
              <a:rPr lang="en" sz="1300">
                <a:solidFill>
                  <a:srgbClr val="FF0000"/>
                </a:solidFill>
              </a:rPr>
              <a:t>AUC is high, domains are nicely distinguishable.</a:t>
            </a:r>
            <a:endParaRPr sz="1300">
              <a:solidFill>
                <a:srgbClr val="FF0000"/>
              </a:solidFill>
            </a:endParaRPr>
          </a:p>
          <a:p>
            <a:pPr indent="-311150" lvl="0" marL="457200" rtl="0" algn="l">
              <a:spcBef>
                <a:spcPts val="0"/>
              </a:spcBef>
              <a:spcAft>
                <a:spcPts val="0"/>
              </a:spcAft>
              <a:buClr>
                <a:srgbClr val="FF0000"/>
              </a:buClr>
              <a:buSzPts val="1300"/>
              <a:buChar char="●"/>
            </a:pPr>
            <a:r>
              <a:rPr lang="en" sz="1300">
                <a:solidFill>
                  <a:srgbClr val="FF0000"/>
                </a:solidFill>
              </a:rPr>
              <a:t>Model overfits. Different distributions?</a:t>
            </a:r>
            <a:endParaRPr sz="1300">
              <a:solidFill>
                <a:srgbClr val="FF0000"/>
              </a:solidFill>
            </a:endParaRPr>
          </a:p>
        </p:txBody>
      </p:sp>
      <p:sp>
        <p:nvSpPr>
          <p:cNvPr id="572" name="Google Shape;572;p59"/>
          <p:cNvSpPr txBox="1"/>
          <p:nvPr/>
        </p:nvSpPr>
        <p:spPr>
          <a:xfrm>
            <a:off x="5009350" y="3775500"/>
            <a:ext cx="3741600" cy="1127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0000"/>
              </a:buClr>
              <a:buSzPts val="1200"/>
              <a:buChar char="●"/>
            </a:pPr>
            <a:r>
              <a:rPr lang="en" sz="1200">
                <a:solidFill>
                  <a:srgbClr val="FF0000"/>
                </a:solidFill>
              </a:rPr>
              <a:t>AUC is high, domains are nicely distinguishable.</a:t>
            </a:r>
            <a:endParaRPr sz="1200">
              <a:solidFill>
                <a:srgbClr val="FF0000"/>
              </a:solidFill>
            </a:endParaRPr>
          </a:p>
          <a:p>
            <a:pPr indent="-304800" lvl="0" marL="457200" rtl="0" algn="l">
              <a:spcBef>
                <a:spcPts val="0"/>
              </a:spcBef>
              <a:spcAft>
                <a:spcPts val="0"/>
              </a:spcAft>
              <a:buClr>
                <a:srgbClr val="FF0000"/>
              </a:buClr>
              <a:buSzPts val="1200"/>
              <a:buChar char="●"/>
            </a:pPr>
            <a:r>
              <a:rPr lang="en" sz="1200">
                <a:solidFill>
                  <a:srgbClr val="FF0000"/>
                </a:solidFill>
              </a:rPr>
              <a:t>Model overfits worse than before. </a:t>
            </a:r>
            <a:endParaRPr sz="1200">
              <a:solidFill>
                <a:srgbClr val="FF0000"/>
              </a:solidFill>
            </a:endParaRPr>
          </a:p>
          <a:p>
            <a:pPr indent="-304800" lvl="1" marL="914400" rtl="0" algn="l">
              <a:spcBef>
                <a:spcPts val="0"/>
              </a:spcBef>
              <a:spcAft>
                <a:spcPts val="0"/>
              </a:spcAft>
              <a:buClr>
                <a:srgbClr val="FF0000"/>
              </a:buClr>
              <a:buSzPts val="1200"/>
              <a:buChar char="○"/>
            </a:pPr>
            <a:r>
              <a:rPr lang="en" sz="1200">
                <a:solidFill>
                  <a:srgbClr val="FF0000"/>
                </a:solidFill>
              </a:rPr>
              <a:t>Real reports are slightly more general.</a:t>
            </a:r>
            <a:endParaRPr sz="1200">
              <a:solidFill>
                <a:srgbClr val="FF0000"/>
              </a:solidFill>
            </a:endParaRPr>
          </a:p>
          <a:p>
            <a:pPr indent="-304800" lvl="1" marL="914400" rtl="0" algn="l">
              <a:spcBef>
                <a:spcPts val="0"/>
              </a:spcBef>
              <a:spcAft>
                <a:spcPts val="0"/>
              </a:spcAft>
              <a:buClr>
                <a:srgbClr val="FF0000"/>
              </a:buClr>
              <a:buSzPts val="1200"/>
              <a:buChar char="○"/>
            </a:pPr>
            <a:r>
              <a:rPr lang="en" sz="1200">
                <a:solidFill>
                  <a:srgbClr val="FF0000"/>
                </a:solidFill>
              </a:rPr>
              <a:t>Real reports → better quality.</a:t>
            </a:r>
            <a:endParaRPr sz="12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0"/>
          <p:cNvSpPr txBox="1"/>
          <p:nvPr>
            <p:ph idx="12" type="sldNum"/>
          </p:nvPr>
        </p:nvSpPr>
        <p:spPr>
          <a:xfrm>
            <a:off x="4843463" y="360370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578" name="Google Shape;578;p60"/>
          <p:cNvSpPr txBox="1"/>
          <p:nvPr>
            <p:ph idx="11" type="ftr"/>
          </p:nvPr>
        </p:nvSpPr>
        <p:spPr>
          <a:xfrm>
            <a:off x="471488" y="36019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579" name="Google Shape;579;p60"/>
          <p:cNvSpPr txBox="1"/>
          <p:nvPr>
            <p:ph idx="1" type="body"/>
          </p:nvPr>
        </p:nvSpPr>
        <p:spPr>
          <a:xfrm>
            <a:off x="311700" y="879300"/>
            <a:ext cx="3999900" cy="273900"/>
          </a:xfrm>
          <a:prstGeom prst="rect">
            <a:avLst/>
          </a:prstGeom>
        </p:spPr>
        <p:txBody>
          <a:bodyPr anchorCtr="0" anchor="t" bIns="0" lIns="0" spcFirstLastPara="1" rIns="68575" wrap="square" tIns="0">
            <a:noAutofit/>
          </a:bodyPr>
          <a:lstStyle/>
          <a:p>
            <a:pPr indent="0" lvl="0" marL="0" rtl="0" algn="ctr">
              <a:spcBef>
                <a:spcPts val="800"/>
              </a:spcBef>
              <a:spcAft>
                <a:spcPts val="0"/>
              </a:spcAft>
              <a:buNone/>
            </a:pPr>
            <a:r>
              <a:rPr b="1" lang="en" sz="1700">
                <a:latin typeface="Open Sans"/>
                <a:ea typeface="Open Sans"/>
                <a:cs typeface="Open Sans"/>
                <a:sym typeface="Open Sans"/>
              </a:rPr>
              <a:t>SYNTHETIC</a:t>
            </a:r>
            <a:endParaRPr b="1" sz="1700">
              <a:latin typeface="Open Sans"/>
              <a:ea typeface="Open Sans"/>
              <a:cs typeface="Open Sans"/>
              <a:sym typeface="Open Sans"/>
            </a:endParaRPr>
          </a:p>
        </p:txBody>
      </p:sp>
      <p:pic>
        <p:nvPicPr>
          <p:cNvPr id="580" name="Google Shape;580;p60"/>
          <p:cNvPicPr preferRelativeResize="0"/>
          <p:nvPr/>
        </p:nvPicPr>
        <p:blipFill>
          <a:blip r:embed="rId3">
            <a:alphaModFix/>
          </a:blip>
          <a:stretch>
            <a:fillRect/>
          </a:stretch>
        </p:blipFill>
        <p:spPr>
          <a:xfrm>
            <a:off x="348501" y="1228575"/>
            <a:ext cx="4322499" cy="2515199"/>
          </a:xfrm>
          <a:prstGeom prst="rect">
            <a:avLst/>
          </a:prstGeom>
          <a:noFill/>
          <a:ln cap="flat" cmpd="sng" w="9525">
            <a:solidFill>
              <a:schemeClr val="dk2"/>
            </a:solidFill>
            <a:prstDash val="solid"/>
            <a:round/>
            <a:headEnd len="sm" w="sm" type="none"/>
            <a:tailEnd len="sm" w="sm" type="none"/>
          </a:ln>
        </p:spPr>
      </p:pic>
      <p:sp>
        <p:nvSpPr>
          <p:cNvPr id="581" name="Google Shape;581;p60"/>
          <p:cNvSpPr txBox="1"/>
          <p:nvPr>
            <p:ph idx="1" type="body"/>
          </p:nvPr>
        </p:nvSpPr>
        <p:spPr>
          <a:xfrm>
            <a:off x="4877775" y="804650"/>
            <a:ext cx="3999900" cy="348600"/>
          </a:xfrm>
          <a:prstGeom prst="rect">
            <a:avLst/>
          </a:prstGeom>
        </p:spPr>
        <p:txBody>
          <a:bodyPr anchorCtr="0" anchor="t" bIns="0" lIns="0" spcFirstLastPara="1" rIns="68575" wrap="square" tIns="0">
            <a:noAutofit/>
          </a:bodyPr>
          <a:lstStyle/>
          <a:p>
            <a:pPr indent="0" lvl="0" marL="0" rtl="0" algn="ctr">
              <a:spcBef>
                <a:spcPts val="800"/>
              </a:spcBef>
              <a:spcAft>
                <a:spcPts val="0"/>
              </a:spcAft>
              <a:buNone/>
            </a:pPr>
            <a:r>
              <a:rPr b="1" lang="en" sz="1700">
                <a:solidFill>
                  <a:srgbClr val="202124"/>
                </a:solidFill>
                <a:latin typeface="Open Sans"/>
                <a:ea typeface="Open Sans"/>
                <a:cs typeface="Open Sans"/>
                <a:sym typeface="Open Sans"/>
              </a:rPr>
              <a:t>REAL</a:t>
            </a:r>
            <a:endParaRPr b="1" sz="1700">
              <a:solidFill>
                <a:srgbClr val="202124"/>
              </a:solidFill>
              <a:latin typeface="Open Sans"/>
              <a:ea typeface="Open Sans"/>
              <a:cs typeface="Open Sans"/>
              <a:sym typeface="Open Sans"/>
            </a:endParaRPr>
          </a:p>
        </p:txBody>
      </p:sp>
      <p:pic>
        <p:nvPicPr>
          <p:cNvPr id="582" name="Google Shape;582;p60"/>
          <p:cNvPicPr preferRelativeResize="0"/>
          <p:nvPr/>
        </p:nvPicPr>
        <p:blipFill>
          <a:blip r:embed="rId4">
            <a:alphaModFix/>
          </a:blip>
          <a:stretch>
            <a:fillRect/>
          </a:stretch>
        </p:blipFill>
        <p:spPr>
          <a:xfrm>
            <a:off x="4773275" y="1228575"/>
            <a:ext cx="4208901" cy="2515199"/>
          </a:xfrm>
          <a:prstGeom prst="rect">
            <a:avLst/>
          </a:prstGeom>
          <a:noFill/>
          <a:ln cap="flat" cmpd="sng" w="9525">
            <a:solidFill>
              <a:schemeClr val="dk2"/>
            </a:solidFill>
            <a:prstDash val="solid"/>
            <a:round/>
            <a:headEnd len="sm" w="sm" type="none"/>
            <a:tailEnd len="sm" w="sm" type="none"/>
          </a:ln>
        </p:spPr>
      </p:pic>
      <p:sp>
        <p:nvSpPr>
          <p:cNvPr id="583" name="Google Shape;583;p60"/>
          <p:cNvSpPr txBox="1"/>
          <p:nvPr/>
        </p:nvSpPr>
        <p:spPr>
          <a:xfrm>
            <a:off x="348500" y="3891750"/>
            <a:ext cx="4322400" cy="1032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 similarity:</a:t>
            </a:r>
            <a:endParaRPr sz="1200"/>
          </a:p>
          <a:p>
            <a:pPr indent="-304800" lvl="1" marL="914400" rtl="0" algn="l">
              <a:spcBef>
                <a:spcPts val="0"/>
              </a:spcBef>
              <a:spcAft>
                <a:spcPts val="0"/>
              </a:spcAft>
              <a:buSzPts val="1200"/>
              <a:buChar char="○"/>
            </a:pPr>
            <a:r>
              <a:rPr lang="en" sz="1200"/>
              <a:t>Per domain = </a:t>
            </a:r>
            <a:r>
              <a:rPr lang="en" sz="1200">
                <a:latin typeface="Consolas"/>
                <a:ea typeface="Consolas"/>
                <a:cs typeface="Consolas"/>
                <a:sym typeface="Consolas"/>
              </a:rPr>
              <a:t>[30, 10, 30, 0, 20]</a:t>
            </a:r>
            <a:endParaRPr sz="1200">
              <a:latin typeface="Consolas"/>
              <a:ea typeface="Consolas"/>
              <a:cs typeface="Consolas"/>
              <a:sym typeface="Consolas"/>
            </a:endParaRPr>
          </a:p>
          <a:p>
            <a:pPr indent="-304800" lvl="1" marL="914400" rtl="0" algn="l">
              <a:spcBef>
                <a:spcPts val="0"/>
              </a:spcBef>
              <a:spcAft>
                <a:spcPts val="0"/>
              </a:spcAft>
              <a:buSzPts val="1200"/>
              <a:buChar char="○"/>
            </a:pPr>
            <a:r>
              <a:rPr lang="en" sz="1200"/>
              <a:t>Average = </a:t>
            </a:r>
            <a:r>
              <a:rPr lang="en" sz="1200">
                <a:latin typeface="Consolas"/>
                <a:ea typeface="Consolas"/>
                <a:cs typeface="Consolas"/>
                <a:sym typeface="Consolas"/>
              </a:rPr>
              <a:t>18%</a:t>
            </a:r>
            <a:br>
              <a:rPr lang="en" sz="1200">
                <a:latin typeface="Consolas"/>
                <a:ea typeface="Consolas"/>
                <a:cs typeface="Consolas"/>
                <a:sym typeface="Consolas"/>
              </a:rPr>
            </a:br>
            <a:endParaRPr sz="1200">
              <a:latin typeface="Consolas"/>
              <a:ea typeface="Consolas"/>
              <a:cs typeface="Consolas"/>
              <a:sym typeface="Consolas"/>
            </a:endParaRPr>
          </a:p>
          <a:p>
            <a:pPr indent="-304800" lvl="0" marL="457200" rtl="0" algn="l">
              <a:spcBef>
                <a:spcPts val="0"/>
              </a:spcBef>
              <a:spcAft>
                <a:spcPts val="0"/>
              </a:spcAft>
              <a:buSzPts val="1200"/>
              <a:buChar char="●"/>
            </a:pPr>
            <a:r>
              <a:rPr lang="en" sz="1200">
                <a:solidFill>
                  <a:schemeClr val="dk1"/>
                </a:solidFill>
              </a:rPr>
              <a:t>Radiology is hard to predict.</a:t>
            </a:r>
            <a:endParaRPr sz="1200"/>
          </a:p>
        </p:txBody>
      </p:sp>
      <p:sp>
        <p:nvSpPr>
          <p:cNvPr id="584" name="Google Shape;584;p60"/>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585" name="Google Shape;585;p60"/>
          <p:cNvSpPr txBox="1"/>
          <p:nvPr/>
        </p:nvSpPr>
        <p:spPr>
          <a:xfrm>
            <a:off x="310300" y="128850"/>
            <a:ext cx="59994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00">
                <a:solidFill>
                  <a:srgbClr val="4700F2"/>
                </a:solidFill>
                <a:latin typeface="Open Sans"/>
                <a:ea typeface="Open Sans"/>
                <a:cs typeface="Open Sans"/>
                <a:sym typeface="Open Sans"/>
              </a:rPr>
              <a:t>Evaluation: </a:t>
            </a:r>
            <a:r>
              <a:rPr lang="en" sz="2000">
                <a:solidFill>
                  <a:srgbClr val="4700F2"/>
                </a:solidFill>
                <a:latin typeface="Open Sans"/>
                <a:ea typeface="Open Sans"/>
                <a:cs typeface="Open Sans"/>
                <a:sym typeface="Open Sans"/>
              </a:rPr>
              <a:t>De Novo (Feature Importance)</a:t>
            </a:r>
            <a:endParaRPr sz="1700">
              <a:solidFill>
                <a:srgbClr val="4700F2"/>
              </a:solidFill>
              <a:latin typeface="Montserrat"/>
              <a:ea typeface="Montserrat"/>
              <a:cs typeface="Montserrat"/>
              <a:sym typeface="Montserrat"/>
            </a:endParaRPr>
          </a:p>
        </p:txBody>
      </p:sp>
      <p:sp>
        <p:nvSpPr>
          <p:cNvPr id="586" name="Google Shape;586;p60"/>
          <p:cNvSpPr/>
          <p:nvPr/>
        </p:nvSpPr>
        <p:spPr>
          <a:xfrm>
            <a:off x="1091900" y="15053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0"/>
          <p:cNvSpPr/>
          <p:nvPr/>
        </p:nvSpPr>
        <p:spPr>
          <a:xfrm>
            <a:off x="5485300" y="14508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0"/>
          <p:cNvSpPr/>
          <p:nvPr/>
        </p:nvSpPr>
        <p:spPr>
          <a:xfrm>
            <a:off x="1158800" y="17108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0"/>
          <p:cNvSpPr/>
          <p:nvPr/>
        </p:nvSpPr>
        <p:spPr>
          <a:xfrm>
            <a:off x="5552175" y="18694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0"/>
          <p:cNvSpPr/>
          <p:nvPr/>
        </p:nvSpPr>
        <p:spPr>
          <a:xfrm>
            <a:off x="1091900" y="195977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0"/>
          <p:cNvSpPr/>
          <p:nvPr/>
        </p:nvSpPr>
        <p:spPr>
          <a:xfrm>
            <a:off x="5485300" y="2970700"/>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0"/>
          <p:cNvSpPr/>
          <p:nvPr/>
        </p:nvSpPr>
        <p:spPr>
          <a:xfrm>
            <a:off x="1958050" y="15053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0"/>
          <p:cNvSpPr/>
          <p:nvPr/>
        </p:nvSpPr>
        <p:spPr>
          <a:xfrm>
            <a:off x="6309700" y="14508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0"/>
          <p:cNvSpPr/>
          <p:nvPr/>
        </p:nvSpPr>
        <p:spPr>
          <a:xfrm>
            <a:off x="2786000" y="15053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0"/>
          <p:cNvSpPr/>
          <p:nvPr/>
        </p:nvSpPr>
        <p:spPr>
          <a:xfrm>
            <a:off x="7134100" y="14508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0"/>
          <p:cNvSpPr/>
          <p:nvPr/>
        </p:nvSpPr>
        <p:spPr>
          <a:xfrm>
            <a:off x="2786000" y="17108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0"/>
          <p:cNvSpPr/>
          <p:nvPr/>
        </p:nvSpPr>
        <p:spPr>
          <a:xfrm>
            <a:off x="7134100" y="16563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0"/>
          <p:cNvSpPr/>
          <p:nvPr/>
        </p:nvSpPr>
        <p:spPr>
          <a:xfrm>
            <a:off x="2786000" y="23834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0"/>
          <p:cNvSpPr/>
          <p:nvPr/>
        </p:nvSpPr>
        <p:spPr>
          <a:xfrm>
            <a:off x="7134100" y="20749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0"/>
          <p:cNvSpPr/>
          <p:nvPr/>
        </p:nvSpPr>
        <p:spPr>
          <a:xfrm>
            <a:off x="4169088" y="17108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0"/>
          <p:cNvSpPr/>
          <p:nvPr/>
        </p:nvSpPr>
        <p:spPr>
          <a:xfrm>
            <a:off x="8429275" y="16563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0"/>
          <p:cNvSpPr/>
          <p:nvPr/>
        </p:nvSpPr>
        <p:spPr>
          <a:xfrm>
            <a:off x="4169100" y="216527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0"/>
          <p:cNvSpPr/>
          <p:nvPr/>
        </p:nvSpPr>
        <p:spPr>
          <a:xfrm>
            <a:off x="8429275" y="1450825"/>
            <a:ext cx="552900" cy="205500"/>
          </a:xfrm>
          <a:prstGeom prst="ellipse">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0"/>
          <p:cNvSpPr txBox="1"/>
          <p:nvPr/>
        </p:nvSpPr>
        <p:spPr>
          <a:xfrm>
            <a:off x="5086275" y="3970650"/>
            <a:ext cx="37914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 relevance: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Per domain = </a:t>
            </a:r>
            <a:r>
              <a:rPr lang="en" sz="1200">
                <a:solidFill>
                  <a:schemeClr val="dk1"/>
                </a:solidFill>
                <a:latin typeface="Consolas"/>
                <a:ea typeface="Consolas"/>
                <a:cs typeface="Consolas"/>
                <a:sym typeface="Consolas"/>
              </a:rPr>
              <a:t>[70, 90, 60, 70, 50]</a:t>
            </a:r>
            <a:endParaRPr sz="1200">
              <a:solidFill>
                <a:schemeClr val="dk1"/>
              </a:solidFill>
              <a:latin typeface="Consolas"/>
              <a:ea typeface="Consolas"/>
              <a:cs typeface="Consolas"/>
              <a:sym typeface="Consolas"/>
            </a:endParaRPr>
          </a:p>
          <a:p>
            <a:pPr indent="-304800" lvl="1" marL="914400" rtl="0" algn="l">
              <a:spcBef>
                <a:spcPts val="0"/>
              </a:spcBef>
              <a:spcAft>
                <a:spcPts val="0"/>
              </a:spcAft>
              <a:buClr>
                <a:schemeClr val="dk1"/>
              </a:buClr>
              <a:buSzPts val="1200"/>
              <a:buChar char="○"/>
            </a:pPr>
            <a:r>
              <a:rPr lang="en" sz="1200">
                <a:solidFill>
                  <a:schemeClr val="dk1"/>
                </a:solidFill>
              </a:rPr>
              <a:t>Average = </a:t>
            </a:r>
            <a:r>
              <a:rPr lang="en" sz="1200">
                <a:solidFill>
                  <a:schemeClr val="dk1"/>
                </a:solidFill>
                <a:latin typeface="Consolas"/>
                <a:ea typeface="Consolas"/>
                <a:cs typeface="Consolas"/>
                <a:sym typeface="Consolas"/>
              </a:rPr>
              <a:t>68%</a:t>
            </a:r>
            <a:endParaRPr sz="1200">
              <a:solidFill>
                <a:schemeClr val="dk1"/>
              </a:solidFill>
              <a:latin typeface="Consolas"/>
              <a:ea typeface="Consolas"/>
              <a:cs typeface="Consolas"/>
              <a:sym typeface="Consolas"/>
            </a:endParaRPr>
          </a:p>
          <a:p>
            <a:pPr indent="-304800" lvl="0" marL="457200" rtl="0" algn="l">
              <a:spcBef>
                <a:spcPts val="0"/>
              </a:spcBef>
              <a:spcAft>
                <a:spcPts val="0"/>
              </a:spcAft>
              <a:buClr>
                <a:schemeClr val="dk1"/>
              </a:buClr>
              <a:buSzPts val="1200"/>
              <a:buChar char="●"/>
            </a:pPr>
            <a:r>
              <a:rPr lang="en" sz="1200">
                <a:solidFill>
                  <a:schemeClr val="dk1"/>
                </a:solidFill>
              </a:rPr>
              <a:t>Generated reports possibly have different distribution, but still useful.</a:t>
            </a:r>
            <a:endParaRPr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1"/>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3000"/>
              <a:buFont typeface="Montserrat"/>
              <a:buNone/>
            </a:pPr>
            <a:r>
              <a:rPr lang="en"/>
              <a:t>Conclusion</a:t>
            </a:r>
            <a:endParaRPr/>
          </a:p>
        </p:txBody>
      </p:sp>
      <p:sp>
        <p:nvSpPr>
          <p:cNvPr id="610" name="Google Shape;610;p61"/>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p>
            <a:pPr indent="0" lvl="0" marL="0" rtl="0" algn="l">
              <a:lnSpc>
                <a:spcPct val="90000"/>
              </a:lnSpc>
              <a:spcBef>
                <a:spcPts val="0"/>
              </a:spcBef>
              <a:spcAft>
                <a:spcPts val="0"/>
              </a:spcAft>
              <a:buClr>
                <a:schemeClr val="lt1"/>
              </a:buClr>
              <a:buSzPts val="1800"/>
              <a:buNone/>
            </a:pPr>
            <a:r>
              <a:rPr lang="en"/>
              <a:t>SECTION 5</a:t>
            </a:r>
            <a:endParaRPr/>
          </a:p>
        </p:txBody>
      </p:sp>
      <p:sp>
        <p:nvSpPr>
          <p:cNvPr id="611" name="Google Shape;611;p61"/>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612" name="Google Shape;612;p61"/>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2"/>
          <p:cNvSpPr txBox="1"/>
          <p:nvPr>
            <p:ph idx="3" type="body"/>
          </p:nvPr>
        </p:nvSpPr>
        <p:spPr>
          <a:xfrm>
            <a:off x="656035" y="239856"/>
            <a:ext cx="7831800" cy="748800"/>
          </a:xfrm>
          <a:prstGeom prst="rect">
            <a:avLst/>
          </a:prstGeom>
        </p:spPr>
        <p:txBody>
          <a:bodyPr anchorCtr="0" anchor="t" bIns="35100" lIns="0" spcFirstLastPara="1" rIns="68575" wrap="square" tIns="34275">
            <a:noAutofit/>
          </a:bodyPr>
          <a:lstStyle/>
          <a:p>
            <a:pPr indent="0" lvl="0" marL="0" rtl="0" algn="l">
              <a:spcBef>
                <a:spcPts val="800"/>
              </a:spcBef>
              <a:spcAft>
                <a:spcPts val="0"/>
              </a:spcAft>
              <a:buNone/>
            </a:pPr>
            <a:r>
              <a:rPr lang="en" sz="2300">
                <a:latin typeface="Open Sans"/>
                <a:ea typeface="Open Sans"/>
                <a:cs typeface="Open Sans"/>
                <a:sym typeface="Open Sans"/>
              </a:rPr>
              <a:t>Conclusion</a:t>
            </a:r>
            <a:endParaRPr sz="2300">
              <a:latin typeface="Open Sans"/>
              <a:ea typeface="Open Sans"/>
              <a:cs typeface="Open Sans"/>
              <a:sym typeface="Open Sans"/>
            </a:endParaRPr>
          </a:p>
        </p:txBody>
      </p:sp>
      <p:sp>
        <p:nvSpPr>
          <p:cNvPr id="618" name="Google Shape;618;p62"/>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619" name="Google Shape;619;p62"/>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620" name="Google Shape;620;p62"/>
          <p:cNvSpPr txBox="1"/>
          <p:nvPr/>
        </p:nvSpPr>
        <p:spPr>
          <a:xfrm>
            <a:off x="765450" y="1003350"/>
            <a:ext cx="7722300" cy="310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Few-shot prompting is best for de-novo text generation.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Chained prompts are best for paraphrasing.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Generated reports is a mix of:</a:t>
            </a:r>
            <a:endParaRPr/>
          </a:p>
          <a:p>
            <a:pPr indent="-317500" lvl="1" marL="914400" rtl="0" algn="l">
              <a:spcBef>
                <a:spcPts val="0"/>
              </a:spcBef>
              <a:spcAft>
                <a:spcPts val="0"/>
              </a:spcAft>
              <a:buSzPts val="1400"/>
              <a:buChar char="○"/>
            </a:pPr>
            <a:r>
              <a:rPr lang="en"/>
              <a:t>Noisy reports,</a:t>
            </a:r>
            <a:endParaRPr/>
          </a:p>
          <a:p>
            <a:pPr indent="-317500" lvl="1" marL="914400" rtl="0" algn="l">
              <a:spcBef>
                <a:spcPts val="0"/>
              </a:spcBef>
              <a:spcAft>
                <a:spcPts val="0"/>
              </a:spcAft>
              <a:buSzPts val="1400"/>
              <a:buChar char="○"/>
            </a:pPr>
            <a:r>
              <a:rPr lang="en"/>
              <a:t>Reports from real reports distribution,</a:t>
            </a:r>
            <a:endParaRPr/>
          </a:p>
          <a:p>
            <a:pPr indent="-317500" lvl="1" marL="914400" rtl="0" algn="l">
              <a:spcBef>
                <a:spcPts val="0"/>
              </a:spcBef>
              <a:spcAft>
                <a:spcPts val="0"/>
              </a:spcAft>
              <a:buSzPts val="1400"/>
              <a:buChar char="○"/>
            </a:pPr>
            <a:r>
              <a:rPr lang="en"/>
              <a:t>Reports from a separate distribution</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Generation highly dependent on model type and prompt structure.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3"/>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3000"/>
              <a:buFont typeface="Montserrat"/>
              <a:buNone/>
            </a:pPr>
            <a:r>
              <a:rPr lang="en"/>
              <a:t>Future Steps</a:t>
            </a:r>
            <a:endParaRPr/>
          </a:p>
        </p:txBody>
      </p:sp>
      <p:sp>
        <p:nvSpPr>
          <p:cNvPr id="626" name="Google Shape;626;p63"/>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p>
            <a:pPr indent="0" lvl="0" marL="0" rtl="0" algn="l">
              <a:lnSpc>
                <a:spcPct val="90000"/>
              </a:lnSpc>
              <a:spcBef>
                <a:spcPts val="0"/>
              </a:spcBef>
              <a:spcAft>
                <a:spcPts val="0"/>
              </a:spcAft>
              <a:buClr>
                <a:schemeClr val="lt1"/>
              </a:buClr>
              <a:buSzPts val="1800"/>
              <a:buNone/>
            </a:pPr>
            <a:r>
              <a:rPr lang="en"/>
              <a:t>SECTION 6</a:t>
            </a:r>
            <a:endParaRPr/>
          </a:p>
        </p:txBody>
      </p:sp>
      <p:sp>
        <p:nvSpPr>
          <p:cNvPr id="627" name="Google Shape;627;p63"/>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628" name="Google Shape;628;p63"/>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4"/>
          <p:cNvSpPr txBox="1"/>
          <p:nvPr>
            <p:ph idx="12" type="sldNum"/>
          </p:nvPr>
        </p:nvSpPr>
        <p:spPr>
          <a:xfrm>
            <a:off x="4843463" y="360370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634" name="Google Shape;634;p64"/>
          <p:cNvSpPr txBox="1"/>
          <p:nvPr>
            <p:ph idx="3" type="body"/>
          </p:nvPr>
        </p:nvSpPr>
        <p:spPr>
          <a:xfrm>
            <a:off x="311701" y="212542"/>
            <a:ext cx="5874000" cy="5616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 sz="2300">
                <a:solidFill>
                  <a:srgbClr val="4700F2"/>
                </a:solidFill>
                <a:latin typeface="Open Sans"/>
                <a:ea typeface="Open Sans"/>
                <a:cs typeface="Open Sans"/>
                <a:sym typeface="Open Sans"/>
              </a:rPr>
              <a:t>Future Steps: </a:t>
            </a:r>
            <a:r>
              <a:rPr lang="en" sz="2000">
                <a:solidFill>
                  <a:srgbClr val="4700F2"/>
                </a:solidFill>
                <a:latin typeface="Open Sans"/>
                <a:ea typeface="Open Sans"/>
                <a:cs typeface="Open Sans"/>
                <a:sym typeface="Open Sans"/>
              </a:rPr>
              <a:t>Fine-tuning using QLoRA</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100"/>
              <a:buFont typeface="Arial"/>
              <a:buNone/>
            </a:pPr>
            <a:r>
              <a:t/>
            </a:r>
            <a:endParaRPr sz="23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rgbClr val="4700F2"/>
              </a:buClr>
              <a:buSzPts val="1700"/>
              <a:buNone/>
            </a:pPr>
            <a:r>
              <a:t/>
            </a:r>
            <a:endParaRPr sz="2300">
              <a:solidFill>
                <a:srgbClr val="4700F2"/>
              </a:solidFill>
              <a:latin typeface="Open Sans"/>
              <a:ea typeface="Open Sans"/>
              <a:cs typeface="Open Sans"/>
              <a:sym typeface="Open Sans"/>
            </a:endParaRPr>
          </a:p>
        </p:txBody>
      </p:sp>
      <p:sp>
        <p:nvSpPr>
          <p:cNvPr id="635" name="Google Shape;635;p64"/>
          <p:cNvSpPr txBox="1"/>
          <p:nvPr>
            <p:ph idx="11" type="ftr"/>
          </p:nvPr>
        </p:nvSpPr>
        <p:spPr>
          <a:xfrm>
            <a:off x="311688" y="47589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636" name="Google Shape;636;p64"/>
          <p:cNvSpPr/>
          <p:nvPr/>
        </p:nvSpPr>
        <p:spPr>
          <a:xfrm>
            <a:off x="2482950" y="774000"/>
            <a:ext cx="1337400" cy="64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Quantized Config</a:t>
            </a:r>
            <a:endParaRPr/>
          </a:p>
        </p:txBody>
      </p:sp>
      <p:sp>
        <p:nvSpPr>
          <p:cNvPr id="637" name="Google Shape;637;p64"/>
          <p:cNvSpPr/>
          <p:nvPr/>
        </p:nvSpPr>
        <p:spPr>
          <a:xfrm>
            <a:off x="2482950" y="1928850"/>
            <a:ext cx="1337400" cy="64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Load quantized model</a:t>
            </a:r>
            <a:endParaRPr/>
          </a:p>
        </p:txBody>
      </p:sp>
      <p:sp>
        <p:nvSpPr>
          <p:cNvPr id="638" name="Google Shape;638;p64"/>
          <p:cNvSpPr/>
          <p:nvPr/>
        </p:nvSpPr>
        <p:spPr>
          <a:xfrm>
            <a:off x="4988200" y="1928850"/>
            <a:ext cx="1337400" cy="64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Tokenize reports</a:t>
            </a:r>
            <a:endParaRPr/>
          </a:p>
        </p:txBody>
      </p:sp>
      <p:sp>
        <p:nvSpPr>
          <p:cNvPr id="639" name="Google Shape;639;p64"/>
          <p:cNvSpPr/>
          <p:nvPr/>
        </p:nvSpPr>
        <p:spPr>
          <a:xfrm>
            <a:off x="4988188" y="774000"/>
            <a:ext cx="1337400" cy="64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Tokenizer</a:t>
            </a:r>
            <a:endParaRPr/>
          </a:p>
        </p:txBody>
      </p:sp>
      <p:sp>
        <p:nvSpPr>
          <p:cNvPr id="640" name="Google Shape;640;p64"/>
          <p:cNvSpPr/>
          <p:nvPr/>
        </p:nvSpPr>
        <p:spPr>
          <a:xfrm>
            <a:off x="2482950" y="3083700"/>
            <a:ext cx="1337400" cy="6429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Apply LoRA on model</a:t>
            </a:r>
            <a:endParaRPr/>
          </a:p>
        </p:txBody>
      </p:sp>
      <p:sp>
        <p:nvSpPr>
          <p:cNvPr id="641" name="Google Shape;641;p64"/>
          <p:cNvSpPr/>
          <p:nvPr/>
        </p:nvSpPr>
        <p:spPr>
          <a:xfrm>
            <a:off x="3820350" y="4238550"/>
            <a:ext cx="1337400" cy="6429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642" name="Google Shape;642;p64"/>
          <p:cNvSpPr/>
          <p:nvPr/>
        </p:nvSpPr>
        <p:spPr>
          <a:xfrm>
            <a:off x="4988200" y="3083700"/>
            <a:ext cx="1337400" cy="64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Create a custom Pytorch Dataset</a:t>
            </a:r>
            <a:endParaRPr sz="1300"/>
          </a:p>
        </p:txBody>
      </p:sp>
      <p:cxnSp>
        <p:nvCxnSpPr>
          <p:cNvPr id="643" name="Google Shape;643;p64"/>
          <p:cNvCxnSpPr>
            <a:stCxn id="636" idx="2"/>
            <a:endCxn id="637" idx="0"/>
          </p:cNvCxnSpPr>
          <p:nvPr/>
        </p:nvCxnSpPr>
        <p:spPr>
          <a:xfrm>
            <a:off x="3151650" y="1416900"/>
            <a:ext cx="0" cy="512100"/>
          </a:xfrm>
          <a:prstGeom prst="straightConnector1">
            <a:avLst/>
          </a:prstGeom>
          <a:noFill/>
          <a:ln cap="flat" cmpd="sng" w="9525">
            <a:solidFill>
              <a:schemeClr val="dk1"/>
            </a:solidFill>
            <a:prstDash val="solid"/>
            <a:round/>
            <a:headEnd len="med" w="med" type="none"/>
            <a:tailEnd len="med" w="med" type="triangle"/>
          </a:ln>
        </p:spPr>
      </p:cxnSp>
      <p:cxnSp>
        <p:nvCxnSpPr>
          <p:cNvPr id="644" name="Google Shape;644;p64"/>
          <p:cNvCxnSpPr>
            <a:stCxn id="637" idx="2"/>
            <a:endCxn id="640" idx="0"/>
          </p:cNvCxnSpPr>
          <p:nvPr/>
        </p:nvCxnSpPr>
        <p:spPr>
          <a:xfrm>
            <a:off x="3151650" y="2571750"/>
            <a:ext cx="0" cy="512100"/>
          </a:xfrm>
          <a:prstGeom prst="straightConnector1">
            <a:avLst/>
          </a:prstGeom>
          <a:noFill/>
          <a:ln cap="flat" cmpd="sng" w="9525">
            <a:solidFill>
              <a:schemeClr val="dk1"/>
            </a:solidFill>
            <a:prstDash val="solid"/>
            <a:round/>
            <a:headEnd len="med" w="med" type="none"/>
            <a:tailEnd len="med" w="med" type="triangle"/>
          </a:ln>
        </p:spPr>
      </p:cxnSp>
      <p:cxnSp>
        <p:nvCxnSpPr>
          <p:cNvPr id="645" name="Google Shape;645;p64"/>
          <p:cNvCxnSpPr>
            <a:stCxn id="639" idx="2"/>
            <a:endCxn id="638" idx="0"/>
          </p:cNvCxnSpPr>
          <p:nvPr/>
        </p:nvCxnSpPr>
        <p:spPr>
          <a:xfrm>
            <a:off x="5656888" y="1416900"/>
            <a:ext cx="0" cy="512100"/>
          </a:xfrm>
          <a:prstGeom prst="straightConnector1">
            <a:avLst/>
          </a:prstGeom>
          <a:noFill/>
          <a:ln cap="flat" cmpd="sng" w="9525">
            <a:solidFill>
              <a:schemeClr val="dk1"/>
            </a:solidFill>
            <a:prstDash val="solid"/>
            <a:round/>
            <a:headEnd len="med" w="med" type="none"/>
            <a:tailEnd len="med" w="med" type="triangle"/>
          </a:ln>
        </p:spPr>
      </p:cxnSp>
      <p:cxnSp>
        <p:nvCxnSpPr>
          <p:cNvPr id="646" name="Google Shape;646;p64"/>
          <p:cNvCxnSpPr>
            <a:stCxn id="638" idx="2"/>
            <a:endCxn id="642" idx="0"/>
          </p:cNvCxnSpPr>
          <p:nvPr/>
        </p:nvCxnSpPr>
        <p:spPr>
          <a:xfrm>
            <a:off x="5656900" y="2571750"/>
            <a:ext cx="0" cy="512100"/>
          </a:xfrm>
          <a:prstGeom prst="straightConnector1">
            <a:avLst/>
          </a:prstGeom>
          <a:noFill/>
          <a:ln cap="flat" cmpd="sng" w="9525">
            <a:solidFill>
              <a:schemeClr val="dk1"/>
            </a:solidFill>
            <a:prstDash val="solid"/>
            <a:round/>
            <a:headEnd len="med" w="med" type="none"/>
            <a:tailEnd len="med" w="med" type="triangle"/>
          </a:ln>
        </p:spPr>
      </p:cxnSp>
      <p:cxnSp>
        <p:nvCxnSpPr>
          <p:cNvPr id="647" name="Google Shape;647;p64"/>
          <p:cNvCxnSpPr>
            <a:stCxn id="640" idx="2"/>
            <a:endCxn id="641" idx="0"/>
          </p:cNvCxnSpPr>
          <p:nvPr/>
        </p:nvCxnSpPr>
        <p:spPr>
          <a:xfrm>
            <a:off x="3151650" y="3726600"/>
            <a:ext cx="1337400" cy="512100"/>
          </a:xfrm>
          <a:prstGeom prst="straightConnector1">
            <a:avLst/>
          </a:prstGeom>
          <a:noFill/>
          <a:ln cap="flat" cmpd="sng" w="9525">
            <a:solidFill>
              <a:schemeClr val="dk1"/>
            </a:solidFill>
            <a:prstDash val="solid"/>
            <a:round/>
            <a:headEnd len="med" w="med" type="none"/>
            <a:tailEnd len="med" w="med" type="triangle"/>
          </a:ln>
        </p:spPr>
      </p:cxnSp>
      <p:cxnSp>
        <p:nvCxnSpPr>
          <p:cNvPr id="648" name="Google Shape;648;p64"/>
          <p:cNvCxnSpPr>
            <a:stCxn id="642" idx="2"/>
            <a:endCxn id="641" idx="0"/>
          </p:cNvCxnSpPr>
          <p:nvPr/>
        </p:nvCxnSpPr>
        <p:spPr>
          <a:xfrm flipH="1">
            <a:off x="4489000" y="3726600"/>
            <a:ext cx="1167900" cy="512100"/>
          </a:xfrm>
          <a:prstGeom prst="straightConnector1">
            <a:avLst/>
          </a:prstGeom>
          <a:noFill/>
          <a:ln cap="flat" cmpd="sng" w="9525">
            <a:solidFill>
              <a:schemeClr val="dk1"/>
            </a:solidFill>
            <a:prstDash val="solid"/>
            <a:round/>
            <a:headEnd len="med" w="med" type="none"/>
            <a:tailEnd len="med" w="med" type="triangle"/>
          </a:ln>
        </p:spPr>
      </p:cxnSp>
      <p:sp>
        <p:nvSpPr>
          <p:cNvPr id="649" name="Google Shape;649;p64"/>
          <p:cNvSpPr txBox="1"/>
          <p:nvPr/>
        </p:nvSpPr>
        <p:spPr>
          <a:xfrm>
            <a:off x="7183800" y="3087750"/>
            <a:ext cx="1648500" cy="17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Playfair Display"/>
                <a:ea typeface="Playfair Display"/>
                <a:cs typeface="Playfair Display"/>
                <a:sym typeface="Playfair Display"/>
              </a:rPr>
              <a:t>Will need better GPU though!</a:t>
            </a:r>
            <a:endParaRPr b="1">
              <a:solidFill>
                <a:srgbClr val="FF0000"/>
              </a:solidFill>
              <a:latin typeface="Playfair Display"/>
              <a:ea typeface="Playfair Display"/>
              <a:cs typeface="Playfair Display"/>
              <a:sym typeface="Playfair Display"/>
            </a:endParaRPr>
          </a:p>
        </p:txBody>
      </p:sp>
      <p:sp>
        <p:nvSpPr>
          <p:cNvPr id="650" name="Google Shape;650;p64"/>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5"/>
          <p:cNvSpPr txBox="1"/>
          <p:nvPr>
            <p:ph idx="1" type="body"/>
          </p:nvPr>
        </p:nvSpPr>
        <p:spPr>
          <a:xfrm>
            <a:off x="311700" y="774150"/>
            <a:ext cx="8053500" cy="1631700"/>
          </a:xfrm>
          <a:prstGeom prst="rect">
            <a:avLst/>
          </a:prstGeom>
          <a:noFill/>
          <a:ln>
            <a:noFill/>
          </a:ln>
        </p:spPr>
        <p:txBody>
          <a:bodyPr anchorCtr="0" anchor="t" bIns="0" lIns="0" spcFirstLastPara="1" rIns="68575" wrap="square" tIns="0">
            <a:noAutofit/>
          </a:bodyPr>
          <a:lstStyle/>
          <a:p>
            <a:pPr indent="-323850" lvl="0" marL="457200" rtl="0" algn="l">
              <a:lnSpc>
                <a:spcPct val="90000"/>
              </a:lnSpc>
              <a:spcBef>
                <a:spcPts val="0"/>
              </a:spcBef>
              <a:spcAft>
                <a:spcPts val="0"/>
              </a:spcAft>
              <a:buSzPts val="1500"/>
              <a:buFont typeface="Arial"/>
              <a:buAutoNum type="arabicPeriod"/>
            </a:pPr>
            <a:r>
              <a:rPr lang="en" sz="1500">
                <a:latin typeface="Arial"/>
                <a:ea typeface="Arial"/>
                <a:cs typeface="Arial"/>
                <a:sym typeface="Arial"/>
              </a:rPr>
              <a:t>Larger distribution of data learnt.</a:t>
            </a:r>
            <a:endParaRPr sz="1500">
              <a:latin typeface="Arial"/>
              <a:ea typeface="Arial"/>
              <a:cs typeface="Arial"/>
              <a:sym typeface="Arial"/>
            </a:endParaRPr>
          </a:p>
          <a:p>
            <a:pPr indent="-323850" lvl="1" marL="914400" rtl="0" algn="l">
              <a:lnSpc>
                <a:spcPct val="90000"/>
              </a:lnSpc>
              <a:spcBef>
                <a:spcPts val="0"/>
              </a:spcBef>
              <a:spcAft>
                <a:spcPts val="0"/>
              </a:spcAft>
              <a:buSzPts val="1500"/>
              <a:buFont typeface="Arial"/>
              <a:buAutoNum type="alphaLcPeriod"/>
            </a:pPr>
            <a:r>
              <a:rPr lang="en" sz="1500">
                <a:latin typeface="Arial"/>
                <a:ea typeface="Arial"/>
                <a:cs typeface="Arial"/>
                <a:sym typeface="Arial"/>
              </a:rPr>
              <a:t>Greater alignment. </a:t>
            </a:r>
            <a:endParaRPr sz="1500">
              <a:latin typeface="Arial"/>
              <a:ea typeface="Arial"/>
              <a:cs typeface="Arial"/>
              <a:sym typeface="Arial"/>
            </a:endParaRPr>
          </a:p>
          <a:p>
            <a:pPr indent="-323850" lvl="1" marL="914400" rtl="0" algn="l">
              <a:lnSpc>
                <a:spcPct val="90000"/>
              </a:lnSpc>
              <a:spcBef>
                <a:spcPts val="0"/>
              </a:spcBef>
              <a:spcAft>
                <a:spcPts val="0"/>
              </a:spcAft>
              <a:buSzPts val="1500"/>
              <a:buFont typeface="Arial"/>
              <a:buAutoNum type="alphaLcPeriod"/>
            </a:pPr>
            <a:r>
              <a:rPr lang="en" sz="1500">
                <a:latin typeface="Arial"/>
                <a:ea typeface="Arial"/>
                <a:cs typeface="Arial"/>
                <a:sym typeface="Arial"/>
              </a:rPr>
              <a:t>Easier prompts.</a:t>
            </a:r>
            <a:endParaRPr sz="1500">
              <a:latin typeface="Arial"/>
              <a:ea typeface="Arial"/>
              <a:cs typeface="Arial"/>
              <a:sym typeface="Arial"/>
            </a:endParaRPr>
          </a:p>
          <a:p>
            <a:pPr indent="0" lvl="0" marL="914400" rtl="0" algn="l">
              <a:lnSpc>
                <a:spcPct val="90000"/>
              </a:lnSpc>
              <a:spcBef>
                <a:spcPts val="0"/>
              </a:spcBef>
              <a:spcAft>
                <a:spcPts val="0"/>
              </a:spcAft>
              <a:buNone/>
            </a:pPr>
            <a:r>
              <a:t/>
            </a:r>
            <a:endParaRPr sz="1500">
              <a:latin typeface="Arial"/>
              <a:ea typeface="Arial"/>
              <a:cs typeface="Arial"/>
              <a:sym typeface="Arial"/>
            </a:endParaRPr>
          </a:p>
          <a:p>
            <a:pPr indent="-323850" lvl="0" marL="457200" rtl="0" algn="l">
              <a:lnSpc>
                <a:spcPct val="90000"/>
              </a:lnSpc>
              <a:spcBef>
                <a:spcPts val="0"/>
              </a:spcBef>
              <a:spcAft>
                <a:spcPts val="0"/>
              </a:spcAft>
              <a:buSzPts val="1500"/>
              <a:buFont typeface="Arial"/>
              <a:buAutoNum type="arabicPeriod"/>
            </a:pPr>
            <a:r>
              <a:rPr lang="en" sz="1500">
                <a:latin typeface="Arial"/>
                <a:ea typeface="Arial"/>
                <a:cs typeface="Arial"/>
                <a:sym typeface="Arial"/>
              </a:rPr>
              <a:t>LLM will turn few-shot into 0-shot capabilities.</a:t>
            </a:r>
            <a:endParaRPr sz="1500">
              <a:latin typeface="Arial"/>
              <a:ea typeface="Arial"/>
              <a:cs typeface="Arial"/>
              <a:sym typeface="Arial"/>
            </a:endParaRPr>
          </a:p>
          <a:p>
            <a:pPr indent="-323850" lvl="1" marL="914400" rtl="0" algn="l">
              <a:lnSpc>
                <a:spcPct val="90000"/>
              </a:lnSpc>
              <a:spcBef>
                <a:spcPts val="0"/>
              </a:spcBef>
              <a:spcAft>
                <a:spcPts val="0"/>
              </a:spcAft>
              <a:buSzPts val="1500"/>
              <a:buFont typeface="Arial"/>
              <a:buAutoNum type="alphaLcPeriod"/>
            </a:pPr>
            <a:r>
              <a:rPr lang="en" sz="1500">
                <a:latin typeface="Arial"/>
                <a:ea typeface="Arial"/>
                <a:cs typeface="Arial"/>
                <a:sym typeface="Arial"/>
              </a:rPr>
              <a:t>Greater token windows available for prompt/generation.</a:t>
            </a:r>
            <a:endParaRPr sz="1500">
              <a:latin typeface="Arial"/>
              <a:ea typeface="Arial"/>
              <a:cs typeface="Arial"/>
              <a:sym typeface="Arial"/>
            </a:endParaRPr>
          </a:p>
          <a:p>
            <a:pPr indent="-323850" lvl="1" marL="914400" rtl="0" algn="l">
              <a:lnSpc>
                <a:spcPct val="90000"/>
              </a:lnSpc>
              <a:spcBef>
                <a:spcPts val="0"/>
              </a:spcBef>
              <a:spcAft>
                <a:spcPts val="0"/>
              </a:spcAft>
              <a:buSzPts val="1500"/>
              <a:buFont typeface="Arial"/>
              <a:buAutoNum type="alphaLcPeriod"/>
            </a:pPr>
            <a:r>
              <a:rPr lang="en" sz="1500">
                <a:latin typeface="Arial"/>
                <a:ea typeface="Arial"/>
                <a:cs typeface="Arial"/>
                <a:sym typeface="Arial"/>
              </a:rPr>
              <a:t>Same prompts can be used.</a:t>
            </a:r>
            <a:endParaRPr sz="1500">
              <a:latin typeface="Arial"/>
              <a:ea typeface="Arial"/>
              <a:cs typeface="Arial"/>
              <a:sym typeface="Arial"/>
            </a:endParaRPr>
          </a:p>
          <a:p>
            <a:pPr indent="0" lvl="0" marL="0" rtl="0" algn="l">
              <a:lnSpc>
                <a:spcPct val="90000"/>
              </a:lnSpc>
              <a:spcBef>
                <a:spcPts val="0"/>
              </a:spcBef>
              <a:spcAft>
                <a:spcPts val="0"/>
              </a:spcAft>
              <a:buNone/>
            </a:pPr>
            <a:r>
              <a:t/>
            </a:r>
            <a:endParaRPr sz="1500">
              <a:latin typeface="Arial"/>
              <a:ea typeface="Arial"/>
              <a:cs typeface="Arial"/>
              <a:sym typeface="Arial"/>
            </a:endParaRPr>
          </a:p>
        </p:txBody>
      </p:sp>
      <p:sp>
        <p:nvSpPr>
          <p:cNvPr id="656" name="Google Shape;656;p65"/>
          <p:cNvSpPr txBox="1"/>
          <p:nvPr>
            <p:ph idx="11" type="ftr"/>
          </p:nvPr>
        </p:nvSpPr>
        <p:spPr>
          <a:xfrm>
            <a:off x="434463" y="47589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657" name="Google Shape;657;p65"/>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658" name="Google Shape;658;p65"/>
          <p:cNvSpPr txBox="1"/>
          <p:nvPr>
            <p:ph idx="3" type="body"/>
          </p:nvPr>
        </p:nvSpPr>
        <p:spPr>
          <a:xfrm>
            <a:off x="311701" y="212542"/>
            <a:ext cx="5874000" cy="5616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 sz="2300">
                <a:solidFill>
                  <a:srgbClr val="4700F2"/>
                </a:solidFill>
                <a:latin typeface="Open Sans"/>
                <a:ea typeface="Open Sans"/>
                <a:cs typeface="Open Sans"/>
                <a:sym typeface="Open Sans"/>
              </a:rPr>
              <a:t>Future Steps: </a:t>
            </a:r>
            <a:r>
              <a:rPr lang="en" sz="2000">
                <a:solidFill>
                  <a:srgbClr val="4700F2"/>
                </a:solidFill>
                <a:latin typeface="Open Sans"/>
                <a:ea typeface="Open Sans"/>
                <a:cs typeface="Open Sans"/>
                <a:sym typeface="Open Sans"/>
              </a:rPr>
              <a:t>Fine-tuning using QLoRA</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100"/>
              <a:buFont typeface="Arial"/>
              <a:buNone/>
            </a:pPr>
            <a:r>
              <a:t/>
            </a:r>
            <a:endParaRPr sz="23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rgbClr val="4700F2"/>
              </a:buClr>
              <a:buSzPts val="1700"/>
              <a:buNone/>
            </a:pPr>
            <a:r>
              <a:t/>
            </a:r>
            <a:endParaRPr sz="2300">
              <a:solidFill>
                <a:srgbClr val="4700F2"/>
              </a:solidFill>
              <a:latin typeface="Open Sans"/>
              <a:ea typeface="Open Sans"/>
              <a:cs typeface="Open Sans"/>
              <a:sym typeface="Open Sans"/>
            </a:endParaRPr>
          </a:p>
        </p:txBody>
      </p:sp>
      <p:sp>
        <p:nvSpPr>
          <p:cNvPr id="659" name="Google Shape;659;p65"/>
          <p:cNvSpPr txBox="1"/>
          <p:nvPr>
            <p:ph idx="3" type="body"/>
          </p:nvPr>
        </p:nvSpPr>
        <p:spPr>
          <a:xfrm>
            <a:off x="434476" y="2571742"/>
            <a:ext cx="5874000" cy="5616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 sz="2300">
                <a:solidFill>
                  <a:srgbClr val="4700F2"/>
                </a:solidFill>
                <a:latin typeface="Open Sans"/>
                <a:ea typeface="Open Sans"/>
                <a:cs typeface="Open Sans"/>
                <a:sym typeface="Open Sans"/>
              </a:rPr>
              <a:t>Future Steps: </a:t>
            </a:r>
            <a:r>
              <a:rPr lang="en" sz="2000">
                <a:solidFill>
                  <a:srgbClr val="4700F2"/>
                </a:solidFill>
                <a:latin typeface="Open Sans"/>
                <a:ea typeface="Open Sans"/>
                <a:cs typeface="Open Sans"/>
                <a:sym typeface="Open Sans"/>
              </a:rPr>
              <a:t>Misc.</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100"/>
              <a:buFont typeface="Arial"/>
              <a:buNone/>
            </a:pPr>
            <a:r>
              <a:t/>
            </a:r>
            <a:endParaRPr sz="23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rgbClr val="4700F2"/>
              </a:buClr>
              <a:buSzPts val="1700"/>
              <a:buNone/>
            </a:pPr>
            <a:r>
              <a:t/>
            </a:r>
            <a:endParaRPr sz="2300">
              <a:solidFill>
                <a:srgbClr val="4700F2"/>
              </a:solidFill>
              <a:latin typeface="Open Sans"/>
              <a:ea typeface="Open Sans"/>
              <a:cs typeface="Open Sans"/>
              <a:sym typeface="Open Sans"/>
            </a:endParaRPr>
          </a:p>
        </p:txBody>
      </p:sp>
      <p:sp>
        <p:nvSpPr>
          <p:cNvPr id="660" name="Google Shape;660;p65"/>
          <p:cNvSpPr txBox="1"/>
          <p:nvPr/>
        </p:nvSpPr>
        <p:spPr>
          <a:xfrm>
            <a:off x="311700" y="3069525"/>
            <a:ext cx="5751300" cy="129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Explore latest open source LLMs.</a:t>
            </a:r>
            <a:endParaRPr sz="1500"/>
          </a:p>
          <a:p>
            <a:pPr indent="-323850" lvl="0" marL="457200" rtl="0" algn="l">
              <a:spcBef>
                <a:spcPts val="0"/>
              </a:spcBef>
              <a:spcAft>
                <a:spcPts val="0"/>
              </a:spcAft>
              <a:buSzPts val="1500"/>
              <a:buAutoNum type="arabicPeriod"/>
            </a:pPr>
            <a:r>
              <a:rPr lang="en" sz="1500"/>
              <a:t>Test on real private data.</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6"/>
          <p:cNvSpPr txBox="1"/>
          <p:nvPr>
            <p:ph type="ctrTitle"/>
          </p:nvPr>
        </p:nvSpPr>
        <p:spPr>
          <a:xfrm>
            <a:off x="664115" y="1237230"/>
            <a:ext cx="5502900" cy="1790700"/>
          </a:xfrm>
          <a:prstGeom prst="rect">
            <a:avLst/>
          </a:prstGeom>
          <a:noFill/>
          <a:ln>
            <a:noFill/>
          </a:ln>
        </p:spPr>
        <p:txBody>
          <a:bodyPr anchorCtr="0" anchor="b" bIns="34275" lIns="0" spcFirstLastPara="1" rIns="68575" wrap="square" tIns="34275">
            <a:normAutofit/>
          </a:bodyPr>
          <a:lstStyle/>
          <a:p>
            <a:pPr indent="0" lvl="0" marL="0" rtl="0" algn="l">
              <a:lnSpc>
                <a:spcPct val="90000"/>
              </a:lnSpc>
              <a:spcBef>
                <a:spcPts val="0"/>
              </a:spcBef>
              <a:spcAft>
                <a:spcPts val="0"/>
              </a:spcAft>
              <a:buClr>
                <a:schemeClr val="lt1"/>
              </a:buClr>
              <a:buSzPts val="3900"/>
              <a:buFont typeface="Montserrat"/>
              <a:buNone/>
            </a:pPr>
            <a:r>
              <a:rPr lang="en"/>
              <a:t>End of Presentation</a:t>
            </a:r>
            <a:endParaRPr/>
          </a:p>
        </p:txBody>
      </p:sp>
      <p:sp>
        <p:nvSpPr>
          <p:cNvPr id="666" name="Google Shape;666;p66"/>
          <p:cNvSpPr txBox="1"/>
          <p:nvPr>
            <p:ph idx="1" type="subTitle"/>
          </p:nvPr>
        </p:nvSpPr>
        <p:spPr>
          <a:xfrm>
            <a:off x="664115" y="3049701"/>
            <a:ext cx="5502900" cy="6840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1400"/>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210" name="Google Shape;210;p32"/>
          <p:cNvSpPr txBox="1"/>
          <p:nvPr>
            <p:ph idx="1" type="body"/>
          </p:nvPr>
        </p:nvSpPr>
        <p:spPr>
          <a:xfrm>
            <a:off x="160150" y="1196375"/>
            <a:ext cx="4336500" cy="2553000"/>
          </a:xfrm>
          <a:prstGeom prst="rect">
            <a:avLst/>
          </a:prstGeom>
          <a:noFill/>
          <a:ln>
            <a:noFill/>
          </a:ln>
        </p:spPr>
        <p:txBody>
          <a:bodyPr anchorCtr="0" anchor="t" bIns="0" lIns="0" spcFirstLastPara="1" rIns="68575" wrap="square" tIns="0">
            <a:noAutofit/>
          </a:bodyPr>
          <a:lstStyle/>
          <a:p>
            <a:pPr indent="-323850" lvl="0" marL="457200" rtl="0" algn="l">
              <a:lnSpc>
                <a:spcPct val="90000"/>
              </a:lnSpc>
              <a:spcBef>
                <a:spcPts val="0"/>
              </a:spcBef>
              <a:spcAft>
                <a:spcPts val="0"/>
              </a:spcAft>
              <a:buSzPts val="1500"/>
              <a:buChar char="•"/>
            </a:pPr>
            <a:r>
              <a:rPr lang="en" sz="1500">
                <a:latin typeface="Arial"/>
                <a:ea typeface="Arial"/>
                <a:cs typeface="Arial"/>
                <a:sym typeface="Arial"/>
              </a:rPr>
              <a:t>Tons of medical </a:t>
            </a:r>
            <a:r>
              <a:rPr b="1" lang="en" sz="1500">
                <a:latin typeface="Arial"/>
                <a:ea typeface="Arial"/>
                <a:cs typeface="Arial"/>
                <a:sym typeface="Arial"/>
              </a:rPr>
              <a:t>unstructured</a:t>
            </a:r>
            <a:r>
              <a:rPr lang="en" sz="1500">
                <a:latin typeface="Arial"/>
                <a:ea typeface="Arial"/>
                <a:cs typeface="Arial"/>
                <a:sym typeface="Arial"/>
              </a:rPr>
              <a:t> data:</a:t>
            </a:r>
            <a:endParaRPr sz="1500">
              <a:latin typeface="Arial"/>
              <a:ea typeface="Arial"/>
              <a:cs typeface="Arial"/>
              <a:sym typeface="Arial"/>
            </a:endParaRPr>
          </a:p>
          <a:p>
            <a:pPr indent="-317500" lvl="1" marL="914400" rtl="0" algn="l">
              <a:lnSpc>
                <a:spcPct val="90000"/>
              </a:lnSpc>
              <a:spcBef>
                <a:spcPts val="0"/>
              </a:spcBef>
              <a:spcAft>
                <a:spcPts val="0"/>
              </a:spcAft>
              <a:buSzPts val="1400"/>
              <a:buChar char="•"/>
            </a:pPr>
            <a:r>
              <a:rPr lang="en" sz="1400">
                <a:latin typeface="Arial"/>
                <a:ea typeface="Arial"/>
                <a:cs typeface="Arial"/>
                <a:sym typeface="Arial"/>
              </a:rPr>
              <a:t>Diagnostic reports, discharge summaries and prescriptions</a:t>
            </a:r>
            <a:endParaRPr sz="1400">
              <a:latin typeface="Arial"/>
              <a:ea typeface="Arial"/>
              <a:cs typeface="Arial"/>
              <a:sym typeface="Arial"/>
            </a:endParaRPr>
          </a:p>
          <a:p>
            <a:pPr indent="-317500" lvl="1" marL="914400" rtl="0" algn="l">
              <a:lnSpc>
                <a:spcPct val="90000"/>
              </a:lnSpc>
              <a:spcBef>
                <a:spcPts val="0"/>
              </a:spcBef>
              <a:spcAft>
                <a:spcPts val="0"/>
              </a:spcAft>
              <a:buSzPts val="1400"/>
              <a:buChar char="•"/>
            </a:pPr>
            <a:r>
              <a:rPr lang="en" sz="1400">
                <a:latin typeface="Arial"/>
                <a:ea typeface="Arial"/>
                <a:cs typeface="Arial"/>
                <a:sym typeface="Arial"/>
              </a:rPr>
              <a:t>Contains </a:t>
            </a:r>
            <a:r>
              <a:rPr b="1" lang="en" sz="1400">
                <a:latin typeface="Arial"/>
                <a:ea typeface="Arial"/>
                <a:cs typeface="Arial"/>
                <a:sym typeface="Arial"/>
              </a:rPr>
              <a:t>~80%</a:t>
            </a:r>
            <a:r>
              <a:rPr lang="en" sz="1400">
                <a:latin typeface="Arial"/>
                <a:ea typeface="Arial"/>
                <a:cs typeface="Arial"/>
                <a:sym typeface="Arial"/>
              </a:rPr>
              <a:t> information</a:t>
            </a:r>
            <a:endParaRPr sz="1400">
              <a:latin typeface="Arial"/>
              <a:ea typeface="Arial"/>
              <a:cs typeface="Arial"/>
              <a:sym typeface="Arial"/>
            </a:endParaRPr>
          </a:p>
          <a:p>
            <a:pPr indent="0" lvl="0" marL="914400" rtl="0" algn="l">
              <a:lnSpc>
                <a:spcPct val="90000"/>
              </a:lnSpc>
              <a:spcBef>
                <a:spcPts val="0"/>
              </a:spcBef>
              <a:spcAft>
                <a:spcPts val="0"/>
              </a:spcAft>
              <a:buNone/>
            </a:pPr>
            <a:r>
              <a:t/>
            </a:r>
            <a:endParaRPr sz="1500">
              <a:latin typeface="Arial"/>
              <a:ea typeface="Arial"/>
              <a:cs typeface="Arial"/>
              <a:sym typeface="Arial"/>
            </a:endParaRPr>
          </a:p>
          <a:p>
            <a:pPr indent="-323850" lvl="0" marL="457200" rtl="0" algn="l">
              <a:lnSpc>
                <a:spcPct val="90000"/>
              </a:lnSpc>
              <a:spcBef>
                <a:spcPts val="0"/>
              </a:spcBef>
              <a:spcAft>
                <a:spcPts val="0"/>
              </a:spcAft>
              <a:buSzPts val="1500"/>
              <a:buChar char="•"/>
            </a:pPr>
            <a:r>
              <a:rPr lang="en" sz="1500">
                <a:latin typeface="Arial"/>
                <a:ea typeface="Arial"/>
                <a:cs typeface="Arial"/>
                <a:sym typeface="Arial"/>
              </a:rPr>
              <a:t>Accessibility to real medical records constrained by 2 main factors:</a:t>
            </a:r>
            <a:endParaRPr sz="1500">
              <a:latin typeface="Arial"/>
              <a:ea typeface="Arial"/>
              <a:cs typeface="Arial"/>
              <a:sym typeface="Arial"/>
            </a:endParaRPr>
          </a:p>
          <a:p>
            <a:pPr indent="-317500" lvl="1" marL="914400" rtl="0" algn="l">
              <a:lnSpc>
                <a:spcPct val="90000"/>
              </a:lnSpc>
              <a:spcBef>
                <a:spcPts val="0"/>
              </a:spcBef>
              <a:spcAft>
                <a:spcPts val="0"/>
              </a:spcAft>
              <a:buSzPts val="1400"/>
              <a:buChar char="•"/>
            </a:pPr>
            <a:r>
              <a:rPr lang="en" sz="1400">
                <a:latin typeface="Arial"/>
                <a:ea typeface="Arial"/>
                <a:cs typeface="Arial"/>
                <a:sym typeface="Arial"/>
              </a:rPr>
              <a:t>Limited availability of </a:t>
            </a:r>
            <a:r>
              <a:rPr b="1" lang="en" sz="1400">
                <a:latin typeface="Arial"/>
                <a:ea typeface="Arial"/>
                <a:cs typeface="Arial"/>
                <a:sym typeface="Arial"/>
              </a:rPr>
              <a:t>labelled</a:t>
            </a:r>
            <a:r>
              <a:rPr lang="en" sz="1400">
                <a:latin typeface="Arial"/>
                <a:ea typeface="Arial"/>
                <a:cs typeface="Arial"/>
                <a:sym typeface="Arial"/>
              </a:rPr>
              <a:t> data.</a:t>
            </a:r>
            <a:endParaRPr sz="1400">
              <a:latin typeface="Arial"/>
              <a:ea typeface="Arial"/>
              <a:cs typeface="Arial"/>
              <a:sym typeface="Arial"/>
            </a:endParaRPr>
          </a:p>
          <a:p>
            <a:pPr indent="-317500" lvl="1" marL="914400" rtl="0" algn="l">
              <a:lnSpc>
                <a:spcPct val="90000"/>
              </a:lnSpc>
              <a:spcBef>
                <a:spcPts val="0"/>
              </a:spcBef>
              <a:spcAft>
                <a:spcPts val="0"/>
              </a:spcAft>
              <a:buSzPts val="1400"/>
              <a:buChar char="•"/>
            </a:pPr>
            <a:r>
              <a:rPr b="1" lang="en" sz="1400">
                <a:latin typeface="Arial"/>
                <a:ea typeface="Arial"/>
                <a:cs typeface="Arial"/>
                <a:sym typeface="Arial"/>
              </a:rPr>
              <a:t>Privacy</a:t>
            </a:r>
            <a:r>
              <a:rPr lang="en" sz="1400">
                <a:latin typeface="Arial"/>
                <a:ea typeface="Arial"/>
                <a:cs typeface="Arial"/>
                <a:sym typeface="Arial"/>
              </a:rPr>
              <a:t> concerns.</a:t>
            </a:r>
            <a:endParaRPr sz="1400">
              <a:latin typeface="Arial"/>
              <a:ea typeface="Arial"/>
              <a:cs typeface="Arial"/>
              <a:sym typeface="Arial"/>
            </a:endParaRPr>
          </a:p>
          <a:p>
            <a:pPr indent="0" lvl="0" marL="914400" rtl="0" algn="l">
              <a:lnSpc>
                <a:spcPct val="90000"/>
              </a:lnSpc>
              <a:spcBef>
                <a:spcPts val="0"/>
              </a:spcBef>
              <a:spcAft>
                <a:spcPts val="0"/>
              </a:spcAft>
              <a:buNone/>
            </a:pPr>
            <a:r>
              <a:t/>
            </a:r>
            <a:endParaRPr sz="1200">
              <a:latin typeface="Arial"/>
              <a:ea typeface="Arial"/>
              <a:cs typeface="Arial"/>
              <a:sym typeface="Arial"/>
            </a:endParaRPr>
          </a:p>
          <a:p>
            <a:pPr indent="0" lvl="0" marL="0" rtl="0" algn="l">
              <a:lnSpc>
                <a:spcPct val="90000"/>
              </a:lnSpc>
              <a:spcBef>
                <a:spcPts val="0"/>
              </a:spcBef>
              <a:spcAft>
                <a:spcPts val="0"/>
              </a:spcAft>
              <a:buNone/>
            </a:pPr>
            <a:r>
              <a:t/>
            </a:r>
            <a:endParaRPr b="1" i="1" sz="1400">
              <a:latin typeface="Arial"/>
              <a:ea typeface="Arial"/>
              <a:cs typeface="Arial"/>
              <a:sym typeface="Arial"/>
            </a:endParaRPr>
          </a:p>
        </p:txBody>
      </p:sp>
      <p:sp>
        <p:nvSpPr>
          <p:cNvPr id="211" name="Google Shape;211;p32"/>
          <p:cNvSpPr txBox="1"/>
          <p:nvPr>
            <p:ph idx="3" type="body"/>
          </p:nvPr>
        </p:nvSpPr>
        <p:spPr>
          <a:xfrm>
            <a:off x="994207" y="202925"/>
            <a:ext cx="2355000" cy="748800"/>
          </a:xfrm>
          <a:prstGeom prst="rect">
            <a:avLst/>
          </a:prstGeom>
          <a:noFill/>
          <a:ln>
            <a:noFill/>
          </a:ln>
        </p:spPr>
        <p:txBody>
          <a:bodyPr anchorCtr="0" anchor="t" bIns="35100" lIns="0" spcFirstLastPara="1" rIns="68575" wrap="square" tIns="34275">
            <a:noAutofit/>
          </a:bodyPr>
          <a:lstStyle/>
          <a:p>
            <a:pPr indent="0" lvl="0" marL="0" rtl="0" algn="ctr">
              <a:lnSpc>
                <a:spcPct val="90000"/>
              </a:lnSpc>
              <a:spcBef>
                <a:spcPts val="0"/>
              </a:spcBef>
              <a:spcAft>
                <a:spcPts val="0"/>
              </a:spcAft>
              <a:buClr>
                <a:srgbClr val="4700F2"/>
              </a:buClr>
              <a:buSzPts val="1700"/>
              <a:buNone/>
            </a:pPr>
            <a:r>
              <a:rPr lang="en" sz="2300">
                <a:solidFill>
                  <a:srgbClr val="4700F2"/>
                </a:solidFill>
                <a:latin typeface="Open Sans"/>
                <a:ea typeface="Open Sans"/>
                <a:cs typeface="Open Sans"/>
                <a:sym typeface="Open Sans"/>
              </a:rPr>
              <a:t>Problem</a:t>
            </a:r>
            <a:endParaRPr sz="2300">
              <a:latin typeface="Open Sans"/>
              <a:ea typeface="Open Sans"/>
              <a:cs typeface="Open Sans"/>
              <a:sym typeface="Open Sans"/>
            </a:endParaRPr>
          </a:p>
        </p:txBody>
      </p:sp>
      <p:sp>
        <p:nvSpPr>
          <p:cNvPr id="212" name="Google Shape;212;p32"/>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213" name="Google Shape;213;p32"/>
          <p:cNvSpPr txBox="1"/>
          <p:nvPr>
            <p:ph idx="1" type="body"/>
          </p:nvPr>
        </p:nvSpPr>
        <p:spPr>
          <a:xfrm>
            <a:off x="4572000" y="951725"/>
            <a:ext cx="4336500" cy="2797500"/>
          </a:xfrm>
          <a:prstGeom prst="rect">
            <a:avLst/>
          </a:prstGeom>
          <a:noFill/>
          <a:ln>
            <a:noFill/>
          </a:ln>
        </p:spPr>
        <p:txBody>
          <a:bodyPr anchorCtr="0" anchor="t" bIns="0" lIns="0" spcFirstLastPara="1" rIns="68575" wrap="square" tIns="0">
            <a:noAutofit/>
          </a:bodyPr>
          <a:lstStyle/>
          <a:p>
            <a:pPr indent="0" lvl="0" marL="0" rtl="0" algn="l">
              <a:lnSpc>
                <a:spcPct val="90000"/>
              </a:lnSpc>
              <a:spcBef>
                <a:spcPts val="0"/>
              </a:spcBef>
              <a:spcAft>
                <a:spcPts val="0"/>
              </a:spcAft>
              <a:buNone/>
            </a:pPr>
            <a:r>
              <a:t/>
            </a:r>
            <a:endParaRPr sz="1500">
              <a:latin typeface="Arial"/>
              <a:ea typeface="Arial"/>
              <a:cs typeface="Arial"/>
              <a:sym typeface="Arial"/>
            </a:endParaRPr>
          </a:p>
          <a:p>
            <a:pPr indent="-323850" lvl="1" marL="914400" rtl="0" algn="l">
              <a:lnSpc>
                <a:spcPct val="90000"/>
              </a:lnSpc>
              <a:spcBef>
                <a:spcPts val="0"/>
              </a:spcBef>
              <a:spcAft>
                <a:spcPts val="0"/>
              </a:spcAft>
              <a:buSzPts val="1500"/>
              <a:buFont typeface="Arial"/>
              <a:buChar char="•"/>
            </a:pPr>
            <a:r>
              <a:rPr lang="en" sz="1500">
                <a:latin typeface="Arial"/>
                <a:ea typeface="Arial"/>
                <a:cs typeface="Arial"/>
                <a:sym typeface="Arial"/>
              </a:rPr>
              <a:t>Need for </a:t>
            </a:r>
            <a:r>
              <a:rPr b="1" lang="en" sz="1500">
                <a:latin typeface="Arial"/>
                <a:ea typeface="Arial"/>
                <a:cs typeface="Arial"/>
                <a:sym typeface="Arial"/>
              </a:rPr>
              <a:t>alternative</a:t>
            </a:r>
            <a:r>
              <a:rPr lang="en" sz="1500">
                <a:latin typeface="Arial"/>
                <a:ea typeface="Arial"/>
                <a:cs typeface="Arial"/>
                <a:sym typeface="Arial"/>
              </a:rPr>
              <a:t> sources of non-sensitive medical data. </a:t>
            </a:r>
            <a:endParaRPr sz="1500">
              <a:latin typeface="Arial"/>
              <a:ea typeface="Arial"/>
              <a:cs typeface="Arial"/>
              <a:sym typeface="Arial"/>
            </a:endParaRPr>
          </a:p>
          <a:p>
            <a:pPr indent="-317500" lvl="2" marL="1371600" rtl="0" algn="l">
              <a:lnSpc>
                <a:spcPct val="90000"/>
              </a:lnSpc>
              <a:spcBef>
                <a:spcPts val="0"/>
              </a:spcBef>
              <a:spcAft>
                <a:spcPts val="0"/>
              </a:spcAft>
              <a:buSzPts val="1400"/>
              <a:buFont typeface="Arial"/>
              <a:buChar char="•"/>
            </a:pPr>
            <a:r>
              <a:rPr lang="en" sz="1400">
                <a:latin typeface="Arial"/>
                <a:ea typeface="Arial"/>
                <a:cs typeface="Arial"/>
                <a:sym typeface="Arial"/>
              </a:rPr>
              <a:t>Multiple downstream NLP tasks.</a:t>
            </a:r>
            <a:endParaRPr sz="1400">
              <a:latin typeface="Arial"/>
              <a:ea typeface="Arial"/>
              <a:cs typeface="Arial"/>
              <a:sym typeface="Arial"/>
            </a:endParaRPr>
          </a:p>
          <a:p>
            <a:pPr indent="-317500" lvl="2" marL="1371600" rtl="0" algn="l">
              <a:lnSpc>
                <a:spcPct val="90000"/>
              </a:lnSpc>
              <a:spcBef>
                <a:spcPts val="0"/>
              </a:spcBef>
              <a:spcAft>
                <a:spcPts val="0"/>
              </a:spcAft>
              <a:buSzPts val="1400"/>
              <a:buFont typeface="Arial"/>
              <a:buChar char="•"/>
            </a:pPr>
            <a:r>
              <a:rPr b="1" lang="en" sz="1400">
                <a:latin typeface="Arial"/>
                <a:ea typeface="Arial"/>
                <a:cs typeface="Arial"/>
                <a:sym typeface="Arial"/>
              </a:rPr>
              <a:t>Distribute</a:t>
            </a:r>
            <a:r>
              <a:rPr lang="en" sz="1400">
                <a:latin typeface="Arial"/>
                <a:ea typeface="Arial"/>
                <a:cs typeface="Arial"/>
                <a:sym typeface="Arial"/>
              </a:rPr>
              <a:t> for increased research.</a:t>
            </a:r>
            <a:br>
              <a:rPr lang="en" sz="1400">
                <a:latin typeface="Arial"/>
                <a:ea typeface="Arial"/>
                <a:cs typeface="Arial"/>
                <a:sym typeface="Arial"/>
              </a:rPr>
            </a:br>
            <a:endParaRPr sz="1400">
              <a:latin typeface="Arial"/>
              <a:ea typeface="Arial"/>
              <a:cs typeface="Arial"/>
              <a:sym typeface="Arial"/>
            </a:endParaRPr>
          </a:p>
          <a:p>
            <a:pPr indent="-323850" lvl="1" marL="914400" rtl="0" algn="l">
              <a:lnSpc>
                <a:spcPct val="90000"/>
              </a:lnSpc>
              <a:spcBef>
                <a:spcPts val="0"/>
              </a:spcBef>
              <a:spcAft>
                <a:spcPts val="0"/>
              </a:spcAft>
              <a:buSzPts val="1500"/>
              <a:buFont typeface="Arial"/>
              <a:buChar char="•"/>
            </a:pPr>
            <a:r>
              <a:rPr lang="en" sz="1500">
                <a:latin typeface="Arial"/>
                <a:ea typeface="Arial"/>
                <a:cs typeface="Arial"/>
                <a:sym typeface="Arial"/>
              </a:rPr>
              <a:t>Use </a:t>
            </a:r>
            <a:r>
              <a:rPr b="1" lang="en" sz="1500">
                <a:latin typeface="Arial"/>
                <a:ea typeface="Arial"/>
                <a:cs typeface="Arial"/>
                <a:sym typeface="Arial"/>
              </a:rPr>
              <a:t>LLMs</a:t>
            </a:r>
            <a:r>
              <a:rPr lang="en" sz="1500">
                <a:latin typeface="Arial"/>
                <a:ea typeface="Arial"/>
                <a:cs typeface="Arial"/>
                <a:sym typeface="Arial"/>
              </a:rPr>
              <a:t> to </a:t>
            </a:r>
            <a:r>
              <a:rPr lang="en" sz="1500">
                <a:latin typeface="Arial"/>
                <a:ea typeface="Arial"/>
                <a:cs typeface="Arial"/>
                <a:sym typeface="Arial"/>
              </a:rPr>
              <a:t>generate </a:t>
            </a:r>
            <a:r>
              <a:rPr b="1" lang="en" sz="1500">
                <a:latin typeface="Arial"/>
                <a:ea typeface="Arial"/>
                <a:cs typeface="Arial"/>
                <a:sym typeface="Arial"/>
              </a:rPr>
              <a:t>synthetic medical notes</a:t>
            </a:r>
            <a:r>
              <a:rPr lang="en" sz="1500">
                <a:latin typeface="Arial"/>
                <a:ea typeface="Arial"/>
                <a:cs typeface="Arial"/>
                <a:sym typeface="Arial"/>
              </a:rPr>
              <a:t> and evaluate its utility and privacy risks.</a:t>
            </a:r>
            <a:endParaRPr sz="1500">
              <a:latin typeface="Arial"/>
              <a:ea typeface="Arial"/>
              <a:cs typeface="Arial"/>
              <a:sym typeface="Arial"/>
            </a:endParaRPr>
          </a:p>
        </p:txBody>
      </p:sp>
      <p:sp>
        <p:nvSpPr>
          <p:cNvPr id="214" name="Google Shape;214;p32"/>
          <p:cNvSpPr txBox="1"/>
          <p:nvPr>
            <p:ph idx="3" type="body"/>
          </p:nvPr>
        </p:nvSpPr>
        <p:spPr>
          <a:xfrm>
            <a:off x="5798257" y="202925"/>
            <a:ext cx="2355000" cy="748800"/>
          </a:xfrm>
          <a:prstGeom prst="rect">
            <a:avLst/>
          </a:prstGeom>
          <a:noFill/>
          <a:ln>
            <a:noFill/>
          </a:ln>
        </p:spPr>
        <p:txBody>
          <a:bodyPr anchorCtr="0" anchor="t" bIns="35100" lIns="0" spcFirstLastPara="1" rIns="68575" wrap="square" tIns="34275">
            <a:noAutofit/>
          </a:bodyPr>
          <a:lstStyle/>
          <a:p>
            <a:pPr indent="0" lvl="0" marL="0" rtl="0" algn="ctr">
              <a:lnSpc>
                <a:spcPct val="90000"/>
              </a:lnSpc>
              <a:spcBef>
                <a:spcPts val="0"/>
              </a:spcBef>
              <a:spcAft>
                <a:spcPts val="0"/>
              </a:spcAft>
              <a:buClr>
                <a:srgbClr val="4700F2"/>
              </a:buClr>
              <a:buSzPts val="1700"/>
              <a:buNone/>
            </a:pPr>
            <a:r>
              <a:rPr lang="en" sz="2300">
                <a:solidFill>
                  <a:srgbClr val="4700F2"/>
                </a:solidFill>
                <a:latin typeface="Open Sans"/>
                <a:ea typeface="Open Sans"/>
                <a:cs typeface="Open Sans"/>
                <a:sym typeface="Open Sans"/>
              </a:rPr>
              <a:t>Objective</a:t>
            </a:r>
            <a:endParaRPr sz="23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
        <p:nvSpPr>
          <p:cNvPr id="220" name="Google Shape;220;p33"/>
          <p:cNvSpPr txBox="1"/>
          <p:nvPr>
            <p:ph idx="3" type="body"/>
          </p:nvPr>
        </p:nvSpPr>
        <p:spPr>
          <a:xfrm>
            <a:off x="656033" y="239852"/>
            <a:ext cx="1149300" cy="5001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rgbClr val="4700F2"/>
              </a:buClr>
              <a:buSzPts val="1700"/>
              <a:buNone/>
            </a:pPr>
            <a:r>
              <a:rPr lang="en" sz="2300">
                <a:solidFill>
                  <a:srgbClr val="4700F2"/>
                </a:solidFill>
                <a:latin typeface="Open Sans"/>
                <a:ea typeface="Open Sans"/>
                <a:cs typeface="Open Sans"/>
                <a:sym typeface="Open Sans"/>
              </a:rPr>
              <a:t>Tasks</a:t>
            </a:r>
            <a:endParaRPr sz="2300">
              <a:solidFill>
                <a:srgbClr val="4700F2"/>
              </a:solidFill>
              <a:latin typeface="Open Sans"/>
              <a:ea typeface="Open Sans"/>
              <a:cs typeface="Open Sans"/>
              <a:sym typeface="Open Sans"/>
            </a:endParaRPr>
          </a:p>
        </p:txBody>
      </p:sp>
      <p:sp>
        <p:nvSpPr>
          <p:cNvPr id="221" name="Google Shape;221;p33"/>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grpSp>
        <p:nvGrpSpPr>
          <p:cNvPr id="222" name="Google Shape;222;p33"/>
          <p:cNvGrpSpPr/>
          <p:nvPr/>
        </p:nvGrpSpPr>
        <p:grpSpPr>
          <a:xfrm>
            <a:off x="210158" y="3246521"/>
            <a:ext cx="5096772" cy="1545933"/>
            <a:chOff x="210158" y="3246521"/>
            <a:chExt cx="5096772" cy="1545933"/>
          </a:xfrm>
        </p:grpSpPr>
        <p:sp>
          <p:nvSpPr>
            <p:cNvPr id="223" name="Google Shape;223;p33"/>
            <p:cNvSpPr txBox="1"/>
            <p:nvPr/>
          </p:nvSpPr>
          <p:spPr>
            <a:xfrm>
              <a:off x="3559730" y="3682844"/>
              <a:ext cx="1747200" cy="715800"/>
            </a:xfrm>
            <a:prstGeom prst="rect">
              <a:avLst/>
            </a:prstGeom>
            <a:noFill/>
            <a:ln cap="flat" cmpd="sng" w="2857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2"/>
                  </a:solidFill>
                  <a:latin typeface="Calibri"/>
                  <a:ea typeface="Calibri"/>
                  <a:cs typeface="Calibri"/>
                  <a:sym typeface="Calibri"/>
                </a:rPr>
                <a:t>“A chest X-ray of a patient with cardiomegaly”</a:t>
              </a:r>
              <a:endParaRPr sz="1400">
                <a:solidFill>
                  <a:schemeClr val="dk2"/>
                </a:solidFill>
                <a:latin typeface="Calibri"/>
                <a:ea typeface="Calibri"/>
                <a:cs typeface="Calibri"/>
                <a:sym typeface="Calibri"/>
              </a:endParaRPr>
            </a:p>
          </p:txBody>
        </p:sp>
        <p:pic>
          <p:nvPicPr>
            <p:cNvPr id="224" name="Google Shape;224;p33"/>
            <p:cNvPicPr preferRelativeResize="0"/>
            <p:nvPr/>
          </p:nvPicPr>
          <p:blipFill rotWithShape="1">
            <a:blip r:embed="rId3">
              <a:alphaModFix/>
            </a:blip>
            <a:srcRect b="0" l="0" r="0" t="0"/>
            <a:stretch/>
          </p:blipFill>
          <p:spPr>
            <a:xfrm>
              <a:off x="210158" y="3265733"/>
              <a:ext cx="1526721" cy="1526721"/>
            </a:xfrm>
            <a:prstGeom prst="rect">
              <a:avLst/>
            </a:prstGeom>
            <a:noFill/>
            <a:ln>
              <a:noFill/>
            </a:ln>
          </p:spPr>
        </p:pic>
        <p:sp>
          <p:nvSpPr>
            <p:cNvPr id="225" name="Google Shape;225;p33"/>
            <p:cNvSpPr txBox="1"/>
            <p:nvPr/>
          </p:nvSpPr>
          <p:spPr>
            <a:xfrm>
              <a:off x="1805372" y="3246521"/>
              <a:ext cx="16395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2"/>
                  </a:solidFill>
                  <a:latin typeface="Calibri"/>
                  <a:ea typeface="Calibri"/>
                  <a:cs typeface="Calibri"/>
                  <a:sym typeface="Calibri"/>
                </a:rPr>
                <a:t>Image-to-text</a:t>
              </a:r>
              <a:endParaRPr sz="1100">
                <a:solidFill>
                  <a:schemeClr val="dk2"/>
                </a:solidFill>
              </a:endParaRPr>
            </a:p>
            <a:p>
              <a:pPr indent="-215900" lvl="0" marL="215900" marR="0" rtl="0" algn="l">
                <a:spcBef>
                  <a:spcPts val="0"/>
                </a:spcBef>
                <a:spcAft>
                  <a:spcPts val="0"/>
                </a:spcAft>
                <a:buClr>
                  <a:schemeClr val="dk2"/>
                </a:buClr>
                <a:buSzPts val="1400"/>
                <a:buFont typeface="Arial"/>
                <a:buChar char="•"/>
              </a:pPr>
              <a:r>
                <a:rPr lang="en" sz="1400">
                  <a:solidFill>
                    <a:schemeClr val="dk2"/>
                  </a:solidFill>
                  <a:latin typeface="Calibri"/>
                  <a:ea typeface="Calibri"/>
                  <a:cs typeface="Calibri"/>
                  <a:sym typeface="Calibri"/>
                </a:rPr>
                <a:t>Image captioning</a:t>
              </a:r>
              <a:endParaRPr sz="1100">
                <a:solidFill>
                  <a:schemeClr val="dk2"/>
                </a:solidFill>
              </a:endParaRPr>
            </a:p>
            <a:p>
              <a:pPr indent="-215900" lvl="0" marL="215900" marR="0" rtl="0" algn="l">
                <a:spcBef>
                  <a:spcPts val="0"/>
                </a:spcBef>
                <a:spcAft>
                  <a:spcPts val="0"/>
                </a:spcAft>
                <a:buClr>
                  <a:schemeClr val="dk2"/>
                </a:buClr>
                <a:buSzPts val="1400"/>
                <a:buFont typeface="Arial"/>
                <a:buChar char="•"/>
              </a:pPr>
              <a:r>
                <a:rPr lang="en" sz="1400">
                  <a:solidFill>
                    <a:schemeClr val="dk2"/>
                  </a:solidFill>
                  <a:latin typeface="Calibri"/>
                  <a:ea typeface="Calibri"/>
                  <a:cs typeface="Calibri"/>
                  <a:sym typeface="Calibri"/>
                </a:rPr>
                <a:t>Radiology report</a:t>
              </a:r>
              <a:endParaRPr sz="1400">
                <a:solidFill>
                  <a:schemeClr val="dk2"/>
                </a:solidFill>
                <a:latin typeface="Calibri"/>
                <a:ea typeface="Calibri"/>
                <a:cs typeface="Calibri"/>
                <a:sym typeface="Calibri"/>
              </a:endParaRPr>
            </a:p>
          </p:txBody>
        </p:sp>
        <p:sp>
          <p:nvSpPr>
            <p:cNvPr id="226" name="Google Shape;226;p33"/>
            <p:cNvSpPr/>
            <p:nvPr/>
          </p:nvSpPr>
          <p:spPr>
            <a:xfrm>
              <a:off x="1818208" y="3889556"/>
              <a:ext cx="1639500" cy="279000"/>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227" name="Google Shape;227;p33"/>
          <p:cNvGrpSpPr/>
          <p:nvPr/>
        </p:nvGrpSpPr>
        <p:grpSpPr>
          <a:xfrm>
            <a:off x="210160" y="1826453"/>
            <a:ext cx="5096771" cy="1112700"/>
            <a:chOff x="210160" y="1826453"/>
            <a:chExt cx="5096771" cy="1112700"/>
          </a:xfrm>
        </p:grpSpPr>
        <p:sp>
          <p:nvSpPr>
            <p:cNvPr id="228" name="Google Shape;228;p33"/>
            <p:cNvSpPr/>
            <p:nvPr/>
          </p:nvSpPr>
          <p:spPr>
            <a:xfrm>
              <a:off x="210160" y="1826453"/>
              <a:ext cx="1526700" cy="1112700"/>
            </a:xfrm>
            <a:prstGeom prst="rect">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 sz="1500" u="none" cap="none" strike="noStrike">
                  <a:solidFill>
                    <a:schemeClr val="dk2"/>
                  </a:solidFill>
                  <a:latin typeface="Calibri"/>
                  <a:ea typeface="Calibri"/>
                  <a:cs typeface="Calibri"/>
                  <a:sym typeface="Calibri"/>
                </a:rPr>
                <a:t>Prompt</a:t>
              </a:r>
              <a:r>
                <a:rPr b="1" i="0" lang="en" sz="1400" u="none" cap="none" strike="noStrike">
                  <a:solidFill>
                    <a:schemeClr val="dk2"/>
                  </a:solidFill>
                  <a:latin typeface="Calibri"/>
                  <a:ea typeface="Calibri"/>
                  <a:cs typeface="Calibri"/>
                  <a:sym typeface="Calibri"/>
                </a:rPr>
                <a:t>:</a:t>
              </a:r>
              <a:r>
                <a:rPr b="0" i="0" lang="en" sz="1400" u="none" cap="none" strike="noStrike">
                  <a:solidFill>
                    <a:schemeClr val="dk2"/>
                  </a:solidFill>
                  <a:latin typeface="Calibri"/>
                  <a:ea typeface="Calibri"/>
                  <a:cs typeface="Calibri"/>
                  <a:sym typeface="Calibri"/>
                </a:rPr>
                <a:t> </a:t>
              </a:r>
              <a:r>
                <a:rPr lang="en">
                  <a:solidFill>
                    <a:schemeClr val="dk2"/>
                  </a:solidFill>
                  <a:latin typeface="Calibri"/>
                  <a:ea typeface="Calibri"/>
                  <a:cs typeface="Calibri"/>
                  <a:sym typeface="Calibri"/>
                </a:rPr>
                <a:t>W</a:t>
              </a:r>
              <a:r>
                <a:rPr b="0" i="0" lang="en" sz="1400" u="none" cap="none" strike="noStrike">
                  <a:solidFill>
                    <a:schemeClr val="dk2"/>
                  </a:solidFill>
                  <a:latin typeface="Calibri"/>
                  <a:ea typeface="Calibri"/>
                  <a:cs typeface="Calibri"/>
                  <a:sym typeface="Calibri"/>
                </a:rPr>
                <a:t>rite a </a:t>
              </a:r>
              <a:r>
                <a:rPr b="1" i="1" lang="en" sz="1400" u="none" cap="none" strike="noStrike">
                  <a:solidFill>
                    <a:schemeClr val="dk2"/>
                  </a:solidFill>
                  <a:latin typeface="Calibri"/>
                  <a:ea typeface="Calibri"/>
                  <a:cs typeface="Calibri"/>
                  <a:sym typeface="Calibri"/>
                </a:rPr>
                <a:t>clinical note </a:t>
              </a:r>
              <a:r>
                <a:rPr b="0" i="0" lang="en" sz="1400" u="none" cap="none" strike="noStrike">
                  <a:solidFill>
                    <a:schemeClr val="dk2"/>
                  </a:solidFill>
                  <a:latin typeface="Calibri"/>
                  <a:ea typeface="Calibri"/>
                  <a:cs typeface="Calibri"/>
                  <a:sym typeface="Calibri"/>
                </a:rPr>
                <a:t>of a patient with a </a:t>
              </a:r>
              <a:r>
                <a:rPr b="1" i="1" lang="en" sz="1400" u="none" cap="none" strike="noStrike">
                  <a:solidFill>
                    <a:schemeClr val="dk2"/>
                  </a:solidFill>
                  <a:latin typeface="Calibri"/>
                  <a:ea typeface="Calibri"/>
                  <a:cs typeface="Calibri"/>
                  <a:sym typeface="Calibri"/>
                </a:rPr>
                <a:t>neurological </a:t>
              </a:r>
              <a:r>
                <a:rPr b="0" i="0" lang="en" sz="1400" u="none" cap="none" strike="noStrike">
                  <a:solidFill>
                    <a:schemeClr val="dk2"/>
                  </a:solidFill>
                  <a:latin typeface="Calibri"/>
                  <a:ea typeface="Calibri"/>
                  <a:cs typeface="Calibri"/>
                  <a:sym typeface="Calibri"/>
                </a:rPr>
                <a:t>condition</a:t>
              </a:r>
              <a:endParaRPr b="0" i="0" sz="1400" u="none" cap="none" strike="noStrike">
                <a:solidFill>
                  <a:schemeClr val="dk2"/>
                </a:solidFill>
                <a:latin typeface="Calibri"/>
                <a:ea typeface="Calibri"/>
                <a:cs typeface="Calibri"/>
                <a:sym typeface="Calibri"/>
              </a:endParaRPr>
            </a:p>
          </p:txBody>
        </p:sp>
        <p:sp>
          <p:nvSpPr>
            <p:cNvPr id="229" name="Google Shape;229;p33"/>
            <p:cNvSpPr txBox="1"/>
            <p:nvPr/>
          </p:nvSpPr>
          <p:spPr>
            <a:xfrm>
              <a:off x="1809074" y="1826453"/>
              <a:ext cx="15294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2"/>
                  </a:solidFill>
                  <a:latin typeface="Calibri"/>
                  <a:ea typeface="Calibri"/>
                  <a:cs typeface="Calibri"/>
                  <a:sym typeface="Calibri"/>
                </a:rPr>
                <a:t>De novo text generation</a:t>
              </a:r>
              <a:endParaRPr sz="1400">
                <a:solidFill>
                  <a:schemeClr val="dk2"/>
                </a:solidFill>
                <a:latin typeface="Calibri"/>
                <a:ea typeface="Calibri"/>
                <a:cs typeface="Calibri"/>
                <a:sym typeface="Calibri"/>
              </a:endParaRPr>
            </a:p>
          </p:txBody>
        </p:sp>
        <p:sp>
          <p:nvSpPr>
            <p:cNvPr id="230" name="Google Shape;230;p33"/>
            <p:cNvSpPr/>
            <p:nvPr/>
          </p:nvSpPr>
          <p:spPr>
            <a:xfrm>
              <a:off x="3559730" y="2213313"/>
              <a:ext cx="1747200" cy="378000"/>
            </a:xfrm>
            <a:prstGeom prst="rect">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2"/>
                  </a:solidFill>
                  <a:latin typeface="Calibri"/>
                  <a:ea typeface="Calibri"/>
                  <a:cs typeface="Calibri"/>
                  <a:sym typeface="Calibri"/>
                </a:rPr>
                <a:t>Synthetic clinical note</a:t>
              </a:r>
              <a:endParaRPr sz="1400">
                <a:solidFill>
                  <a:schemeClr val="dk2"/>
                </a:solidFill>
                <a:latin typeface="Calibri"/>
                <a:ea typeface="Calibri"/>
                <a:cs typeface="Calibri"/>
                <a:sym typeface="Calibri"/>
              </a:endParaRPr>
            </a:p>
          </p:txBody>
        </p:sp>
        <p:sp>
          <p:nvSpPr>
            <p:cNvPr id="231" name="Google Shape;231;p33"/>
            <p:cNvSpPr/>
            <p:nvPr/>
          </p:nvSpPr>
          <p:spPr>
            <a:xfrm>
              <a:off x="1805372" y="2262776"/>
              <a:ext cx="1639500" cy="279000"/>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232" name="Google Shape;232;p33"/>
          <p:cNvGrpSpPr/>
          <p:nvPr/>
        </p:nvGrpSpPr>
        <p:grpSpPr>
          <a:xfrm>
            <a:off x="210158" y="787914"/>
            <a:ext cx="5096772" cy="761393"/>
            <a:chOff x="210158" y="787914"/>
            <a:chExt cx="5096772" cy="761393"/>
          </a:xfrm>
        </p:grpSpPr>
        <p:sp>
          <p:nvSpPr>
            <p:cNvPr id="233" name="Google Shape;233;p33"/>
            <p:cNvSpPr/>
            <p:nvPr/>
          </p:nvSpPr>
          <p:spPr>
            <a:xfrm>
              <a:off x="210158" y="1171307"/>
              <a:ext cx="1526700" cy="378000"/>
            </a:xfrm>
            <a:prstGeom prst="rect">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2"/>
                  </a:solidFill>
                  <a:latin typeface="Calibri"/>
                  <a:ea typeface="Calibri"/>
                  <a:cs typeface="Calibri"/>
                  <a:sym typeface="Calibri"/>
                </a:rPr>
                <a:t>Real clinical note</a:t>
              </a:r>
              <a:endParaRPr b="0" i="0" sz="1400" u="none" cap="none" strike="noStrike">
                <a:solidFill>
                  <a:schemeClr val="dk2"/>
                </a:solidFill>
                <a:latin typeface="Calibri"/>
                <a:ea typeface="Calibri"/>
                <a:cs typeface="Calibri"/>
                <a:sym typeface="Calibri"/>
              </a:endParaRPr>
            </a:p>
          </p:txBody>
        </p:sp>
        <p:sp>
          <p:nvSpPr>
            <p:cNvPr id="234" name="Google Shape;234;p33"/>
            <p:cNvSpPr/>
            <p:nvPr/>
          </p:nvSpPr>
          <p:spPr>
            <a:xfrm>
              <a:off x="3559730" y="1171307"/>
              <a:ext cx="1747200" cy="378000"/>
            </a:xfrm>
            <a:prstGeom prst="rect">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2"/>
                  </a:solidFill>
                  <a:latin typeface="Calibri"/>
                  <a:ea typeface="Calibri"/>
                  <a:cs typeface="Calibri"/>
                  <a:sym typeface="Calibri"/>
                </a:rPr>
                <a:t>Synthetic clinical note</a:t>
              </a:r>
              <a:endParaRPr b="0" i="0" sz="1400" u="none" cap="none" strike="noStrike">
                <a:solidFill>
                  <a:schemeClr val="dk2"/>
                </a:solidFill>
                <a:latin typeface="Calibri"/>
                <a:ea typeface="Calibri"/>
                <a:cs typeface="Calibri"/>
                <a:sym typeface="Calibri"/>
              </a:endParaRPr>
            </a:p>
          </p:txBody>
        </p:sp>
        <p:sp>
          <p:nvSpPr>
            <p:cNvPr id="235" name="Google Shape;235;p33"/>
            <p:cNvSpPr txBox="1"/>
            <p:nvPr/>
          </p:nvSpPr>
          <p:spPr>
            <a:xfrm>
              <a:off x="1805372" y="787914"/>
              <a:ext cx="16401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2"/>
                  </a:solidFill>
                  <a:latin typeface="Calibri"/>
                  <a:ea typeface="Calibri"/>
                  <a:cs typeface="Calibri"/>
                  <a:sym typeface="Calibri"/>
                </a:rPr>
                <a:t>Paraphrasing (</a:t>
              </a:r>
              <a:r>
                <a:rPr lang="en" sz="1400">
                  <a:solidFill>
                    <a:schemeClr val="dk2"/>
                  </a:solidFill>
                  <a:latin typeface="Calibri"/>
                  <a:ea typeface="Calibri"/>
                  <a:cs typeface="Calibri"/>
                  <a:sym typeface="Calibri"/>
                </a:rPr>
                <a:t>Text-to-text)</a:t>
              </a:r>
              <a:endParaRPr sz="1400">
                <a:solidFill>
                  <a:schemeClr val="dk2"/>
                </a:solidFill>
                <a:latin typeface="Calibri"/>
                <a:ea typeface="Calibri"/>
                <a:cs typeface="Calibri"/>
                <a:sym typeface="Calibri"/>
              </a:endParaRPr>
            </a:p>
          </p:txBody>
        </p:sp>
        <p:sp>
          <p:nvSpPr>
            <p:cNvPr id="236" name="Google Shape;236;p33"/>
            <p:cNvSpPr/>
            <p:nvPr/>
          </p:nvSpPr>
          <p:spPr>
            <a:xfrm>
              <a:off x="1818207" y="1220771"/>
              <a:ext cx="1639500" cy="279000"/>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237" name="Google Shape;237;p33"/>
          <p:cNvGrpSpPr/>
          <p:nvPr/>
        </p:nvGrpSpPr>
        <p:grpSpPr>
          <a:xfrm>
            <a:off x="5306900" y="751942"/>
            <a:ext cx="3634929" cy="4116675"/>
            <a:chOff x="5306900" y="751943"/>
            <a:chExt cx="3634929" cy="4116675"/>
          </a:xfrm>
        </p:grpSpPr>
        <p:sp>
          <p:nvSpPr>
            <p:cNvPr id="238" name="Google Shape;238;p33"/>
            <p:cNvSpPr/>
            <p:nvPr/>
          </p:nvSpPr>
          <p:spPr>
            <a:xfrm>
              <a:off x="5867729" y="3620018"/>
              <a:ext cx="3074100" cy="1248600"/>
            </a:xfrm>
            <a:prstGeom prst="rect">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 sz="1400" u="none" cap="none" strike="noStrike">
                  <a:solidFill>
                    <a:schemeClr val="dk2"/>
                  </a:solidFill>
                  <a:latin typeface="Calibri"/>
                  <a:ea typeface="Calibri"/>
                  <a:cs typeface="Calibri"/>
                  <a:sym typeface="Calibri"/>
                </a:rPr>
                <a:t>Model training for diverse use-cases</a:t>
              </a:r>
              <a:endParaRPr sz="1100">
                <a:solidFill>
                  <a:schemeClr val="dk2"/>
                </a:solidFill>
              </a:endParaRPr>
            </a:p>
            <a:p>
              <a:pPr indent="-215900" lvl="0" marL="215900" marR="0" rtl="0" algn="l">
                <a:spcBef>
                  <a:spcPts val="0"/>
                </a:spcBef>
                <a:spcAft>
                  <a:spcPts val="0"/>
                </a:spcAft>
                <a:buClr>
                  <a:schemeClr val="dk2"/>
                </a:buClr>
                <a:buSzPts val="1400"/>
                <a:buFont typeface="Arial"/>
                <a:buChar char="•"/>
              </a:pPr>
              <a:r>
                <a:rPr b="0" i="0" lang="en" sz="1400" u="none" cap="none" strike="noStrike">
                  <a:solidFill>
                    <a:schemeClr val="dk2"/>
                  </a:solidFill>
                  <a:latin typeface="Calibri"/>
                  <a:ea typeface="Calibri"/>
                  <a:cs typeface="Calibri"/>
                  <a:sym typeface="Calibri"/>
                </a:rPr>
                <a:t>Document classification</a:t>
              </a:r>
              <a:endParaRPr sz="1100">
                <a:solidFill>
                  <a:schemeClr val="dk2"/>
                </a:solidFill>
              </a:endParaRPr>
            </a:p>
            <a:p>
              <a:pPr indent="-215900" lvl="0" marL="215900" marR="0" rtl="0" algn="l">
                <a:spcBef>
                  <a:spcPts val="0"/>
                </a:spcBef>
                <a:spcAft>
                  <a:spcPts val="0"/>
                </a:spcAft>
                <a:buClr>
                  <a:schemeClr val="dk2"/>
                </a:buClr>
                <a:buSzPts val="1400"/>
                <a:buFont typeface="Arial"/>
                <a:buChar char="•"/>
              </a:pPr>
              <a:r>
                <a:rPr b="0" i="0" lang="en" sz="1400" u="none" cap="none" strike="noStrike">
                  <a:solidFill>
                    <a:schemeClr val="dk2"/>
                  </a:solidFill>
                  <a:latin typeface="Calibri"/>
                  <a:ea typeface="Calibri"/>
                  <a:cs typeface="Calibri"/>
                  <a:sym typeface="Calibri"/>
                </a:rPr>
                <a:t>Entity recognition</a:t>
              </a:r>
              <a:endParaRPr sz="1100">
                <a:solidFill>
                  <a:schemeClr val="dk2"/>
                </a:solidFill>
              </a:endParaRPr>
            </a:p>
            <a:p>
              <a:pPr indent="-215900" lvl="0" marL="215900" marR="0" rtl="0" algn="l">
                <a:spcBef>
                  <a:spcPts val="0"/>
                </a:spcBef>
                <a:spcAft>
                  <a:spcPts val="0"/>
                </a:spcAft>
                <a:buClr>
                  <a:schemeClr val="dk2"/>
                </a:buClr>
                <a:buSzPts val="1400"/>
                <a:buFont typeface="Arial"/>
                <a:buChar char="•"/>
              </a:pPr>
              <a:r>
                <a:rPr b="0" i="0" lang="en" sz="1400" u="none" cap="none" strike="noStrike">
                  <a:solidFill>
                    <a:schemeClr val="dk2"/>
                  </a:solidFill>
                  <a:latin typeface="Calibri"/>
                  <a:ea typeface="Calibri"/>
                  <a:cs typeface="Calibri"/>
                  <a:sym typeface="Calibri"/>
                </a:rPr>
                <a:t>Summarization</a:t>
              </a:r>
              <a:endParaRPr b="0" i="0" sz="1400" u="none" cap="none" strike="noStrike">
                <a:solidFill>
                  <a:schemeClr val="dk2"/>
                </a:solidFill>
                <a:latin typeface="Calibri"/>
                <a:ea typeface="Calibri"/>
                <a:cs typeface="Calibri"/>
                <a:sym typeface="Calibri"/>
              </a:endParaRPr>
            </a:p>
          </p:txBody>
        </p:sp>
        <p:sp>
          <p:nvSpPr>
            <p:cNvPr id="239" name="Google Shape;239;p33"/>
            <p:cNvSpPr/>
            <p:nvPr/>
          </p:nvSpPr>
          <p:spPr>
            <a:xfrm>
              <a:off x="5867729" y="751942"/>
              <a:ext cx="3074100" cy="1335300"/>
            </a:xfrm>
            <a:prstGeom prst="rect">
              <a:avLst/>
            </a:prstGeom>
            <a:noFill/>
            <a:ln cap="flat" cmpd="sng" w="28575">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400" u="none" cap="none" strike="noStrike">
                  <a:solidFill>
                    <a:schemeClr val="dk2"/>
                  </a:solidFill>
                  <a:latin typeface="Calibri"/>
                  <a:ea typeface="Calibri"/>
                  <a:cs typeface="Calibri"/>
                  <a:sym typeface="Calibri"/>
                </a:rPr>
                <a:t>Utility metrics</a:t>
              </a:r>
              <a:endParaRPr sz="1100">
                <a:solidFill>
                  <a:schemeClr val="dk2"/>
                </a:solidFill>
              </a:endParaRPr>
            </a:p>
            <a:p>
              <a:pPr indent="-215900" lvl="0" marL="215900" marR="0" rtl="0" algn="l">
                <a:spcBef>
                  <a:spcPts val="0"/>
                </a:spcBef>
                <a:spcAft>
                  <a:spcPts val="0"/>
                </a:spcAft>
                <a:buClr>
                  <a:schemeClr val="dk2"/>
                </a:buClr>
                <a:buSzPts val="1400"/>
                <a:buFont typeface="Arial"/>
                <a:buChar char="•"/>
              </a:pPr>
              <a:r>
                <a:rPr lang="en" sz="1400">
                  <a:solidFill>
                    <a:schemeClr val="dk2"/>
                  </a:solidFill>
                  <a:latin typeface="Calibri"/>
                  <a:ea typeface="Calibri"/>
                  <a:cs typeface="Calibri"/>
                  <a:sym typeface="Calibri"/>
                </a:rPr>
                <a:t>BLEU</a:t>
              </a:r>
              <a:endParaRPr>
                <a:solidFill>
                  <a:schemeClr val="dk2"/>
                </a:solidFill>
                <a:latin typeface="Calibri"/>
                <a:ea typeface="Calibri"/>
                <a:cs typeface="Calibri"/>
                <a:sym typeface="Calibri"/>
              </a:endParaRPr>
            </a:p>
            <a:p>
              <a:pPr indent="-215900" lvl="0" marL="215900" marR="0" rtl="0" algn="l">
                <a:spcBef>
                  <a:spcPts val="0"/>
                </a:spcBef>
                <a:spcAft>
                  <a:spcPts val="0"/>
                </a:spcAft>
                <a:buClr>
                  <a:schemeClr val="dk2"/>
                </a:buClr>
                <a:buSzPts val="1400"/>
                <a:buFont typeface="Arial"/>
                <a:buChar char="•"/>
              </a:pPr>
              <a:r>
                <a:rPr lang="en" sz="1400">
                  <a:solidFill>
                    <a:schemeClr val="dk2"/>
                  </a:solidFill>
                  <a:latin typeface="Calibri"/>
                  <a:ea typeface="Calibri"/>
                  <a:cs typeface="Calibri"/>
                  <a:sym typeface="Calibri"/>
                </a:rPr>
                <a:t>ROUGE-L</a:t>
              </a:r>
              <a:endParaRPr sz="1400">
                <a:solidFill>
                  <a:schemeClr val="dk2"/>
                </a:solidFill>
                <a:latin typeface="Calibri"/>
                <a:ea typeface="Calibri"/>
                <a:cs typeface="Calibri"/>
                <a:sym typeface="Calibri"/>
              </a:endParaRPr>
            </a:p>
            <a:p>
              <a:pPr indent="-196850" lvl="0" marL="215900" marR="0" rtl="0" algn="l">
                <a:spcBef>
                  <a:spcPts val="0"/>
                </a:spcBef>
                <a:spcAft>
                  <a:spcPts val="0"/>
                </a:spcAft>
                <a:buClr>
                  <a:schemeClr val="dk2"/>
                </a:buClr>
                <a:buSzPts val="1100"/>
                <a:buFont typeface="Calibri"/>
                <a:buChar char="•"/>
              </a:pPr>
              <a:r>
                <a:rPr lang="en">
                  <a:solidFill>
                    <a:schemeClr val="dk2"/>
                  </a:solidFill>
                  <a:latin typeface="Calibri"/>
                  <a:ea typeface="Calibri"/>
                  <a:cs typeface="Calibri"/>
                  <a:sym typeface="Calibri"/>
                </a:rPr>
                <a:t>BERT</a:t>
              </a:r>
              <a:endParaRPr sz="1100">
                <a:solidFill>
                  <a:schemeClr val="dk2"/>
                </a:solidFill>
              </a:endParaRPr>
            </a:p>
            <a:p>
              <a:pPr indent="-215900" lvl="0" marL="215900" marR="0" rtl="0" algn="l">
                <a:spcBef>
                  <a:spcPts val="0"/>
                </a:spcBef>
                <a:spcAft>
                  <a:spcPts val="0"/>
                </a:spcAft>
                <a:buClr>
                  <a:schemeClr val="dk2"/>
                </a:buClr>
                <a:buSzPts val="1400"/>
                <a:buFont typeface="Arial"/>
                <a:buChar char="•"/>
              </a:pPr>
              <a:r>
                <a:rPr lang="en" sz="1400">
                  <a:solidFill>
                    <a:schemeClr val="dk2"/>
                  </a:solidFill>
                  <a:latin typeface="Calibri"/>
                  <a:ea typeface="Calibri"/>
                  <a:cs typeface="Calibri"/>
                  <a:sym typeface="Calibri"/>
                </a:rPr>
                <a:t>Predictive Capability</a:t>
              </a:r>
              <a:endParaRPr sz="1400">
                <a:solidFill>
                  <a:schemeClr val="dk2"/>
                </a:solidFill>
                <a:latin typeface="Calibri"/>
                <a:ea typeface="Calibri"/>
                <a:cs typeface="Calibri"/>
                <a:sym typeface="Calibri"/>
              </a:endParaRPr>
            </a:p>
            <a:p>
              <a:pPr indent="-196850" lvl="0" marL="215900" marR="0" rtl="0" algn="l">
                <a:spcBef>
                  <a:spcPts val="0"/>
                </a:spcBef>
                <a:spcAft>
                  <a:spcPts val="0"/>
                </a:spcAft>
                <a:buClr>
                  <a:schemeClr val="dk2"/>
                </a:buClr>
                <a:buSzPts val="1100"/>
                <a:buFont typeface="Calibri"/>
                <a:buChar char="•"/>
              </a:pPr>
              <a:r>
                <a:rPr lang="en">
                  <a:solidFill>
                    <a:schemeClr val="dk2"/>
                  </a:solidFill>
                  <a:latin typeface="Calibri"/>
                  <a:ea typeface="Calibri"/>
                  <a:cs typeface="Calibri"/>
                  <a:sym typeface="Calibri"/>
                </a:rPr>
                <a:t>Feature importance</a:t>
              </a:r>
              <a:endParaRPr>
                <a:solidFill>
                  <a:schemeClr val="dk2"/>
                </a:solidFill>
                <a:latin typeface="Calibri"/>
                <a:ea typeface="Calibri"/>
                <a:cs typeface="Calibri"/>
                <a:sym typeface="Calibri"/>
              </a:endParaRPr>
            </a:p>
            <a:p>
              <a:pPr indent="0" lvl="0" marL="342900" marR="0" rtl="0" algn="l">
                <a:spcBef>
                  <a:spcPts val="0"/>
                </a:spcBef>
                <a:spcAft>
                  <a:spcPts val="0"/>
                </a:spcAft>
                <a:buNone/>
              </a:pPr>
              <a:r>
                <a:t/>
              </a:r>
              <a:endParaRPr>
                <a:solidFill>
                  <a:schemeClr val="dk2"/>
                </a:solidFill>
                <a:latin typeface="Calibri"/>
                <a:ea typeface="Calibri"/>
                <a:cs typeface="Calibri"/>
                <a:sym typeface="Calibri"/>
              </a:endParaRPr>
            </a:p>
          </p:txBody>
        </p:sp>
        <p:sp>
          <p:nvSpPr>
            <p:cNvPr id="240" name="Google Shape;240;p33"/>
            <p:cNvSpPr/>
            <p:nvPr/>
          </p:nvSpPr>
          <p:spPr>
            <a:xfrm>
              <a:off x="5867729" y="2185166"/>
              <a:ext cx="3074100" cy="1335300"/>
            </a:xfrm>
            <a:prstGeom prst="rect">
              <a:avLst/>
            </a:prstGeom>
            <a:noFill/>
            <a:ln cap="flat" cmpd="sng" w="28575">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dk2"/>
                  </a:solidFill>
                  <a:latin typeface="Calibri"/>
                  <a:ea typeface="Calibri"/>
                  <a:cs typeface="Calibri"/>
                  <a:sym typeface="Calibri"/>
                </a:rPr>
                <a:t>Privacy metrics</a:t>
              </a:r>
              <a:endParaRPr sz="1100">
                <a:solidFill>
                  <a:schemeClr val="dk2"/>
                </a:solidFill>
              </a:endParaRPr>
            </a:p>
            <a:p>
              <a:pPr indent="-215900" lvl="0" marL="215900" marR="0" rtl="0" algn="l">
                <a:spcBef>
                  <a:spcPts val="0"/>
                </a:spcBef>
                <a:spcAft>
                  <a:spcPts val="0"/>
                </a:spcAft>
                <a:buClr>
                  <a:schemeClr val="dk2"/>
                </a:buClr>
                <a:buSzPts val="1400"/>
                <a:buFont typeface="Arial"/>
                <a:buChar char="•"/>
              </a:pPr>
              <a:r>
                <a:rPr lang="en" sz="1400">
                  <a:solidFill>
                    <a:schemeClr val="dk2"/>
                  </a:solidFill>
                  <a:latin typeface="Calibri"/>
                  <a:ea typeface="Calibri"/>
                  <a:cs typeface="Calibri"/>
                  <a:sym typeface="Calibri"/>
                </a:rPr>
                <a:t>BLEU</a:t>
              </a:r>
              <a:endParaRPr sz="1400">
                <a:solidFill>
                  <a:schemeClr val="dk2"/>
                </a:solidFill>
                <a:latin typeface="Calibri"/>
                <a:ea typeface="Calibri"/>
                <a:cs typeface="Calibri"/>
                <a:sym typeface="Calibri"/>
              </a:endParaRPr>
            </a:p>
            <a:p>
              <a:pPr indent="-196850" lvl="0" marL="215900" marR="0" rtl="0" algn="l">
                <a:spcBef>
                  <a:spcPts val="0"/>
                </a:spcBef>
                <a:spcAft>
                  <a:spcPts val="0"/>
                </a:spcAft>
                <a:buClr>
                  <a:schemeClr val="dk2"/>
                </a:buClr>
                <a:buSzPts val="1100"/>
                <a:buFont typeface="Calibri"/>
                <a:buChar char="•"/>
              </a:pPr>
              <a:r>
                <a:rPr lang="en">
                  <a:solidFill>
                    <a:schemeClr val="dk2"/>
                  </a:solidFill>
                  <a:latin typeface="Calibri"/>
                  <a:ea typeface="Calibri"/>
                  <a:cs typeface="Calibri"/>
                  <a:sym typeface="Calibri"/>
                </a:rPr>
                <a:t>ROUGE-L</a:t>
              </a:r>
              <a:endParaRPr>
                <a:solidFill>
                  <a:schemeClr val="dk2"/>
                </a:solidFill>
                <a:latin typeface="Calibri"/>
                <a:ea typeface="Calibri"/>
                <a:cs typeface="Calibri"/>
                <a:sym typeface="Calibri"/>
              </a:endParaRPr>
            </a:p>
          </p:txBody>
        </p:sp>
        <p:sp>
          <p:nvSpPr>
            <p:cNvPr id="241" name="Google Shape;241;p33"/>
            <p:cNvSpPr/>
            <p:nvPr/>
          </p:nvSpPr>
          <p:spPr>
            <a:xfrm>
              <a:off x="5306900" y="1023254"/>
              <a:ext cx="397200" cy="1797300"/>
            </a:xfrm>
            <a:prstGeom prst="rightBrace">
              <a:avLst>
                <a:gd fmla="val 8333" name="adj1"/>
                <a:gd fmla="val 50000" name="adj2"/>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42" name="Google Shape;242;p33"/>
          <p:cNvSpPr/>
          <p:nvPr/>
        </p:nvSpPr>
        <p:spPr>
          <a:xfrm rot="-9965550">
            <a:off x="1735278" y="2998154"/>
            <a:ext cx="2817083" cy="27903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656035" y="1426030"/>
            <a:ext cx="4492800" cy="11031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3000"/>
              <a:buFont typeface="Montserrat"/>
              <a:buNone/>
            </a:pPr>
            <a:r>
              <a:rPr lang="en"/>
              <a:t>Setup</a:t>
            </a:r>
            <a:endParaRPr/>
          </a:p>
        </p:txBody>
      </p:sp>
      <p:sp>
        <p:nvSpPr>
          <p:cNvPr id="248" name="Google Shape;248;p34"/>
          <p:cNvSpPr txBox="1"/>
          <p:nvPr>
            <p:ph idx="1" type="body"/>
          </p:nvPr>
        </p:nvSpPr>
        <p:spPr>
          <a:xfrm>
            <a:off x="656035" y="971041"/>
            <a:ext cx="4961100" cy="439800"/>
          </a:xfrm>
          <a:prstGeom prst="rect">
            <a:avLst/>
          </a:prstGeom>
          <a:noFill/>
          <a:ln>
            <a:noFill/>
          </a:ln>
        </p:spPr>
        <p:txBody>
          <a:bodyPr anchorCtr="0" anchor="t" bIns="34275" lIns="0" spcFirstLastPara="1" rIns="68575" wrap="square" tIns="34275">
            <a:noAutofit/>
          </a:bodyPr>
          <a:lstStyle/>
          <a:p>
            <a:pPr indent="0" lvl="0" marL="0" rtl="0" algn="l">
              <a:lnSpc>
                <a:spcPct val="90000"/>
              </a:lnSpc>
              <a:spcBef>
                <a:spcPts val="0"/>
              </a:spcBef>
              <a:spcAft>
                <a:spcPts val="0"/>
              </a:spcAft>
              <a:buClr>
                <a:schemeClr val="lt1"/>
              </a:buClr>
              <a:buSzPts val="1800"/>
              <a:buNone/>
            </a:pPr>
            <a:r>
              <a:rPr lang="en"/>
              <a:t>SECTION 2</a:t>
            </a:r>
            <a:endParaRPr/>
          </a:p>
        </p:txBody>
      </p:sp>
      <p:sp>
        <p:nvSpPr>
          <p:cNvPr id="249" name="Google Shape;249;p34"/>
          <p:cNvSpPr txBox="1"/>
          <p:nvPr>
            <p:ph idx="11" type="ftr"/>
          </p:nvPr>
        </p:nvSpPr>
        <p:spPr>
          <a:xfrm>
            <a:off x="628650" y="4802614"/>
            <a:ext cx="30861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250" name="Google Shape;250;p34"/>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idx="12" type="sldNum"/>
          </p:nvPr>
        </p:nvSpPr>
        <p:spPr>
          <a:xfrm>
            <a:off x="4843463" y="360370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56" name="Google Shape;256;p35"/>
          <p:cNvSpPr txBox="1"/>
          <p:nvPr>
            <p:ph idx="3" type="body"/>
          </p:nvPr>
        </p:nvSpPr>
        <p:spPr>
          <a:xfrm>
            <a:off x="492025" y="179900"/>
            <a:ext cx="4183500" cy="4578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 sz="2300">
                <a:solidFill>
                  <a:srgbClr val="4700F2"/>
                </a:solidFill>
                <a:latin typeface="Open Sans"/>
                <a:ea typeface="Open Sans"/>
                <a:cs typeface="Open Sans"/>
                <a:sym typeface="Open Sans"/>
              </a:rPr>
              <a:t>Setup: </a:t>
            </a:r>
            <a:r>
              <a:rPr lang="en" sz="2000">
                <a:solidFill>
                  <a:srgbClr val="4700F2"/>
                </a:solidFill>
                <a:latin typeface="Open Sans"/>
                <a:ea typeface="Open Sans"/>
                <a:cs typeface="Open Sans"/>
                <a:sym typeface="Open Sans"/>
              </a:rPr>
              <a:t>Kaggle Public Dataset</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100"/>
              <a:buFont typeface="Arial"/>
              <a:buNone/>
            </a:pPr>
            <a:r>
              <a:t/>
            </a:r>
            <a:endParaRPr sz="23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rgbClr val="4700F2"/>
              </a:buClr>
              <a:buSzPts val="1700"/>
              <a:buNone/>
            </a:pPr>
            <a:r>
              <a:t/>
            </a:r>
            <a:endParaRPr sz="2300">
              <a:solidFill>
                <a:srgbClr val="4700F2"/>
              </a:solidFill>
              <a:latin typeface="Open Sans"/>
              <a:ea typeface="Open Sans"/>
              <a:cs typeface="Open Sans"/>
              <a:sym typeface="Open Sans"/>
            </a:endParaRPr>
          </a:p>
        </p:txBody>
      </p:sp>
      <p:sp>
        <p:nvSpPr>
          <p:cNvPr id="257" name="Google Shape;257;p35"/>
          <p:cNvSpPr txBox="1"/>
          <p:nvPr>
            <p:ph idx="11" type="ftr"/>
          </p:nvPr>
        </p:nvSpPr>
        <p:spPr>
          <a:xfrm>
            <a:off x="250263" y="4830235"/>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grpSp>
        <p:nvGrpSpPr>
          <p:cNvPr id="258" name="Google Shape;258;p35"/>
          <p:cNvGrpSpPr/>
          <p:nvPr/>
        </p:nvGrpSpPr>
        <p:grpSpPr>
          <a:xfrm>
            <a:off x="443675" y="423275"/>
            <a:ext cx="6851175" cy="1428283"/>
            <a:chOff x="433325" y="397900"/>
            <a:chExt cx="6851175" cy="1428283"/>
          </a:xfrm>
        </p:grpSpPr>
        <p:pic>
          <p:nvPicPr>
            <p:cNvPr id="259" name="Google Shape;259;p35"/>
            <p:cNvPicPr preferRelativeResize="0"/>
            <p:nvPr/>
          </p:nvPicPr>
          <p:blipFill>
            <a:blip r:embed="rId3">
              <a:alphaModFix/>
            </a:blip>
            <a:stretch>
              <a:fillRect/>
            </a:stretch>
          </p:blipFill>
          <p:spPr>
            <a:xfrm>
              <a:off x="4970000" y="397900"/>
              <a:ext cx="2314500" cy="1428283"/>
            </a:xfrm>
            <a:prstGeom prst="rect">
              <a:avLst/>
            </a:prstGeom>
            <a:noFill/>
            <a:ln>
              <a:noFill/>
            </a:ln>
          </p:spPr>
        </p:pic>
        <p:sp>
          <p:nvSpPr>
            <p:cNvPr id="260" name="Google Shape;260;p35"/>
            <p:cNvSpPr txBox="1"/>
            <p:nvPr/>
          </p:nvSpPr>
          <p:spPr>
            <a:xfrm>
              <a:off x="433325" y="819575"/>
              <a:ext cx="3838800" cy="639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242424"/>
                </a:buClr>
                <a:buSzPts val="1100"/>
                <a:buChar char="●"/>
              </a:pPr>
              <a:r>
                <a:rPr lang="en" sz="1100">
                  <a:solidFill>
                    <a:srgbClr val="242424"/>
                  </a:solidFill>
                </a:rPr>
                <a:t>1222 reports, 5 domains: </a:t>
              </a:r>
              <a:r>
                <a:rPr lang="en" sz="1100" u="sng">
                  <a:solidFill>
                    <a:schemeClr val="hlink"/>
                  </a:solidFill>
                  <a:hlinkClick r:id="rId4"/>
                </a:rPr>
                <a:t>Link</a:t>
              </a:r>
              <a:endParaRPr sz="1100">
                <a:solidFill>
                  <a:srgbClr val="242424"/>
                </a:solidFill>
              </a:endParaRPr>
            </a:p>
            <a:p>
              <a:pPr indent="-298450" lvl="0" marL="457200" rtl="0" algn="l">
                <a:spcBef>
                  <a:spcPts val="0"/>
                </a:spcBef>
                <a:spcAft>
                  <a:spcPts val="0"/>
                </a:spcAft>
                <a:buClr>
                  <a:srgbClr val="242424"/>
                </a:buClr>
                <a:buSzPts val="1100"/>
                <a:buFont typeface="Open Sans"/>
                <a:buChar char="●"/>
              </a:pPr>
              <a:r>
                <a:rPr lang="en" sz="1100">
                  <a:solidFill>
                    <a:srgbClr val="242424"/>
                  </a:solidFill>
                </a:rPr>
                <a:t>All experiments with </a:t>
              </a:r>
              <a:r>
                <a:rPr b="1" i="1" lang="en" sz="1100">
                  <a:solidFill>
                    <a:srgbClr val="242424"/>
                  </a:solidFill>
                </a:rPr>
                <a:t>Orthopedic</a:t>
              </a:r>
              <a:r>
                <a:rPr lang="en" sz="1100">
                  <a:solidFill>
                    <a:srgbClr val="242424"/>
                  </a:solidFill>
                </a:rPr>
                <a:t> (unless otherwise mentioned.)</a:t>
              </a:r>
              <a:endParaRPr sz="1100">
                <a:solidFill>
                  <a:srgbClr val="242424"/>
                </a:solidFill>
              </a:endParaRPr>
            </a:p>
          </p:txBody>
        </p:sp>
      </p:grpSp>
      <p:grpSp>
        <p:nvGrpSpPr>
          <p:cNvPr id="261" name="Google Shape;261;p35"/>
          <p:cNvGrpSpPr/>
          <p:nvPr/>
        </p:nvGrpSpPr>
        <p:grpSpPr>
          <a:xfrm>
            <a:off x="193500" y="1851550"/>
            <a:ext cx="8757000" cy="2978675"/>
            <a:chOff x="193500" y="1851550"/>
            <a:chExt cx="8757000" cy="2978675"/>
          </a:xfrm>
        </p:grpSpPr>
        <p:sp>
          <p:nvSpPr>
            <p:cNvPr id="262" name="Google Shape;262;p35"/>
            <p:cNvSpPr txBox="1"/>
            <p:nvPr/>
          </p:nvSpPr>
          <p:spPr>
            <a:xfrm>
              <a:off x="193500" y="2174325"/>
              <a:ext cx="8757000" cy="2655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CT HEAD WITHOUT CONTRAST, CT FACIAL BONES WITHOUT CONTRAST, AND CT CERVICAL SPINE WITHOUT CONTRAST</a:t>
              </a:r>
              <a:r>
                <a:rPr lang="en" sz="900">
                  <a:latin typeface="Open Sans"/>
                  <a:ea typeface="Open Sans"/>
                  <a:cs typeface="Open Sans"/>
                  <a:sym typeface="Open Sans"/>
                </a:rPr>
                <a:t>&lt;/B&gt;</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REASON FOR EXAM:</a:t>
              </a:r>
              <a:r>
                <a:rPr lang="en" sz="900">
                  <a:latin typeface="Open Sans"/>
                  <a:ea typeface="Open Sans"/>
                  <a:cs typeface="Open Sans"/>
                  <a:sym typeface="Open Sans"/>
                </a:rPr>
                <a:t> &lt;/B&gt; Motor vehicle collision.</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CT HEAD</a:t>
              </a:r>
              <a:r>
                <a:rPr lang="en" sz="900">
                  <a:latin typeface="Open Sans"/>
                  <a:ea typeface="Open Sans"/>
                  <a:cs typeface="Open Sans"/>
                  <a:sym typeface="Open Sans"/>
                </a:rPr>
                <a:t>&lt;/B&gt;</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TECHNIQUE:</a:t>
              </a:r>
              <a:r>
                <a:rPr lang="en" sz="900">
                  <a:latin typeface="Open Sans"/>
                  <a:ea typeface="Open Sans"/>
                  <a:cs typeface="Open Sans"/>
                  <a:sym typeface="Open Sans"/>
                </a:rPr>
                <a:t> &lt;/B&gt; Noncontrast </a:t>
              </a:r>
              <a:r>
                <a:rPr lang="en" sz="900">
                  <a:highlight>
                    <a:srgbClr val="FFFF00"/>
                  </a:highlight>
                  <a:latin typeface="Open Sans"/>
                  <a:ea typeface="Open Sans"/>
                  <a:cs typeface="Open Sans"/>
                  <a:sym typeface="Open Sans"/>
                </a:rPr>
                <a:t>axial CT images</a:t>
              </a:r>
              <a:r>
                <a:rPr lang="en" sz="900">
                  <a:latin typeface="Open Sans"/>
                  <a:ea typeface="Open Sans"/>
                  <a:cs typeface="Open Sans"/>
                  <a:sym typeface="Open Sans"/>
                </a:rPr>
                <a:t> of the head were obtained without contrast.</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FINDINGS:</a:t>
              </a:r>
              <a:r>
                <a:rPr lang="en" sz="900">
                  <a:latin typeface="Open Sans"/>
                  <a:ea typeface="Open Sans"/>
                  <a:cs typeface="Open Sans"/>
                  <a:sym typeface="Open Sans"/>
                </a:rPr>
                <a:t> &lt;/B&gt; There is no acute intracranial hemorrhage, mass effect, midline shift, or extra-axial fluid collection.  The ventricles and cortical sulci are normal in shape and configuration.  The gray/white matter junctions are well preserved.  No calvarial fracture is seen.</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IMPRESSION: </a:t>
              </a:r>
              <a:r>
                <a:rPr lang="en" sz="900">
                  <a:latin typeface="Open Sans"/>
                  <a:ea typeface="Open Sans"/>
                  <a:cs typeface="Open Sans"/>
                  <a:sym typeface="Open Sans"/>
                </a:rPr>
                <a:t> &lt;/B&gt;Negative for acute intracranial disease.</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CT FACIAL BONES WITHOUT CONTRAST</a:t>
              </a:r>
              <a:r>
                <a:rPr lang="en" sz="900">
                  <a:latin typeface="Open Sans"/>
                  <a:ea typeface="Open Sans"/>
                  <a:cs typeface="Open Sans"/>
                  <a:sym typeface="Open Sans"/>
                </a:rPr>
                <a:t>&lt;/B&gt;</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TECHNIQUE:</a:t>
              </a:r>
              <a:r>
                <a:rPr lang="en" sz="900">
                  <a:latin typeface="Open Sans"/>
                  <a:ea typeface="Open Sans"/>
                  <a:cs typeface="Open Sans"/>
                  <a:sym typeface="Open Sans"/>
                </a:rPr>
                <a:t>  &lt;/B&gt;Noncontrast </a:t>
              </a:r>
              <a:r>
                <a:rPr lang="en" sz="900">
                  <a:highlight>
                    <a:srgbClr val="FFFF00"/>
                  </a:highlight>
                  <a:latin typeface="Open Sans"/>
                  <a:ea typeface="Open Sans"/>
                  <a:cs typeface="Open Sans"/>
                  <a:sym typeface="Open Sans"/>
                </a:rPr>
                <a:t>axial CT images </a:t>
              </a:r>
              <a:r>
                <a:rPr lang="en" sz="900">
                  <a:latin typeface="Open Sans"/>
                  <a:ea typeface="Open Sans"/>
                  <a:cs typeface="Open Sans"/>
                  <a:sym typeface="Open Sans"/>
                </a:rPr>
                <a:t>of the facial bones were obtained with coronal reconstructions.</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FINDINGS:</a:t>
              </a:r>
              <a:r>
                <a:rPr lang="en" sz="900">
                  <a:latin typeface="Open Sans"/>
                  <a:ea typeface="Open Sans"/>
                  <a:cs typeface="Open Sans"/>
                  <a:sym typeface="Open Sans"/>
                </a:rPr>
                <a:t>&lt;/B&gt;  There is no facial bone fracture.  The maxilla and mandible are intact.  The visualized paranasal sinuses are clear.  The temporomandibular joints are intact.  The nasal bone is intact.  The orbits are intact.  The extra-ocular muscles and orbital nerves are normal.  The orbital globes are normal.</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&lt;B&gt;I</a:t>
              </a:r>
              <a:r>
                <a:rPr b="1" lang="en" sz="900">
                  <a:latin typeface="Open Sans"/>
                  <a:ea typeface="Open Sans"/>
                  <a:cs typeface="Open Sans"/>
                  <a:sym typeface="Open Sans"/>
                </a:rPr>
                <a:t>MPRESSION: </a:t>
              </a:r>
              <a:r>
                <a:rPr lang="en" sz="900">
                  <a:latin typeface="Open Sans"/>
                  <a:ea typeface="Open Sans"/>
                  <a:cs typeface="Open Sans"/>
                  <a:sym typeface="Open Sans"/>
                </a:rPr>
                <a:t>&lt;/B&gt; No evidence for a </a:t>
              </a:r>
              <a:r>
                <a:rPr lang="en" sz="900">
                  <a:highlight>
                    <a:srgbClr val="FF9900"/>
                  </a:highlight>
                  <a:latin typeface="Open Sans"/>
                  <a:ea typeface="Open Sans"/>
                  <a:cs typeface="Open Sans"/>
                  <a:sym typeface="Open Sans"/>
                </a:rPr>
                <a:t>facial bone fracture</a:t>
              </a:r>
              <a:r>
                <a:rPr lang="en" sz="900">
                  <a:latin typeface="Open Sans"/>
                  <a:ea typeface="Open Sans"/>
                  <a:cs typeface="Open Sans"/>
                  <a:sym typeface="Open Sans"/>
                </a:rPr>
                <a:t>.</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CT CERVICAL SPINE WITHOUT CONTRAST</a:t>
              </a:r>
              <a:r>
                <a:rPr lang="en" sz="900">
                  <a:latin typeface="Open Sans"/>
                  <a:ea typeface="Open Sans"/>
                  <a:cs typeface="Open Sans"/>
                  <a:sym typeface="Open Sans"/>
                </a:rPr>
                <a:t>&lt;/B&gt;</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TECHNIQUE:</a:t>
              </a:r>
              <a:r>
                <a:rPr lang="en" sz="900">
                  <a:latin typeface="Open Sans"/>
                  <a:ea typeface="Open Sans"/>
                  <a:cs typeface="Open Sans"/>
                  <a:sym typeface="Open Sans"/>
                </a:rPr>
                <a:t> &lt;/B&gt; Noncontrast axial CT images of the cervical spine were obtained with sagittal and coronal reconstructions.</a:t>
              </a:r>
              <a:endParaRPr sz="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900">
                  <a:latin typeface="Open Sans"/>
                  <a:ea typeface="Open Sans"/>
                  <a:cs typeface="Open Sans"/>
                  <a:sym typeface="Open Sans"/>
                </a:rPr>
                <a:t>&lt;B&gt;</a:t>
              </a:r>
              <a:r>
                <a:rPr b="1" lang="en" sz="900">
                  <a:latin typeface="Open Sans"/>
                  <a:ea typeface="Open Sans"/>
                  <a:cs typeface="Open Sans"/>
                  <a:sym typeface="Open Sans"/>
                </a:rPr>
                <a:t>FINDINGS: </a:t>
              </a:r>
              <a:r>
                <a:rPr lang="en" sz="900">
                  <a:latin typeface="Open Sans"/>
                  <a:ea typeface="Open Sans"/>
                  <a:cs typeface="Open Sans"/>
                  <a:sym typeface="Open Sans"/>
                </a:rPr>
                <a:t>&lt;/B&gt; There is a normal lordosis of the cervical spine, </a:t>
              </a:r>
              <a:r>
                <a:rPr lang="en" sz="900">
                  <a:highlight>
                    <a:srgbClr val="FF9900"/>
                  </a:highlight>
                  <a:latin typeface="Open Sans"/>
                  <a:ea typeface="Open Sans"/>
                  <a:cs typeface="Open Sans"/>
                  <a:sym typeface="Open Sans"/>
                </a:rPr>
                <a:t>no fracture or subluxation is seen.</a:t>
              </a:r>
              <a:r>
                <a:rPr lang="en" sz="900">
                  <a:latin typeface="Open Sans"/>
                  <a:ea typeface="Open Sans"/>
                  <a:cs typeface="Open Sans"/>
                  <a:sym typeface="Open Sans"/>
                </a:rPr>
                <a:t>  The vertebral body heights are normal.  The intervertebral disk spaces are well preserved.  The atlanto-dens interval is normal.  No abnormal anterior cervical soft tissue swelling is seen.  There is no spinal compression deformity.</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&lt;B&gt;</a:t>
              </a:r>
              <a:r>
                <a:rPr b="1" lang="en" sz="900">
                  <a:latin typeface="Open Sans"/>
                  <a:ea typeface="Open Sans"/>
                  <a:cs typeface="Open Sans"/>
                  <a:sym typeface="Open Sans"/>
                </a:rPr>
                <a:t>IMPRESSION:</a:t>
              </a:r>
              <a:r>
                <a:rPr lang="en" sz="900">
                  <a:latin typeface="Open Sans"/>
                  <a:ea typeface="Open Sans"/>
                  <a:cs typeface="Open Sans"/>
                  <a:sym typeface="Open Sans"/>
                </a:rPr>
                <a:t> &lt;/B&gt; Negative for a facial bone fracture.</a:t>
              </a:r>
              <a:endParaRPr sz="900">
                <a:latin typeface="Open Sans"/>
                <a:ea typeface="Open Sans"/>
                <a:cs typeface="Open Sans"/>
                <a:sym typeface="Open Sans"/>
              </a:endParaRPr>
            </a:p>
          </p:txBody>
        </p:sp>
        <p:sp>
          <p:nvSpPr>
            <p:cNvPr id="263" name="Google Shape;263;p35"/>
            <p:cNvSpPr txBox="1"/>
            <p:nvPr/>
          </p:nvSpPr>
          <p:spPr>
            <a:xfrm>
              <a:off x="3237650" y="1851550"/>
              <a:ext cx="24102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42424"/>
                  </a:solidFill>
                </a:rPr>
                <a:t>Example of a </a:t>
              </a:r>
              <a:r>
                <a:rPr b="1" i="1" lang="en" sz="1200">
                  <a:solidFill>
                    <a:srgbClr val="242424"/>
                  </a:solidFill>
                </a:rPr>
                <a:t>Radiology</a:t>
              </a:r>
              <a:r>
                <a:rPr b="1" lang="en" sz="1200">
                  <a:solidFill>
                    <a:srgbClr val="242424"/>
                  </a:solidFill>
                </a:rPr>
                <a:t> report</a:t>
              </a:r>
              <a:endParaRPr b="1" sz="1500"/>
            </a:p>
          </p:txBody>
        </p:sp>
      </p:grpSp>
      <p:sp>
        <p:nvSpPr>
          <p:cNvPr id="264" name="Google Shape;264;p35"/>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idx="3" type="body"/>
          </p:nvPr>
        </p:nvSpPr>
        <p:spPr>
          <a:xfrm>
            <a:off x="582326" y="200567"/>
            <a:ext cx="5874000" cy="5616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chemeClr val="dk1"/>
              </a:buClr>
              <a:buSzPts val="1100"/>
              <a:buNone/>
            </a:pPr>
            <a:r>
              <a:rPr lang="en" sz="2300">
                <a:solidFill>
                  <a:srgbClr val="4700F2"/>
                </a:solidFill>
                <a:latin typeface="Open Sans"/>
                <a:ea typeface="Open Sans"/>
                <a:cs typeface="Open Sans"/>
                <a:sym typeface="Open Sans"/>
              </a:rPr>
              <a:t>Setup: </a:t>
            </a:r>
            <a:r>
              <a:rPr lang="en" sz="2000">
                <a:solidFill>
                  <a:srgbClr val="4700F2"/>
                </a:solidFill>
                <a:latin typeface="Open Sans"/>
                <a:ea typeface="Open Sans"/>
                <a:cs typeface="Open Sans"/>
                <a:sym typeface="Open Sans"/>
              </a:rPr>
              <a:t>Orthopedic Reports</a:t>
            </a:r>
            <a:endParaRPr sz="2000">
              <a:solidFill>
                <a:srgbClr val="4700F2"/>
              </a:solidFill>
              <a:latin typeface="Open Sans"/>
              <a:ea typeface="Open Sans"/>
              <a:cs typeface="Open Sans"/>
              <a:sym typeface="Open Sans"/>
            </a:endParaRPr>
          </a:p>
          <a:p>
            <a:pPr indent="0" lvl="0" marL="0" rtl="0" algn="l">
              <a:lnSpc>
                <a:spcPct val="90000"/>
              </a:lnSpc>
              <a:spcBef>
                <a:spcPts val="0"/>
              </a:spcBef>
              <a:spcAft>
                <a:spcPts val="0"/>
              </a:spcAft>
              <a:buClr>
                <a:srgbClr val="4700F2"/>
              </a:buClr>
              <a:buSzPts val="1700"/>
              <a:buNone/>
            </a:pPr>
            <a:r>
              <a:t/>
            </a:r>
            <a:endParaRPr sz="2300">
              <a:solidFill>
                <a:srgbClr val="4700F2"/>
              </a:solidFill>
              <a:latin typeface="Open Sans"/>
              <a:ea typeface="Open Sans"/>
              <a:cs typeface="Open Sans"/>
              <a:sym typeface="Open Sans"/>
            </a:endParaRPr>
          </a:p>
        </p:txBody>
      </p:sp>
      <p:sp>
        <p:nvSpPr>
          <p:cNvPr id="270" name="Google Shape;270;p36"/>
          <p:cNvSpPr txBox="1"/>
          <p:nvPr>
            <p:ph idx="11" type="ftr"/>
          </p:nvPr>
        </p:nvSpPr>
        <p:spPr>
          <a:xfrm>
            <a:off x="250263" y="465621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graphicFrame>
        <p:nvGraphicFramePr>
          <p:cNvPr id="271" name="Google Shape;271;p36"/>
          <p:cNvGraphicFramePr/>
          <p:nvPr/>
        </p:nvGraphicFramePr>
        <p:xfrm>
          <a:off x="582325" y="2039500"/>
          <a:ext cx="3000000" cy="3000000"/>
        </p:xfrm>
        <a:graphic>
          <a:graphicData uri="http://schemas.openxmlformats.org/drawingml/2006/table">
            <a:tbl>
              <a:tblPr>
                <a:noFill/>
                <a:tableStyleId>{2B3F24FA-9DE2-43B1-B514-1818EE649F45}</a:tableStyleId>
              </a:tblPr>
              <a:tblGrid>
                <a:gridCol w="2413000"/>
                <a:gridCol w="2413000"/>
                <a:gridCol w="2413000"/>
              </a:tblGrid>
              <a:tr h="381000">
                <a:tc>
                  <a:txBody>
                    <a:bodyPr/>
                    <a:lstStyle/>
                    <a:p>
                      <a:pPr indent="0" lvl="0" marL="0" rtl="0" algn="ctr">
                        <a:lnSpc>
                          <a:spcPct val="95000"/>
                        </a:lnSpc>
                        <a:spcBef>
                          <a:spcPts val="0"/>
                        </a:spcBef>
                        <a:spcAft>
                          <a:spcPts val="1200"/>
                        </a:spcAft>
                        <a:buClr>
                          <a:schemeClr val="dk2"/>
                        </a:buClr>
                        <a:buSzPts val="275"/>
                        <a:buFont typeface="Arial"/>
                        <a:buNone/>
                      </a:pPr>
                      <a:r>
                        <a:rPr b="1" lang="en" sz="1250">
                          <a:latin typeface="Lato"/>
                          <a:ea typeface="Lato"/>
                          <a:cs typeface="Lato"/>
                          <a:sym typeface="Lato"/>
                        </a:rPr>
                        <a:t>Format 1: (66)</a:t>
                      </a:r>
                      <a:endParaRPr/>
                    </a:p>
                  </a:txBody>
                  <a:tcPr marT="91425" marB="91425" marR="91425" marL="91425"/>
                </a:tc>
                <a:tc>
                  <a:txBody>
                    <a:bodyPr/>
                    <a:lstStyle/>
                    <a:p>
                      <a:pPr indent="0" lvl="0" marL="0" rtl="0" algn="ctr">
                        <a:lnSpc>
                          <a:spcPct val="95000"/>
                        </a:lnSpc>
                        <a:spcBef>
                          <a:spcPts val="0"/>
                        </a:spcBef>
                        <a:spcAft>
                          <a:spcPts val="1200"/>
                        </a:spcAft>
                        <a:buClr>
                          <a:schemeClr val="dk2"/>
                        </a:buClr>
                        <a:buSzPts val="275"/>
                        <a:buFont typeface="Arial"/>
                        <a:buNone/>
                      </a:pPr>
                      <a:r>
                        <a:rPr b="1" lang="en" sz="1250">
                          <a:latin typeface="Lato"/>
                          <a:ea typeface="Lato"/>
                          <a:cs typeface="Lato"/>
                          <a:sym typeface="Lato"/>
                        </a:rPr>
                        <a:t>Format 2: (34)</a:t>
                      </a:r>
                      <a:endParaRPr/>
                    </a:p>
                  </a:txBody>
                  <a:tcPr marT="91425" marB="91425" marR="91425" marL="91425"/>
                </a:tc>
                <a:tc>
                  <a:txBody>
                    <a:bodyPr/>
                    <a:lstStyle/>
                    <a:p>
                      <a:pPr indent="0" lvl="0" marL="0" rtl="0" algn="ctr">
                        <a:lnSpc>
                          <a:spcPct val="95000"/>
                        </a:lnSpc>
                        <a:spcBef>
                          <a:spcPts val="0"/>
                        </a:spcBef>
                        <a:spcAft>
                          <a:spcPts val="1200"/>
                        </a:spcAft>
                        <a:buNone/>
                      </a:pPr>
                      <a:r>
                        <a:rPr b="1" lang="en" sz="1250">
                          <a:latin typeface="Lato"/>
                          <a:ea typeface="Lato"/>
                          <a:cs typeface="Lato"/>
                          <a:sym typeface="Lato"/>
                        </a:rPr>
                        <a:t>Format 3: (122)</a:t>
                      </a:r>
                      <a:endParaRPr/>
                    </a:p>
                  </a:txBody>
                  <a:tcPr marT="91425" marB="91425" marR="91425" marL="91425"/>
                </a:tc>
              </a:tr>
              <a:tr h="381000">
                <a:tc>
                  <a:txBody>
                    <a:bodyPr/>
                    <a:lstStyle/>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Procedure in detail</a:t>
                      </a:r>
                      <a:endParaRPr sz="1300">
                        <a:solidFill>
                          <a:srgbClr val="242424"/>
                        </a:solidFill>
                        <a:latin typeface="Consolas"/>
                        <a:ea typeface="Consolas"/>
                        <a:cs typeface="Consolas"/>
                        <a:sym typeface="Consolas"/>
                      </a:endParaRPr>
                    </a:p>
                  </a:txBody>
                  <a:tcPr marT="91425" marB="91425" marR="91425" marL="91425"/>
                </a:tc>
                <a:tc>
                  <a:txBody>
                    <a:bodyPr/>
                    <a:lstStyle/>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CC</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History</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Assessment</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Lab Results</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Impression</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Evaluation/Treatment Plan</a:t>
                      </a:r>
                      <a:endParaRPr sz="1300">
                        <a:solidFill>
                          <a:srgbClr val="242424"/>
                        </a:solidFill>
                        <a:latin typeface="Consolas"/>
                        <a:ea typeface="Consolas"/>
                        <a:cs typeface="Consolas"/>
                        <a:sym typeface="Consolas"/>
                      </a:endParaRPr>
                    </a:p>
                  </a:txBody>
                  <a:tcPr marT="91425" marB="91425" marR="91425" marL="91425"/>
                </a:tc>
                <a:tc>
                  <a:txBody>
                    <a:bodyPr/>
                    <a:lstStyle/>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Preoperative diagnosis</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Postoperative diagnosis</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Procedure performed</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History</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Procedure</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Inter-operative Findings</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Anesthesia</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Tourniquet Time</a:t>
                      </a:r>
                      <a:endParaRPr sz="1150">
                        <a:solidFill>
                          <a:srgbClr val="242424"/>
                        </a:solidFill>
                        <a:latin typeface="Consolas"/>
                        <a:ea typeface="Consolas"/>
                        <a:cs typeface="Consolas"/>
                        <a:sym typeface="Consolas"/>
                      </a:endParaRPr>
                    </a:p>
                    <a:p>
                      <a:pPr indent="-301625" lvl="0" marL="457200" rtl="0" algn="l">
                        <a:lnSpc>
                          <a:spcPct val="95000"/>
                        </a:lnSpc>
                        <a:spcBef>
                          <a:spcPts val="0"/>
                        </a:spcBef>
                        <a:spcAft>
                          <a:spcPts val="0"/>
                        </a:spcAft>
                        <a:buClr>
                          <a:srgbClr val="242424"/>
                        </a:buClr>
                        <a:buSzPts val="1150"/>
                        <a:buFont typeface="Consolas"/>
                        <a:buChar char="●"/>
                      </a:pPr>
                      <a:r>
                        <a:rPr lang="en" sz="1150">
                          <a:solidFill>
                            <a:srgbClr val="242424"/>
                          </a:solidFill>
                          <a:latin typeface="Consolas"/>
                          <a:ea typeface="Consolas"/>
                          <a:cs typeface="Consolas"/>
                          <a:sym typeface="Consolas"/>
                        </a:rPr>
                        <a:t>Post operative plan</a:t>
                      </a:r>
                      <a:endParaRPr sz="1300">
                        <a:solidFill>
                          <a:srgbClr val="242424"/>
                        </a:solidFill>
                        <a:latin typeface="Consolas"/>
                        <a:ea typeface="Consolas"/>
                        <a:cs typeface="Consolas"/>
                        <a:sym typeface="Consolas"/>
                      </a:endParaRPr>
                    </a:p>
                  </a:txBody>
                  <a:tcPr marT="91425" marB="91425" marR="91425" marL="91425"/>
                </a:tc>
              </a:tr>
            </a:tbl>
          </a:graphicData>
        </a:graphic>
      </p:graphicFrame>
      <p:sp>
        <p:nvSpPr>
          <p:cNvPr id="272" name="Google Shape;272;p36"/>
          <p:cNvSpPr txBox="1"/>
          <p:nvPr/>
        </p:nvSpPr>
        <p:spPr>
          <a:xfrm>
            <a:off x="2502600" y="819400"/>
            <a:ext cx="4138800" cy="998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42424"/>
              </a:buClr>
              <a:buSzPts val="1500"/>
              <a:buChar char="●"/>
            </a:pPr>
            <a:r>
              <a:rPr lang="en" sz="1500">
                <a:solidFill>
                  <a:srgbClr val="242424"/>
                </a:solidFill>
              </a:rPr>
              <a:t>222 reports</a:t>
            </a:r>
            <a:endParaRPr sz="1500">
              <a:solidFill>
                <a:srgbClr val="242424"/>
              </a:solidFill>
            </a:endParaRPr>
          </a:p>
          <a:p>
            <a:pPr indent="-323850" lvl="0" marL="457200" rtl="0" algn="l">
              <a:spcBef>
                <a:spcPts val="0"/>
              </a:spcBef>
              <a:spcAft>
                <a:spcPts val="0"/>
              </a:spcAft>
              <a:buClr>
                <a:srgbClr val="242424"/>
              </a:buClr>
              <a:buSzPts val="1500"/>
              <a:buChar char="●"/>
            </a:pPr>
            <a:r>
              <a:rPr lang="en" sz="1500">
                <a:solidFill>
                  <a:srgbClr val="242424"/>
                </a:solidFill>
              </a:rPr>
              <a:t>3 main categories.</a:t>
            </a:r>
            <a:endParaRPr sz="1500">
              <a:solidFill>
                <a:srgbClr val="242424"/>
              </a:solidFill>
            </a:endParaRPr>
          </a:p>
          <a:p>
            <a:pPr indent="-323850" lvl="1" marL="914400" rtl="0" algn="l">
              <a:spcBef>
                <a:spcPts val="0"/>
              </a:spcBef>
              <a:spcAft>
                <a:spcPts val="0"/>
              </a:spcAft>
              <a:buClr>
                <a:srgbClr val="242424"/>
              </a:buClr>
              <a:buSzPts val="1500"/>
              <a:buChar char="○"/>
            </a:pPr>
            <a:r>
              <a:rPr lang="en" sz="1500">
                <a:solidFill>
                  <a:srgbClr val="242424"/>
                </a:solidFill>
              </a:rPr>
              <a:t>Format 3 used </a:t>
            </a:r>
            <a:r>
              <a:rPr lang="en" sz="1500">
                <a:solidFill>
                  <a:srgbClr val="242424"/>
                </a:solidFill>
              </a:rPr>
              <a:t>across</a:t>
            </a:r>
            <a:r>
              <a:rPr lang="en" sz="1500">
                <a:solidFill>
                  <a:srgbClr val="242424"/>
                </a:solidFill>
              </a:rPr>
              <a:t> domains</a:t>
            </a:r>
            <a:endParaRPr sz="1500">
              <a:solidFill>
                <a:srgbClr val="242424"/>
              </a:solidFill>
            </a:endParaRPr>
          </a:p>
        </p:txBody>
      </p:sp>
      <p:sp>
        <p:nvSpPr>
          <p:cNvPr id="273" name="Google Shape;273;p36"/>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idx="1" type="body"/>
          </p:nvPr>
        </p:nvSpPr>
        <p:spPr>
          <a:xfrm>
            <a:off x="492025" y="822600"/>
            <a:ext cx="8053500" cy="3965700"/>
          </a:xfrm>
          <a:prstGeom prst="rect">
            <a:avLst/>
          </a:prstGeom>
          <a:noFill/>
          <a:ln>
            <a:noFill/>
          </a:ln>
        </p:spPr>
        <p:txBody>
          <a:bodyPr anchorCtr="0" anchor="t" bIns="0" lIns="0" spcFirstLastPara="1" rIns="68575" wrap="square" tIns="0">
            <a:noAutofit/>
          </a:bodyPr>
          <a:lstStyle/>
          <a:p>
            <a:pPr indent="-304800" lvl="0" marL="457200" rtl="0" algn="l">
              <a:lnSpc>
                <a:spcPct val="90000"/>
              </a:lnSpc>
              <a:spcBef>
                <a:spcPts val="0"/>
              </a:spcBef>
              <a:spcAft>
                <a:spcPts val="0"/>
              </a:spcAft>
              <a:buSzPts val="1200"/>
              <a:buChar char="•"/>
            </a:pPr>
            <a:r>
              <a:rPr b="1" lang="en" sz="1200">
                <a:latin typeface="Consolas"/>
                <a:ea typeface="Consolas"/>
                <a:cs typeface="Consolas"/>
                <a:sym typeface="Consolas"/>
              </a:rPr>
              <a:t>13</a:t>
            </a:r>
            <a:r>
              <a:rPr b="1" lang="en" sz="1200">
                <a:latin typeface="Arial"/>
                <a:ea typeface="Arial"/>
                <a:cs typeface="Arial"/>
                <a:sym typeface="Arial"/>
              </a:rPr>
              <a:t> billion</a:t>
            </a:r>
            <a:r>
              <a:rPr lang="en" sz="1200">
                <a:latin typeface="Arial"/>
                <a:ea typeface="Arial"/>
                <a:cs typeface="Arial"/>
                <a:sym typeface="Arial"/>
              </a:rPr>
              <a:t> parameters: </a:t>
            </a:r>
            <a:r>
              <a:rPr lang="en" sz="1200" u="sng">
                <a:solidFill>
                  <a:schemeClr val="hlink"/>
                </a:solidFill>
                <a:latin typeface="Arial"/>
                <a:ea typeface="Arial"/>
                <a:cs typeface="Arial"/>
                <a:sym typeface="Arial"/>
                <a:hlinkClick r:id="rId3"/>
              </a:rPr>
              <a:t>Link</a:t>
            </a:r>
            <a:endParaRPr sz="1200">
              <a:latin typeface="Arial"/>
              <a:ea typeface="Arial"/>
              <a:cs typeface="Arial"/>
              <a:sym typeface="Arial"/>
            </a:endParaRPr>
          </a:p>
          <a:p>
            <a:pPr indent="0" lvl="0" marL="457200" rtl="0" algn="l">
              <a:lnSpc>
                <a:spcPct val="90000"/>
              </a:lnSpc>
              <a:spcBef>
                <a:spcPts val="0"/>
              </a:spcBef>
              <a:spcAft>
                <a:spcPts val="0"/>
              </a:spcAft>
              <a:buNone/>
            </a:pPr>
            <a:r>
              <a:t/>
            </a:r>
            <a:endParaRPr sz="1200">
              <a:latin typeface="Arial"/>
              <a:ea typeface="Arial"/>
              <a:cs typeface="Arial"/>
              <a:sym typeface="Arial"/>
            </a:endParaRPr>
          </a:p>
          <a:p>
            <a:pPr indent="-304800" lvl="0" marL="457200" rtl="0" algn="l">
              <a:lnSpc>
                <a:spcPct val="90000"/>
              </a:lnSpc>
              <a:spcBef>
                <a:spcPts val="0"/>
              </a:spcBef>
              <a:spcAft>
                <a:spcPts val="0"/>
              </a:spcAft>
              <a:buSzPts val="1200"/>
              <a:buChar char="•"/>
            </a:pPr>
            <a:r>
              <a:rPr b="1" lang="en" sz="1200">
                <a:latin typeface="Arial"/>
                <a:ea typeface="Arial"/>
                <a:cs typeface="Arial"/>
                <a:sym typeface="Arial"/>
              </a:rPr>
              <a:t>Wizard's dataset + ChatGPT's conversation extension + Vicuna's tuning method</a:t>
            </a:r>
            <a:endParaRPr b="1" sz="1200">
              <a:latin typeface="Arial"/>
              <a:ea typeface="Arial"/>
              <a:cs typeface="Arial"/>
              <a:sym typeface="Arial"/>
            </a:endParaRPr>
          </a:p>
          <a:p>
            <a:pPr indent="-298450" lvl="1" marL="914400" rtl="0" algn="l">
              <a:lnSpc>
                <a:spcPct val="90000"/>
              </a:lnSpc>
              <a:spcBef>
                <a:spcPts val="0"/>
              </a:spcBef>
              <a:spcAft>
                <a:spcPts val="0"/>
              </a:spcAft>
              <a:buSzPts val="1100"/>
              <a:buChar char="•"/>
            </a:pPr>
            <a:r>
              <a:rPr lang="en" sz="1100">
                <a:latin typeface="Arial"/>
                <a:ea typeface="Arial"/>
                <a:cs typeface="Arial"/>
                <a:sym typeface="Arial"/>
              </a:rPr>
              <a:t>WizardLM extends a single problem more in-depth.</a:t>
            </a:r>
            <a:endParaRPr sz="1100">
              <a:latin typeface="Arial"/>
              <a:ea typeface="Arial"/>
              <a:cs typeface="Arial"/>
              <a:sym typeface="Arial"/>
            </a:endParaRPr>
          </a:p>
          <a:p>
            <a:pPr indent="-298450" lvl="1" marL="914400" rtl="0" algn="l">
              <a:lnSpc>
                <a:spcPct val="90000"/>
              </a:lnSpc>
              <a:spcBef>
                <a:spcPts val="0"/>
              </a:spcBef>
              <a:spcAft>
                <a:spcPts val="0"/>
              </a:spcAft>
              <a:buSzPts val="1100"/>
              <a:buChar char="•"/>
            </a:pPr>
            <a:r>
              <a:rPr lang="en" sz="1100">
                <a:latin typeface="Arial"/>
                <a:ea typeface="Arial"/>
                <a:cs typeface="Arial"/>
                <a:sym typeface="Arial"/>
              </a:rPr>
              <a:t>VicunaLM overcomes the limitations of single-turn conversations by introducing multi-round conversations.</a:t>
            </a:r>
            <a:endParaRPr sz="1100">
              <a:latin typeface="Arial"/>
              <a:ea typeface="Arial"/>
              <a:cs typeface="Arial"/>
              <a:sym typeface="Arial"/>
            </a:endParaRPr>
          </a:p>
          <a:p>
            <a:pPr indent="0" lvl="0" marL="914400" rtl="0" algn="l">
              <a:lnSpc>
                <a:spcPct val="90000"/>
              </a:lnSpc>
              <a:spcBef>
                <a:spcPts val="0"/>
              </a:spcBef>
              <a:spcAft>
                <a:spcPts val="0"/>
              </a:spcAft>
              <a:buNone/>
            </a:pPr>
            <a:r>
              <a:t/>
            </a:r>
            <a:endParaRPr sz="1100">
              <a:latin typeface="Arial"/>
              <a:ea typeface="Arial"/>
              <a:cs typeface="Arial"/>
              <a:sym typeface="Arial"/>
            </a:endParaRPr>
          </a:p>
          <a:p>
            <a:pPr indent="-304800" lvl="0" marL="457200" rtl="0" algn="l">
              <a:lnSpc>
                <a:spcPct val="90000"/>
              </a:lnSpc>
              <a:spcBef>
                <a:spcPts val="0"/>
              </a:spcBef>
              <a:spcAft>
                <a:spcPts val="0"/>
              </a:spcAft>
              <a:buSzPts val="1200"/>
              <a:buChar char="•"/>
            </a:pPr>
            <a:r>
              <a:rPr lang="en" sz="1200">
                <a:latin typeface="Arial"/>
                <a:ea typeface="Arial"/>
                <a:cs typeface="Arial"/>
                <a:sym typeface="Arial"/>
              </a:rPr>
              <a:t>Trained with </a:t>
            </a:r>
            <a:r>
              <a:rPr b="1" lang="en" sz="1200">
                <a:latin typeface="Consolas"/>
                <a:ea typeface="Consolas"/>
                <a:cs typeface="Consolas"/>
                <a:sym typeface="Consolas"/>
              </a:rPr>
              <a:t>8 A100</a:t>
            </a:r>
            <a:r>
              <a:rPr b="1" lang="en" sz="1200">
                <a:latin typeface="Arial"/>
                <a:ea typeface="Arial"/>
                <a:cs typeface="Arial"/>
                <a:sym typeface="Arial"/>
              </a:rPr>
              <a:t> </a:t>
            </a:r>
            <a:r>
              <a:rPr lang="en" sz="1200">
                <a:latin typeface="Arial"/>
                <a:ea typeface="Arial"/>
                <a:cs typeface="Arial"/>
                <a:sym typeface="Arial"/>
              </a:rPr>
              <a:t>GPUs for </a:t>
            </a:r>
            <a:r>
              <a:rPr b="1" lang="en" sz="1200">
                <a:latin typeface="Consolas"/>
                <a:ea typeface="Consolas"/>
                <a:cs typeface="Consolas"/>
                <a:sym typeface="Consolas"/>
              </a:rPr>
              <a:t>35</a:t>
            </a:r>
            <a:r>
              <a:rPr b="1" lang="en" sz="1200">
                <a:latin typeface="Arial"/>
                <a:ea typeface="Arial"/>
                <a:cs typeface="Arial"/>
                <a:sym typeface="Arial"/>
              </a:rPr>
              <a:t> hours</a:t>
            </a:r>
            <a:r>
              <a:rPr lang="en" sz="1200">
                <a:latin typeface="Arial"/>
                <a:ea typeface="Arial"/>
                <a:cs typeface="Arial"/>
                <a:sym typeface="Arial"/>
              </a:rPr>
              <a:t>.</a:t>
            </a:r>
            <a:endParaRPr sz="1200">
              <a:latin typeface="Arial"/>
              <a:ea typeface="Arial"/>
              <a:cs typeface="Arial"/>
              <a:sym typeface="Arial"/>
            </a:endParaRPr>
          </a:p>
          <a:p>
            <a:pPr indent="0" lvl="0" marL="457200" rtl="0" algn="l">
              <a:lnSpc>
                <a:spcPct val="90000"/>
              </a:lnSpc>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Char char="•"/>
            </a:pPr>
            <a:r>
              <a:rPr b="1" lang="en" sz="1200">
                <a:latin typeface="Arial"/>
                <a:ea typeface="Arial"/>
                <a:cs typeface="Arial"/>
                <a:sym typeface="Arial"/>
              </a:rPr>
              <a:t>Maximum Token Window</a:t>
            </a:r>
            <a:r>
              <a:rPr lang="en" sz="1200">
                <a:latin typeface="Arial"/>
                <a:ea typeface="Arial"/>
                <a:cs typeface="Arial"/>
                <a:sym typeface="Arial"/>
              </a:rPr>
              <a:t> = Input context tokens (PROMPT) + Generated tokens (OUTPUT) </a:t>
            </a:r>
            <a:r>
              <a:rPr b="1" lang="en" sz="1200">
                <a:latin typeface="Arial"/>
                <a:ea typeface="Arial"/>
                <a:cs typeface="Arial"/>
                <a:sym typeface="Arial"/>
              </a:rPr>
              <a:t>=</a:t>
            </a:r>
            <a:r>
              <a:rPr lang="en" sz="1200">
                <a:latin typeface="Arial"/>
                <a:ea typeface="Arial"/>
                <a:cs typeface="Arial"/>
                <a:sym typeface="Arial"/>
              </a:rPr>
              <a:t> </a:t>
            </a:r>
            <a:r>
              <a:rPr b="1" lang="en" sz="1200">
                <a:latin typeface="Consolas"/>
                <a:ea typeface="Consolas"/>
                <a:cs typeface="Consolas"/>
                <a:sym typeface="Consolas"/>
              </a:rPr>
              <a:t>2048</a:t>
            </a:r>
            <a:endParaRPr b="1" sz="1200">
              <a:latin typeface="Consolas"/>
              <a:ea typeface="Consolas"/>
              <a:cs typeface="Consolas"/>
              <a:sym typeface="Consolas"/>
            </a:endParaRPr>
          </a:p>
          <a:p>
            <a:pPr indent="0" lvl="0" marL="457200" rtl="0" algn="l">
              <a:lnSpc>
                <a:spcPct val="90000"/>
              </a:lnSpc>
              <a:spcBef>
                <a:spcPts val="0"/>
              </a:spcBef>
              <a:spcAft>
                <a:spcPts val="0"/>
              </a:spcAft>
              <a:buNone/>
            </a:pPr>
            <a:r>
              <a:t/>
            </a:r>
            <a:endParaRPr sz="1200">
              <a:latin typeface="Arial"/>
              <a:ea typeface="Arial"/>
              <a:cs typeface="Arial"/>
              <a:sym typeface="Arial"/>
            </a:endParaRPr>
          </a:p>
          <a:p>
            <a:pPr indent="-304800" lvl="0" marL="457200" rtl="0" algn="l">
              <a:lnSpc>
                <a:spcPct val="90000"/>
              </a:lnSpc>
              <a:spcBef>
                <a:spcPts val="0"/>
              </a:spcBef>
              <a:spcAft>
                <a:spcPts val="0"/>
              </a:spcAft>
              <a:buSzPts val="1200"/>
              <a:buChar char="•"/>
            </a:pPr>
            <a:r>
              <a:rPr lang="en" sz="1200">
                <a:latin typeface="Arial"/>
                <a:ea typeface="Arial"/>
                <a:cs typeface="Arial"/>
                <a:sym typeface="Arial"/>
              </a:rPr>
              <a:t>Temperature: </a:t>
            </a:r>
            <a:r>
              <a:rPr b="1" lang="en" sz="1200">
                <a:latin typeface="Consolas"/>
                <a:ea typeface="Consolas"/>
                <a:cs typeface="Consolas"/>
                <a:sym typeface="Consolas"/>
              </a:rPr>
              <a:t>0.5</a:t>
            </a:r>
            <a:endParaRPr b="1" sz="1200">
              <a:latin typeface="Consolas"/>
              <a:ea typeface="Consolas"/>
              <a:cs typeface="Consolas"/>
              <a:sym typeface="Consolas"/>
            </a:endParaRPr>
          </a:p>
          <a:p>
            <a:pPr indent="-298450" lvl="1" marL="914400" rtl="0" algn="l">
              <a:lnSpc>
                <a:spcPct val="90000"/>
              </a:lnSpc>
              <a:spcBef>
                <a:spcPts val="0"/>
              </a:spcBef>
              <a:spcAft>
                <a:spcPts val="0"/>
              </a:spcAft>
              <a:buSzPts val="1100"/>
              <a:buChar char="•"/>
            </a:pPr>
            <a:r>
              <a:rPr lang="en" sz="1100">
                <a:latin typeface="Consolas"/>
                <a:ea typeface="Consolas"/>
                <a:cs typeface="Consolas"/>
                <a:sym typeface="Consolas"/>
              </a:rPr>
              <a:t>0 - 0.3</a:t>
            </a:r>
            <a:r>
              <a:rPr lang="en" sz="1100">
                <a:latin typeface="Arial"/>
                <a:ea typeface="Arial"/>
                <a:cs typeface="Arial"/>
                <a:sym typeface="Arial"/>
              </a:rPr>
              <a:t> → Output is fairly close to the actual distribution.</a:t>
            </a:r>
            <a:endParaRPr sz="1100">
              <a:latin typeface="Arial"/>
              <a:ea typeface="Arial"/>
              <a:cs typeface="Arial"/>
              <a:sym typeface="Arial"/>
            </a:endParaRPr>
          </a:p>
          <a:p>
            <a:pPr indent="-298450" lvl="1" marL="914400" rtl="0" algn="l">
              <a:lnSpc>
                <a:spcPct val="90000"/>
              </a:lnSpc>
              <a:spcBef>
                <a:spcPts val="0"/>
              </a:spcBef>
              <a:spcAft>
                <a:spcPts val="0"/>
              </a:spcAft>
              <a:buSzPts val="1100"/>
              <a:buChar char="•"/>
            </a:pPr>
            <a:r>
              <a:rPr lang="en" sz="1100">
                <a:latin typeface="Consolas"/>
                <a:ea typeface="Consolas"/>
                <a:cs typeface="Consolas"/>
                <a:sym typeface="Consolas"/>
              </a:rPr>
              <a:t>0.3 - 0.7</a:t>
            </a:r>
            <a:r>
              <a:rPr lang="en" sz="1100">
                <a:latin typeface="Arial"/>
                <a:ea typeface="Arial"/>
                <a:cs typeface="Arial"/>
                <a:sym typeface="Arial"/>
              </a:rPr>
              <a:t> → Output is factual, slightly diverse yet relevant.</a:t>
            </a:r>
            <a:endParaRPr sz="1100">
              <a:latin typeface="Arial"/>
              <a:ea typeface="Arial"/>
              <a:cs typeface="Arial"/>
              <a:sym typeface="Arial"/>
            </a:endParaRPr>
          </a:p>
          <a:p>
            <a:pPr indent="-298450" lvl="1" marL="914400" rtl="0" algn="l">
              <a:lnSpc>
                <a:spcPct val="90000"/>
              </a:lnSpc>
              <a:spcBef>
                <a:spcPts val="0"/>
              </a:spcBef>
              <a:spcAft>
                <a:spcPts val="0"/>
              </a:spcAft>
              <a:buSzPts val="1100"/>
              <a:buChar char="•"/>
            </a:pPr>
            <a:r>
              <a:rPr lang="en" sz="1100">
                <a:latin typeface="Consolas"/>
                <a:ea typeface="Consolas"/>
                <a:cs typeface="Consolas"/>
                <a:sym typeface="Consolas"/>
              </a:rPr>
              <a:t>0.7 - 1</a:t>
            </a:r>
            <a:r>
              <a:rPr lang="en" sz="1100">
                <a:latin typeface="Arial"/>
                <a:ea typeface="Arial"/>
                <a:cs typeface="Arial"/>
                <a:sym typeface="Arial"/>
              </a:rPr>
              <a:t> → Output is creative, hallucinates, unpredictable.</a:t>
            </a:r>
            <a:endParaRPr sz="1100">
              <a:latin typeface="Arial"/>
              <a:ea typeface="Arial"/>
              <a:cs typeface="Arial"/>
              <a:sym typeface="Arial"/>
            </a:endParaRPr>
          </a:p>
          <a:p>
            <a:pPr indent="0" lvl="0" marL="914400" rtl="0" algn="l">
              <a:lnSpc>
                <a:spcPct val="90000"/>
              </a:lnSpc>
              <a:spcBef>
                <a:spcPts val="0"/>
              </a:spcBef>
              <a:spcAft>
                <a:spcPts val="0"/>
              </a:spcAft>
              <a:buNone/>
            </a:pPr>
            <a:r>
              <a:t/>
            </a:r>
            <a:endParaRPr sz="1100">
              <a:latin typeface="Arial"/>
              <a:ea typeface="Arial"/>
              <a:cs typeface="Arial"/>
              <a:sym typeface="Arial"/>
            </a:endParaRPr>
          </a:p>
          <a:p>
            <a:pPr indent="-304800" lvl="0" marL="457200" rtl="0" algn="l">
              <a:lnSpc>
                <a:spcPct val="90000"/>
              </a:lnSpc>
              <a:spcBef>
                <a:spcPts val="0"/>
              </a:spcBef>
              <a:spcAft>
                <a:spcPts val="0"/>
              </a:spcAft>
              <a:buSzPts val="1200"/>
              <a:buChar char="•"/>
            </a:pPr>
            <a:r>
              <a:rPr lang="en" sz="1200">
                <a:latin typeface="Arial"/>
                <a:ea typeface="Arial"/>
                <a:cs typeface="Arial"/>
                <a:sym typeface="Arial"/>
              </a:rPr>
              <a:t>Quantization: </a:t>
            </a:r>
            <a:r>
              <a:rPr b="1" lang="en" sz="1200">
                <a:latin typeface="Consolas"/>
                <a:ea typeface="Consolas"/>
                <a:cs typeface="Consolas"/>
                <a:sym typeface="Consolas"/>
              </a:rPr>
              <a:t>4</a:t>
            </a:r>
            <a:r>
              <a:rPr b="1" lang="en" sz="1200">
                <a:latin typeface="Arial"/>
                <a:ea typeface="Arial"/>
                <a:cs typeface="Arial"/>
                <a:sym typeface="Arial"/>
              </a:rPr>
              <a:t>-bit precision</a:t>
            </a:r>
            <a:endParaRPr sz="1200">
              <a:latin typeface="Arial"/>
              <a:ea typeface="Arial"/>
              <a:cs typeface="Arial"/>
              <a:sym typeface="Arial"/>
            </a:endParaRPr>
          </a:p>
          <a:p>
            <a:pPr indent="-298450" lvl="1" marL="914400" rtl="0" algn="l">
              <a:lnSpc>
                <a:spcPct val="90000"/>
              </a:lnSpc>
              <a:spcBef>
                <a:spcPts val="0"/>
              </a:spcBef>
              <a:spcAft>
                <a:spcPts val="0"/>
              </a:spcAft>
              <a:buSzPts val="1100"/>
              <a:buChar char="•"/>
            </a:pPr>
            <a:r>
              <a:rPr lang="en" sz="1100">
                <a:latin typeface="Arial"/>
                <a:ea typeface="Arial"/>
                <a:cs typeface="Arial"/>
                <a:sym typeface="Arial"/>
              </a:rPr>
              <a:t>Reducing the precision of the model’s parameters.</a:t>
            </a:r>
            <a:endParaRPr sz="1100">
              <a:latin typeface="Arial"/>
              <a:ea typeface="Arial"/>
              <a:cs typeface="Arial"/>
              <a:sym typeface="Arial"/>
            </a:endParaRPr>
          </a:p>
          <a:p>
            <a:pPr indent="-298450" lvl="1" marL="914400" rtl="0" algn="l">
              <a:lnSpc>
                <a:spcPct val="90000"/>
              </a:lnSpc>
              <a:spcBef>
                <a:spcPts val="0"/>
              </a:spcBef>
              <a:spcAft>
                <a:spcPts val="0"/>
              </a:spcAft>
              <a:buSzPts val="1100"/>
              <a:buChar char="•"/>
            </a:pPr>
            <a:r>
              <a:rPr lang="en" sz="1100">
                <a:latin typeface="Arial"/>
                <a:ea typeface="Arial"/>
                <a:cs typeface="Arial"/>
                <a:sym typeface="Arial"/>
              </a:rPr>
              <a:t>Smaller in size, consume less power, trained faster.</a:t>
            </a:r>
            <a:endParaRPr sz="1100">
              <a:latin typeface="Arial"/>
              <a:ea typeface="Arial"/>
              <a:cs typeface="Arial"/>
              <a:sym typeface="Arial"/>
            </a:endParaRPr>
          </a:p>
          <a:p>
            <a:pPr indent="-298450" lvl="1" marL="914400" rtl="0" algn="l">
              <a:lnSpc>
                <a:spcPct val="90000"/>
              </a:lnSpc>
              <a:spcBef>
                <a:spcPts val="0"/>
              </a:spcBef>
              <a:spcAft>
                <a:spcPts val="0"/>
              </a:spcAft>
              <a:buSzPts val="1100"/>
              <a:buChar char="•"/>
            </a:pPr>
            <a:r>
              <a:rPr lang="en" sz="1100">
                <a:latin typeface="Arial"/>
                <a:ea typeface="Arial"/>
                <a:cs typeface="Arial"/>
                <a:sym typeface="Arial"/>
              </a:rPr>
              <a:t>AutoGPTQ: </a:t>
            </a:r>
            <a:r>
              <a:rPr lang="en" sz="1100" u="sng">
                <a:solidFill>
                  <a:schemeClr val="hlink"/>
                </a:solidFill>
                <a:latin typeface="Arial"/>
                <a:ea typeface="Arial"/>
                <a:cs typeface="Arial"/>
                <a:sym typeface="Arial"/>
                <a:hlinkClick r:id="rId4"/>
              </a:rPr>
              <a:t>Link</a:t>
            </a:r>
            <a:endParaRPr sz="1100">
              <a:latin typeface="Arial"/>
              <a:ea typeface="Arial"/>
              <a:cs typeface="Arial"/>
              <a:sym typeface="Arial"/>
            </a:endParaRPr>
          </a:p>
          <a:p>
            <a:pPr indent="0" lvl="0" marL="914400" rtl="0" algn="l">
              <a:lnSpc>
                <a:spcPct val="90000"/>
              </a:lnSpc>
              <a:spcBef>
                <a:spcPts val="0"/>
              </a:spcBef>
              <a:spcAft>
                <a:spcPts val="0"/>
              </a:spcAft>
              <a:buNone/>
            </a:pPr>
            <a:r>
              <a:t/>
            </a:r>
            <a:endParaRPr sz="1100">
              <a:latin typeface="Arial"/>
              <a:ea typeface="Arial"/>
              <a:cs typeface="Arial"/>
              <a:sym typeface="Arial"/>
            </a:endParaRPr>
          </a:p>
          <a:p>
            <a:pPr indent="-304800" lvl="0" marL="457200" rtl="0" algn="l">
              <a:lnSpc>
                <a:spcPct val="90000"/>
              </a:lnSpc>
              <a:spcBef>
                <a:spcPts val="0"/>
              </a:spcBef>
              <a:spcAft>
                <a:spcPts val="0"/>
              </a:spcAft>
              <a:buSzPts val="1200"/>
              <a:buChar char="•"/>
            </a:pPr>
            <a:r>
              <a:rPr b="1" lang="en" sz="1200">
                <a:latin typeface="Arial"/>
                <a:ea typeface="Arial"/>
                <a:cs typeface="Arial"/>
                <a:sym typeface="Arial"/>
              </a:rPr>
              <a:t>Inference on free version of colab (</a:t>
            </a:r>
            <a:r>
              <a:rPr b="1" lang="en" sz="1200">
                <a:latin typeface="Consolas"/>
                <a:ea typeface="Consolas"/>
                <a:cs typeface="Consolas"/>
                <a:sym typeface="Consolas"/>
              </a:rPr>
              <a:t>T4 </a:t>
            </a:r>
            <a:r>
              <a:rPr b="1" lang="en" sz="1200">
                <a:latin typeface="Arial"/>
                <a:ea typeface="Arial"/>
                <a:cs typeface="Arial"/>
                <a:sym typeface="Arial"/>
              </a:rPr>
              <a:t>GPU)!</a:t>
            </a:r>
            <a:endParaRPr b="1" sz="1200">
              <a:latin typeface="Arial"/>
              <a:ea typeface="Arial"/>
              <a:cs typeface="Arial"/>
              <a:sym typeface="Arial"/>
            </a:endParaRPr>
          </a:p>
        </p:txBody>
      </p:sp>
      <p:sp>
        <p:nvSpPr>
          <p:cNvPr id="279" name="Google Shape;279;p37"/>
          <p:cNvSpPr txBox="1"/>
          <p:nvPr>
            <p:ph idx="3" type="body"/>
          </p:nvPr>
        </p:nvSpPr>
        <p:spPr>
          <a:xfrm>
            <a:off x="492026" y="179892"/>
            <a:ext cx="5874000" cy="561600"/>
          </a:xfrm>
          <a:prstGeom prst="rect">
            <a:avLst/>
          </a:prstGeom>
          <a:noFill/>
          <a:ln>
            <a:noFill/>
          </a:ln>
        </p:spPr>
        <p:txBody>
          <a:bodyPr anchorCtr="0" anchor="t" bIns="35100" lIns="0" spcFirstLastPara="1" rIns="68575" wrap="square" tIns="34275">
            <a:noAutofit/>
          </a:bodyPr>
          <a:lstStyle/>
          <a:p>
            <a:pPr indent="0" lvl="0" marL="0" rtl="0" algn="l">
              <a:lnSpc>
                <a:spcPct val="90000"/>
              </a:lnSpc>
              <a:spcBef>
                <a:spcPts val="0"/>
              </a:spcBef>
              <a:spcAft>
                <a:spcPts val="0"/>
              </a:spcAft>
              <a:buClr>
                <a:srgbClr val="4700F2"/>
              </a:buClr>
              <a:buSzPts val="1700"/>
              <a:buNone/>
            </a:pPr>
            <a:r>
              <a:rPr lang="en" sz="2300">
                <a:solidFill>
                  <a:srgbClr val="4700F2"/>
                </a:solidFill>
                <a:latin typeface="Open Sans"/>
                <a:ea typeface="Open Sans"/>
                <a:cs typeface="Open Sans"/>
                <a:sym typeface="Open Sans"/>
              </a:rPr>
              <a:t>Setup: </a:t>
            </a:r>
            <a:r>
              <a:rPr lang="en" sz="2000">
                <a:solidFill>
                  <a:srgbClr val="4700F2"/>
                </a:solidFill>
                <a:latin typeface="Open Sans"/>
                <a:ea typeface="Open Sans"/>
                <a:cs typeface="Open Sans"/>
                <a:sym typeface="Open Sans"/>
              </a:rPr>
              <a:t>WizardVicunaLM 13B</a:t>
            </a:r>
            <a:endParaRPr sz="2000">
              <a:solidFill>
                <a:srgbClr val="4700F2"/>
              </a:solidFill>
              <a:latin typeface="Open Sans"/>
              <a:ea typeface="Open Sans"/>
              <a:cs typeface="Open Sans"/>
              <a:sym typeface="Open Sans"/>
            </a:endParaRPr>
          </a:p>
        </p:txBody>
      </p:sp>
      <p:sp>
        <p:nvSpPr>
          <p:cNvPr id="280" name="Google Shape;280;p37"/>
          <p:cNvSpPr txBox="1"/>
          <p:nvPr>
            <p:ph idx="11" type="ftr"/>
          </p:nvPr>
        </p:nvSpPr>
        <p:spPr>
          <a:xfrm>
            <a:off x="351663" y="4855460"/>
            <a:ext cx="2314500" cy="205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Restricted. Sensitive (Normal) | © Copyright Synapxe Pte Ltd</a:t>
            </a:r>
            <a:endParaRPr/>
          </a:p>
        </p:txBody>
      </p:sp>
      <p:sp>
        <p:nvSpPr>
          <p:cNvPr id="281" name="Google Shape;281;p37"/>
          <p:cNvSpPr txBox="1"/>
          <p:nvPr>
            <p:ph idx="12" type="sldNum"/>
          </p:nvPr>
        </p:nvSpPr>
        <p:spPr>
          <a:xfrm>
            <a:off x="6457950" y="48049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sz="800"/>
              <a:t>‹#›</a:t>
            </a:fld>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0" st="2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ynapxe">
      <a:dk1>
        <a:srgbClr val="000000"/>
      </a:dk1>
      <a:lt1>
        <a:srgbClr val="FFFFFF"/>
      </a:lt1>
      <a:dk2>
        <a:srgbClr val="0A0C5B"/>
      </a:dk2>
      <a:lt2>
        <a:srgbClr val="E8E9FC"/>
      </a:lt2>
      <a:accent1>
        <a:srgbClr val="5B0DF5"/>
      </a:accent1>
      <a:accent2>
        <a:srgbClr val="FF00FF"/>
      </a:accent2>
      <a:accent3>
        <a:srgbClr val="3E7BF4"/>
      </a:accent3>
      <a:accent4>
        <a:srgbClr val="2FB6F4"/>
      </a:accent4>
      <a:accent5>
        <a:srgbClr val="BE5AF4"/>
      </a:accent5>
      <a:accent6>
        <a:srgbClr val="69EFF3"/>
      </a:accent6>
      <a:hlink>
        <a:srgbClr val="FF00FF"/>
      </a:hlink>
      <a:folHlink>
        <a:srgbClr val="5B0D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Synapxe">
      <a:dk1>
        <a:srgbClr val="000000"/>
      </a:dk1>
      <a:lt1>
        <a:srgbClr val="FFFFFF"/>
      </a:lt1>
      <a:dk2>
        <a:srgbClr val="0A0C5B"/>
      </a:dk2>
      <a:lt2>
        <a:srgbClr val="E8E9FC"/>
      </a:lt2>
      <a:accent1>
        <a:srgbClr val="5B0DF5"/>
      </a:accent1>
      <a:accent2>
        <a:srgbClr val="FF00FF"/>
      </a:accent2>
      <a:accent3>
        <a:srgbClr val="3E7BF4"/>
      </a:accent3>
      <a:accent4>
        <a:srgbClr val="2FB6F4"/>
      </a:accent4>
      <a:accent5>
        <a:srgbClr val="BE5AF4"/>
      </a:accent5>
      <a:accent6>
        <a:srgbClr val="69EFF3"/>
      </a:accent6>
      <a:hlink>
        <a:srgbClr val="FF00FF"/>
      </a:hlink>
      <a:folHlink>
        <a:srgbClr val="5B0D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