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2"/>
  </p:notesMasterIdLst>
  <p:handoutMasterIdLst>
    <p:handoutMasterId r:id="rId83"/>
  </p:handoutMasterIdLst>
  <p:sldIdLst>
    <p:sldId id="256" r:id="rId2"/>
    <p:sldId id="257" r:id="rId3"/>
    <p:sldId id="260" r:id="rId4"/>
    <p:sldId id="262" r:id="rId5"/>
    <p:sldId id="279" r:id="rId6"/>
    <p:sldId id="280" r:id="rId7"/>
    <p:sldId id="327" r:id="rId8"/>
    <p:sldId id="281" r:id="rId9"/>
    <p:sldId id="335" r:id="rId10"/>
    <p:sldId id="336" r:id="rId11"/>
    <p:sldId id="337" r:id="rId12"/>
    <p:sldId id="283" r:id="rId13"/>
    <p:sldId id="344" r:id="rId14"/>
    <p:sldId id="311" r:id="rId15"/>
    <p:sldId id="345" r:id="rId16"/>
    <p:sldId id="333" r:id="rId17"/>
    <p:sldId id="329" r:id="rId18"/>
    <p:sldId id="306" r:id="rId19"/>
    <p:sldId id="307" r:id="rId20"/>
    <p:sldId id="308" r:id="rId21"/>
    <p:sldId id="309" r:id="rId22"/>
    <p:sldId id="346" r:id="rId23"/>
    <p:sldId id="300" r:id="rId24"/>
    <p:sldId id="328" r:id="rId25"/>
    <p:sldId id="297" r:id="rId26"/>
    <p:sldId id="338" r:id="rId27"/>
    <p:sldId id="312" r:id="rId28"/>
    <p:sldId id="298" r:id="rId29"/>
    <p:sldId id="299" r:id="rId30"/>
    <p:sldId id="347" r:id="rId31"/>
    <p:sldId id="303" r:id="rId32"/>
    <p:sldId id="348" r:id="rId33"/>
    <p:sldId id="302" r:id="rId34"/>
    <p:sldId id="349" r:id="rId35"/>
    <p:sldId id="313" r:id="rId36"/>
    <p:sldId id="350" r:id="rId37"/>
    <p:sldId id="314" r:id="rId38"/>
    <p:sldId id="351" r:id="rId39"/>
    <p:sldId id="304" r:id="rId40"/>
    <p:sldId id="316" r:id="rId41"/>
    <p:sldId id="352" r:id="rId42"/>
    <p:sldId id="315" r:id="rId43"/>
    <p:sldId id="354" r:id="rId44"/>
    <p:sldId id="324" r:id="rId45"/>
    <p:sldId id="353" r:id="rId46"/>
    <p:sldId id="318" r:id="rId47"/>
    <p:sldId id="320" r:id="rId48"/>
    <p:sldId id="355" r:id="rId49"/>
    <p:sldId id="321" r:id="rId50"/>
    <p:sldId id="322" r:id="rId51"/>
    <p:sldId id="325" r:id="rId52"/>
    <p:sldId id="356" r:id="rId53"/>
    <p:sldId id="310" r:id="rId54"/>
    <p:sldId id="323" r:id="rId55"/>
    <p:sldId id="357" r:id="rId56"/>
    <p:sldId id="330" r:id="rId57"/>
    <p:sldId id="301" r:id="rId58"/>
    <p:sldId id="282" r:id="rId59"/>
    <p:sldId id="342" r:id="rId60"/>
    <p:sldId id="341" r:id="rId61"/>
    <p:sldId id="343" r:id="rId62"/>
    <p:sldId id="340" r:id="rId63"/>
    <p:sldId id="331" r:id="rId64"/>
    <p:sldId id="263" r:id="rId65"/>
    <p:sldId id="265" r:id="rId66"/>
    <p:sldId id="266" r:id="rId67"/>
    <p:sldId id="264" r:id="rId68"/>
    <p:sldId id="267" r:id="rId69"/>
    <p:sldId id="268" r:id="rId70"/>
    <p:sldId id="269" r:id="rId71"/>
    <p:sldId id="270" r:id="rId72"/>
    <p:sldId id="271" r:id="rId73"/>
    <p:sldId id="272" r:id="rId74"/>
    <p:sldId id="332" r:id="rId75"/>
    <p:sldId id="273" r:id="rId76"/>
    <p:sldId id="274" r:id="rId77"/>
    <p:sldId id="275" r:id="rId78"/>
    <p:sldId id="277" r:id="rId79"/>
    <p:sldId id="278" r:id="rId80"/>
    <p:sldId id="334" r:id="rId81"/>
  </p:sldIdLst>
  <p:sldSz cx="9144000" cy="6858000" type="screen4x3"/>
  <p:notesSz cx="7102475" cy="10233025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 userDrawn="1">
          <p15:clr>
            <a:srgbClr val="A4A3A4"/>
          </p15:clr>
        </p15:guide>
        <p15:guide id="2" pos="223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7" autoAdjust="0"/>
    <p:restoredTop sz="86443" autoAdjust="0"/>
  </p:normalViewPr>
  <p:slideViewPr>
    <p:cSldViewPr>
      <p:cViewPr varScale="1">
        <p:scale>
          <a:sx n="102" d="100"/>
          <a:sy n="102" d="100"/>
        </p:scale>
        <p:origin x="1506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4484"/>
    </p:cViewPr>
  </p:sorterViewPr>
  <p:notesViewPr>
    <p:cSldViewPr>
      <p:cViewPr varScale="1">
        <p:scale>
          <a:sx n="57" d="100"/>
          <a:sy n="57" d="100"/>
        </p:scale>
        <p:origin x="-2814" y="-84"/>
      </p:cViewPr>
      <p:guideLst>
        <p:guide orient="horz" pos="3223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3078163" cy="51276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4022726" y="2"/>
            <a:ext cx="3078163" cy="51276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F25499-8FFF-4EAD-83D1-A4D82D0CCCA2}" type="datetimeFigureOut">
              <a:rPr lang="fr-FR" smtClean="0"/>
              <a:t>12/10/2015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1" y="9720263"/>
            <a:ext cx="3078163" cy="5127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4022726" y="9720263"/>
            <a:ext cx="3078163" cy="5127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BA0856-D079-4FCB-B950-6E3A82BFD1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18658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7739" cy="511652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023093" y="0"/>
            <a:ext cx="3077739" cy="511652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r">
              <a:defRPr sz="1300"/>
            </a:lvl1pPr>
          </a:lstStyle>
          <a:p>
            <a:fld id="{D33C6323-1EFC-4677-9088-8BF92BED4523}" type="datetimeFigureOut">
              <a:rPr lang="fr-FR" smtClean="0"/>
              <a:t>12/10/2015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6763"/>
            <a:ext cx="5118100" cy="38401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57" tIns="49528" rIns="99057" bIns="49528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710248" y="4860687"/>
            <a:ext cx="5681980" cy="4604862"/>
          </a:xfrm>
          <a:prstGeom prst="rect">
            <a:avLst/>
          </a:prstGeom>
        </p:spPr>
        <p:txBody>
          <a:bodyPr vert="horz" lIns="99057" tIns="49528" rIns="99057" bIns="49528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1" y="9719598"/>
            <a:ext cx="3077739" cy="511652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023093" y="9719598"/>
            <a:ext cx="3077739" cy="511652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r">
              <a:defRPr sz="1300"/>
            </a:lvl1pPr>
          </a:lstStyle>
          <a:p>
            <a:fld id="{B036574F-820F-4942-B117-4374331584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91394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36574F-820F-4942-B117-437433158490}" type="slidenum">
              <a:rPr lang="fr-FR" smtClean="0"/>
              <a:t>39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98899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300" dirty="0">
                <a:effectLst>
                  <a:outerShdw blurRad="50038" dist="29972" dir="5400000" algn="tl" rotWithShape="0">
                    <a:srgbClr val="000000">
                      <a:alpha val="30000"/>
                    </a:srgbClr>
                  </a:outerShdw>
                </a:effectLst>
              </a:rPr>
              <a:t>Différences de compréhension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36574F-820F-4942-B117-437433158490}" type="slidenum">
              <a:rPr lang="fr-FR" smtClean="0"/>
              <a:t>58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40143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300" dirty="0">
                <a:effectLst>
                  <a:outerShdw blurRad="50038" dist="29972" dir="5400000" algn="tl" rotWithShape="0">
                    <a:srgbClr val="000000">
                      <a:alpha val="30000"/>
                    </a:srgbClr>
                  </a:outerShdw>
                </a:effectLst>
              </a:rPr>
              <a:t>Différences de compréhension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36574F-820F-4942-B117-437433158490}" type="slidenum">
              <a:rPr lang="fr-FR" smtClean="0"/>
              <a:t>59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97843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300" dirty="0">
                <a:effectLst>
                  <a:outerShdw blurRad="50038" dist="29972" dir="5400000" algn="tl" rotWithShape="0">
                    <a:srgbClr val="000000">
                      <a:alpha val="30000"/>
                    </a:srgbClr>
                  </a:outerShdw>
                </a:effectLst>
              </a:rPr>
              <a:t>Différences de compréhension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36574F-820F-4942-B117-437433158490}" type="slidenum">
              <a:rPr lang="fr-FR" smtClean="0"/>
              <a:t>60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77210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300" dirty="0">
                <a:effectLst>
                  <a:outerShdw blurRad="50038" dist="29972" dir="5400000" algn="tl" rotWithShape="0">
                    <a:srgbClr val="000000">
                      <a:alpha val="30000"/>
                    </a:srgbClr>
                  </a:outerShdw>
                </a:effectLst>
              </a:rPr>
              <a:t>Différences de compréhension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36574F-820F-4942-B117-437433158490}" type="slidenum">
              <a:rPr lang="fr-FR" smtClean="0"/>
              <a:t>61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36938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300" dirty="0">
                <a:effectLst>
                  <a:outerShdw blurRad="50038" dist="29972" dir="5400000" algn="tl" rotWithShape="0">
                    <a:srgbClr val="000000">
                      <a:alpha val="30000"/>
                    </a:srgbClr>
                  </a:outerShdw>
                </a:effectLst>
              </a:rPr>
              <a:t>Différences de compréhension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36574F-820F-4942-B117-437433158490}" type="slidenum">
              <a:rPr lang="fr-FR" smtClean="0"/>
              <a:t>62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99619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5ADA2-21D1-4E19-8B3A-72A18633AB8C}" type="datetimeFigureOut">
              <a:rPr lang="fr-FR" smtClean="0"/>
              <a:t>12/10/2015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CA70A-8E66-435F-87ED-B080C5B7D8A5}" type="slidenum">
              <a:rPr lang="fr-FR" smtClean="0"/>
              <a:t>‹N°›</a:t>
            </a:fld>
            <a:endParaRPr lang="fr-FR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5ADA2-21D1-4E19-8B3A-72A18633AB8C}" type="datetimeFigureOut">
              <a:rPr lang="fr-FR" smtClean="0"/>
              <a:t>12/10/2015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CA70A-8E66-435F-87ED-B080C5B7D8A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5ADA2-21D1-4E19-8B3A-72A18633AB8C}" type="datetimeFigureOut">
              <a:rPr lang="fr-FR" smtClean="0"/>
              <a:t>12/10/2015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CA70A-8E66-435F-87ED-B080C5B7D8A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5ADA2-21D1-4E19-8B3A-72A18633AB8C}" type="datetimeFigureOut">
              <a:rPr lang="fr-FR" smtClean="0"/>
              <a:t>12/10/2015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CA70A-8E66-435F-87ED-B080C5B7D8A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5ADA2-21D1-4E19-8B3A-72A18633AB8C}" type="datetimeFigureOut">
              <a:rPr lang="fr-FR" smtClean="0"/>
              <a:t>12/10/2015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CA70A-8E66-435F-87ED-B080C5B7D8A5}" type="slidenum">
              <a:rPr lang="fr-FR" smtClean="0"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5ADA2-21D1-4E19-8B3A-72A18633AB8C}" type="datetimeFigureOut">
              <a:rPr lang="fr-FR" smtClean="0"/>
              <a:t>12/10/2015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CA70A-8E66-435F-87ED-B080C5B7D8A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5ADA2-21D1-4E19-8B3A-72A18633AB8C}" type="datetimeFigureOut">
              <a:rPr lang="fr-FR" smtClean="0"/>
              <a:t>12/10/2015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CA70A-8E66-435F-87ED-B080C5B7D8A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5ADA2-21D1-4E19-8B3A-72A18633AB8C}" type="datetimeFigureOut">
              <a:rPr lang="fr-FR" smtClean="0"/>
              <a:t>12/10/2015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CA70A-8E66-435F-87ED-B080C5B7D8A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5ADA2-21D1-4E19-8B3A-72A18633AB8C}" type="datetimeFigureOut">
              <a:rPr lang="fr-FR" smtClean="0"/>
              <a:t>12/10/2015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CA70A-8E66-435F-87ED-B080C5B7D8A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5ADA2-21D1-4E19-8B3A-72A18633AB8C}" type="datetimeFigureOut">
              <a:rPr lang="fr-FR" smtClean="0"/>
              <a:t>12/10/2015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CA70A-8E66-435F-87ED-B080C5B7D8A5}" type="slidenum">
              <a:rPr lang="fr-FR" smtClean="0"/>
              <a:t>‹N°›</a:t>
            </a:fld>
            <a:endParaRPr lang="fr-FR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6415ADA2-21D1-4E19-8B3A-72A18633AB8C}" type="datetimeFigureOut">
              <a:rPr lang="fr-FR" smtClean="0"/>
              <a:t>12/10/2015</a:t>
            </a:fld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0A7CA70A-8E66-435F-87ED-B080C5B7D8A5}" type="slidenum">
              <a:rPr lang="fr-FR" smtClean="0"/>
              <a:t>‹N°›</a:t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6415ADA2-21D1-4E19-8B3A-72A18633AB8C}" type="datetimeFigureOut">
              <a:rPr lang="fr-FR" smtClean="0"/>
              <a:t>12/10/2015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0A7CA70A-8E66-435F-87ED-B080C5B7D8A5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just"/>
            <a:r>
              <a:rPr lang="fr-FR" dirty="0" smtClean="0"/>
              <a:t>Gestion de projet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just"/>
            <a:r>
              <a:rPr lang="fr-FR" dirty="0" smtClean="0"/>
              <a:t>Licence ASR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74501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Qu’est-ce qu’un projet ?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0" lang="fr-FR" sz="3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 pratique, le </a:t>
            </a:r>
            <a:r>
              <a:rPr kumimoji="0" lang="fr-FR" sz="3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projet</a:t>
            </a:r>
            <a:r>
              <a:rPr kumimoji="0" lang="fr-FR" sz="3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pPr lvl="1"/>
            <a:r>
              <a:rPr lang="fr-FR" dirty="0"/>
              <a:t>e</a:t>
            </a:r>
            <a:r>
              <a:rPr kumimoji="0" lang="fr-FR" sz="2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 tourné vers l'objectif final, </a:t>
            </a:r>
          </a:p>
          <a:p>
            <a:pPr lvl="1"/>
            <a:r>
              <a:rPr kumimoji="0" lang="fr-FR" sz="2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doit être adaptable à des modifications fréquentes, </a:t>
            </a:r>
            <a:endParaRPr lang="fr-FR" dirty="0"/>
          </a:p>
          <a:p>
            <a:pPr lvl="1"/>
            <a:r>
              <a:rPr lang="fr-FR" dirty="0"/>
              <a:t>d</a:t>
            </a:r>
            <a:r>
              <a:rPr kumimoji="0" lang="fr-FR" sz="2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oit être maîtrisé et planifié. </a:t>
            </a:r>
          </a:p>
          <a:p>
            <a:pPr lvl="1"/>
            <a:endParaRPr kumimoji="0" lang="fr-FR" sz="28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kumimoji="0" lang="fr-FR" sz="2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 projet doit </a:t>
            </a:r>
          </a:p>
          <a:p>
            <a:pPr lvl="1"/>
            <a:r>
              <a:rPr kumimoji="0" lang="fr-FR" sz="2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rester dynamique et </a:t>
            </a:r>
          </a:p>
          <a:p>
            <a:pPr lvl="1"/>
            <a:r>
              <a:rPr kumimoji="0" lang="fr-FR" sz="2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équilibrer continuellement les contraintes </a:t>
            </a:r>
          </a:p>
          <a:p>
            <a:pPr lvl="2"/>
            <a:r>
              <a:rPr kumimoji="0" lang="fr-FR" sz="20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techniques, </a:t>
            </a:r>
          </a:p>
          <a:p>
            <a:pPr lvl="2"/>
            <a:r>
              <a:rPr kumimoji="0" lang="fr-FR" sz="20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 coût et </a:t>
            </a:r>
          </a:p>
          <a:p>
            <a:pPr lvl="2"/>
            <a:r>
              <a:rPr kumimoji="0" lang="fr-FR" sz="20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 délai.</a:t>
            </a:r>
          </a:p>
        </p:txBody>
      </p:sp>
      <p:sp>
        <p:nvSpPr>
          <p:cNvPr id="4" name="Flèche droite 3"/>
          <p:cNvSpPr/>
          <p:nvPr/>
        </p:nvSpPr>
        <p:spPr>
          <a:xfrm>
            <a:off x="8604448" y="6381328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6911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Qu’est-ce qu’un projet ?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kumimoji="0" lang="fr-FR" sz="3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Les résultats attendus du projet sont appelés </a:t>
            </a:r>
          </a:p>
          <a:p>
            <a:pPr lvl="1"/>
            <a:r>
              <a:rPr kumimoji="0" lang="fr-FR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« Fournitures » ou </a:t>
            </a:r>
          </a:p>
          <a:p>
            <a:pPr lvl="1"/>
            <a:r>
              <a:rPr kumimoji="0" lang="fr-FR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« </a:t>
            </a:r>
            <a:r>
              <a:rPr lang="fr-FR" dirty="0"/>
              <a:t>L</a:t>
            </a:r>
            <a:r>
              <a:rPr kumimoji="0" lang="fr-FR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ivrables</a:t>
            </a:r>
            <a:r>
              <a:rPr kumimoji="0" lang="fr-FR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».</a:t>
            </a:r>
            <a:endParaRPr lang="fr-FR" dirty="0"/>
          </a:p>
        </p:txBody>
      </p:sp>
      <p:sp>
        <p:nvSpPr>
          <p:cNvPr id="4" name="Flèche droite 3"/>
          <p:cNvSpPr/>
          <p:nvPr/>
        </p:nvSpPr>
        <p:spPr>
          <a:xfrm>
            <a:off x="8604448" y="6381328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" name="Espace réservé du contenu 7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4044" y="2104231"/>
            <a:ext cx="3486912" cy="3962400"/>
          </a:xfrm>
        </p:spPr>
      </p:pic>
    </p:spTree>
    <p:extLst>
      <p:ext uri="{BB962C8B-B14F-4D97-AF65-F5344CB8AC3E}">
        <p14:creationId xmlns:p14="http://schemas.microsoft.com/office/powerpoint/2010/main" val="671568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fr-FR" dirty="0"/>
              <a:t>Qu’est-ce qu’un projet ?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fr-FR" sz="3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Il existe toutes sortes de formes et tailles de projets. </a:t>
            </a:r>
          </a:p>
          <a:p>
            <a:pPr algn="just"/>
            <a:endParaRPr lang="fr-FR" sz="3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1" algn="just"/>
            <a:r>
              <a:rPr lang="fr-FR" b="1" dirty="0" smtClean="0"/>
              <a:t>D</a:t>
            </a:r>
            <a:r>
              <a:rPr lang="fr-FR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’envergure ou modestes</a:t>
            </a:r>
          </a:p>
          <a:p>
            <a:pPr lvl="2" algn="just"/>
            <a:r>
              <a:rPr lang="fr-FR" sz="24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Installer un métro, ce qui peut coûter 1 milliard d’euros et demander 10 ou 15 ans de travaux</a:t>
            </a:r>
            <a:r>
              <a:rPr lang="fr-FR" dirty="0"/>
              <a:t>.</a:t>
            </a:r>
            <a:endParaRPr lang="fr-FR" sz="24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2" algn="just"/>
            <a:r>
              <a:rPr lang="fr-FR" sz="24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Préparer un rapport sur le chiffre d’affaires mensuel, sur un</a:t>
            </a:r>
            <a:r>
              <a:rPr lang="fr-FR" sz="24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jour.</a:t>
            </a:r>
            <a:endParaRPr lang="fr-FR" sz="3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Flèche droite 3"/>
          <p:cNvSpPr/>
          <p:nvPr/>
        </p:nvSpPr>
        <p:spPr>
          <a:xfrm>
            <a:off x="8604448" y="6381328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7820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Qu’est-ce qu’un projet ?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algn="just"/>
            <a:r>
              <a:rPr lang="fr-FR" b="1" dirty="0"/>
              <a:t>Impliquer un grand nombre de personnes ou seulement vous</a:t>
            </a:r>
          </a:p>
          <a:p>
            <a:pPr lvl="2" algn="just"/>
            <a:r>
              <a:rPr lang="fr-FR" dirty="0"/>
              <a:t>Former les 10 000 employés de votre entreprise à la nouvelle politique </a:t>
            </a:r>
            <a:r>
              <a:rPr lang="fr-FR" dirty="0" smtClean="0"/>
              <a:t>QSE de l’entreprise.</a:t>
            </a:r>
            <a:endParaRPr lang="fr-FR" dirty="0"/>
          </a:p>
          <a:p>
            <a:pPr lvl="2" algn="just"/>
            <a:r>
              <a:rPr lang="fr-FR" dirty="0"/>
              <a:t>Repenser l’aménagement des meubles et de l’équipement dans votre </a:t>
            </a:r>
            <a:r>
              <a:rPr lang="fr-FR" dirty="0" smtClean="0"/>
              <a:t>bureau.</a:t>
            </a:r>
            <a:endParaRPr lang="fr-FR" dirty="0"/>
          </a:p>
        </p:txBody>
      </p:sp>
      <p:sp>
        <p:nvSpPr>
          <p:cNvPr id="4" name="Flèche droite 3"/>
          <p:cNvSpPr/>
          <p:nvPr/>
        </p:nvSpPr>
        <p:spPr>
          <a:xfrm>
            <a:off x="8604448" y="6381328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1915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fr-FR" dirty="0" smtClean="0"/>
              <a:t>Qu’est-ce qu’un projet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 algn="just"/>
            <a:r>
              <a:rPr lang="fr-FR" sz="28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Être définis par un contrat officiel ou une entente officieuse</a:t>
            </a:r>
          </a:p>
          <a:p>
            <a:pPr lvl="2" algn="just"/>
            <a:r>
              <a:rPr lang="fr-FR" sz="24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 contrat que vous passez avec un client pour la construction d’une maison.</a:t>
            </a:r>
          </a:p>
          <a:p>
            <a:pPr lvl="2" algn="just"/>
            <a:r>
              <a:rPr lang="fr-FR" sz="24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 promesse que vous faites à votre collègue de lui installer un nouveau logiciel </a:t>
            </a:r>
            <a:r>
              <a:rPr lang="fr-FR" dirty="0" smtClean="0"/>
              <a:t>ou de dépanner son ordinateur.</a:t>
            </a:r>
            <a:endParaRPr lang="fr-FR" sz="24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just"/>
            <a:endParaRPr lang="fr-FR" sz="3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Flèche droite 3"/>
          <p:cNvSpPr/>
          <p:nvPr/>
        </p:nvSpPr>
        <p:spPr>
          <a:xfrm>
            <a:off x="8604448" y="6381328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0844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Qu’est-ce qu’un projet ?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algn="just"/>
            <a:r>
              <a:rPr lang="fr-FR" b="1" dirty="0"/>
              <a:t>Être professionnels ou personnels</a:t>
            </a:r>
          </a:p>
          <a:p>
            <a:pPr lvl="2" algn="just"/>
            <a:r>
              <a:rPr lang="fr-FR" dirty="0"/>
              <a:t>L’animation, au sein de votre entreprise, de la campagne d’incitation au don du </a:t>
            </a:r>
            <a:r>
              <a:rPr lang="fr-FR" dirty="0" smtClean="0"/>
              <a:t>sang.</a:t>
            </a:r>
          </a:p>
          <a:p>
            <a:pPr lvl="2" algn="just"/>
            <a:r>
              <a:rPr lang="fr-FR" dirty="0" smtClean="0"/>
              <a:t>L’organisation </a:t>
            </a:r>
            <a:r>
              <a:rPr lang="fr-FR" dirty="0"/>
              <a:t>chez vous d’un dîner pour 15 personnes, la rénovation de votre maison, l’organisation d’un événement personnel ou encore la création d’une entreprise </a:t>
            </a:r>
            <a:r>
              <a:rPr lang="fr-FR" dirty="0" smtClean="0"/>
              <a:t>etc…</a:t>
            </a:r>
            <a:endParaRPr lang="fr-FR" dirty="0"/>
          </a:p>
          <a:p>
            <a:endParaRPr lang="fr-FR" dirty="0"/>
          </a:p>
        </p:txBody>
      </p:sp>
      <p:sp>
        <p:nvSpPr>
          <p:cNvPr id="4" name="Flèche droite 3"/>
          <p:cNvSpPr/>
          <p:nvPr/>
        </p:nvSpPr>
        <p:spPr>
          <a:xfrm>
            <a:off x="8604448" y="6381328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5009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Qu’est-ce qu’un projet ?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Qu’est-ce qu’un programme ?</a:t>
            </a:r>
          </a:p>
          <a:p>
            <a:endParaRPr lang="fr-FR" dirty="0"/>
          </a:p>
          <a:p>
            <a:pPr lvl="1"/>
            <a:r>
              <a:rPr lang="fr-FR" dirty="0" smtClean="0"/>
              <a:t>Un </a:t>
            </a:r>
            <a:r>
              <a:rPr lang="fr-FR" dirty="0"/>
              <a:t>programme est </a:t>
            </a:r>
            <a:r>
              <a:rPr lang="fr-FR" dirty="0" smtClean="0"/>
              <a:t>un </a:t>
            </a:r>
            <a:r>
              <a:rPr lang="fr-FR" dirty="0"/>
              <a:t>ensemble de projets ayant un but commun</a:t>
            </a:r>
            <a:r>
              <a:rPr lang="fr-FR" dirty="0" smtClean="0"/>
              <a:t>.</a:t>
            </a:r>
          </a:p>
          <a:p>
            <a:endParaRPr lang="fr-FR" dirty="0"/>
          </a:p>
          <a:p>
            <a:pPr lvl="2"/>
            <a:r>
              <a:rPr lang="fr-FR" dirty="0" smtClean="0"/>
              <a:t>Un programme immobilier, par exemple.</a:t>
            </a:r>
            <a:endParaRPr lang="fr-FR" dirty="0"/>
          </a:p>
        </p:txBody>
      </p:sp>
      <p:sp>
        <p:nvSpPr>
          <p:cNvPr id="6" name="Flèche droite 5"/>
          <p:cNvSpPr/>
          <p:nvPr/>
        </p:nvSpPr>
        <p:spPr>
          <a:xfrm>
            <a:off x="8604448" y="6381328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Espace réservé du contenu 2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3814" y="2461192"/>
            <a:ext cx="2667372" cy="3248478"/>
          </a:xfrm>
        </p:spPr>
      </p:pic>
    </p:spTree>
    <p:extLst>
      <p:ext uri="{BB962C8B-B14F-4D97-AF65-F5344CB8AC3E}">
        <p14:creationId xmlns:p14="http://schemas.microsoft.com/office/powerpoint/2010/main" val="2635667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</a:t>
            </a:r>
            <a:r>
              <a:rPr lang="fr-FR" baseline="0" dirty="0" smtClean="0"/>
              <a:t>chef de projet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1</a:t>
            </a:r>
            <a:r>
              <a:rPr lang="fr-FR" baseline="30000" dirty="0"/>
              <a:t>ère</a:t>
            </a:r>
            <a:r>
              <a:rPr lang="fr-FR" dirty="0"/>
              <a:t> partie</a:t>
            </a:r>
          </a:p>
          <a:p>
            <a:r>
              <a:rPr lang="fr-FR" dirty="0"/>
              <a:t>Qu’est-ce qu’un </a:t>
            </a:r>
            <a:r>
              <a:rPr lang="fr-FR" dirty="0" smtClean="0"/>
              <a:t>projet ?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94373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fr-FR" dirty="0" smtClean="0"/>
              <a:t>Le </a:t>
            </a:r>
            <a:r>
              <a:rPr lang="fr-FR" baseline="0" dirty="0" smtClean="0"/>
              <a:t>chef de projet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330824" cy="4623816"/>
          </a:xfrm>
        </p:spPr>
        <p:txBody>
          <a:bodyPr/>
          <a:lstStyle/>
          <a:p>
            <a:pPr algn="just" eaLnBrk="0" fontAlgn="base" hangingPunct="0"/>
            <a:r>
              <a:rPr lang="fr-FR" sz="3600" b="1" dirty="0"/>
              <a:t>Pour </a:t>
            </a:r>
            <a:r>
              <a:rPr lang="fr-FR" sz="3600" b="1" dirty="0" smtClean="0"/>
              <a:t>vous</a:t>
            </a:r>
            <a:r>
              <a:rPr lang="fr-FR" sz="3600" b="1" dirty="0"/>
              <a:t> </a:t>
            </a:r>
            <a:r>
              <a:rPr lang="fr-FR" sz="3600" b="1" dirty="0" smtClean="0"/>
              <a:t>:</a:t>
            </a:r>
            <a:endParaRPr lang="fr-FR" sz="3200" dirty="0"/>
          </a:p>
          <a:p>
            <a:pPr algn="just" rtl="0" eaLnBrk="0" fontAlgn="base" hangingPunct="0"/>
            <a:endParaRPr lang="fr-FR" sz="32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 rtl="0" eaLnBrk="0" fontAlgn="base" hangingPunct="0"/>
            <a:r>
              <a:rPr lang="fr-FR" sz="2800" kern="1200" dirty="0" smtClean="0">
                <a:solidFill>
                  <a:schemeClr val="tx1"/>
                </a:solidFill>
                <a:effectLst/>
              </a:rPr>
              <a:t>Qu’est-ce qu’un chef de projet ?</a:t>
            </a:r>
          </a:p>
          <a:p>
            <a:pPr lvl="1" rtl="0" eaLnBrk="0" fontAlgn="base" hangingPunct="0"/>
            <a:r>
              <a:rPr lang="fr-FR" sz="2800" dirty="0" smtClean="0"/>
              <a:t>Quelles sont ses principales qualités ?</a:t>
            </a:r>
            <a:endParaRPr lang="fr-FR" sz="2800" kern="1200" dirty="0" smtClean="0">
              <a:solidFill>
                <a:schemeClr val="tx1"/>
              </a:solidFill>
              <a:effectLst/>
            </a:endParaRPr>
          </a:p>
          <a:p>
            <a:pPr lvl="1" rtl="0" eaLnBrk="0" fontAlgn="base" hangingPunct="0"/>
            <a:r>
              <a:rPr lang="fr-FR" sz="2800" kern="1200" dirty="0" smtClean="0">
                <a:solidFill>
                  <a:schemeClr val="tx1"/>
                </a:solidFill>
                <a:effectLst/>
              </a:rPr>
              <a:t>Que fait-il ?</a:t>
            </a:r>
            <a:endParaRPr lang="fr-FR" dirty="0" smtClean="0">
              <a:effectLst/>
            </a:endParaRPr>
          </a:p>
        </p:txBody>
      </p:sp>
      <p:sp>
        <p:nvSpPr>
          <p:cNvPr id="6" name="Flèche droite 5"/>
          <p:cNvSpPr/>
          <p:nvPr/>
        </p:nvSpPr>
        <p:spPr>
          <a:xfrm>
            <a:off x="8604448" y="6381328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Espace réservé du contenu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3814" y="2461192"/>
            <a:ext cx="2667372" cy="3248478"/>
          </a:xfrm>
        </p:spPr>
      </p:pic>
    </p:spTree>
    <p:extLst>
      <p:ext uri="{BB962C8B-B14F-4D97-AF65-F5344CB8AC3E}">
        <p14:creationId xmlns:p14="http://schemas.microsoft.com/office/powerpoint/2010/main" val="3604077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fr-FR" dirty="0"/>
              <a:t>Le chef de projet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algn="just" rtl="0" eaLnBrk="0" fontAlgn="base" hangingPunct="0"/>
            <a:r>
              <a:rPr lang="fr-FR" sz="3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Qualité principales</a:t>
            </a:r>
            <a:endParaRPr lang="fr-FR" dirty="0" smtClean="0">
              <a:effectLst/>
            </a:endParaRPr>
          </a:p>
          <a:p>
            <a:pPr algn="just" rtl="0" eaLnBrk="0" fontAlgn="base" hangingPunct="0"/>
            <a:endParaRPr lang="fr-FR" sz="3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 algn="just" rtl="0" eaLnBrk="0" fontAlgn="base" hangingPunct="0"/>
            <a:r>
              <a:rPr lang="fr-FR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Excellent reporter,</a:t>
            </a:r>
            <a:endParaRPr lang="fr-FR" dirty="0" smtClean="0">
              <a:effectLst/>
            </a:endParaRPr>
          </a:p>
          <a:p>
            <a:pPr lvl="1" algn="just" rtl="0" eaLnBrk="0" fontAlgn="base" hangingPunct="0"/>
            <a:r>
              <a:rPr lang="fr-FR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Organisateur, </a:t>
            </a:r>
            <a:endParaRPr lang="fr-FR" dirty="0" smtClean="0">
              <a:effectLst/>
            </a:endParaRPr>
          </a:p>
          <a:p>
            <a:pPr lvl="1" algn="just" rtl="0" eaLnBrk="0" fontAlgn="base" hangingPunct="0"/>
            <a:r>
              <a:rPr lang="fr-FR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Concepteur,</a:t>
            </a:r>
            <a:endParaRPr lang="fr-FR" dirty="0" smtClean="0">
              <a:effectLst/>
            </a:endParaRPr>
          </a:p>
          <a:p>
            <a:pPr lvl="1" algn="just" rtl="0" eaLnBrk="0" fontAlgn="base" hangingPunct="0"/>
            <a:r>
              <a:rPr lang="fr-FR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Rigoureux,</a:t>
            </a:r>
            <a:endParaRPr lang="fr-FR" dirty="0" smtClean="0">
              <a:effectLst/>
            </a:endParaRPr>
          </a:p>
          <a:p>
            <a:pPr lvl="1" algn="just" rtl="0" eaLnBrk="0" fontAlgn="base" hangingPunct="0"/>
            <a:r>
              <a:rPr lang="fr-FR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Réactif,</a:t>
            </a:r>
            <a:endParaRPr lang="fr-FR" dirty="0" smtClean="0">
              <a:effectLst/>
            </a:endParaRPr>
          </a:p>
          <a:p>
            <a:pPr lvl="1" algn="just" rtl="0" eaLnBrk="0" fontAlgn="base" hangingPunct="0"/>
            <a:r>
              <a:rPr lang="fr-FR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À l’Écoute</a:t>
            </a:r>
            <a:r>
              <a:rPr lang="fr-FR" sz="2800" dirty="0"/>
              <a:t>.</a:t>
            </a:r>
            <a:endParaRPr lang="fr-FR" sz="28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5" name="Flèche droite 4"/>
          <p:cNvSpPr/>
          <p:nvPr/>
        </p:nvSpPr>
        <p:spPr>
          <a:xfrm>
            <a:off x="8604448" y="6381328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5" name="Espace réservé du contenu 14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4044" y="2104231"/>
            <a:ext cx="3486912" cy="3962400"/>
          </a:xfrm>
        </p:spPr>
      </p:pic>
    </p:spTree>
    <p:extLst>
      <p:ext uri="{BB962C8B-B14F-4D97-AF65-F5344CB8AC3E}">
        <p14:creationId xmlns:p14="http://schemas.microsoft.com/office/powerpoint/2010/main" val="303788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fr-FR" dirty="0" smtClean="0"/>
              <a:t>Présentation</a:t>
            </a:r>
          </a:p>
          <a:p>
            <a:pPr algn="just"/>
            <a:r>
              <a:rPr lang="fr-FR" dirty="0" smtClean="0">
                <a:solidFill>
                  <a:srgbClr val="7030A0"/>
                </a:solidFill>
              </a:rPr>
              <a:t>1</a:t>
            </a:r>
            <a:r>
              <a:rPr lang="fr-FR" baseline="30000" dirty="0" smtClean="0">
                <a:solidFill>
                  <a:srgbClr val="7030A0"/>
                </a:solidFill>
              </a:rPr>
              <a:t>ère</a:t>
            </a:r>
            <a:r>
              <a:rPr lang="fr-FR" baseline="0" dirty="0" smtClean="0">
                <a:solidFill>
                  <a:srgbClr val="7030A0"/>
                </a:solidFill>
              </a:rPr>
              <a:t> partie</a:t>
            </a:r>
            <a:endParaRPr lang="fr-FR" dirty="0" smtClean="0">
              <a:solidFill>
                <a:srgbClr val="7030A0"/>
              </a:solidFill>
            </a:endParaRPr>
          </a:p>
          <a:p>
            <a:pPr lvl="1" algn="just"/>
            <a:r>
              <a:rPr lang="fr-FR" dirty="0" smtClean="0">
                <a:solidFill>
                  <a:srgbClr val="7030A0"/>
                </a:solidFill>
              </a:rPr>
              <a:t>Qu’est-ce qu’un projet</a:t>
            </a:r>
          </a:p>
          <a:p>
            <a:pPr lvl="0" algn="just"/>
            <a:r>
              <a:rPr lang="fr-FR" dirty="0" smtClean="0"/>
              <a:t>2</a:t>
            </a:r>
            <a:r>
              <a:rPr lang="fr-FR" baseline="30000" dirty="0" smtClean="0"/>
              <a:t>ème</a:t>
            </a:r>
            <a:r>
              <a:rPr lang="fr-FR" dirty="0" smtClean="0"/>
              <a:t> partie</a:t>
            </a:r>
          </a:p>
          <a:p>
            <a:pPr lvl="1" algn="just"/>
            <a:r>
              <a:rPr lang="fr-FR" dirty="0" smtClean="0"/>
              <a:t>Phase de démarrage</a:t>
            </a:r>
          </a:p>
          <a:p>
            <a:pPr lvl="0" algn="just"/>
            <a:r>
              <a:rPr lang="fr-FR" dirty="0" smtClean="0"/>
              <a:t>3</a:t>
            </a:r>
            <a:r>
              <a:rPr lang="fr-FR" baseline="30000" dirty="0" smtClean="0"/>
              <a:t>ème</a:t>
            </a:r>
            <a:r>
              <a:rPr lang="fr-FR" dirty="0" smtClean="0"/>
              <a:t> partie</a:t>
            </a:r>
          </a:p>
          <a:p>
            <a:pPr lvl="1" algn="just"/>
            <a:r>
              <a:rPr lang="fr-FR" dirty="0" smtClean="0"/>
              <a:t>Phase d’exécution</a:t>
            </a:r>
          </a:p>
          <a:p>
            <a:pPr lvl="0" algn="just"/>
            <a:r>
              <a:rPr lang="fr-FR" dirty="0" smtClean="0"/>
              <a:t>4</a:t>
            </a:r>
            <a:r>
              <a:rPr lang="fr-FR" baseline="30000" dirty="0" smtClean="0"/>
              <a:t>ème</a:t>
            </a:r>
            <a:r>
              <a:rPr lang="fr-FR" dirty="0" smtClean="0"/>
              <a:t> partie</a:t>
            </a:r>
          </a:p>
          <a:p>
            <a:pPr lvl="1" algn="just"/>
            <a:r>
              <a:rPr lang="fr-FR" dirty="0" smtClean="0"/>
              <a:t>Phase de </a:t>
            </a:r>
            <a:r>
              <a:rPr lang="fr-FR" dirty="0" smtClean="0"/>
              <a:t>clôture</a:t>
            </a:r>
          </a:p>
          <a:p>
            <a:pPr lvl="0" algn="just"/>
            <a:r>
              <a:rPr lang="fr-FR" dirty="0" smtClean="0"/>
              <a:t>5</a:t>
            </a:r>
            <a:r>
              <a:rPr lang="fr-FR" baseline="30000" dirty="0" smtClean="0"/>
              <a:t>ème</a:t>
            </a:r>
            <a:r>
              <a:rPr lang="fr-FR" dirty="0" smtClean="0"/>
              <a:t> </a:t>
            </a:r>
            <a:r>
              <a:rPr lang="fr-FR" dirty="0"/>
              <a:t>partie</a:t>
            </a:r>
          </a:p>
          <a:p>
            <a:pPr lvl="1" algn="just"/>
            <a:r>
              <a:rPr lang="fr-FR" dirty="0" smtClean="0"/>
              <a:t>Les outils</a:t>
            </a:r>
            <a:endParaRPr lang="fr-FR" dirty="0"/>
          </a:p>
          <a:p>
            <a:pPr lvl="0" algn="just"/>
            <a:r>
              <a:rPr lang="fr-FR" dirty="0" smtClean="0"/>
              <a:t>6</a:t>
            </a:r>
            <a:r>
              <a:rPr lang="fr-FR" baseline="30000" dirty="0" smtClean="0"/>
              <a:t>ème</a:t>
            </a:r>
            <a:r>
              <a:rPr lang="fr-FR" dirty="0" smtClean="0"/>
              <a:t> </a:t>
            </a:r>
            <a:r>
              <a:rPr lang="fr-FR" dirty="0"/>
              <a:t>partie</a:t>
            </a:r>
          </a:p>
          <a:p>
            <a:pPr lvl="1" algn="just"/>
            <a:r>
              <a:rPr lang="fr-FR" dirty="0" smtClean="0"/>
              <a:t>La méthode Scrum</a:t>
            </a:r>
            <a:endParaRPr lang="fr-FR" dirty="0"/>
          </a:p>
          <a:p>
            <a:pPr algn="just"/>
            <a:endParaRPr lang="fr-FR" dirty="0" smtClean="0"/>
          </a:p>
        </p:txBody>
      </p:sp>
      <p:pic>
        <p:nvPicPr>
          <p:cNvPr id="11" name="Espace réservé du contenu 10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337" y="2109532"/>
            <a:ext cx="2102325" cy="3951798"/>
          </a:xfrm>
        </p:spPr>
      </p:pic>
      <p:sp>
        <p:nvSpPr>
          <p:cNvPr id="5" name="Flèche droite 4"/>
          <p:cNvSpPr/>
          <p:nvPr/>
        </p:nvSpPr>
        <p:spPr>
          <a:xfrm>
            <a:off x="8604448" y="6381328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8076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fr-FR" dirty="0"/>
              <a:t>Le chef de projet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algn="just" rtl="0" eaLnBrk="0" fontAlgn="base" hangingPunct="0"/>
            <a:r>
              <a:rPr lang="fr-FR" sz="3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Capable de faire</a:t>
            </a:r>
          </a:p>
          <a:p>
            <a:pPr algn="just" rtl="0" eaLnBrk="0" fontAlgn="base" hangingPunct="0"/>
            <a:endParaRPr lang="fr-FR" dirty="0" smtClean="0">
              <a:effectLst/>
            </a:endParaRPr>
          </a:p>
          <a:p>
            <a:pPr lvl="1" algn="just" rtl="0" eaLnBrk="0" fontAlgn="base" hangingPunct="0"/>
            <a:r>
              <a:rPr lang="fr-FR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Chef d’orchestre, </a:t>
            </a:r>
            <a:endParaRPr lang="fr-FR" dirty="0" smtClean="0">
              <a:effectLst/>
            </a:endParaRPr>
          </a:p>
          <a:p>
            <a:pPr lvl="1" algn="just" rtl="0" eaLnBrk="0" fontAlgn="base" hangingPunct="0"/>
            <a:r>
              <a:rPr lang="fr-FR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Planifier </a:t>
            </a:r>
            <a:endParaRPr lang="fr-FR" dirty="0" smtClean="0">
              <a:effectLst/>
            </a:endParaRPr>
          </a:p>
          <a:p>
            <a:pPr lvl="1" algn="just" rtl="0" eaLnBrk="0" fontAlgn="base" hangingPunct="0"/>
            <a:r>
              <a:rPr lang="fr-FR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Coordonner, </a:t>
            </a:r>
            <a:endParaRPr lang="fr-FR" dirty="0" smtClean="0">
              <a:effectLst/>
            </a:endParaRPr>
          </a:p>
          <a:p>
            <a:pPr lvl="1" algn="just" rtl="0" eaLnBrk="0" fontAlgn="base" hangingPunct="0"/>
            <a:r>
              <a:rPr lang="fr-FR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Contrôler la qualité,</a:t>
            </a:r>
            <a:endParaRPr lang="fr-FR" dirty="0" smtClean="0">
              <a:effectLst/>
            </a:endParaRPr>
          </a:p>
          <a:p>
            <a:pPr lvl="1" algn="just" rtl="0" eaLnBrk="0" fontAlgn="base" hangingPunct="0"/>
            <a:r>
              <a:rPr lang="fr-FR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Respecter des délais,</a:t>
            </a:r>
            <a:endParaRPr lang="fr-FR" dirty="0" smtClean="0">
              <a:effectLst/>
            </a:endParaRPr>
          </a:p>
          <a:p>
            <a:pPr lvl="1" algn="just" rtl="0" eaLnBrk="0" fontAlgn="base" hangingPunct="0"/>
            <a:r>
              <a:rPr lang="fr-FR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Anticiper,</a:t>
            </a:r>
          </a:p>
          <a:p>
            <a:pPr lvl="1" algn="just" rtl="0" eaLnBrk="0" fontAlgn="base" hangingPunct="0"/>
            <a:r>
              <a:rPr lang="fr-FR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Gérer :</a:t>
            </a:r>
          </a:p>
          <a:p>
            <a:pPr lvl="2" algn="just" rtl="0" eaLnBrk="0" fontAlgn="base" hangingPunct="0"/>
            <a:r>
              <a:rPr lang="fr-FR" sz="2400" dirty="0" smtClean="0"/>
              <a:t>le</a:t>
            </a:r>
            <a:r>
              <a:rPr lang="fr-FR" sz="2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retard, </a:t>
            </a:r>
            <a:endParaRPr lang="fr-FR" dirty="0" smtClean="0">
              <a:effectLst/>
            </a:endParaRPr>
          </a:p>
          <a:p>
            <a:pPr lvl="2" algn="just" rtl="0" eaLnBrk="0" fontAlgn="base" hangingPunct="0"/>
            <a:r>
              <a:rPr lang="fr-FR" sz="2400" dirty="0" smtClean="0"/>
              <a:t>le</a:t>
            </a:r>
            <a:r>
              <a:rPr lang="fr-FR" sz="2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budget, </a:t>
            </a:r>
            <a:endParaRPr lang="fr-FR" dirty="0" smtClean="0">
              <a:effectLst/>
            </a:endParaRPr>
          </a:p>
          <a:p>
            <a:pPr lvl="2" algn="just" rtl="0" eaLnBrk="0" fontAlgn="base" hangingPunct="0"/>
            <a:r>
              <a:rPr lang="fr-FR" sz="2400" dirty="0" smtClean="0"/>
              <a:t>les</a:t>
            </a:r>
            <a:r>
              <a:rPr lang="fr-FR" sz="2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crises,</a:t>
            </a:r>
            <a:endParaRPr lang="fr-FR" dirty="0" smtClean="0">
              <a:effectLst/>
            </a:endParaRPr>
          </a:p>
          <a:p>
            <a:pPr lvl="2" algn="just" rtl="0" eaLnBrk="0" fontAlgn="base" hangingPunct="0"/>
            <a:r>
              <a:rPr lang="fr-FR" sz="2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 pression.</a:t>
            </a:r>
            <a:endParaRPr lang="fr-FR" dirty="0" smtClean="0">
              <a:effectLst/>
            </a:endParaRPr>
          </a:p>
        </p:txBody>
      </p:sp>
      <p:sp>
        <p:nvSpPr>
          <p:cNvPr id="6" name="Flèche droite 5"/>
          <p:cNvSpPr/>
          <p:nvPr/>
        </p:nvSpPr>
        <p:spPr>
          <a:xfrm>
            <a:off x="8604448" y="6381328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" name="Espace réservé du contenu 8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2539" y="1773238"/>
            <a:ext cx="3829921" cy="4624387"/>
          </a:xfrm>
        </p:spPr>
      </p:pic>
    </p:spTree>
    <p:extLst>
      <p:ext uri="{BB962C8B-B14F-4D97-AF65-F5344CB8AC3E}">
        <p14:creationId xmlns:p14="http://schemas.microsoft.com/office/powerpoint/2010/main" val="2565310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fr-FR" dirty="0"/>
              <a:t>Le chef de projet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 rtl="0" eaLnBrk="0" fontAlgn="base" hangingPunct="0"/>
            <a:r>
              <a:rPr lang="fr-FR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Ses responsabilités :</a:t>
            </a:r>
            <a:endParaRPr lang="fr-FR" dirty="0" smtClean="0">
              <a:effectLst/>
            </a:endParaRPr>
          </a:p>
          <a:p>
            <a:pPr lvl="1" algn="just" rtl="0" eaLnBrk="0" fontAlgn="base" hangingPunct="0"/>
            <a:r>
              <a:rPr lang="fr-FR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Interface entre le client et l’équipe projet (dans les deux sens). </a:t>
            </a:r>
            <a:endParaRPr lang="fr-FR" dirty="0" smtClean="0">
              <a:effectLst/>
            </a:endParaRPr>
          </a:p>
          <a:p>
            <a:pPr lvl="1" algn="just" rtl="0" eaLnBrk="0" fontAlgn="base" hangingPunct="0"/>
            <a:r>
              <a:rPr lang="fr-FR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Piloter et maitriser le projet au niveau : </a:t>
            </a:r>
            <a:endParaRPr lang="fr-FR" dirty="0" smtClean="0">
              <a:effectLst/>
            </a:endParaRPr>
          </a:p>
          <a:p>
            <a:pPr lvl="2" algn="just" rtl="0" eaLnBrk="0" fontAlgn="base" hangingPunct="0"/>
            <a:r>
              <a:rPr lang="fr-FR" sz="2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 planning, </a:t>
            </a:r>
            <a:endParaRPr lang="fr-FR" dirty="0" smtClean="0">
              <a:effectLst/>
            </a:endParaRPr>
          </a:p>
          <a:p>
            <a:pPr lvl="2" algn="just" rtl="0" eaLnBrk="0" fontAlgn="base" hangingPunct="0"/>
            <a:r>
              <a:rPr lang="fr-FR" sz="2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 suivi budgétaire, </a:t>
            </a:r>
            <a:endParaRPr lang="fr-FR" dirty="0" smtClean="0">
              <a:effectLst/>
            </a:endParaRPr>
          </a:p>
          <a:p>
            <a:pPr lvl="2" algn="just" rtl="0" eaLnBrk="0" fontAlgn="base" hangingPunct="0"/>
            <a:r>
              <a:rPr lang="fr-FR" sz="2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 la gestion des ressources, </a:t>
            </a:r>
            <a:endParaRPr lang="fr-FR" dirty="0" smtClean="0">
              <a:effectLst/>
            </a:endParaRPr>
          </a:p>
          <a:p>
            <a:pPr lvl="2" algn="just" rtl="0" eaLnBrk="0" fontAlgn="base" hangingPunct="0"/>
            <a:r>
              <a:rPr lang="fr-FR" sz="2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 la qualité des livrables. </a:t>
            </a:r>
            <a:endParaRPr lang="fr-FR" dirty="0" smtClean="0">
              <a:effectLst/>
            </a:endParaRPr>
          </a:p>
        </p:txBody>
      </p:sp>
      <p:sp>
        <p:nvSpPr>
          <p:cNvPr id="4" name="Flèche droite 3"/>
          <p:cNvSpPr/>
          <p:nvPr/>
        </p:nvSpPr>
        <p:spPr>
          <a:xfrm>
            <a:off x="8604448" y="6381328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4059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chef de projet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0" fontAlgn="base" hangingPunct="0"/>
            <a:r>
              <a:rPr lang="fr-FR" dirty="0"/>
              <a:t>Il doit s’assurer que le projet est </a:t>
            </a:r>
            <a:r>
              <a:rPr lang="fr-FR" dirty="0" smtClean="0"/>
              <a:t>délivré </a:t>
            </a:r>
          </a:p>
          <a:p>
            <a:pPr lvl="1" algn="just" eaLnBrk="0" fontAlgn="base" hangingPunct="0"/>
            <a:r>
              <a:rPr lang="fr-FR" dirty="0" smtClean="0"/>
              <a:t>«</a:t>
            </a:r>
            <a:r>
              <a:rPr lang="fr-FR" dirty="0"/>
              <a:t> on time », </a:t>
            </a:r>
            <a:endParaRPr lang="fr-FR" dirty="0" smtClean="0"/>
          </a:p>
          <a:p>
            <a:pPr lvl="1" algn="just" eaLnBrk="0" fontAlgn="base" hangingPunct="0"/>
            <a:r>
              <a:rPr lang="fr-FR" dirty="0" smtClean="0"/>
              <a:t>«</a:t>
            </a:r>
            <a:r>
              <a:rPr lang="fr-FR" dirty="0"/>
              <a:t> on budget » et </a:t>
            </a:r>
            <a:endParaRPr lang="fr-FR" dirty="0" smtClean="0"/>
          </a:p>
          <a:p>
            <a:pPr lvl="1" algn="just" eaLnBrk="0" fontAlgn="base" hangingPunct="0"/>
            <a:r>
              <a:rPr lang="fr-FR" dirty="0" smtClean="0"/>
              <a:t>que </a:t>
            </a:r>
            <a:r>
              <a:rPr lang="fr-FR" dirty="0"/>
              <a:t>les tâches sont réalisées</a:t>
            </a:r>
            <a:r>
              <a:rPr lang="fr-FR" dirty="0" smtClean="0"/>
              <a:t>.</a:t>
            </a:r>
          </a:p>
          <a:p>
            <a:pPr lvl="1" algn="just" eaLnBrk="0" fontAlgn="base" hangingPunct="0"/>
            <a:endParaRPr lang="fr-FR" dirty="0"/>
          </a:p>
          <a:p>
            <a:pPr algn="just" eaLnBrk="0" fontAlgn="base" hangingPunct="0"/>
            <a:r>
              <a:rPr lang="fr-FR" dirty="0" smtClean="0"/>
              <a:t>Il est responsable du projet.</a:t>
            </a:r>
            <a:endParaRPr lang="fr-FR" dirty="0"/>
          </a:p>
        </p:txBody>
      </p:sp>
      <p:sp>
        <p:nvSpPr>
          <p:cNvPr id="4" name="Flèche droite 3"/>
          <p:cNvSpPr/>
          <p:nvPr/>
        </p:nvSpPr>
        <p:spPr>
          <a:xfrm>
            <a:off x="8604448" y="6381328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8933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fr-FR" dirty="0"/>
              <a:t>Le chef de projet</a:t>
            </a:r>
          </a:p>
        </p:txBody>
      </p:sp>
      <p:pic>
        <p:nvPicPr>
          <p:cNvPr id="4" name="Espace réservé du contenu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75656" y="1988840"/>
            <a:ext cx="5857686" cy="3583880"/>
          </a:xfrm>
        </p:spPr>
      </p:pic>
      <p:sp>
        <p:nvSpPr>
          <p:cNvPr id="5" name="Flèche droite 4"/>
          <p:cNvSpPr/>
          <p:nvPr/>
        </p:nvSpPr>
        <p:spPr>
          <a:xfrm>
            <a:off x="8604448" y="6381328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4246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La </a:t>
            </a:r>
            <a:r>
              <a:rPr lang="fr-FR" baseline="0" dirty="0" smtClean="0"/>
              <a:t>gestion de  projet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1</a:t>
            </a:r>
            <a:r>
              <a:rPr lang="fr-FR" baseline="30000" dirty="0"/>
              <a:t>ère</a:t>
            </a:r>
            <a:r>
              <a:rPr lang="fr-FR" dirty="0"/>
              <a:t> partie</a:t>
            </a:r>
          </a:p>
          <a:p>
            <a:r>
              <a:rPr lang="fr-FR" dirty="0"/>
              <a:t>Qu’est-ce qu’un </a:t>
            </a:r>
            <a:r>
              <a:rPr lang="fr-FR" dirty="0" smtClean="0"/>
              <a:t>projet ?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25992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fr-FR" dirty="0" smtClean="0"/>
              <a:t>La </a:t>
            </a:r>
            <a:r>
              <a:rPr lang="fr-FR" dirty="0"/>
              <a:t>gestion </a:t>
            </a:r>
            <a:r>
              <a:rPr lang="fr-FR" dirty="0" smtClean="0"/>
              <a:t>de projet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fr-FR" sz="3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 gestion de projet, dans son approche globale, gère ce qui est unique, c’est l’approche des premières fois. </a:t>
            </a:r>
          </a:p>
          <a:p>
            <a:pPr algn="just"/>
            <a:endParaRPr lang="fr-FR" dirty="0"/>
          </a:p>
          <a:p>
            <a:pPr algn="just"/>
            <a:r>
              <a:rPr lang="fr-FR" sz="3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Elle comporte (néanmoins) des processus répétitifs et reproductibles, quel que soit le projet. </a:t>
            </a:r>
          </a:p>
          <a:p>
            <a:pPr marL="0" indent="0" algn="just">
              <a:buNone/>
            </a:pPr>
            <a:endParaRPr lang="fr-FR" sz="3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just"/>
            <a:r>
              <a:rPr lang="fr-FR" sz="3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 gestion de projet a trois phases :</a:t>
            </a:r>
          </a:p>
          <a:p>
            <a:pPr lvl="1" algn="just"/>
            <a:r>
              <a:rPr lang="fr-FR" sz="2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Démarrage et planification,</a:t>
            </a:r>
          </a:p>
          <a:p>
            <a:pPr lvl="1" algn="just"/>
            <a:r>
              <a:rPr lang="fr-FR" sz="2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Exécution et</a:t>
            </a:r>
          </a:p>
          <a:p>
            <a:pPr lvl="1" algn="just"/>
            <a:r>
              <a:rPr lang="fr-FR" sz="2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Clôture</a:t>
            </a:r>
          </a:p>
        </p:txBody>
      </p:sp>
      <p:sp>
        <p:nvSpPr>
          <p:cNvPr id="4" name="Flèche droite 3"/>
          <p:cNvSpPr/>
          <p:nvPr/>
        </p:nvSpPr>
        <p:spPr>
          <a:xfrm>
            <a:off x="8604448" y="6381328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7538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>
                <a:solidFill>
                  <a:srgbClr val="2DA2BF">
                    <a:satMod val="150000"/>
                  </a:srgbClr>
                </a:solidFill>
              </a:rPr>
              <a:t>La gestion de projet</a:t>
            </a:r>
            <a:endParaRPr lang="fr-FR" dirty="0"/>
          </a:p>
        </p:txBody>
      </p:sp>
      <p:sp>
        <p:nvSpPr>
          <p:cNvPr id="5" name="Flèche droite 4"/>
          <p:cNvSpPr/>
          <p:nvPr/>
        </p:nvSpPr>
        <p:spPr>
          <a:xfrm>
            <a:off x="8604448" y="6381328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0526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>
                <a:solidFill>
                  <a:srgbClr val="2DA2BF">
                    <a:satMod val="150000"/>
                  </a:srgbClr>
                </a:solidFill>
              </a:rPr>
              <a:t>La gestion de projet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 algn="just"/>
            <a:r>
              <a:rPr lang="fr-FR" sz="36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Pour ces phases, </a:t>
            </a:r>
            <a:r>
              <a:rPr lang="fr-FR" sz="3600" dirty="0"/>
              <a:t>c</a:t>
            </a:r>
            <a:r>
              <a:rPr lang="fr-FR" sz="36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es éléments sont nécessaires :</a:t>
            </a:r>
          </a:p>
          <a:p>
            <a:pPr lvl="1" algn="just"/>
            <a:r>
              <a:rPr lang="fr-FR" sz="28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Informations</a:t>
            </a:r>
          </a:p>
          <a:p>
            <a:pPr lvl="2" algn="just"/>
            <a:r>
              <a:rPr lang="fr-FR" sz="24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données exactes et complètes pour la planification, le suivi des performances et l’évaluation finale du projet.</a:t>
            </a:r>
          </a:p>
          <a:p>
            <a:pPr lvl="1" algn="just"/>
            <a:r>
              <a:rPr lang="fr-FR" sz="28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Communication</a:t>
            </a:r>
          </a:p>
          <a:p>
            <a:pPr lvl="2" algn="just"/>
            <a:r>
              <a:rPr lang="fr-FR" sz="24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partage entre les personnes et groupes de personnes concernés, pendant toute la durée du projet.</a:t>
            </a:r>
          </a:p>
          <a:p>
            <a:pPr lvl="1" algn="just"/>
            <a:r>
              <a:rPr lang="fr-FR" sz="28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Engagement</a:t>
            </a:r>
          </a:p>
          <a:p>
            <a:pPr lvl="2" algn="just"/>
            <a:r>
              <a:rPr lang="fr-FR" sz="24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promesses des membres de l’équipe d’obtenir les résultats escomptés dans les délais impartis et en respectant les budgets alloués.</a:t>
            </a:r>
          </a:p>
        </p:txBody>
      </p:sp>
      <p:sp>
        <p:nvSpPr>
          <p:cNvPr id="4" name="Flèche droite 3"/>
          <p:cNvSpPr/>
          <p:nvPr/>
        </p:nvSpPr>
        <p:spPr>
          <a:xfrm>
            <a:off x="8604448" y="6381328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8503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dirty="0" smtClean="0"/>
              <a:t>La </a:t>
            </a:r>
            <a:r>
              <a:rPr lang="fr-FR" sz="3600" dirty="0"/>
              <a:t>gestion </a:t>
            </a:r>
            <a:r>
              <a:rPr lang="fr-FR" sz="3600" dirty="0" smtClean="0"/>
              <a:t>de projet</a:t>
            </a:r>
            <a:r>
              <a:rPr lang="fr-FR" sz="2700" dirty="0" smtClean="0"/>
              <a:t/>
            </a:r>
            <a:br>
              <a:rPr lang="fr-FR" sz="2700" dirty="0" smtClean="0"/>
            </a:br>
            <a:r>
              <a:rPr lang="fr-FR" sz="2000" dirty="0">
                <a:solidFill>
                  <a:schemeClr val="bg1"/>
                </a:solidFill>
              </a:rPr>
              <a:t>La phase de démarrage et de </a:t>
            </a:r>
            <a:r>
              <a:rPr lang="fr-FR" sz="2000" dirty="0" smtClean="0">
                <a:solidFill>
                  <a:schemeClr val="bg1"/>
                </a:solidFill>
              </a:rPr>
              <a:t>préparation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endParaRPr lang="fr-FR" sz="3200" b="0" i="0" u="none" strike="noStrike" kern="1200" baseline="0" dirty="0" err="1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just"/>
            <a:r>
              <a:rPr lang="fr-FR" sz="33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Phase largement ignorée !</a:t>
            </a:r>
            <a:r>
              <a:rPr lang="fr-FR" sz="33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33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70 % </a:t>
            </a:r>
            <a:r>
              <a:rPr lang="fr-FR" sz="3300" dirty="0"/>
              <a:t>d</a:t>
            </a:r>
            <a:r>
              <a:rPr lang="fr-FR" sz="33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es projets ignorent cette phase </a:t>
            </a:r>
            <a:r>
              <a:rPr lang="fr-FR" sz="3300" dirty="0" smtClean="0"/>
              <a:t>alors que ce</a:t>
            </a:r>
            <a:r>
              <a:rPr lang="fr-FR" sz="33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n’est pas une perte de temps !</a:t>
            </a:r>
          </a:p>
          <a:p>
            <a:pPr lvl="1" algn="just"/>
            <a:endParaRPr lang="fr-FR" sz="33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 algn="just"/>
            <a:r>
              <a:rPr lang="fr-FR" sz="3300" b="0" i="0" u="none" strike="noStrike" kern="1200" baseline="0" dirty="0" smtClean="0">
                <a:solidFill>
                  <a:schemeClr val="tx1"/>
                </a:solidFill>
              </a:rPr>
              <a:t>Plus votre planification sera détaillée, plus grandes seront vos chances de réussite</a:t>
            </a:r>
            <a:r>
              <a:rPr lang="fr-FR" sz="3300" b="0" i="0" u="none" strike="noStrike" kern="1200" dirty="0" smtClean="0">
                <a:solidFill>
                  <a:schemeClr val="tx1"/>
                </a:solidFill>
              </a:rPr>
              <a:t> </a:t>
            </a:r>
            <a:r>
              <a:rPr lang="fr-FR" sz="3300" b="0" i="0" u="none" strike="noStrike" kern="1200" baseline="0" dirty="0" smtClean="0">
                <a:solidFill>
                  <a:schemeClr val="tx1"/>
                </a:solidFill>
              </a:rPr>
              <a:t>(le secret de la phase de démarrage et préparation !).</a:t>
            </a:r>
          </a:p>
          <a:p>
            <a:pPr lvl="0" algn="just"/>
            <a:endParaRPr lang="fr-FR" sz="3300" b="0" i="0" u="none" strike="noStrike" kern="1200" baseline="0" dirty="0" smtClean="0">
              <a:solidFill>
                <a:schemeClr val="tx1"/>
              </a:solidFill>
            </a:endParaRPr>
          </a:p>
          <a:p>
            <a:pPr algn="just"/>
            <a:r>
              <a:rPr lang="fr-FR" sz="3300" b="0" i="0" u="none" strike="noStrike" kern="1200" baseline="0" dirty="0" smtClean="0">
                <a:solidFill>
                  <a:schemeClr val="tx1"/>
                </a:solidFill>
              </a:rPr>
              <a:t>L’objectif est d’être le plus précis possible afin d’éviter les surprises une fois le projet entré en phase d’exécution.</a:t>
            </a:r>
            <a:endParaRPr lang="fr-FR" sz="3300" dirty="0"/>
          </a:p>
        </p:txBody>
      </p:sp>
      <p:sp>
        <p:nvSpPr>
          <p:cNvPr id="4" name="Flèche droite 3"/>
          <p:cNvSpPr/>
          <p:nvPr/>
        </p:nvSpPr>
        <p:spPr>
          <a:xfrm>
            <a:off x="8604448" y="6381328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6930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dirty="0">
                <a:solidFill>
                  <a:srgbClr val="2DA2BF">
                    <a:satMod val="150000"/>
                  </a:srgbClr>
                </a:solidFill>
              </a:rPr>
              <a:t>La gestion de projet</a:t>
            </a:r>
            <a:r>
              <a:rPr lang="fr-FR" sz="2700" dirty="0">
                <a:solidFill>
                  <a:srgbClr val="2DA2BF">
                    <a:satMod val="150000"/>
                  </a:srgbClr>
                </a:solidFill>
              </a:rPr>
              <a:t/>
            </a:r>
            <a:br>
              <a:rPr lang="fr-FR" sz="2700" dirty="0">
                <a:solidFill>
                  <a:srgbClr val="2DA2BF">
                    <a:satMod val="150000"/>
                  </a:srgbClr>
                </a:solidFill>
              </a:rPr>
            </a:br>
            <a:r>
              <a:rPr lang="fr-FR" sz="2000" dirty="0">
                <a:solidFill>
                  <a:prstClr val="white"/>
                </a:solidFill>
              </a:rPr>
              <a:t>La phase de démarrage et de préparation</a:t>
            </a:r>
            <a:endParaRPr lang="fr-FR" sz="41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fr-FR" sz="3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Tous les projets commencent par une idée.</a:t>
            </a:r>
          </a:p>
          <a:p>
            <a:pPr algn="just"/>
            <a:endParaRPr lang="fr-FR" sz="3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1" algn="just"/>
            <a:r>
              <a:rPr lang="fr-FR" sz="2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 client de votre entreprise identifie un besoin</a:t>
            </a:r>
            <a:r>
              <a:rPr lang="fr-FR" dirty="0"/>
              <a:t>.</a:t>
            </a:r>
            <a:endParaRPr lang="fr-FR" sz="28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1" algn="just"/>
            <a:r>
              <a:rPr lang="fr-FR" dirty="0"/>
              <a:t>V</a:t>
            </a:r>
            <a:r>
              <a:rPr lang="fr-FR" sz="2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otre patron pense à l’exploration d’un nouveau marché.</a:t>
            </a:r>
          </a:p>
          <a:p>
            <a:pPr lvl="1" algn="just"/>
            <a:r>
              <a:rPr lang="fr-FR" dirty="0" smtClean="0"/>
              <a:t>Il</a:t>
            </a:r>
            <a:r>
              <a:rPr lang="fr-FR" sz="2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vous vient l’idée de revoir le processus d’approvisionnement de votre société.</a:t>
            </a:r>
          </a:p>
          <a:p>
            <a:pPr marL="118872" indent="0" algn="just">
              <a:buNone/>
            </a:pPr>
            <a:endParaRPr lang="fr-FR" sz="3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Flèche droite 3"/>
          <p:cNvSpPr/>
          <p:nvPr/>
        </p:nvSpPr>
        <p:spPr>
          <a:xfrm>
            <a:off x="8604448" y="6381328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7901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fr-FR" dirty="0" smtClean="0"/>
              <a:t>1</a:t>
            </a:r>
            <a:r>
              <a:rPr lang="fr-FR" baseline="30000" dirty="0" smtClean="0"/>
              <a:t>ère</a:t>
            </a:r>
            <a:r>
              <a:rPr lang="fr-FR" dirty="0" smtClean="0"/>
              <a:t> partie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fr-FR" dirty="0" smtClean="0"/>
              <a:t>Qu’est-ce</a:t>
            </a:r>
            <a:r>
              <a:rPr lang="fr-FR" baseline="0" dirty="0" smtClean="0"/>
              <a:t> qu’un projet ?</a:t>
            </a:r>
          </a:p>
        </p:txBody>
      </p:sp>
    </p:spTree>
    <p:extLst>
      <p:ext uri="{BB962C8B-B14F-4D97-AF65-F5344CB8AC3E}">
        <p14:creationId xmlns:p14="http://schemas.microsoft.com/office/powerpoint/2010/main" val="2507989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600" dirty="0">
                <a:solidFill>
                  <a:srgbClr val="2DA2BF">
                    <a:satMod val="150000"/>
                  </a:srgbClr>
                </a:solidFill>
              </a:rPr>
              <a:t>La gestion de projet</a:t>
            </a:r>
            <a:r>
              <a:rPr lang="fr-FR" sz="2700" dirty="0">
                <a:solidFill>
                  <a:srgbClr val="2DA2BF">
                    <a:satMod val="150000"/>
                  </a:srgbClr>
                </a:solidFill>
              </a:rPr>
              <a:t/>
            </a:r>
            <a:br>
              <a:rPr lang="fr-FR" sz="2700" dirty="0">
                <a:solidFill>
                  <a:srgbClr val="2DA2BF">
                    <a:satMod val="150000"/>
                  </a:srgbClr>
                </a:solidFill>
              </a:rPr>
            </a:br>
            <a:r>
              <a:rPr lang="fr-FR" sz="2000" dirty="0">
                <a:solidFill>
                  <a:prstClr val="white"/>
                </a:solidFill>
              </a:rPr>
              <a:t>La phase de démarrage et de préparation</a:t>
            </a:r>
            <a:endParaRPr lang="fr-FR" dirty="0"/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9" name="Espace réservé du contenu 8"/>
          <p:cNvPicPr>
            <a:picLocks noGrp="1" noChangeAspect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2686658"/>
            <a:ext cx="5112568" cy="2802673"/>
          </a:xfrm>
        </p:spPr>
      </p:pic>
      <p:sp>
        <p:nvSpPr>
          <p:cNvPr id="5" name="Flèche droite 4"/>
          <p:cNvSpPr/>
          <p:nvPr/>
        </p:nvSpPr>
        <p:spPr>
          <a:xfrm>
            <a:off x="8604448" y="6381328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7794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dirty="0">
                <a:solidFill>
                  <a:srgbClr val="2DA2BF">
                    <a:satMod val="150000"/>
                  </a:srgbClr>
                </a:solidFill>
              </a:rPr>
              <a:t>La gestion de projet</a:t>
            </a:r>
            <a:r>
              <a:rPr lang="fr-FR" sz="2700" dirty="0">
                <a:solidFill>
                  <a:srgbClr val="2DA2BF">
                    <a:satMod val="150000"/>
                  </a:srgbClr>
                </a:solidFill>
              </a:rPr>
              <a:t/>
            </a:r>
            <a:br>
              <a:rPr lang="fr-FR" sz="2700" dirty="0">
                <a:solidFill>
                  <a:srgbClr val="2DA2BF">
                    <a:satMod val="150000"/>
                  </a:srgbClr>
                </a:solidFill>
              </a:rPr>
            </a:br>
            <a:r>
              <a:rPr lang="fr-FR" sz="2000" dirty="0">
                <a:solidFill>
                  <a:prstClr val="white"/>
                </a:solidFill>
              </a:rPr>
              <a:t>La phase de démarrage et de préparation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 rtl="0" eaLnBrk="0" fontAlgn="base" hangingPunct="0"/>
            <a:r>
              <a:rPr lang="fr-FR" sz="3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 processus de démarrage répond aux questions : </a:t>
            </a:r>
          </a:p>
          <a:p>
            <a:pPr algn="just" rtl="0" eaLnBrk="0" fontAlgn="base" hangingPunct="0"/>
            <a:endParaRPr lang="fr-FR" sz="3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1" algn="just" eaLnBrk="0" fontAlgn="base" hangingPunct="0"/>
            <a:r>
              <a:rPr lang="fr-FR" sz="2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Devons-nous réaliser ce projet ?</a:t>
            </a:r>
          </a:p>
          <a:p>
            <a:pPr lvl="1" algn="just" eaLnBrk="0" fontAlgn="base" hangingPunct="0"/>
            <a:r>
              <a:rPr lang="fr-FR" sz="2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Pouvons-nous réaliser ce projet ?</a:t>
            </a:r>
          </a:p>
          <a:p>
            <a:pPr algn="just"/>
            <a:endParaRPr lang="fr-FR" sz="3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18872" indent="0" algn="just">
              <a:buNone/>
            </a:pPr>
            <a:endParaRPr lang="fr-FR" dirty="0"/>
          </a:p>
        </p:txBody>
      </p:sp>
      <p:sp>
        <p:nvSpPr>
          <p:cNvPr id="4" name="Flèche droite 3"/>
          <p:cNvSpPr/>
          <p:nvPr/>
        </p:nvSpPr>
        <p:spPr>
          <a:xfrm>
            <a:off x="8604448" y="6381328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8196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600" dirty="0">
                <a:solidFill>
                  <a:srgbClr val="2DA2BF">
                    <a:satMod val="150000"/>
                  </a:srgbClr>
                </a:solidFill>
              </a:rPr>
              <a:t>La gestion de projet</a:t>
            </a:r>
            <a:r>
              <a:rPr lang="fr-FR" sz="2700" dirty="0">
                <a:solidFill>
                  <a:srgbClr val="2DA2BF">
                    <a:satMod val="150000"/>
                  </a:srgbClr>
                </a:solidFill>
              </a:rPr>
              <a:t/>
            </a:r>
            <a:br>
              <a:rPr lang="fr-FR" sz="2700" dirty="0">
                <a:solidFill>
                  <a:srgbClr val="2DA2BF">
                    <a:satMod val="150000"/>
                  </a:srgbClr>
                </a:solidFill>
              </a:rPr>
            </a:br>
            <a:r>
              <a:rPr lang="fr-FR" sz="2000" dirty="0">
                <a:solidFill>
                  <a:prstClr val="white"/>
                </a:solidFill>
              </a:rPr>
              <a:t>La phase de démarrage et de préparation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fr-FR" dirty="0" smtClean="0">
                <a:solidFill>
                  <a:srgbClr val="FF0000"/>
                </a:solidFill>
              </a:rPr>
              <a:t>Devons-nous</a:t>
            </a:r>
            <a:r>
              <a:rPr lang="fr-FR" dirty="0" smtClean="0"/>
              <a:t> </a:t>
            </a:r>
            <a:r>
              <a:rPr lang="fr-FR" dirty="0"/>
              <a:t>nous lancer dans ce projet ? </a:t>
            </a:r>
            <a:endParaRPr lang="fr-FR" dirty="0" smtClean="0"/>
          </a:p>
          <a:p>
            <a:pPr lvl="1" algn="just"/>
            <a:r>
              <a:rPr lang="fr-FR" dirty="0" smtClean="0"/>
              <a:t>Le </a:t>
            </a:r>
            <a:r>
              <a:rPr lang="fr-FR" dirty="0"/>
              <a:t>jeu en </a:t>
            </a:r>
            <a:r>
              <a:rPr lang="fr-FR" dirty="0" err="1"/>
              <a:t>vaut-il</a:t>
            </a:r>
            <a:r>
              <a:rPr lang="fr-FR" dirty="0"/>
              <a:t> la chandelle, eu égard au coût de ce projet ? </a:t>
            </a:r>
            <a:endParaRPr lang="fr-FR" dirty="0" smtClean="0"/>
          </a:p>
          <a:p>
            <a:pPr lvl="1" algn="just"/>
            <a:r>
              <a:rPr lang="fr-FR" dirty="0" smtClean="0"/>
              <a:t>Existe-t-il </a:t>
            </a:r>
            <a:r>
              <a:rPr lang="fr-FR" dirty="0"/>
              <a:t>de meilleurs moyens de s’y prendre ?</a:t>
            </a:r>
          </a:p>
          <a:p>
            <a:pPr algn="just"/>
            <a:endParaRPr lang="fr-FR" dirty="0"/>
          </a:p>
          <a:p>
            <a:pPr algn="just"/>
            <a:r>
              <a:rPr lang="fr-FR" dirty="0">
                <a:solidFill>
                  <a:srgbClr val="FF0000"/>
                </a:solidFill>
              </a:rPr>
              <a:t>Pouvons-nous</a:t>
            </a:r>
            <a:r>
              <a:rPr lang="fr-FR" dirty="0"/>
              <a:t> nous lancer dans ce projet ? </a:t>
            </a:r>
            <a:endParaRPr lang="fr-FR" dirty="0" smtClean="0"/>
          </a:p>
          <a:p>
            <a:pPr lvl="1" algn="just"/>
            <a:r>
              <a:rPr lang="fr-FR" dirty="0" smtClean="0"/>
              <a:t>Est-il </a:t>
            </a:r>
            <a:r>
              <a:rPr lang="fr-FR" dirty="0"/>
              <a:t>techniquement réalisable ? </a:t>
            </a:r>
            <a:endParaRPr lang="fr-FR" dirty="0" smtClean="0"/>
          </a:p>
          <a:p>
            <a:pPr lvl="1" algn="just"/>
            <a:r>
              <a:rPr lang="fr-FR" dirty="0" smtClean="0"/>
              <a:t>Disposons-nous </a:t>
            </a:r>
            <a:r>
              <a:rPr lang="fr-FR" dirty="0"/>
              <a:t>des ressources nécessaires ?</a:t>
            </a:r>
          </a:p>
          <a:p>
            <a:pPr marL="118872" indent="0">
              <a:buNone/>
            </a:pPr>
            <a:endParaRPr lang="fr-FR" dirty="0"/>
          </a:p>
        </p:txBody>
      </p:sp>
      <p:sp>
        <p:nvSpPr>
          <p:cNvPr id="4" name="Flèche droite 3"/>
          <p:cNvSpPr/>
          <p:nvPr/>
        </p:nvSpPr>
        <p:spPr>
          <a:xfrm>
            <a:off x="8604448" y="6381328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8119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dirty="0">
                <a:solidFill>
                  <a:srgbClr val="2DA2BF">
                    <a:satMod val="150000"/>
                  </a:srgbClr>
                </a:solidFill>
              </a:rPr>
              <a:t>La gestion de projet</a:t>
            </a:r>
            <a:r>
              <a:rPr lang="fr-FR" sz="2700" dirty="0">
                <a:solidFill>
                  <a:srgbClr val="2DA2BF">
                    <a:satMod val="150000"/>
                  </a:srgbClr>
                </a:solidFill>
              </a:rPr>
              <a:t/>
            </a:r>
            <a:br>
              <a:rPr lang="fr-FR" sz="2700" dirty="0">
                <a:solidFill>
                  <a:srgbClr val="2DA2BF">
                    <a:satMod val="150000"/>
                  </a:srgbClr>
                </a:solidFill>
              </a:rPr>
            </a:br>
            <a:r>
              <a:rPr lang="fr-FR" sz="2000" dirty="0">
                <a:solidFill>
                  <a:prstClr val="white"/>
                </a:solidFill>
              </a:rPr>
              <a:t>La phase de démarrage et de préparation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186808" cy="4623816"/>
          </a:xfrm>
        </p:spPr>
        <p:txBody>
          <a:bodyPr>
            <a:normAutofit/>
          </a:bodyPr>
          <a:lstStyle/>
          <a:p>
            <a:pPr algn="just"/>
            <a:r>
              <a:rPr lang="fr-FR" sz="3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 la réponse est </a:t>
            </a:r>
            <a:r>
              <a:rPr lang="fr-FR" sz="3200" b="0" i="0" u="none" strike="noStrike" kern="1200" baseline="0" dirty="0" smtClean="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Oui</a:t>
            </a:r>
            <a:r>
              <a:rPr lang="fr-FR" sz="3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, no </a:t>
            </a:r>
            <a:r>
              <a:rPr lang="fr-FR" sz="3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problemo</a:t>
            </a:r>
            <a:r>
              <a:rPr lang="fr-FR" sz="3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!</a:t>
            </a:r>
          </a:p>
          <a:p>
            <a:pPr algn="just"/>
            <a:endParaRPr lang="fr-FR" sz="3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just"/>
            <a:r>
              <a:rPr lang="fr-FR" sz="3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 la réponse à l’une de ces deux questions est un  </a:t>
            </a:r>
            <a:r>
              <a:rPr lang="fr-FR" sz="3200" b="0" i="0" u="none" strike="noStrike" kern="1200" baseline="0" dirty="0" smtClean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Non !,</a:t>
            </a:r>
            <a:r>
              <a:rPr lang="fr-FR" sz="3200" b="0" i="0" u="none" strike="noStrike" kern="1200" dirty="0" smtClean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3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 projet </a:t>
            </a:r>
            <a:r>
              <a:rPr lang="fr-FR" sz="3200" b="0" i="0" u="sng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 doit en aucun cas être poursuivi</a:t>
            </a:r>
            <a:r>
              <a:rPr lang="fr-FR" sz="3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4044" y="2104231"/>
            <a:ext cx="3486912" cy="3962400"/>
          </a:xfrm>
        </p:spPr>
      </p:pic>
      <p:sp>
        <p:nvSpPr>
          <p:cNvPr id="4" name="Flèche droite 3"/>
          <p:cNvSpPr/>
          <p:nvPr/>
        </p:nvSpPr>
        <p:spPr>
          <a:xfrm>
            <a:off x="8604448" y="6381328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8086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600" dirty="0">
                <a:solidFill>
                  <a:srgbClr val="2DA2BF">
                    <a:satMod val="150000"/>
                  </a:srgbClr>
                </a:solidFill>
              </a:rPr>
              <a:t>La gestion de projet</a:t>
            </a:r>
            <a:r>
              <a:rPr lang="fr-FR" sz="2700" dirty="0">
                <a:solidFill>
                  <a:srgbClr val="2DA2BF">
                    <a:satMod val="150000"/>
                  </a:srgbClr>
                </a:solidFill>
              </a:rPr>
              <a:t/>
            </a:r>
            <a:br>
              <a:rPr lang="fr-FR" sz="2700" dirty="0">
                <a:solidFill>
                  <a:srgbClr val="2DA2BF">
                    <a:satMod val="150000"/>
                  </a:srgbClr>
                </a:solidFill>
              </a:rPr>
            </a:br>
            <a:r>
              <a:rPr lang="fr-FR" sz="2000" dirty="0">
                <a:solidFill>
                  <a:prstClr val="white"/>
                </a:solidFill>
              </a:rPr>
              <a:t>La phase de démarrage et de préparation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38912" lvl="1" indent="-320040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fr-FR" dirty="0"/>
              <a:t>Si rien ne peut être changé pour le rendre souhaitable et faisable, les décideurs doivent l’annuler immédiatement. </a:t>
            </a:r>
            <a:endParaRPr lang="fr-FR" dirty="0" smtClean="0"/>
          </a:p>
          <a:p>
            <a:pPr marL="438912" lvl="1" indent="-320040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</a:pPr>
            <a:endParaRPr lang="fr-FR" dirty="0"/>
          </a:p>
          <a:p>
            <a:pPr marL="438912" lvl="1" indent="-320040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fr-FR" dirty="0" smtClean="0"/>
              <a:t>Car la </a:t>
            </a:r>
            <a:r>
              <a:rPr lang="fr-FR" dirty="0"/>
              <a:t>poursuite du projet ne se solderait que par </a:t>
            </a:r>
            <a:r>
              <a:rPr lang="fr-FR" dirty="0" smtClean="0"/>
              <a:t>:</a:t>
            </a:r>
          </a:p>
          <a:p>
            <a:pPr marL="704088" lvl="2" indent="-320040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fr-FR" dirty="0" smtClean="0"/>
              <a:t>un </a:t>
            </a:r>
            <a:r>
              <a:rPr lang="fr-FR" dirty="0"/>
              <a:t>gaspillage des ressources, </a:t>
            </a:r>
            <a:endParaRPr lang="fr-FR" dirty="0" smtClean="0"/>
          </a:p>
          <a:p>
            <a:pPr marL="704088" lvl="2" indent="-320040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fr-FR" dirty="0" smtClean="0"/>
              <a:t>des </a:t>
            </a:r>
            <a:r>
              <a:rPr lang="fr-FR" dirty="0"/>
              <a:t>perspectives sombres et </a:t>
            </a:r>
            <a:endParaRPr lang="fr-FR" dirty="0" smtClean="0"/>
          </a:p>
          <a:p>
            <a:pPr marL="704088" lvl="2" indent="-320040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fr-FR" dirty="0" smtClean="0"/>
              <a:t>de </a:t>
            </a:r>
            <a:r>
              <a:rPr lang="fr-FR" dirty="0"/>
              <a:t>la frustration parmi le personnel. </a:t>
            </a:r>
          </a:p>
          <a:p>
            <a:endParaRPr lang="fr-FR" sz="2600" dirty="0" smtClean="0"/>
          </a:p>
          <a:p>
            <a:r>
              <a:rPr lang="fr-FR" sz="2800" dirty="0" smtClean="0"/>
              <a:t>Et également, un </a:t>
            </a:r>
            <a:r>
              <a:rPr lang="fr-FR" sz="2800" dirty="0" err="1" smtClean="0"/>
              <a:t>decrédibilisation</a:t>
            </a:r>
            <a:r>
              <a:rPr lang="fr-FR" sz="2800" dirty="0" smtClean="0"/>
              <a:t> totale (et sans doute définitive) du chef de projet.</a:t>
            </a:r>
            <a:endParaRPr lang="fr-FR" sz="2800" dirty="0"/>
          </a:p>
        </p:txBody>
      </p:sp>
      <p:sp>
        <p:nvSpPr>
          <p:cNvPr id="4" name="Flèche droite 3"/>
          <p:cNvSpPr/>
          <p:nvPr/>
        </p:nvSpPr>
        <p:spPr>
          <a:xfrm>
            <a:off x="8604448" y="6381328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8528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3600" dirty="0">
                <a:solidFill>
                  <a:srgbClr val="2DA2BF">
                    <a:satMod val="150000"/>
                  </a:srgbClr>
                </a:solidFill>
              </a:rPr>
              <a:t>La gestion de projet</a:t>
            </a:r>
            <a:r>
              <a:rPr lang="fr-FR" sz="2700" dirty="0">
                <a:solidFill>
                  <a:srgbClr val="2DA2BF">
                    <a:satMod val="150000"/>
                  </a:srgbClr>
                </a:solidFill>
              </a:rPr>
              <a:t/>
            </a:r>
            <a:br>
              <a:rPr lang="fr-FR" sz="2700" dirty="0">
                <a:solidFill>
                  <a:srgbClr val="2DA2BF">
                    <a:satMod val="150000"/>
                  </a:srgbClr>
                </a:solidFill>
              </a:rPr>
            </a:br>
            <a:r>
              <a:rPr lang="fr-FR" sz="2000" dirty="0">
                <a:solidFill>
                  <a:prstClr val="white"/>
                </a:solidFill>
              </a:rPr>
              <a:t>La phase de démarrage et de préparation</a:t>
            </a:r>
            <a:endParaRPr lang="fr-FR" sz="41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/>
            <a:r>
              <a:rPr lang="fr-FR" sz="36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Exemple :</a:t>
            </a:r>
          </a:p>
          <a:p>
            <a:pPr lvl="0" algn="just"/>
            <a:endParaRPr lang="fr-FR" sz="36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1" algn="just"/>
            <a:r>
              <a:rPr lang="fr-FR" sz="3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Vous êtes à la tête du département de reprographie de votre entreprise. </a:t>
            </a:r>
          </a:p>
          <a:p>
            <a:pPr lvl="1" algn="just"/>
            <a:r>
              <a:rPr lang="fr-FR" sz="3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 vient de vous demander d’imprimer un document de 20000 pages en 10 minutes</a:t>
            </a:r>
            <a:r>
              <a:rPr lang="fr-FR" sz="3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</a:t>
            </a:r>
            <a:r>
              <a:rPr lang="fr-FR" sz="3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2000 pages/min).</a:t>
            </a:r>
          </a:p>
        </p:txBody>
      </p:sp>
      <p:sp>
        <p:nvSpPr>
          <p:cNvPr id="4" name="Flèche droite 3"/>
          <p:cNvSpPr/>
          <p:nvPr/>
        </p:nvSpPr>
        <p:spPr>
          <a:xfrm>
            <a:off x="8604448" y="6381328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6383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600" dirty="0">
                <a:solidFill>
                  <a:srgbClr val="2DA2BF">
                    <a:satMod val="150000"/>
                  </a:srgbClr>
                </a:solidFill>
              </a:rPr>
              <a:t>La gestion de projet</a:t>
            </a:r>
            <a:r>
              <a:rPr lang="fr-FR" sz="2700" dirty="0">
                <a:solidFill>
                  <a:srgbClr val="2DA2BF">
                    <a:satMod val="150000"/>
                  </a:srgbClr>
                </a:solidFill>
              </a:rPr>
              <a:t/>
            </a:r>
            <a:br>
              <a:rPr lang="fr-FR" sz="2700" dirty="0">
                <a:solidFill>
                  <a:srgbClr val="2DA2BF">
                    <a:satMod val="150000"/>
                  </a:srgbClr>
                </a:solidFill>
              </a:rPr>
            </a:br>
            <a:r>
              <a:rPr lang="fr-FR" sz="2000" dirty="0">
                <a:solidFill>
                  <a:prstClr val="white"/>
                </a:solidFill>
              </a:rPr>
              <a:t>La phase de démarrage et de préparation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algn="just"/>
            <a:r>
              <a:rPr lang="fr-FR" dirty="0"/>
              <a:t>Vous vérifiez auprès de votre équipe, qui vous confirme que le maximum est 500 </a:t>
            </a:r>
            <a:r>
              <a:rPr lang="fr-FR" dirty="0" smtClean="0"/>
              <a:t>pages/min.</a:t>
            </a:r>
          </a:p>
          <a:p>
            <a:pPr lvl="1" algn="just"/>
            <a:endParaRPr lang="fr-FR" dirty="0"/>
          </a:p>
          <a:p>
            <a:pPr lvl="1" algn="just"/>
            <a:r>
              <a:rPr lang="fr-FR" dirty="0"/>
              <a:t>Vous vous rapprochez de votre fournisseur, qui vous indique que la machine la plus rapide de sa gamme affiche un débit de 1000 </a:t>
            </a:r>
            <a:r>
              <a:rPr lang="fr-FR" dirty="0" smtClean="0"/>
              <a:t>pages/min.</a:t>
            </a:r>
            <a:endParaRPr lang="fr-FR" dirty="0"/>
          </a:p>
          <a:p>
            <a:endParaRPr lang="fr-FR" dirty="0"/>
          </a:p>
        </p:txBody>
      </p:sp>
      <p:sp>
        <p:nvSpPr>
          <p:cNvPr id="4" name="Flèche droite 3"/>
          <p:cNvSpPr/>
          <p:nvPr/>
        </p:nvSpPr>
        <p:spPr>
          <a:xfrm>
            <a:off x="8604448" y="6381328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4112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dirty="0">
                <a:solidFill>
                  <a:srgbClr val="2DA2BF">
                    <a:satMod val="150000"/>
                  </a:srgbClr>
                </a:solidFill>
              </a:rPr>
              <a:t>La gestion de projet</a:t>
            </a:r>
            <a:r>
              <a:rPr lang="fr-FR" sz="2700" dirty="0">
                <a:solidFill>
                  <a:srgbClr val="2DA2BF">
                    <a:satMod val="150000"/>
                  </a:srgbClr>
                </a:solidFill>
              </a:rPr>
              <a:t/>
            </a:r>
            <a:br>
              <a:rPr lang="fr-FR" sz="2700" dirty="0">
                <a:solidFill>
                  <a:srgbClr val="2DA2BF">
                    <a:satMod val="150000"/>
                  </a:srgbClr>
                </a:solidFill>
              </a:rPr>
            </a:br>
            <a:r>
              <a:rPr lang="fr-FR" sz="2000" dirty="0">
                <a:solidFill>
                  <a:prstClr val="white"/>
                </a:solidFill>
              </a:rPr>
              <a:t>La phase de démarrage et de préparation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258816" cy="4623816"/>
          </a:xfrm>
        </p:spPr>
        <p:txBody>
          <a:bodyPr>
            <a:normAutofit/>
          </a:bodyPr>
          <a:lstStyle/>
          <a:p>
            <a:pPr lvl="0" algn="just"/>
            <a:r>
              <a:rPr lang="fr-FR" sz="3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Que décidez-vous ?</a:t>
            </a:r>
          </a:p>
          <a:p>
            <a:pPr lvl="1" algn="just"/>
            <a:r>
              <a:rPr lang="fr-FR" dirty="0" smtClean="0"/>
              <a:t>Go/No Go ?</a:t>
            </a:r>
          </a:p>
          <a:p>
            <a:pPr lvl="1" algn="just"/>
            <a:endParaRPr lang="fr-FR" sz="28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just"/>
            <a:r>
              <a:rPr lang="fr-FR" sz="3200" dirty="0" smtClean="0"/>
              <a:t>Pourquoi ?</a:t>
            </a:r>
            <a:endParaRPr lang="fr-FR" sz="3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 algn="just"/>
            <a:endParaRPr lang="fr-FR" sz="3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 algn="just"/>
            <a:r>
              <a:rPr lang="fr-FR" sz="3200" dirty="0" smtClean="0"/>
              <a:t>Que faire alors ?</a:t>
            </a:r>
            <a:endParaRPr lang="fr-FR" sz="3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3814" y="2461192"/>
            <a:ext cx="2667372" cy="3248478"/>
          </a:xfrm>
        </p:spPr>
      </p:pic>
      <p:sp>
        <p:nvSpPr>
          <p:cNvPr id="4" name="Flèche droite 3"/>
          <p:cNvSpPr/>
          <p:nvPr/>
        </p:nvSpPr>
        <p:spPr>
          <a:xfrm>
            <a:off x="8604448" y="6381328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3009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600" dirty="0">
                <a:solidFill>
                  <a:srgbClr val="2DA2BF">
                    <a:satMod val="150000"/>
                  </a:srgbClr>
                </a:solidFill>
              </a:rPr>
              <a:t>La gestion de projet</a:t>
            </a:r>
            <a:r>
              <a:rPr lang="fr-FR" sz="2700" dirty="0">
                <a:solidFill>
                  <a:srgbClr val="2DA2BF">
                    <a:satMod val="150000"/>
                  </a:srgbClr>
                </a:solidFill>
              </a:rPr>
              <a:t/>
            </a:r>
            <a:br>
              <a:rPr lang="fr-FR" sz="2700" dirty="0">
                <a:solidFill>
                  <a:srgbClr val="2DA2BF">
                    <a:satMod val="150000"/>
                  </a:srgbClr>
                </a:solidFill>
              </a:rPr>
            </a:br>
            <a:r>
              <a:rPr lang="fr-FR" sz="2000" dirty="0">
                <a:solidFill>
                  <a:prstClr val="white"/>
                </a:solidFill>
              </a:rPr>
              <a:t>La phase de démarrage et de préparation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 algn="just"/>
            <a:r>
              <a:rPr lang="fr-FR" dirty="0" smtClean="0">
                <a:solidFill>
                  <a:srgbClr val="FF0000"/>
                </a:solidFill>
              </a:rPr>
              <a:t>No Go </a:t>
            </a:r>
            <a:r>
              <a:rPr lang="fr-FR" dirty="0" smtClean="0"/>
              <a:t>! Bien </a:t>
            </a:r>
            <a:r>
              <a:rPr lang="fr-FR" dirty="0"/>
              <a:t>entendu !</a:t>
            </a:r>
          </a:p>
          <a:p>
            <a:pPr lvl="1" algn="just"/>
            <a:endParaRPr lang="fr-FR" dirty="0" smtClean="0"/>
          </a:p>
          <a:p>
            <a:pPr lvl="1" algn="just"/>
            <a:r>
              <a:rPr lang="fr-FR" dirty="0" smtClean="0"/>
              <a:t>Autant que faire ce peut, on évite le mur !</a:t>
            </a:r>
          </a:p>
          <a:p>
            <a:pPr lvl="1" algn="just"/>
            <a:endParaRPr lang="fr-FR" dirty="0"/>
          </a:p>
          <a:p>
            <a:pPr lvl="1" algn="just"/>
            <a:r>
              <a:rPr lang="fr-FR" dirty="0" smtClean="0"/>
              <a:t>Ne promettez surtout pas l’impossible</a:t>
            </a:r>
            <a:r>
              <a:rPr lang="fr-FR" dirty="0"/>
              <a:t>, </a:t>
            </a:r>
            <a:r>
              <a:rPr lang="fr-FR" dirty="0" smtClean="0"/>
              <a:t>négociez la demande avec votre client.</a:t>
            </a:r>
          </a:p>
          <a:p>
            <a:pPr lvl="1" algn="just"/>
            <a:endParaRPr lang="fr-FR" dirty="0" smtClean="0"/>
          </a:p>
          <a:p>
            <a:pPr lvl="1" algn="just"/>
            <a:r>
              <a:rPr lang="fr-FR" dirty="0" smtClean="0"/>
              <a:t>Par </a:t>
            </a:r>
            <a:r>
              <a:rPr lang="fr-FR" dirty="0"/>
              <a:t>exemple, accepterait-il un délai de 20 minutes pour l’impression de son document ? </a:t>
            </a:r>
            <a:endParaRPr lang="fr-FR" dirty="0" smtClean="0"/>
          </a:p>
          <a:p>
            <a:pPr lvl="1" algn="just"/>
            <a:endParaRPr lang="fr-FR" dirty="0" smtClean="0"/>
          </a:p>
          <a:p>
            <a:pPr lvl="1" algn="just"/>
            <a:r>
              <a:rPr lang="fr-FR" dirty="0" smtClean="0"/>
              <a:t>Pouvez-vous </a:t>
            </a:r>
            <a:r>
              <a:rPr lang="fr-FR" dirty="0"/>
              <a:t>reproduire certaines parties du document en 10 minutes, puis le reste plus tard ?</a:t>
            </a:r>
          </a:p>
          <a:p>
            <a:endParaRPr lang="fr-FR" dirty="0"/>
          </a:p>
        </p:txBody>
      </p:sp>
      <p:sp>
        <p:nvSpPr>
          <p:cNvPr id="4" name="Flèche droite 3"/>
          <p:cNvSpPr/>
          <p:nvPr/>
        </p:nvSpPr>
        <p:spPr>
          <a:xfrm>
            <a:off x="8604448" y="6381328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1051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dirty="0">
                <a:solidFill>
                  <a:srgbClr val="2DA2BF">
                    <a:satMod val="150000"/>
                  </a:srgbClr>
                </a:solidFill>
              </a:rPr>
              <a:t>La gestion de projet</a:t>
            </a:r>
            <a:r>
              <a:rPr lang="fr-FR" sz="2700" dirty="0">
                <a:solidFill>
                  <a:srgbClr val="2DA2BF">
                    <a:satMod val="150000"/>
                  </a:srgbClr>
                </a:solidFill>
              </a:rPr>
              <a:t/>
            </a:r>
            <a:br>
              <a:rPr lang="fr-FR" sz="2700" dirty="0">
                <a:solidFill>
                  <a:srgbClr val="2DA2BF">
                    <a:satMod val="150000"/>
                  </a:srgbClr>
                </a:solidFill>
              </a:rPr>
            </a:br>
            <a:r>
              <a:rPr lang="fr-FR" sz="2000" dirty="0">
                <a:solidFill>
                  <a:prstClr val="white"/>
                </a:solidFill>
              </a:rPr>
              <a:t>La phase de démarrage et de préparation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fr-FR" dirty="0" smtClean="0"/>
              <a:t>La planification,</a:t>
            </a:r>
            <a:r>
              <a:rPr lang="fr-FR" baseline="0" dirty="0" smtClean="0"/>
              <a:t> c’est d</a:t>
            </a:r>
            <a:r>
              <a:rPr lang="fr-FR" dirty="0" smtClean="0"/>
              <a:t>étailler :</a:t>
            </a:r>
          </a:p>
          <a:p>
            <a:pPr lvl="1" algn="just"/>
            <a:r>
              <a:rPr lang="fr-FR" dirty="0" smtClean="0"/>
              <a:t>le contenu du projet,</a:t>
            </a:r>
          </a:p>
          <a:p>
            <a:pPr lvl="1" algn="just"/>
            <a:r>
              <a:rPr lang="fr-FR" dirty="0" smtClean="0"/>
              <a:t>les délais,</a:t>
            </a:r>
          </a:p>
          <a:p>
            <a:pPr lvl="1" algn="just"/>
            <a:r>
              <a:rPr lang="fr-FR" dirty="0" smtClean="0"/>
              <a:t>les ressources et </a:t>
            </a:r>
          </a:p>
          <a:p>
            <a:pPr lvl="1" algn="just"/>
            <a:r>
              <a:rPr lang="fr-FR" dirty="0" smtClean="0"/>
              <a:t>les risques.</a:t>
            </a:r>
          </a:p>
          <a:p>
            <a:pPr lvl="1" algn="just"/>
            <a:endParaRPr lang="fr-FR" dirty="0" smtClean="0"/>
          </a:p>
          <a:p>
            <a:pPr lvl="0" algn="just"/>
            <a:r>
              <a:rPr lang="fr-FR" dirty="0" smtClean="0"/>
              <a:t>Et </a:t>
            </a:r>
            <a:r>
              <a:rPr lang="fr-FR" baseline="0" dirty="0" smtClean="0"/>
              <a:t>aussi :</a:t>
            </a:r>
            <a:r>
              <a:rPr lang="fr-FR" dirty="0" smtClean="0"/>
              <a:t> </a:t>
            </a:r>
          </a:p>
          <a:p>
            <a:pPr lvl="1" algn="just"/>
            <a:r>
              <a:rPr lang="fr-FR" dirty="0" smtClean="0"/>
              <a:t>les modes de communication, </a:t>
            </a:r>
          </a:p>
          <a:p>
            <a:pPr lvl="1" algn="just"/>
            <a:r>
              <a:rPr lang="fr-FR" dirty="0" smtClean="0"/>
              <a:t>la qualité (attendue) et </a:t>
            </a:r>
          </a:p>
          <a:p>
            <a:pPr lvl="1" algn="just"/>
            <a:r>
              <a:rPr lang="fr-FR" dirty="0" smtClean="0"/>
              <a:t>la gestion des achats externes de biens et services envisagés (et les prestations intellectuelles).</a:t>
            </a:r>
          </a:p>
        </p:txBody>
      </p:sp>
      <p:sp>
        <p:nvSpPr>
          <p:cNvPr id="4" name="Flèche droite 3"/>
          <p:cNvSpPr/>
          <p:nvPr/>
        </p:nvSpPr>
        <p:spPr>
          <a:xfrm>
            <a:off x="8604448" y="6381328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2784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4625609"/>
          </a:xfrm>
        </p:spPr>
        <p:txBody>
          <a:bodyPr>
            <a:normAutofit/>
          </a:bodyPr>
          <a:lstStyle/>
          <a:p>
            <a:pPr lvl="0" algn="just"/>
            <a:r>
              <a:rPr lang="fr-FR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fr-FR" sz="320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ère</a:t>
            </a:r>
            <a:r>
              <a:rPr lang="fr-FR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partie</a:t>
            </a:r>
          </a:p>
          <a:p>
            <a:pPr lvl="1" algn="just"/>
            <a:r>
              <a:rPr lang="fr-FR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Qu’est-ce qu’un projet ?</a:t>
            </a:r>
          </a:p>
          <a:p>
            <a:pPr lvl="1" algn="just"/>
            <a:r>
              <a:rPr lang="fr-FR" dirty="0" smtClean="0"/>
              <a:t>Le chef de projet</a:t>
            </a:r>
            <a:endParaRPr lang="fr-FR" sz="28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 algn="just"/>
            <a:r>
              <a:rPr lang="fr-FR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 gestion d’un projet</a:t>
            </a:r>
          </a:p>
          <a:p>
            <a:pPr lvl="1" algn="just"/>
            <a:r>
              <a:rPr lang="fr-FR" dirty="0"/>
              <a:t>Pourquoi la gestion de projet ?</a:t>
            </a:r>
          </a:p>
          <a:p>
            <a:pPr lvl="1" algn="just"/>
            <a:r>
              <a:rPr lang="fr-FR" dirty="0"/>
              <a:t>10 questions pour un chef de </a:t>
            </a:r>
            <a:r>
              <a:rPr lang="fr-FR" dirty="0" smtClean="0"/>
              <a:t>projet</a:t>
            </a:r>
          </a:p>
          <a:p>
            <a:pPr lvl="1" algn="just"/>
            <a:r>
              <a:rPr lang="fr-FR" dirty="0" smtClean="0"/>
              <a:t>Résumé</a:t>
            </a:r>
            <a:endParaRPr lang="fr-FR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Flèche droite 3"/>
          <p:cNvSpPr/>
          <p:nvPr/>
        </p:nvSpPr>
        <p:spPr>
          <a:xfrm>
            <a:off x="8604448" y="6381328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9073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dirty="0">
                <a:solidFill>
                  <a:srgbClr val="2DA2BF">
                    <a:satMod val="150000"/>
                  </a:srgbClr>
                </a:solidFill>
              </a:rPr>
              <a:t>La gestion de projet</a:t>
            </a:r>
            <a:r>
              <a:rPr lang="fr-FR" sz="2700" dirty="0">
                <a:solidFill>
                  <a:srgbClr val="2DA2BF">
                    <a:satMod val="150000"/>
                  </a:srgbClr>
                </a:solidFill>
              </a:rPr>
              <a:t/>
            </a:r>
            <a:br>
              <a:rPr lang="fr-FR" sz="2700" dirty="0">
                <a:solidFill>
                  <a:srgbClr val="2DA2BF">
                    <a:satMod val="150000"/>
                  </a:srgbClr>
                </a:solidFill>
              </a:rPr>
            </a:br>
            <a:r>
              <a:rPr lang="fr-FR" sz="2000" dirty="0">
                <a:solidFill>
                  <a:prstClr val="white"/>
                </a:solidFill>
              </a:rPr>
              <a:t>La phase de démarrage et de préparation</a:t>
            </a:r>
            <a:endParaRPr lang="fr-FR" sz="41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/>
            <a:r>
              <a:rPr lang="fr-FR" dirty="0" smtClean="0"/>
              <a:t>C’est aussi </a:t>
            </a:r>
          </a:p>
          <a:p>
            <a:pPr lvl="1" algn="just"/>
            <a:r>
              <a:rPr lang="fr-FR" dirty="0" smtClean="0"/>
              <a:t>monter l’équipe de projet, </a:t>
            </a:r>
          </a:p>
          <a:p>
            <a:pPr lvl="1" algn="just"/>
            <a:r>
              <a:rPr lang="fr-FR" dirty="0" smtClean="0"/>
              <a:t>figer les données du projet qui serviront de référence lors de l’exécution, </a:t>
            </a:r>
          </a:p>
          <a:p>
            <a:pPr lvl="1" algn="just"/>
            <a:r>
              <a:rPr lang="fr-FR" dirty="0" smtClean="0"/>
              <a:t>communiquer avec les parties prenantes du projet et </a:t>
            </a:r>
          </a:p>
          <a:p>
            <a:pPr lvl="1" algn="just"/>
            <a:r>
              <a:rPr lang="fr-FR" dirty="0" smtClean="0"/>
              <a:t>annoncer son projet.</a:t>
            </a:r>
          </a:p>
          <a:p>
            <a:pPr lvl="0" algn="just"/>
            <a:endParaRPr lang="fr-FR" dirty="0" smtClean="0"/>
          </a:p>
        </p:txBody>
      </p:sp>
      <p:sp>
        <p:nvSpPr>
          <p:cNvPr id="4" name="Flèche droite 3"/>
          <p:cNvSpPr/>
          <p:nvPr/>
        </p:nvSpPr>
        <p:spPr>
          <a:xfrm>
            <a:off x="8604448" y="6381328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8332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600" dirty="0">
                <a:solidFill>
                  <a:srgbClr val="2DA2BF">
                    <a:satMod val="150000"/>
                  </a:srgbClr>
                </a:solidFill>
              </a:rPr>
              <a:t>La gestion de projet</a:t>
            </a:r>
            <a:r>
              <a:rPr lang="fr-FR" sz="2700" dirty="0">
                <a:solidFill>
                  <a:srgbClr val="2DA2BF">
                    <a:satMod val="150000"/>
                  </a:srgbClr>
                </a:solidFill>
              </a:rPr>
              <a:t/>
            </a:r>
            <a:br>
              <a:rPr lang="fr-FR" sz="2700" dirty="0">
                <a:solidFill>
                  <a:srgbClr val="2DA2BF">
                    <a:satMod val="150000"/>
                  </a:srgbClr>
                </a:solidFill>
              </a:rPr>
            </a:br>
            <a:r>
              <a:rPr lang="fr-FR" sz="2000" dirty="0">
                <a:solidFill>
                  <a:prstClr val="white"/>
                </a:solidFill>
              </a:rPr>
              <a:t>La phase de démarrage et de préparation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258816" cy="4623816"/>
          </a:xfrm>
        </p:spPr>
        <p:txBody>
          <a:bodyPr/>
          <a:lstStyle/>
          <a:p>
            <a:pPr lvl="0" algn="just"/>
            <a:r>
              <a:rPr lang="fr-FR" dirty="0" smtClean="0"/>
              <a:t>La planification répond au </a:t>
            </a:r>
            <a:r>
              <a:rPr lang="fr-FR" dirty="0" err="1">
                <a:solidFill>
                  <a:srgbClr val="FF0000"/>
                </a:solidFill>
              </a:rPr>
              <a:t>qcqqc</a:t>
            </a:r>
            <a:r>
              <a:rPr lang="fr-FR" dirty="0">
                <a:solidFill>
                  <a:srgbClr val="FF0000"/>
                </a:solidFill>
              </a:rPr>
              <a:t> 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/>
              <a:t>: </a:t>
            </a:r>
          </a:p>
          <a:p>
            <a:pPr lvl="1" algn="just"/>
            <a:r>
              <a:rPr lang="fr-FR" dirty="0"/>
              <a:t>quoi ? (objectif)</a:t>
            </a:r>
          </a:p>
          <a:p>
            <a:pPr lvl="1"/>
            <a:r>
              <a:rPr lang="fr-FR" dirty="0"/>
              <a:t>comment ? (plan d’action)</a:t>
            </a:r>
          </a:p>
          <a:p>
            <a:pPr lvl="1" algn="just"/>
            <a:r>
              <a:rPr lang="fr-FR" dirty="0"/>
              <a:t>quand ? (calendrier)</a:t>
            </a:r>
          </a:p>
          <a:p>
            <a:pPr lvl="1" algn="just"/>
            <a:r>
              <a:rPr lang="fr-FR" dirty="0"/>
              <a:t>qui ? (ressources)</a:t>
            </a:r>
          </a:p>
          <a:p>
            <a:pPr lvl="1" algn="just"/>
            <a:r>
              <a:rPr lang="fr-FR" dirty="0"/>
              <a:t>combien ? (budget)</a:t>
            </a:r>
          </a:p>
          <a:p>
            <a:endParaRPr lang="fr-FR" dirty="0"/>
          </a:p>
        </p:txBody>
      </p:sp>
      <p:pic>
        <p:nvPicPr>
          <p:cNvPr id="8" name="Espace réservé du contenu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759676"/>
            <a:ext cx="4038600" cy="2651510"/>
          </a:xfrm>
        </p:spPr>
      </p:pic>
      <p:sp>
        <p:nvSpPr>
          <p:cNvPr id="5" name="Flèche droite 4"/>
          <p:cNvSpPr/>
          <p:nvPr/>
        </p:nvSpPr>
        <p:spPr>
          <a:xfrm>
            <a:off x="8604448" y="6381328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4314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dirty="0">
                <a:solidFill>
                  <a:srgbClr val="2DA2BF">
                    <a:satMod val="150000"/>
                  </a:srgbClr>
                </a:solidFill>
              </a:rPr>
              <a:t>La gestion de projet</a:t>
            </a:r>
            <a:r>
              <a:rPr lang="fr-FR" sz="2700" dirty="0">
                <a:solidFill>
                  <a:srgbClr val="2DA2BF">
                    <a:satMod val="150000"/>
                  </a:srgbClr>
                </a:solidFill>
              </a:rPr>
              <a:t/>
            </a:r>
            <a:br>
              <a:rPr lang="fr-FR" sz="2700" dirty="0">
                <a:solidFill>
                  <a:srgbClr val="2DA2BF">
                    <a:satMod val="150000"/>
                  </a:srgbClr>
                </a:solidFill>
              </a:rPr>
            </a:br>
            <a:r>
              <a:rPr lang="fr-FR" sz="2000" dirty="0">
                <a:solidFill>
                  <a:prstClr val="white"/>
                </a:solidFill>
              </a:rPr>
              <a:t>La phase de démarrage et de préparation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Donc, quand vous</a:t>
            </a:r>
          </a:p>
          <a:p>
            <a:pPr lvl="1"/>
            <a:r>
              <a:rPr lang="fr-FR" dirty="0" smtClean="0"/>
              <a:t>savez ce que vous voulez faire et</a:t>
            </a:r>
          </a:p>
          <a:p>
            <a:pPr lvl="1"/>
            <a:r>
              <a:rPr lang="fr-FR" dirty="0" smtClean="0"/>
              <a:t>pensez que c’est réalisable</a:t>
            </a:r>
            <a:r>
              <a:rPr lang="fr-FR" dirty="0"/>
              <a:t>.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Que vous faut-il ?</a:t>
            </a:r>
          </a:p>
          <a:p>
            <a:pPr lvl="1"/>
            <a:r>
              <a:rPr lang="fr-FR" dirty="0" smtClean="0"/>
              <a:t>Un plan détaillé décrivant comment vous (et votre équipe) allez vous y prendre.</a:t>
            </a:r>
          </a:p>
        </p:txBody>
      </p:sp>
      <p:pic>
        <p:nvPicPr>
          <p:cNvPr id="8" name="Espace réservé du contenu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750" y="2661444"/>
            <a:ext cx="2857500" cy="2847975"/>
          </a:xfrm>
        </p:spPr>
      </p:pic>
      <p:sp>
        <p:nvSpPr>
          <p:cNvPr id="6" name="Flèche droite 5"/>
          <p:cNvSpPr/>
          <p:nvPr/>
        </p:nvSpPr>
        <p:spPr>
          <a:xfrm>
            <a:off x="8604448" y="6381328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8542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600" dirty="0">
                <a:solidFill>
                  <a:srgbClr val="2DA2BF">
                    <a:satMod val="150000"/>
                  </a:srgbClr>
                </a:solidFill>
              </a:rPr>
              <a:t>La gestion de projet</a:t>
            </a:r>
            <a:r>
              <a:rPr lang="fr-FR" sz="2700" dirty="0">
                <a:solidFill>
                  <a:srgbClr val="2DA2BF">
                    <a:satMod val="150000"/>
                  </a:srgbClr>
                </a:solidFill>
              </a:rPr>
              <a:t/>
            </a:r>
            <a:br>
              <a:rPr lang="fr-FR" sz="2700" dirty="0">
                <a:solidFill>
                  <a:srgbClr val="2DA2BF">
                    <a:satMod val="150000"/>
                  </a:srgbClr>
                </a:solidFill>
              </a:rPr>
            </a:br>
            <a:r>
              <a:rPr lang="fr-FR" sz="2000" dirty="0">
                <a:solidFill>
                  <a:prstClr val="white"/>
                </a:solidFill>
              </a:rPr>
              <a:t>La phase de démarrage et de préparation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 smtClean="0"/>
              <a:t>Que trouve-t-on dans ce plan ?</a:t>
            </a:r>
          </a:p>
          <a:p>
            <a:endParaRPr lang="fr-FR" dirty="0"/>
          </a:p>
          <a:p>
            <a:pPr lvl="1"/>
            <a:r>
              <a:rPr lang="fr-FR" dirty="0" smtClean="0"/>
              <a:t>7 items.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3814" y="2461192"/>
            <a:ext cx="2667372" cy="3248478"/>
          </a:xfrm>
        </p:spPr>
      </p:pic>
      <p:sp>
        <p:nvSpPr>
          <p:cNvPr id="6" name="Flèche droite 5"/>
          <p:cNvSpPr/>
          <p:nvPr/>
        </p:nvSpPr>
        <p:spPr>
          <a:xfrm>
            <a:off x="8604448" y="6381328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8353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fr-FR" sz="3600" dirty="0">
                <a:solidFill>
                  <a:srgbClr val="2DA2BF">
                    <a:satMod val="150000"/>
                  </a:srgbClr>
                </a:solidFill>
              </a:rPr>
              <a:t>La gestion de projet</a:t>
            </a:r>
            <a:r>
              <a:rPr lang="fr-FR" sz="2700" dirty="0">
                <a:solidFill>
                  <a:srgbClr val="2DA2BF">
                    <a:satMod val="150000"/>
                  </a:srgbClr>
                </a:solidFill>
              </a:rPr>
              <a:t/>
            </a:r>
            <a:br>
              <a:rPr lang="fr-FR" sz="2700" dirty="0">
                <a:solidFill>
                  <a:srgbClr val="2DA2BF">
                    <a:satMod val="150000"/>
                  </a:srgbClr>
                </a:solidFill>
              </a:rPr>
            </a:br>
            <a:r>
              <a:rPr lang="fr-FR" sz="2000" dirty="0">
                <a:solidFill>
                  <a:prstClr val="white"/>
                </a:solidFill>
              </a:rPr>
              <a:t>La phase de démarrage et de préparation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fr-FR" dirty="0" smtClean="0"/>
              <a:t>On trouve dans ce plan, entre autres :</a:t>
            </a:r>
          </a:p>
          <a:p>
            <a:pPr lvl="1" algn="just"/>
            <a:r>
              <a:rPr lang="fr-FR" dirty="0" smtClean="0"/>
              <a:t>Un aperçu des raisons de la création de votre projet.</a:t>
            </a:r>
          </a:p>
          <a:p>
            <a:pPr lvl="1" algn="just"/>
            <a:r>
              <a:rPr lang="fr-FR" dirty="0" smtClean="0"/>
              <a:t>Une description détaillée des résultats escomptés.</a:t>
            </a:r>
          </a:p>
          <a:p>
            <a:pPr lvl="1" algn="just"/>
            <a:r>
              <a:rPr lang="fr-FR" dirty="0" smtClean="0"/>
              <a:t>Une liste des contraintes rencontrées lors du projet</a:t>
            </a:r>
            <a:r>
              <a:rPr lang="fr-FR" dirty="0"/>
              <a:t>.</a:t>
            </a:r>
            <a:endParaRPr lang="fr-FR" dirty="0" smtClean="0"/>
          </a:p>
        </p:txBody>
      </p:sp>
      <p:sp>
        <p:nvSpPr>
          <p:cNvPr id="4" name="Flèche droite 3"/>
          <p:cNvSpPr/>
          <p:nvPr/>
        </p:nvSpPr>
        <p:spPr>
          <a:xfrm>
            <a:off x="8604448" y="6381328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5577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600" dirty="0">
                <a:solidFill>
                  <a:srgbClr val="2DA2BF">
                    <a:satMod val="150000"/>
                  </a:srgbClr>
                </a:solidFill>
              </a:rPr>
              <a:t>La gestion de projet</a:t>
            </a:r>
            <a:r>
              <a:rPr lang="fr-FR" sz="2700" dirty="0">
                <a:solidFill>
                  <a:srgbClr val="2DA2BF">
                    <a:satMod val="150000"/>
                  </a:srgbClr>
                </a:solidFill>
              </a:rPr>
              <a:t/>
            </a:r>
            <a:br>
              <a:rPr lang="fr-FR" sz="2700" dirty="0">
                <a:solidFill>
                  <a:srgbClr val="2DA2BF">
                    <a:satMod val="150000"/>
                  </a:srgbClr>
                </a:solidFill>
              </a:rPr>
            </a:br>
            <a:r>
              <a:rPr lang="fr-FR" sz="2000" dirty="0">
                <a:solidFill>
                  <a:prstClr val="white"/>
                </a:solidFill>
              </a:rPr>
              <a:t>La phase de démarrage et de préparation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fr-FR" dirty="0"/>
              <a:t>On trouve dans ce plan, entre autres :</a:t>
            </a:r>
          </a:p>
          <a:p>
            <a:pPr lvl="1" algn="just"/>
            <a:r>
              <a:rPr lang="fr-FR" dirty="0" smtClean="0"/>
              <a:t>Une </a:t>
            </a:r>
            <a:r>
              <a:rPr lang="fr-FR" dirty="0"/>
              <a:t>liste de toutes les hypothèses liées au </a:t>
            </a:r>
            <a:r>
              <a:rPr lang="fr-FR" dirty="0" smtClean="0"/>
              <a:t>projet.</a:t>
            </a:r>
            <a:endParaRPr lang="fr-FR" dirty="0"/>
          </a:p>
          <a:p>
            <a:pPr lvl="1" algn="just"/>
            <a:r>
              <a:rPr lang="fr-FR" dirty="0"/>
              <a:t>Une liste de tout le travail à </a:t>
            </a:r>
            <a:r>
              <a:rPr lang="fr-FR" dirty="0" smtClean="0"/>
              <a:t>effectuer.</a:t>
            </a:r>
            <a:endParaRPr lang="fr-FR" dirty="0"/>
          </a:p>
          <a:p>
            <a:pPr lvl="1" algn="just"/>
            <a:r>
              <a:rPr lang="fr-FR" dirty="0"/>
              <a:t>Un calendrier détaillé du </a:t>
            </a:r>
            <a:r>
              <a:rPr lang="fr-FR" dirty="0" smtClean="0"/>
              <a:t>projet.</a:t>
            </a:r>
            <a:endParaRPr lang="fr-FR" dirty="0"/>
          </a:p>
          <a:p>
            <a:pPr lvl="1" algn="just"/>
            <a:r>
              <a:rPr lang="fr-FR" dirty="0"/>
              <a:t>Une description de la façon de gérer les principaux risques et </a:t>
            </a:r>
            <a:r>
              <a:rPr lang="fr-FR" dirty="0" smtClean="0"/>
              <a:t>incertitudes.</a:t>
            </a:r>
            <a:endParaRPr lang="fr-FR" dirty="0"/>
          </a:p>
          <a:p>
            <a:endParaRPr lang="fr-FR" dirty="0"/>
          </a:p>
        </p:txBody>
      </p:sp>
      <p:sp>
        <p:nvSpPr>
          <p:cNvPr id="4" name="Flèche droite 3"/>
          <p:cNvSpPr/>
          <p:nvPr/>
        </p:nvSpPr>
        <p:spPr>
          <a:xfrm>
            <a:off x="8604448" y="6381328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9554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dirty="0">
                <a:solidFill>
                  <a:srgbClr val="2DA2BF">
                    <a:satMod val="150000"/>
                  </a:srgbClr>
                </a:solidFill>
              </a:rPr>
              <a:t>La gestion de projet</a:t>
            </a:r>
            <a:r>
              <a:rPr lang="fr-FR" sz="2700" dirty="0">
                <a:solidFill>
                  <a:srgbClr val="2DA2BF">
                    <a:satMod val="150000"/>
                  </a:srgbClr>
                </a:solidFill>
              </a:rPr>
              <a:t/>
            </a:r>
            <a:br>
              <a:rPr lang="fr-FR" sz="2700" dirty="0">
                <a:solidFill>
                  <a:srgbClr val="2DA2BF">
                    <a:satMod val="150000"/>
                  </a:srgbClr>
                </a:solidFill>
              </a:rPr>
            </a:br>
            <a:r>
              <a:rPr lang="fr-FR" sz="2000" dirty="0">
                <a:solidFill>
                  <a:prstClr val="white"/>
                </a:solidFill>
              </a:rPr>
              <a:t>La phase de démarrage et de préparation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fr-FR" dirty="0" smtClean="0"/>
              <a:t>Pour lancer « officiellement » le projet :</a:t>
            </a:r>
          </a:p>
          <a:p>
            <a:pPr lvl="1" algn="just"/>
            <a:r>
              <a:rPr lang="fr-FR" dirty="0" smtClean="0"/>
              <a:t>Annoncer les rôles à tous les participants et annoncer le nom des personnes qui participeront au projet.</a:t>
            </a:r>
          </a:p>
          <a:p>
            <a:pPr lvl="1" algn="just"/>
            <a:r>
              <a:rPr lang="fr-FR" dirty="0" smtClean="0"/>
              <a:t>Faire les présentations au sein de l’équipe et exposer le projet pour c</a:t>
            </a:r>
            <a:r>
              <a:rPr lang="fr-FR" baseline="0" dirty="0" smtClean="0"/>
              <a:t>réer des liens.</a:t>
            </a:r>
            <a:endParaRPr lang="fr-FR" dirty="0" smtClean="0"/>
          </a:p>
          <a:p>
            <a:pPr lvl="1" algn="just"/>
            <a:r>
              <a:rPr lang="fr-FR" dirty="0" smtClean="0"/>
              <a:t>Présenter l’affectation des tâches à tous les membres de l’équipe en leur expliquant ce que vous attendez d’eux.</a:t>
            </a:r>
          </a:p>
          <a:p>
            <a:pPr lvl="1" algn="just"/>
            <a:r>
              <a:rPr lang="fr-FR" dirty="0" smtClean="0"/>
              <a:t>Définir le fonctionnement de l’équipe de projet et créer les procédures susceptibles de s’avérer nécessaires au fonctionnement de l’équipe.</a:t>
            </a:r>
          </a:p>
          <a:p>
            <a:pPr lvl="1" algn="just"/>
            <a:r>
              <a:rPr lang="fr-FR" dirty="0" smtClean="0"/>
              <a:t>Mettre en place les systèmes de suivi indispensables (suivi du calendrier, des travaux et des dépenses).</a:t>
            </a:r>
          </a:p>
          <a:p>
            <a:pPr lvl="1" algn="just"/>
            <a:r>
              <a:rPr lang="fr-FR" dirty="0" smtClean="0"/>
              <a:t>Annoncer le projet à l’entreprise : présentez le but de votre projet, sa date de début et sa date de fin.</a:t>
            </a:r>
          </a:p>
        </p:txBody>
      </p:sp>
      <p:sp>
        <p:nvSpPr>
          <p:cNvPr id="4" name="Flèche droite 3"/>
          <p:cNvSpPr/>
          <p:nvPr/>
        </p:nvSpPr>
        <p:spPr>
          <a:xfrm>
            <a:off x="8604448" y="6381328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0250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dirty="0">
                <a:solidFill>
                  <a:srgbClr val="2DA2BF">
                    <a:satMod val="150000"/>
                  </a:srgbClr>
                </a:solidFill>
              </a:rPr>
              <a:t>La gestion de projet</a:t>
            </a:r>
            <a:r>
              <a:rPr lang="fr-FR" sz="2700" dirty="0">
                <a:solidFill>
                  <a:srgbClr val="2DA2BF">
                    <a:satMod val="150000"/>
                  </a:srgbClr>
                </a:solidFill>
              </a:rPr>
              <a:t/>
            </a:r>
            <a:br>
              <a:rPr lang="fr-FR" sz="2700" dirty="0">
                <a:solidFill>
                  <a:srgbClr val="2DA2BF">
                    <a:satMod val="150000"/>
                  </a:srgbClr>
                </a:solidFill>
              </a:rPr>
            </a:br>
            <a:r>
              <a:rPr lang="fr-FR" sz="2000" dirty="0">
                <a:solidFill>
                  <a:prstClr val="white"/>
                </a:solidFill>
              </a:rPr>
              <a:t>La phase </a:t>
            </a:r>
            <a:r>
              <a:rPr lang="fr-FR" sz="2000" dirty="0" smtClean="0">
                <a:solidFill>
                  <a:prstClr val="white"/>
                </a:solidFill>
              </a:rPr>
              <a:t>d’</a:t>
            </a:r>
            <a:r>
              <a:rPr lang="fr-FR" sz="2000" dirty="0">
                <a:solidFill>
                  <a:prstClr val="white"/>
                </a:solidFill>
              </a:rPr>
              <a:t>e</a:t>
            </a:r>
            <a:r>
              <a:rPr lang="fr-FR" sz="2000" dirty="0" smtClean="0">
                <a:solidFill>
                  <a:prstClr val="white"/>
                </a:solidFill>
              </a:rPr>
              <a:t>xécution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38912" lvl="1" indent="-320040" algn="just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fr-FR" dirty="0" smtClean="0"/>
              <a:t>Son objectif est de suivre au plus près l’avancement du projet en gérant toute modification en termes </a:t>
            </a:r>
            <a:r>
              <a:rPr lang="fr-FR" dirty="0"/>
              <a:t>(par rapport à ce qui a était </a:t>
            </a:r>
            <a:r>
              <a:rPr lang="fr-FR" dirty="0" smtClean="0"/>
              <a:t>prévu) :</a:t>
            </a:r>
          </a:p>
          <a:p>
            <a:pPr lvl="1" algn="just"/>
            <a:r>
              <a:rPr lang="fr-FR" dirty="0" smtClean="0"/>
              <a:t>de délais, </a:t>
            </a:r>
          </a:p>
          <a:p>
            <a:pPr lvl="1" algn="just"/>
            <a:r>
              <a:rPr lang="fr-FR" dirty="0" smtClean="0"/>
              <a:t>de coûts et </a:t>
            </a:r>
          </a:p>
          <a:p>
            <a:pPr lvl="1" algn="just"/>
            <a:r>
              <a:rPr lang="fr-FR" dirty="0" smtClean="0"/>
              <a:t>de qualité.</a:t>
            </a:r>
          </a:p>
          <a:p>
            <a:pPr lvl="1" algn="just"/>
            <a:endParaRPr lang="fr-FR" dirty="0" smtClean="0"/>
          </a:p>
          <a:p>
            <a:pPr algn="just"/>
            <a:r>
              <a:rPr lang="fr-FR" sz="2800" dirty="0" smtClean="0"/>
              <a:t>Egalement, gérer l’équipe de projet, gérer les parties prenantes du projet, ainsi que mettre en œuvre les plans de projet.</a:t>
            </a:r>
          </a:p>
          <a:p>
            <a:pPr algn="just"/>
            <a:endParaRPr lang="fr-FR" dirty="0" smtClean="0"/>
          </a:p>
        </p:txBody>
      </p:sp>
      <p:sp>
        <p:nvSpPr>
          <p:cNvPr id="4" name="Flèche droite 3"/>
          <p:cNvSpPr/>
          <p:nvPr/>
        </p:nvSpPr>
        <p:spPr>
          <a:xfrm>
            <a:off x="8604448" y="6381328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9816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600" dirty="0">
                <a:solidFill>
                  <a:srgbClr val="2DA2BF">
                    <a:satMod val="150000"/>
                  </a:srgbClr>
                </a:solidFill>
              </a:rPr>
              <a:t>La gestion de projet</a:t>
            </a:r>
            <a:r>
              <a:rPr lang="fr-FR" sz="2700" dirty="0">
                <a:solidFill>
                  <a:srgbClr val="2DA2BF">
                    <a:satMod val="150000"/>
                  </a:srgbClr>
                </a:solidFill>
              </a:rPr>
              <a:t/>
            </a:r>
            <a:br>
              <a:rPr lang="fr-FR" sz="2700" dirty="0">
                <a:solidFill>
                  <a:srgbClr val="2DA2BF">
                    <a:satMod val="150000"/>
                  </a:srgbClr>
                </a:solidFill>
              </a:rPr>
            </a:br>
            <a:r>
              <a:rPr lang="fr-FR" sz="2000" dirty="0">
                <a:solidFill>
                  <a:prstClr val="white"/>
                </a:solidFill>
              </a:rPr>
              <a:t>La phase d’exécution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800" dirty="0"/>
              <a:t>Finalement, répondre à la question suivante </a:t>
            </a:r>
            <a:r>
              <a:rPr lang="fr-FR" sz="2800" dirty="0" smtClean="0"/>
              <a:t>: «</a:t>
            </a:r>
            <a:r>
              <a:rPr lang="fr-FR" sz="2800" dirty="0"/>
              <a:t>Le projet avance-t-il comme prévu en termes de délais, coûts et qualité ? </a:t>
            </a:r>
            <a:r>
              <a:rPr lang="fr-FR" sz="2800" dirty="0" smtClean="0"/>
              <a:t>»</a:t>
            </a:r>
            <a:endParaRPr lang="fr-FR" sz="2800" dirty="0"/>
          </a:p>
          <a:p>
            <a:endParaRPr lang="fr-FR" dirty="0" smtClean="0"/>
          </a:p>
          <a:p>
            <a:pPr lvl="1"/>
            <a:r>
              <a:rPr lang="fr-FR" dirty="0" smtClean="0"/>
              <a:t>Si </a:t>
            </a:r>
            <a:r>
              <a:rPr lang="fr-FR" dirty="0" smtClean="0">
                <a:solidFill>
                  <a:srgbClr val="00B050"/>
                </a:solidFill>
              </a:rPr>
              <a:t>oui</a:t>
            </a:r>
            <a:r>
              <a:rPr lang="fr-FR" dirty="0" smtClean="0"/>
              <a:t>, parfait.</a:t>
            </a:r>
          </a:p>
          <a:p>
            <a:pPr lvl="1"/>
            <a:r>
              <a:rPr lang="fr-FR" dirty="0" smtClean="0"/>
              <a:t>Si </a:t>
            </a:r>
            <a:r>
              <a:rPr lang="fr-FR" dirty="0" smtClean="0">
                <a:solidFill>
                  <a:srgbClr val="FF0000"/>
                </a:solidFill>
              </a:rPr>
              <a:t>non</a:t>
            </a:r>
            <a:r>
              <a:rPr lang="fr-FR" dirty="0" smtClean="0"/>
              <a:t>, pourquoi ? </a:t>
            </a:r>
            <a:r>
              <a:rPr lang="fr-FR" dirty="0"/>
              <a:t>Si on observe des écarts de performance entre le planifié et le réel, que peut-on mettre en place </a:t>
            </a:r>
            <a:r>
              <a:rPr lang="fr-FR" u="sng" dirty="0"/>
              <a:t>rapidement</a:t>
            </a:r>
            <a:r>
              <a:rPr lang="fr-FR" dirty="0"/>
              <a:t> pour éviter toute </a:t>
            </a:r>
            <a:r>
              <a:rPr lang="fr-FR" dirty="0" smtClean="0"/>
              <a:t>dérive ?</a:t>
            </a:r>
            <a:endParaRPr lang="fr-FR" dirty="0"/>
          </a:p>
        </p:txBody>
      </p:sp>
      <p:sp>
        <p:nvSpPr>
          <p:cNvPr id="4" name="Flèche droite 3"/>
          <p:cNvSpPr/>
          <p:nvPr/>
        </p:nvSpPr>
        <p:spPr>
          <a:xfrm>
            <a:off x="8604448" y="6381328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9157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dirty="0">
                <a:solidFill>
                  <a:srgbClr val="2DA2BF">
                    <a:satMod val="150000"/>
                  </a:srgbClr>
                </a:solidFill>
              </a:rPr>
              <a:t>La gestion de projet</a:t>
            </a:r>
            <a:r>
              <a:rPr lang="fr-FR" sz="2700" dirty="0">
                <a:solidFill>
                  <a:srgbClr val="2DA2BF">
                    <a:satMod val="150000"/>
                  </a:srgbClr>
                </a:solidFill>
              </a:rPr>
              <a:t/>
            </a:r>
            <a:br>
              <a:rPr lang="fr-FR" sz="2700" dirty="0">
                <a:solidFill>
                  <a:srgbClr val="2DA2BF">
                    <a:satMod val="150000"/>
                  </a:srgbClr>
                </a:solidFill>
              </a:rPr>
            </a:br>
            <a:r>
              <a:rPr lang="fr-FR" sz="2000" dirty="0">
                <a:solidFill>
                  <a:prstClr val="white"/>
                </a:solidFill>
              </a:rPr>
              <a:t>La phase d’exécution</a:t>
            </a:r>
            <a:endParaRPr lang="fr-FR" sz="41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775191"/>
            <a:ext cx="8363272" cy="4625609"/>
          </a:xfrm>
        </p:spPr>
        <p:txBody>
          <a:bodyPr>
            <a:normAutofit fontScale="92500"/>
          </a:bodyPr>
          <a:lstStyle/>
          <a:p>
            <a:pPr algn="just"/>
            <a:r>
              <a:rPr lang="fr-FR" dirty="0" smtClean="0"/>
              <a:t>Vous avez présenté votre projet et entrez enfin dans le vif du sujet : les travaux proprement dits !</a:t>
            </a:r>
          </a:p>
          <a:p>
            <a:pPr algn="just"/>
            <a:endParaRPr lang="fr-FR" dirty="0" smtClean="0"/>
          </a:p>
          <a:p>
            <a:pPr algn="just"/>
            <a:r>
              <a:rPr lang="fr-FR" dirty="0" smtClean="0"/>
              <a:t>A votre programme figurent les tâches suivantes :</a:t>
            </a:r>
          </a:p>
          <a:p>
            <a:pPr lvl="1" algn="just"/>
            <a:r>
              <a:rPr lang="fr-FR" dirty="0" smtClean="0"/>
              <a:t>Mener les tâches à bien,</a:t>
            </a:r>
          </a:p>
          <a:p>
            <a:pPr lvl="1" algn="just"/>
            <a:r>
              <a:rPr lang="fr-FR" dirty="0" smtClean="0"/>
              <a:t>Garantir la qualité,</a:t>
            </a:r>
          </a:p>
          <a:p>
            <a:pPr lvl="1" algn="just"/>
            <a:r>
              <a:rPr lang="fr-FR" dirty="0" smtClean="0"/>
              <a:t>Diriger l’équipe,</a:t>
            </a:r>
          </a:p>
          <a:p>
            <a:pPr lvl="1" algn="just"/>
            <a:r>
              <a:rPr lang="fr-FR" dirty="0" smtClean="0"/>
              <a:t>Améliorer l’équipe,</a:t>
            </a:r>
          </a:p>
          <a:p>
            <a:pPr lvl="1" algn="just"/>
            <a:r>
              <a:rPr lang="fr-FR" dirty="0" smtClean="0"/>
              <a:t>Partager les informations.</a:t>
            </a:r>
          </a:p>
        </p:txBody>
      </p:sp>
      <p:sp>
        <p:nvSpPr>
          <p:cNvPr id="4" name="Flèche droite 3"/>
          <p:cNvSpPr/>
          <p:nvPr/>
        </p:nvSpPr>
        <p:spPr>
          <a:xfrm>
            <a:off x="8604448" y="6381328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5615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 rtl="0" eaLnBrk="0" fontAlgn="base" hangingPunct="0"/>
            <a:r>
              <a:rPr lang="fr-FR" sz="3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L’objectif de l’ensemble du cours est d’échanger avec vous pour : </a:t>
            </a:r>
          </a:p>
          <a:p>
            <a:pPr algn="just" rtl="0" eaLnBrk="0" fontAlgn="base" hangingPunct="0"/>
            <a:endParaRPr lang="fr-FR" dirty="0" smtClean="0">
              <a:effectLst/>
            </a:endParaRPr>
          </a:p>
          <a:p>
            <a:pPr lvl="1" algn="just" rtl="0" eaLnBrk="0" fontAlgn="base" hangingPunct="0"/>
            <a:r>
              <a:rPr lang="fr-FR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vous présenter quelques notions de base en gestion et en organisation de projet ; </a:t>
            </a:r>
            <a:endParaRPr lang="fr-FR" dirty="0" smtClean="0">
              <a:effectLst/>
            </a:endParaRPr>
          </a:p>
          <a:p>
            <a:pPr lvl="1" algn="just" rtl="0" eaLnBrk="0" fontAlgn="base" hangingPunct="0"/>
            <a:r>
              <a:rPr lang="fr-FR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vous donner quelques conseils basés sur mon expérience. </a:t>
            </a:r>
          </a:p>
          <a:p>
            <a:pPr lvl="1" algn="just" rtl="0" eaLnBrk="0" fontAlgn="base" hangingPunct="0"/>
            <a:r>
              <a:rPr lang="fr-FR" kern="1200" dirty="0" smtClean="0">
                <a:solidFill>
                  <a:schemeClr val="tx1"/>
                </a:solidFill>
                <a:effectLst/>
              </a:rPr>
              <a:t>éviter que la gestion de projet ressemble au dessin qui suit :</a:t>
            </a:r>
            <a:endParaRPr lang="fr-FR" dirty="0" smtClean="0">
              <a:effectLst/>
            </a:endParaRPr>
          </a:p>
        </p:txBody>
      </p:sp>
      <p:sp>
        <p:nvSpPr>
          <p:cNvPr id="4" name="Flèche droite 3"/>
          <p:cNvSpPr/>
          <p:nvPr/>
        </p:nvSpPr>
        <p:spPr>
          <a:xfrm>
            <a:off x="8604448" y="6381328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9124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dirty="0">
                <a:solidFill>
                  <a:srgbClr val="2DA2BF">
                    <a:satMod val="150000"/>
                  </a:srgbClr>
                </a:solidFill>
              </a:rPr>
              <a:t>La gestion de projet</a:t>
            </a:r>
            <a:r>
              <a:rPr lang="fr-FR" sz="2700" dirty="0">
                <a:solidFill>
                  <a:srgbClr val="2DA2BF">
                    <a:satMod val="150000"/>
                  </a:srgbClr>
                </a:solidFill>
              </a:rPr>
              <a:t/>
            </a:r>
            <a:br>
              <a:rPr lang="fr-FR" sz="2700" dirty="0">
                <a:solidFill>
                  <a:srgbClr val="2DA2BF">
                    <a:satMod val="150000"/>
                  </a:srgbClr>
                </a:solidFill>
              </a:rPr>
            </a:br>
            <a:r>
              <a:rPr lang="fr-FR" sz="2000" dirty="0">
                <a:solidFill>
                  <a:prstClr val="white"/>
                </a:solidFill>
              </a:rPr>
              <a:t>La phase d’exécution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fr-FR" dirty="0" smtClean="0"/>
              <a:t>Les processus de surveillance et de contrôle</a:t>
            </a:r>
          </a:p>
          <a:p>
            <a:pPr lvl="1" algn="just"/>
            <a:r>
              <a:rPr lang="fr-FR" dirty="0" smtClean="0"/>
              <a:t>Ils consistent à suivre et contrôler les performances. </a:t>
            </a:r>
          </a:p>
          <a:p>
            <a:pPr lvl="1" algn="just"/>
            <a:endParaRPr lang="fr-FR" dirty="0" smtClean="0"/>
          </a:p>
          <a:p>
            <a:pPr lvl="1" algn="just"/>
            <a:r>
              <a:rPr lang="fr-FR" dirty="0" smtClean="0"/>
              <a:t>Cette phase peut déboucher sur l’obtention de résultats propres au projet (livrables) comme la rédaction de rapports d’avancement des travaux et d’autres communications.</a:t>
            </a:r>
          </a:p>
          <a:p>
            <a:pPr lvl="1" algn="just"/>
            <a:endParaRPr lang="fr-FR" dirty="0"/>
          </a:p>
          <a:p>
            <a:pPr lvl="1" algn="just"/>
            <a:endParaRPr lang="fr-FR" dirty="0" smtClean="0"/>
          </a:p>
        </p:txBody>
      </p:sp>
      <p:sp>
        <p:nvSpPr>
          <p:cNvPr id="4" name="Flèche droite 3"/>
          <p:cNvSpPr/>
          <p:nvPr/>
        </p:nvSpPr>
        <p:spPr>
          <a:xfrm>
            <a:off x="8604448" y="6381328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5117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dirty="0">
                <a:solidFill>
                  <a:srgbClr val="2DA2BF">
                    <a:satMod val="150000"/>
                  </a:srgbClr>
                </a:solidFill>
              </a:rPr>
              <a:t>La gestion de projet</a:t>
            </a:r>
            <a:r>
              <a:rPr lang="fr-FR" sz="2700" dirty="0">
                <a:solidFill>
                  <a:srgbClr val="2DA2BF">
                    <a:satMod val="150000"/>
                  </a:srgbClr>
                </a:solidFill>
              </a:rPr>
              <a:t/>
            </a:r>
            <a:br>
              <a:rPr lang="fr-FR" sz="2700" dirty="0">
                <a:solidFill>
                  <a:srgbClr val="2DA2BF">
                    <a:satMod val="150000"/>
                  </a:srgbClr>
                </a:solidFill>
              </a:rPr>
            </a:br>
            <a:r>
              <a:rPr lang="fr-FR" sz="2000" dirty="0">
                <a:solidFill>
                  <a:prstClr val="white"/>
                </a:solidFill>
              </a:rPr>
              <a:t>La phase d’exécution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fr-FR" dirty="0" smtClean="0"/>
              <a:t>Sur le terrain, à mesure que le projet avance, la gestion de projet vous permets de vous assurer que les plans sont suivis et les résultats prévus obtenus. </a:t>
            </a:r>
          </a:p>
          <a:p>
            <a:pPr algn="just"/>
            <a:endParaRPr lang="fr-FR" dirty="0"/>
          </a:p>
          <a:p>
            <a:pPr algn="just"/>
            <a:r>
              <a:rPr lang="fr-FR" dirty="0" smtClean="0"/>
              <a:t>Ce suivi (et contrôle) englobe les tâches suivantes </a:t>
            </a:r>
          </a:p>
          <a:p>
            <a:pPr lvl="1" algn="just"/>
            <a:r>
              <a:rPr lang="fr-FR" dirty="0" smtClean="0"/>
              <a:t>Comparer les performances au plan de projet</a:t>
            </a:r>
          </a:p>
          <a:p>
            <a:pPr lvl="2" algn="just"/>
            <a:r>
              <a:rPr lang="fr-FR" dirty="0" smtClean="0"/>
              <a:t>recueillez des informations sur les résultats, le respect du calendrier et l’utilisation des ressources, repérez les changements de cap par rapport au plan et mettez en place les correctifs nécessaires.</a:t>
            </a:r>
          </a:p>
        </p:txBody>
      </p:sp>
      <p:sp>
        <p:nvSpPr>
          <p:cNvPr id="4" name="Flèche droite 3"/>
          <p:cNvSpPr/>
          <p:nvPr/>
        </p:nvSpPr>
        <p:spPr>
          <a:xfrm>
            <a:off x="8604448" y="6381328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6736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600" dirty="0">
                <a:solidFill>
                  <a:srgbClr val="2DA2BF">
                    <a:satMod val="150000"/>
                  </a:srgbClr>
                </a:solidFill>
              </a:rPr>
              <a:t>La gestion de projet</a:t>
            </a:r>
            <a:r>
              <a:rPr lang="fr-FR" sz="2700" dirty="0">
                <a:solidFill>
                  <a:srgbClr val="2DA2BF">
                    <a:satMod val="150000"/>
                  </a:srgbClr>
                </a:solidFill>
              </a:rPr>
              <a:t/>
            </a:r>
            <a:br>
              <a:rPr lang="fr-FR" sz="2700" dirty="0">
                <a:solidFill>
                  <a:srgbClr val="2DA2BF">
                    <a:satMod val="150000"/>
                  </a:srgbClr>
                </a:solidFill>
              </a:rPr>
            </a:br>
            <a:r>
              <a:rPr lang="fr-FR" sz="2000" dirty="0">
                <a:solidFill>
                  <a:prstClr val="white"/>
                </a:solidFill>
              </a:rPr>
              <a:t>La phase d’exécution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algn="just"/>
            <a:r>
              <a:rPr lang="fr-FR" dirty="0"/>
              <a:t>Résoudre les </a:t>
            </a:r>
            <a:r>
              <a:rPr lang="fr-FR" dirty="0" smtClean="0"/>
              <a:t>problèmes</a:t>
            </a:r>
          </a:p>
          <a:p>
            <a:pPr lvl="2" algn="just"/>
            <a:r>
              <a:rPr lang="fr-FR" dirty="0" smtClean="0"/>
              <a:t>modifiez </a:t>
            </a:r>
            <a:r>
              <a:rPr lang="fr-FR" dirty="0"/>
              <a:t>les tâches, les calendriers ou les ressources pour remettre le projet sur les bons rails, conformément au plan établi, ou négociez une modification du plan proprement </a:t>
            </a:r>
            <a:r>
              <a:rPr lang="fr-FR" dirty="0" smtClean="0"/>
              <a:t>dit.</a:t>
            </a:r>
            <a:endParaRPr lang="fr-FR" dirty="0"/>
          </a:p>
          <a:p>
            <a:pPr lvl="1" algn="just"/>
            <a:r>
              <a:rPr lang="fr-FR" dirty="0"/>
              <a:t>Tenir tout le monde </a:t>
            </a:r>
            <a:r>
              <a:rPr lang="fr-FR" dirty="0" smtClean="0"/>
              <a:t>informé</a:t>
            </a:r>
          </a:p>
          <a:p>
            <a:pPr lvl="2" algn="just"/>
            <a:r>
              <a:rPr lang="fr-FR" dirty="0" smtClean="0"/>
              <a:t>tenez </a:t>
            </a:r>
            <a:r>
              <a:rPr lang="fr-FR" dirty="0"/>
              <a:t>au courant les différentes parties prenantes des réussites de l’équipe, des problèmes rencontrés et des modifications à apporter au plan de projet.</a:t>
            </a:r>
          </a:p>
          <a:p>
            <a:endParaRPr lang="fr-FR" dirty="0"/>
          </a:p>
        </p:txBody>
      </p:sp>
      <p:sp>
        <p:nvSpPr>
          <p:cNvPr id="4" name="Flèche droite 3"/>
          <p:cNvSpPr/>
          <p:nvPr/>
        </p:nvSpPr>
        <p:spPr>
          <a:xfrm>
            <a:off x="8604448" y="6381328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0677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dirty="0">
                <a:solidFill>
                  <a:srgbClr val="2DA2BF">
                    <a:satMod val="150000"/>
                  </a:srgbClr>
                </a:solidFill>
              </a:rPr>
              <a:t>La gestion de projet</a:t>
            </a:r>
            <a:r>
              <a:rPr lang="fr-FR" sz="2700" dirty="0">
                <a:solidFill>
                  <a:srgbClr val="2DA2BF">
                    <a:satMod val="150000"/>
                  </a:srgbClr>
                </a:solidFill>
              </a:rPr>
              <a:t/>
            </a:r>
            <a:br>
              <a:rPr lang="fr-FR" sz="2700" dirty="0">
                <a:solidFill>
                  <a:srgbClr val="2DA2BF">
                    <a:satMod val="150000"/>
                  </a:srgbClr>
                </a:solidFill>
              </a:rPr>
            </a:br>
            <a:r>
              <a:rPr lang="fr-FR" sz="2000" dirty="0">
                <a:solidFill>
                  <a:prstClr val="white"/>
                </a:solidFill>
              </a:rPr>
              <a:t>La phase </a:t>
            </a:r>
            <a:r>
              <a:rPr lang="fr-FR" sz="2000" dirty="0" smtClean="0">
                <a:solidFill>
                  <a:prstClr val="white"/>
                </a:solidFill>
              </a:rPr>
              <a:t>de clôture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fr-FR" dirty="0" smtClean="0"/>
              <a:t>Dans cette ultime phase, il faut</a:t>
            </a:r>
          </a:p>
          <a:p>
            <a:pPr lvl="1" algn="just"/>
            <a:r>
              <a:rPr lang="fr-FR" dirty="0" smtClean="0"/>
              <a:t>apprendre de ses erreurs de manière à capitaliser sur l’expérience vécue.</a:t>
            </a:r>
          </a:p>
          <a:p>
            <a:pPr lvl="1" algn="just"/>
            <a:r>
              <a:rPr lang="fr-FR" dirty="0" smtClean="0"/>
              <a:t>évaluer</a:t>
            </a:r>
            <a:r>
              <a:rPr lang="fr-FR" baseline="0" dirty="0" smtClean="0"/>
              <a:t> </a:t>
            </a:r>
            <a:r>
              <a:rPr lang="fr-FR" dirty="0" smtClean="0"/>
              <a:t>des résultats obtenus.</a:t>
            </a:r>
          </a:p>
          <a:p>
            <a:pPr lvl="1" algn="just"/>
            <a:r>
              <a:rPr lang="fr-FR" dirty="0" smtClean="0"/>
              <a:t>obtenir l’approbation du client concernant les résultats.</a:t>
            </a:r>
          </a:p>
          <a:p>
            <a:pPr lvl="1" algn="just"/>
            <a:r>
              <a:rPr lang="fr-FR" dirty="0" smtClean="0"/>
              <a:t>clôturer des comptes et réaliser une évaluation finale. </a:t>
            </a:r>
          </a:p>
        </p:txBody>
      </p:sp>
      <p:sp>
        <p:nvSpPr>
          <p:cNvPr id="4" name="Flèche droite 3"/>
          <p:cNvSpPr/>
          <p:nvPr/>
        </p:nvSpPr>
        <p:spPr>
          <a:xfrm>
            <a:off x="8604448" y="6381328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0188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dirty="0">
                <a:solidFill>
                  <a:srgbClr val="2DA2BF">
                    <a:satMod val="150000"/>
                  </a:srgbClr>
                </a:solidFill>
              </a:rPr>
              <a:t>La gestion de projet</a:t>
            </a:r>
            <a:r>
              <a:rPr lang="fr-FR" sz="2700" dirty="0">
                <a:solidFill>
                  <a:srgbClr val="2DA2BF">
                    <a:satMod val="150000"/>
                  </a:srgbClr>
                </a:solidFill>
              </a:rPr>
              <a:t/>
            </a:r>
            <a:br>
              <a:rPr lang="fr-FR" sz="2700" dirty="0">
                <a:solidFill>
                  <a:srgbClr val="2DA2BF">
                    <a:satMod val="150000"/>
                  </a:srgbClr>
                </a:solidFill>
              </a:rPr>
            </a:br>
            <a:r>
              <a:rPr lang="fr-FR" sz="2000" dirty="0">
                <a:solidFill>
                  <a:prstClr val="white"/>
                </a:solidFill>
              </a:rPr>
              <a:t>La phase de clôture</a:t>
            </a:r>
            <a:endParaRPr lang="fr-FR" sz="41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402832" cy="4623816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fr-FR" dirty="0" smtClean="0"/>
              <a:t>Qu’est-ce qu’un REX ? </a:t>
            </a:r>
          </a:p>
          <a:p>
            <a:pPr algn="just"/>
            <a:endParaRPr lang="fr-FR" dirty="0" smtClean="0"/>
          </a:p>
          <a:p>
            <a:r>
              <a:rPr lang="fr-FR" dirty="0"/>
              <a:t>La notion de retour d'expérience </a:t>
            </a:r>
            <a:r>
              <a:rPr lang="fr-FR" dirty="0" smtClean="0"/>
              <a:t>(REX) exprime </a:t>
            </a:r>
            <a:r>
              <a:rPr lang="fr-FR" dirty="0"/>
              <a:t>l'enrichissement des </a:t>
            </a:r>
            <a:r>
              <a:rPr lang="fr-FR" dirty="0" smtClean="0"/>
              <a:t>connaissances.</a:t>
            </a:r>
          </a:p>
          <a:p>
            <a:endParaRPr lang="fr-FR" dirty="0" smtClean="0"/>
          </a:p>
          <a:p>
            <a:r>
              <a:rPr lang="fr-FR" dirty="0" smtClean="0"/>
              <a:t>Il permet de repérer les points </a:t>
            </a:r>
            <a:r>
              <a:rPr lang="fr-FR" dirty="0" smtClean="0">
                <a:solidFill>
                  <a:srgbClr val="00B050"/>
                </a:solidFill>
              </a:rPr>
              <a:t>positifs</a:t>
            </a:r>
            <a:r>
              <a:rPr lang="fr-FR" dirty="0" smtClean="0"/>
              <a:t>/</a:t>
            </a:r>
            <a:r>
              <a:rPr lang="fr-FR" dirty="0" smtClean="0">
                <a:solidFill>
                  <a:srgbClr val="FF0000"/>
                </a:solidFill>
              </a:rPr>
              <a:t>négatifs</a:t>
            </a:r>
            <a:r>
              <a:rPr lang="fr-FR" dirty="0" smtClean="0"/>
              <a:t> et de voir les leçons à tirer dans l’optique des futurs projets.</a:t>
            </a:r>
            <a:endParaRPr lang="fr-FR" dirty="0"/>
          </a:p>
        </p:txBody>
      </p:sp>
      <p:sp>
        <p:nvSpPr>
          <p:cNvPr id="4" name="Flèche droite 3"/>
          <p:cNvSpPr/>
          <p:nvPr/>
        </p:nvSpPr>
        <p:spPr>
          <a:xfrm>
            <a:off x="8604448" y="6381328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Espace réservé du contenu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051" y="3105129"/>
            <a:ext cx="3286897" cy="1960605"/>
          </a:xfrm>
        </p:spPr>
      </p:pic>
    </p:spTree>
    <p:extLst>
      <p:ext uri="{BB962C8B-B14F-4D97-AF65-F5344CB8AC3E}">
        <p14:creationId xmlns:p14="http://schemas.microsoft.com/office/powerpoint/2010/main" val="3457238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sz="4800" dirty="0">
                <a:solidFill>
                  <a:srgbClr val="2DA2BF">
                    <a:satMod val="150000"/>
                  </a:srgbClr>
                </a:solidFill>
              </a:rPr>
              <a:t>La gestion de projet</a:t>
            </a:r>
            <a:r>
              <a:rPr lang="fr-FR" sz="4000" dirty="0">
                <a:solidFill>
                  <a:srgbClr val="2DA2BF">
                    <a:satMod val="150000"/>
                  </a:srgbClr>
                </a:solidFill>
              </a:rPr>
              <a:t/>
            </a:r>
            <a:br>
              <a:rPr lang="fr-FR" sz="4000" dirty="0">
                <a:solidFill>
                  <a:srgbClr val="2DA2BF">
                    <a:satMod val="150000"/>
                  </a:srgbClr>
                </a:solidFill>
              </a:rPr>
            </a:br>
            <a:r>
              <a:rPr lang="fr-FR" sz="3200" dirty="0">
                <a:solidFill>
                  <a:prstClr val="white"/>
                </a:solidFill>
              </a:rPr>
              <a:t>La phase de clôture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dirty="0"/>
              <a:t>Cette phase peut déboucher sur l’adoption de la version finale des résultats du projet, la consignation de recommandations et suggestions pour les projets à venir.</a:t>
            </a:r>
          </a:p>
          <a:p>
            <a:endParaRPr lang="fr-FR" dirty="0"/>
          </a:p>
        </p:txBody>
      </p:sp>
      <p:sp>
        <p:nvSpPr>
          <p:cNvPr id="4" name="Flèche droite 3"/>
          <p:cNvSpPr/>
          <p:nvPr/>
        </p:nvSpPr>
        <p:spPr>
          <a:xfrm>
            <a:off x="8604448" y="6381328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6948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Pourquoi la gestion de projet ?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1</a:t>
            </a:r>
            <a:r>
              <a:rPr lang="fr-FR" baseline="30000" dirty="0"/>
              <a:t>ère</a:t>
            </a:r>
            <a:r>
              <a:rPr lang="fr-FR" dirty="0"/>
              <a:t> partie</a:t>
            </a:r>
          </a:p>
          <a:p>
            <a:r>
              <a:rPr lang="fr-FR" dirty="0"/>
              <a:t>Qu’est-ce qu’un </a:t>
            </a:r>
            <a:r>
              <a:rPr lang="fr-FR" dirty="0" smtClean="0"/>
              <a:t>projet ?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17558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fr-FR" dirty="0" smtClean="0"/>
              <a:t>Pourquoi la gestion de projet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just" rtl="0" eaLnBrk="0" fontAlgn="base" hangingPunct="0"/>
            <a:r>
              <a:rPr lang="fr-FR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Pour avoir (au moins) une personne qui gère tout ça :</a:t>
            </a:r>
          </a:p>
          <a:p>
            <a:pPr algn="just" rtl="0" eaLnBrk="0" fontAlgn="base" hangingPunct="0"/>
            <a:endParaRPr lang="fr-FR" sz="3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 algn="just" eaLnBrk="0" fontAlgn="base" hangingPunct="0"/>
            <a:r>
              <a:rPr lang="fr-FR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 contraintes de temps (planning) et de moyens (budget / ressources),</a:t>
            </a:r>
            <a:endParaRPr lang="fr-FR" sz="2800" dirty="0" smtClean="0">
              <a:effectLst/>
            </a:endParaRPr>
          </a:p>
          <a:p>
            <a:pPr lvl="1" algn="just" eaLnBrk="0" fontAlgn="base" hangingPunct="0"/>
            <a:r>
              <a:rPr lang="fr-FR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 ressources, </a:t>
            </a:r>
            <a:endParaRPr lang="fr-FR" dirty="0" smtClean="0">
              <a:effectLst/>
            </a:endParaRPr>
          </a:p>
          <a:p>
            <a:pPr lvl="1" algn="just" eaLnBrk="0" fontAlgn="base" hangingPunct="0"/>
            <a:r>
              <a:rPr lang="fr-FR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Une organisation adaptée à définir,</a:t>
            </a:r>
            <a:endParaRPr lang="fr-FR" dirty="0" smtClean="0">
              <a:effectLst/>
            </a:endParaRPr>
          </a:p>
          <a:p>
            <a:pPr lvl="1" algn="just" eaLnBrk="0" fontAlgn="base" hangingPunct="0"/>
            <a:r>
              <a:rPr lang="fr-FR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 tâches à lister / organiser / prioriser,</a:t>
            </a:r>
            <a:endParaRPr lang="fr-FR" dirty="0" smtClean="0">
              <a:effectLst/>
            </a:endParaRPr>
          </a:p>
          <a:p>
            <a:pPr lvl="1" algn="just" eaLnBrk="0" fontAlgn="base" hangingPunct="0"/>
            <a:r>
              <a:rPr lang="fr-FR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 livrables à produire,</a:t>
            </a:r>
            <a:endParaRPr lang="fr-FR" dirty="0" smtClean="0">
              <a:effectLst/>
            </a:endParaRPr>
          </a:p>
          <a:p>
            <a:pPr lvl="1" algn="just" eaLnBrk="0" fontAlgn="base" hangingPunct="0"/>
            <a:r>
              <a:rPr lang="fr-FR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 risques à anticiper,</a:t>
            </a:r>
            <a:endParaRPr lang="fr-FR" dirty="0" smtClean="0">
              <a:effectLst/>
            </a:endParaRPr>
          </a:p>
          <a:p>
            <a:pPr lvl="1" algn="just" eaLnBrk="0" fontAlgn="base" hangingPunct="0"/>
            <a:r>
              <a:rPr lang="fr-FR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 crises à gére</a:t>
            </a:r>
            <a:r>
              <a:rPr lang="fr-FR" dirty="0" smtClean="0"/>
              <a:t>r,</a:t>
            </a:r>
            <a:endParaRPr lang="fr-FR" sz="28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 algn="just" eaLnBrk="0" fontAlgn="base" hangingPunct="0"/>
            <a:r>
              <a:rPr lang="fr-FR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 client à cadrer,</a:t>
            </a:r>
            <a:endParaRPr lang="fr-FR" dirty="0" smtClean="0">
              <a:effectLst/>
            </a:endParaRPr>
          </a:p>
          <a:p>
            <a:pPr lvl="1" algn="just" eaLnBrk="0" fontAlgn="base" hangingPunct="0"/>
            <a:r>
              <a:rPr lang="fr-FR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Une équipe à motiver sur la durée,</a:t>
            </a:r>
            <a:endParaRPr lang="fr-FR" dirty="0" smtClean="0">
              <a:effectLst/>
            </a:endParaRPr>
          </a:p>
          <a:p>
            <a:pPr lvl="1" algn="just" eaLnBrk="0" fontAlgn="base" hangingPunct="0"/>
            <a:r>
              <a:rPr lang="fr-FR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 challenges techniques et humains à relever.</a:t>
            </a:r>
          </a:p>
          <a:p>
            <a:pPr lvl="1" algn="just" eaLnBrk="0" fontAlgn="base" hangingPunct="0"/>
            <a:endParaRPr lang="fr-FR" dirty="0"/>
          </a:p>
          <a:p>
            <a:pPr algn="just" eaLnBrk="0" fontAlgn="base" hangingPunct="0"/>
            <a:r>
              <a:rPr lang="fr-FR" dirty="0" smtClean="0"/>
              <a:t>Et pour éviter ce qui suit :</a:t>
            </a:r>
            <a:endParaRPr lang="fr-FR" dirty="0"/>
          </a:p>
        </p:txBody>
      </p:sp>
      <p:sp>
        <p:nvSpPr>
          <p:cNvPr id="4" name="Flèche droite 3"/>
          <p:cNvSpPr/>
          <p:nvPr/>
        </p:nvSpPr>
        <p:spPr>
          <a:xfrm>
            <a:off x="8604448" y="6381328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4837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fr-FR" dirty="0">
                <a:effectLst>
                  <a:outerShdw blurRad="50038" dist="29972" dir="5400000" algn="tl" rotWithShape="0">
                    <a:srgbClr val="000000">
                      <a:alpha val="30000"/>
                    </a:srgbClr>
                  </a:outerShdw>
                </a:effectLst>
              </a:rPr>
              <a:t>Pourquoi la gestion </a:t>
            </a:r>
            <a:r>
              <a:rPr lang="fr-FR" dirty="0" smtClean="0">
                <a:effectLst>
                  <a:outerShdw blurRad="50038" dist="29972" dir="5400000" algn="tl" rotWithShape="0">
                    <a:srgbClr val="000000">
                      <a:alpha val="30000"/>
                    </a:srgbClr>
                  </a:outerShdw>
                </a:effectLst>
              </a:rPr>
              <a:t>de projet ?</a:t>
            </a:r>
            <a:endParaRPr lang="fr-FR" dirty="0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2320360"/>
            <a:ext cx="1975013" cy="3530142"/>
          </a:xfrm>
        </p:spPr>
      </p:pic>
      <p:pic>
        <p:nvPicPr>
          <p:cNvPr id="8" name="Espace réservé du contenu 7"/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2320360"/>
            <a:ext cx="2047021" cy="3442030"/>
          </a:xfrm>
        </p:spPr>
      </p:pic>
      <p:sp>
        <p:nvSpPr>
          <p:cNvPr id="5" name="Flèche droite 4"/>
          <p:cNvSpPr/>
          <p:nvPr/>
        </p:nvSpPr>
        <p:spPr>
          <a:xfrm>
            <a:off x="8604448" y="6381328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1797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fr-FR" dirty="0">
                <a:effectLst>
                  <a:outerShdw blurRad="50038" dist="29972" dir="5400000" algn="tl" rotWithShape="0">
                    <a:srgbClr val="000000">
                      <a:alpha val="30000"/>
                    </a:srgbClr>
                  </a:outerShdw>
                </a:effectLst>
              </a:rPr>
              <a:t>Pourquoi la gestion </a:t>
            </a:r>
            <a:r>
              <a:rPr lang="fr-FR" dirty="0" smtClean="0">
                <a:effectLst>
                  <a:outerShdw blurRad="50038" dist="29972" dir="5400000" algn="tl" rotWithShape="0">
                    <a:srgbClr val="000000">
                      <a:alpha val="30000"/>
                    </a:srgbClr>
                  </a:outerShdw>
                </a:effectLst>
              </a:rPr>
              <a:t>de projet ?</a:t>
            </a:r>
            <a:endParaRPr lang="fr-FR" dirty="0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2348880"/>
            <a:ext cx="1802424" cy="3004041"/>
          </a:xfrm>
        </p:spPr>
      </p:pic>
      <p:pic>
        <p:nvPicPr>
          <p:cNvPr id="8" name="Espace réservé du contenu 7"/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2329061"/>
            <a:ext cx="1787887" cy="2979813"/>
          </a:xfrm>
        </p:spPr>
      </p:pic>
      <p:sp>
        <p:nvSpPr>
          <p:cNvPr id="5" name="Flèche droite 4"/>
          <p:cNvSpPr/>
          <p:nvPr/>
        </p:nvSpPr>
        <p:spPr>
          <a:xfrm>
            <a:off x="8604448" y="6381328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4465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fr-FR" dirty="0" smtClean="0"/>
              <a:t>Sommaire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87" b="1694"/>
          <a:stretch/>
        </p:blipFill>
        <p:spPr>
          <a:xfrm>
            <a:off x="1583668" y="1831275"/>
            <a:ext cx="5976664" cy="4176464"/>
          </a:xfrm>
        </p:spPr>
      </p:pic>
      <p:sp>
        <p:nvSpPr>
          <p:cNvPr id="5" name="Flèche droite 4"/>
          <p:cNvSpPr/>
          <p:nvPr/>
        </p:nvSpPr>
        <p:spPr>
          <a:xfrm>
            <a:off x="8604448" y="6381328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2848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fr-FR" dirty="0">
                <a:effectLst>
                  <a:outerShdw blurRad="50038" dist="29972" dir="5400000" algn="tl" rotWithShape="0">
                    <a:srgbClr val="000000">
                      <a:alpha val="30000"/>
                    </a:srgbClr>
                  </a:outerShdw>
                </a:effectLst>
              </a:rPr>
              <a:t>Pourquoi la gestion </a:t>
            </a:r>
            <a:r>
              <a:rPr lang="fr-FR" dirty="0" smtClean="0">
                <a:effectLst>
                  <a:outerShdw blurRad="50038" dist="29972" dir="5400000" algn="tl" rotWithShape="0">
                    <a:srgbClr val="000000">
                      <a:alpha val="30000"/>
                    </a:srgbClr>
                  </a:outerShdw>
                </a:effectLst>
              </a:rPr>
              <a:t>de projet ?</a:t>
            </a:r>
            <a:endParaRPr lang="fr-FR" dirty="0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2492896"/>
            <a:ext cx="1800200" cy="3237457"/>
          </a:xfrm>
        </p:spPr>
      </p:pic>
      <p:pic>
        <p:nvPicPr>
          <p:cNvPr id="8" name="Espace réservé du contenu 7"/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2492896"/>
            <a:ext cx="1800200" cy="3297967"/>
          </a:xfrm>
        </p:spPr>
      </p:pic>
      <p:sp>
        <p:nvSpPr>
          <p:cNvPr id="5" name="Flèche droite 4"/>
          <p:cNvSpPr/>
          <p:nvPr/>
        </p:nvSpPr>
        <p:spPr>
          <a:xfrm>
            <a:off x="8604448" y="6381328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5434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fr-FR" dirty="0">
                <a:effectLst>
                  <a:outerShdw blurRad="50038" dist="29972" dir="5400000" algn="tl" rotWithShape="0">
                    <a:srgbClr val="000000">
                      <a:alpha val="30000"/>
                    </a:srgbClr>
                  </a:outerShdw>
                </a:effectLst>
              </a:rPr>
              <a:t>Pourquoi la gestion </a:t>
            </a:r>
            <a:r>
              <a:rPr lang="fr-FR" dirty="0" smtClean="0">
                <a:effectLst>
                  <a:outerShdw blurRad="50038" dist="29972" dir="5400000" algn="tl" rotWithShape="0">
                    <a:srgbClr val="000000">
                      <a:alpha val="30000"/>
                    </a:srgbClr>
                  </a:outerShdw>
                </a:effectLst>
              </a:rPr>
              <a:t>de projet ?</a:t>
            </a:r>
            <a:endParaRPr lang="fr-FR" dirty="0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2348880"/>
            <a:ext cx="1705312" cy="2957653"/>
          </a:xfrm>
        </p:spPr>
      </p:pic>
      <p:pic>
        <p:nvPicPr>
          <p:cNvPr id="8" name="Espace réservé du contenu 7"/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2348880"/>
            <a:ext cx="1856011" cy="2885716"/>
          </a:xfrm>
        </p:spPr>
      </p:pic>
      <p:sp>
        <p:nvSpPr>
          <p:cNvPr id="5" name="Flèche droite 4"/>
          <p:cNvSpPr/>
          <p:nvPr/>
        </p:nvSpPr>
        <p:spPr>
          <a:xfrm>
            <a:off x="8604448" y="6381328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0813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fr-FR" dirty="0">
                <a:effectLst>
                  <a:outerShdw blurRad="50038" dist="29972" dir="5400000" algn="tl" rotWithShape="0">
                    <a:srgbClr val="000000">
                      <a:alpha val="30000"/>
                    </a:srgbClr>
                  </a:outerShdw>
                </a:effectLst>
              </a:rPr>
              <a:t>Pourquoi la gestion </a:t>
            </a:r>
            <a:r>
              <a:rPr lang="fr-FR" dirty="0" smtClean="0">
                <a:effectLst>
                  <a:outerShdw blurRad="50038" dist="29972" dir="5400000" algn="tl" rotWithShape="0">
                    <a:srgbClr val="000000">
                      <a:alpha val="30000"/>
                    </a:srgbClr>
                  </a:outerShdw>
                </a:effectLst>
              </a:rPr>
              <a:t>de projet ?</a:t>
            </a:r>
            <a:endParaRPr lang="fr-FR" dirty="0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2443233"/>
            <a:ext cx="1656184" cy="2898324"/>
          </a:xfrm>
        </p:spPr>
      </p:pic>
      <p:pic>
        <p:nvPicPr>
          <p:cNvPr id="8" name="Espace réservé du contenu 7"/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2380227"/>
            <a:ext cx="2016224" cy="3024336"/>
          </a:xfrm>
        </p:spPr>
      </p:pic>
      <p:sp>
        <p:nvSpPr>
          <p:cNvPr id="5" name="Flèche droite 4"/>
          <p:cNvSpPr/>
          <p:nvPr/>
        </p:nvSpPr>
        <p:spPr>
          <a:xfrm>
            <a:off x="8604448" y="6381328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0798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10 questions pour un chef de projet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1</a:t>
            </a:r>
            <a:r>
              <a:rPr lang="fr-FR" baseline="30000" dirty="0"/>
              <a:t>ère</a:t>
            </a:r>
            <a:r>
              <a:rPr lang="fr-FR" dirty="0"/>
              <a:t> partie</a:t>
            </a:r>
          </a:p>
          <a:p>
            <a:r>
              <a:rPr lang="fr-FR" dirty="0"/>
              <a:t>Qu’est-ce qu’un </a:t>
            </a:r>
            <a:r>
              <a:rPr lang="fr-FR" dirty="0" smtClean="0"/>
              <a:t>projet ?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36900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just"/>
            <a:r>
              <a:rPr lang="fr-FR" sz="3600" dirty="0" smtClean="0"/>
              <a:t>10 questions pour un</a:t>
            </a:r>
            <a:r>
              <a:rPr lang="fr-FR" sz="3600" baseline="0" dirty="0" smtClean="0"/>
              <a:t> chef de projet</a:t>
            </a:r>
            <a:endParaRPr lang="fr-FR" sz="36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fr-FR" dirty="0" smtClean="0"/>
              <a:t>1. Êtes-vous plus soucieux d’avoir de bonnes relations avec tout le monde ou de faire en sorte que le travail soit fait ?</a:t>
            </a:r>
          </a:p>
          <a:p>
            <a:pPr lvl="1" algn="just"/>
            <a:r>
              <a:rPr lang="fr-FR" dirty="0" smtClean="0"/>
              <a:t>S’il est important de veiller à l’existence de bonnes relations de travail, le chef de projet doit souvent, dans l’intérêt du projet, prendre des décisions qui ne contentent pas tout le monde.</a:t>
            </a:r>
          </a:p>
        </p:txBody>
      </p:sp>
      <p:sp>
        <p:nvSpPr>
          <p:cNvPr id="4" name="Flèche droite 3"/>
          <p:cNvSpPr/>
          <p:nvPr/>
        </p:nvSpPr>
        <p:spPr>
          <a:xfrm>
            <a:off x="8604448" y="6381328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2283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fr-FR" sz="3600" dirty="0"/>
              <a:t>10 questions pour un chef de projet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fr-FR" dirty="0" smtClean="0"/>
              <a:t>2. Préférez-vous exécuter des tâches techniques ou encadrer les personnes chargées du travail technique ?</a:t>
            </a:r>
          </a:p>
          <a:p>
            <a:pPr lvl="1" algn="just"/>
            <a:r>
              <a:rPr lang="fr-FR" dirty="0" smtClean="0"/>
              <a:t>La plupart des chefs de projet ont gagné leur place grâce à leurs bonnes performances dans l’exécution de tâches techniques. Néanmoins, une  fois devenu chef de projet, votre mission est d’encourager les autres à  faire de l’excellent travail technique et non d’enfiler vous-même le bleu  de chauffe.</a:t>
            </a:r>
          </a:p>
        </p:txBody>
      </p:sp>
      <p:sp>
        <p:nvSpPr>
          <p:cNvPr id="4" name="Flèche droite 3"/>
          <p:cNvSpPr/>
          <p:nvPr/>
        </p:nvSpPr>
        <p:spPr>
          <a:xfrm>
            <a:off x="8604448" y="6381328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1398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fr-FR" sz="3600" dirty="0"/>
              <a:t>10 questions pour un chef de projet</a:t>
            </a:r>
            <a:endParaRPr lang="fr-FR" sz="40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fr-FR" dirty="0" smtClean="0"/>
              <a:t>3. Pensez-vous que le meilleur moyen de venir à bout d’une tâche difficile soit de le faire vous-même ?</a:t>
            </a:r>
          </a:p>
          <a:p>
            <a:pPr lvl="1" algn="just"/>
            <a:r>
              <a:rPr lang="fr-FR" dirty="0" smtClean="0"/>
              <a:t>Croire en soi est important. Cependant, la mission du chef de projet est d’aider les autres à être très performants.</a:t>
            </a:r>
            <a:endParaRPr lang="fr-FR" dirty="0"/>
          </a:p>
        </p:txBody>
      </p:sp>
      <p:sp>
        <p:nvSpPr>
          <p:cNvPr id="4" name="Flèche droite 3"/>
          <p:cNvSpPr/>
          <p:nvPr/>
        </p:nvSpPr>
        <p:spPr>
          <a:xfrm>
            <a:off x="8604448" y="6381328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3257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fr-FR" sz="3600" dirty="0"/>
              <a:t>10 questions pour un chef de projet</a:t>
            </a:r>
            <a:endParaRPr lang="fr-FR" sz="40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fr-FR" dirty="0" smtClean="0"/>
              <a:t>4. Préférez-vous des tâches récurrentes et répétitives ou l’imprévu et le changement ?</a:t>
            </a:r>
          </a:p>
          <a:p>
            <a:pPr lvl="1" algn="just"/>
            <a:r>
              <a:rPr lang="fr-FR" dirty="0" smtClean="0"/>
              <a:t>Le chef de projet essaie de minimiser les situations et problèmes imprévus grâce à une planification réactive et à un contrôle opportun. Toutefois, en cas de problème, le chef de projet doit le gérer aussitôt afin de minimiser son impact sur le projet.</a:t>
            </a:r>
          </a:p>
        </p:txBody>
      </p:sp>
      <p:sp>
        <p:nvSpPr>
          <p:cNvPr id="4" name="Flèche droite 3"/>
          <p:cNvSpPr/>
          <p:nvPr/>
        </p:nvSpPr>
        <p:spPr>
          <a:xfrm>
            <a:off x="8604448" y="6381328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1645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fr-FR" sz="3600" dirty="0"/>
              <a:t>10 questions pour un chef de projet</a:t>
            </a:r>
            <a:endParaRPr lang="fr-FR" sz="40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fr-FR" dirty="0" smtClean="0"/>
              <a:t>5. Préférez-vous passer votre temps à développer des idées au lieu d’expliquer ces idées aux autres ?</a:t>
            </a:r>
          </a:p>
          <a:p>
            <a:pPr lvl="1" algn="just"/>
            <a:r>
              <a:rPr lang="fr-FR" dirty="0" smtClean="0"/>
              <a:t>Bien que la proposition d’idées puisse s’avérer utile, le chef de projet a pour principale responsabilité de s’assurer de la bonne compréhension de toutes les idées émises par l’ensemble de l’équipe de projet.</a:t>
            </a:r>
          </a:p>
        </p:txBody>
      </p:sp>
      <p:sp>
        <p:nvSpPr>
          <p:cNvPr id="4" name="Flèche droite 3"/>
          <p:cNvSpPr/>
          <p:nvPr/>
        </p:nvSpPr>
        <p:spPr>
          <a:xfrm>
            <a:off x="8604448" y="6381328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317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fr-FR" sz="3600" dirty="0"/>
              <a:t>10 questions pour un chef de projet</a:t>
            </a:r>
            <a:endParaRPr lang="fr-FR" sz="40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fr-FR" dirty="0" smtClean="0"/>
              <a:t>6. Gérez-vous bien les crises ?</a:t>
            </a:r>
          </a:p>
          <a:p>
            <a:pPr lvl="1" algn="just"/>
            <a:r>
              <a:rPr lang="fr-FR" dirty="0" smtClean="0"/>
              <a:t>Le chef de projet se doit de garder la tête froide pour mesurer la situation, choisir les meilleures mesures et encourager tous les membres à participer à la mise en œuvre de la solution.</a:t>
            </a:r>
          </a:p>
        </p:txBody>
      </p:sp>
      <p:sp>
        <p:nvSpPr>
          <p:cNvPr id="4" name="Flèche droite 3"/>
          <p:cNvSpPr/>
          <p:nvPr/>
        </p:nvSpPr>
        <p:spPr>
          <a:xfrm>
            <a:off x="8604448" y="6381328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33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Qu’est-ce</a:t>
            </a:r>
            <a:r>
              <a:rPr lang="fr-FR" baseline="0" dirty="0" smtClean="0"/>
              <a:t> qu’un projet ?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1</a:t>
            </a:r>
            <a:r>
              <a:rPr lang="fr-FR" baseline="30000" dirty="0"/>
              <a:t>ère</a:t>
            </a:r>
            <a:r>
              <a:rPr lang="fr-FR" dirty="0"/>
              <a:t> partie</a:t>
            </a:r>
          </a:p>
          <a:p>
            <a:r>
              <a:rPr lang="fr-FR" dirty="0"/>
              <a:t>Qu’est-ce qu’un </a:t>
            </a:r>
            <a:r>
              <a:rPr lang="fr-FR" dirty="0" smtClean="0"/>
              <a:t>projet ?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09739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fr-FR" sz="3600" dirty="0"/>
              <a:t>10 questions pour un chef de projet</a:t>
            </a:r>
            <a:endParaRPr lang="fr-FR" sz="40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fr-FR" dirty="0" smtClean="0"/>
              <a:t>7. Préférez-vous travailler seul ou en équipe ?</a:t>
            </a:r>
          </a:p>
          <a:p>
            <a:pPr lvl="1" algn="just"/>
            <a:r>
              <a:rPr lang="fr-FR" dirty="0" smtClean="0"/>
              <a:t>L’autonomie et la motivation personnelle sont des qualités essentielles pour un chef de projet. La clé de sa réussite est sa capacité à faciliter l’interaction au sein d’un groupe hétérogène de spécialistes.</a:t>
            </a:r>
          </a:p>
        </p:txBody>
      </p:sp>
      <p:sp>
        <p:nvSpPr>
          <p:cNvPr id="4" name="Flèche droite 3"/>
          <p:cNvSpPr/>
          <p:nvPr/>
        </p:nvSpPr>
        <p:spPr>
          <a:xfrm>
            <a:off x="8604448" y="6381328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8877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fr-FR" sz="3600" dirty="0"/>
              <a:t>10 questions pour un chef de projet</a:t>
            </a:r>
            <a:endParaRPr lang="fr-FR" sz="40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fr-FR" dirty="0" smtClean="0"/>
              <a:t>8. Jugez-vous inutile et inconcevable de surveiller les personnes vous ayant promis d’exécuter une tâche ?</a:t>
            </a:r>
          </a:p>
          <a:p>
            <a:pPr lvl="1" algn="just"/>
            <a:r>
              <a:rPr lang="fr-FR" dirty="0" smtClean="0"/>
              <a:t>Si vous estimez peut-être qu’honorer ses engagements est un aspect crucial d’un comportement professionnel, le chef de projet doit à la fois s’assurer que les participants demeurent axés sur les objectifs et instituer un modèle de coopération.</a:t>
            </a:r>
          </a:p>
        </p:txBody>
      </p:sp>
      <p:sp>
        <p:nvSpPr>
          <p:cNvPr id="4" name="Flèche droite 3"/>
          <p:cNvSpPr/>
          <p:nvPr/>
        </p:nvSpPr>
        <p:spPr>
          <a:xfrm>
            <a:off x="8604448" y="6381328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5204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fr-FR" sz="3600" dirty="0"/>
              <a:t>10 questions pour un chef de projet</a:t>
            </a:r>
            <a:endParaRPr lang="fr-FR" sz="40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fr-FR" dirty="0" smtClean="0"/>
              <a:t>9. Pensez-vous que les gens doivent trouver la motivation en eux pour faire leur travail ?</a:t>
            </a:r>
          </a:p>
          <a:p>
            <a:pPr lvl="1" algn="just"/>
            <a:r>
              <a:rPr lang="fr-FR" dirty="0" smtClean="0"/>
              <a:t>Les personnes doivent afficher une motivation personnelle mais il incombe au chef de projet de les encourager à conserver leur motivation pour leurs missions et les éléments associés.</a:t>
            </a:r>
          </a:p>
        </p:txBody>
      </p:sp>
      <p:sp>
        <p:nvSpPr>
          <p:cNvPr id="4" name="Flèche droite 3"/>
          <p:cNvSpPr/>
          <p:nvPr/>
        </p:nvSpPr>
        <p:spPr>
          <a:xfrm>
            <a:off x="8604448" y="6381328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5623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fr-FR" sz="3600" dirty="0"/>
              <a:t>10 questions pour un chef de projet</a:t>
            </a:r>
            <a:endParaRPr lang="fr-FR" sz="40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fr-FR" dirty="0" smtClean="0"/>
              <a:t>10. Vous sentez-vous à l’aise pour traiter avec des personnes de tout niveau hiérarchique ?</a:t>
            </a:r>
          </a:p>
          <a:p>
            <a:pPr lvl="1" algn="just"/>
            <a:r>
              <a:rPr lang="fr-FR" dirty="0" smtClean="0"/>
              <a:t>Le chef de projet est en contact avec des personnes de tout niveau (de la  direction au personnel administratif) en charge de l’exécution de tâches concernant le projet.</a:t>
            </a:r>
          </a:p>
        </p:txBody>
      </p:sp>
      <p:sp>
        <p:nvSpPr>
          <p:cNvPr id="4" name="Flèche droite 3"/>
          <p:cNvSpPr/>
          <p:nvPr/>
        </p:nvSpPr>
        <p:spPr>
          <a:xfrm>
            <a:off x="8604448" y="6381328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167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</a:t>
            </a:r>
            <a:r>
              <a:rPr lang="fr-FR" dirty="0" smtClean="0"/>
              <a:t>ésumé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1</a:t>
            </a:r>
            <a:r>
              <a:rPr lang="fr-FR" baseline="30000" dirty="0" smtClean="0"/>
              <a:t>ère</a:t>
            </a:r>
            <a:r>
              <a:rPr lang="fr-FR" dirty="0" smtClean="0"/>
              <a:t> partie</a:t>
            </a:r>
          </a:p>
          <a:p>
            <a:r>
              <a:rPr lang="fr-FR" dirty="0" smtClean="0"/>
              <a:t>Qu’est-ce qu’un projet ?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14180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fr-FR" dirty="0" smtClean="0"/>
              <a:t>Résumé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fr-FR" dirty="0" smtClean="0"/>
              <a:t>Une entreprise temporaire</a:t>
            </a:r>
          </a:p>
          <a:p>
            <a:pPr lvl="1" algn="just"/>
            <a:r>
              <a:rPr lang="fr-FR" dirty="0" smtClean="0"/>
              <a:t>Un projet est une entreprise temporaire mise en œuvre afin de générer un produit, service ou résultat unique.</a:t>
            </a:r>
          </a:p>
          <a:p>
            <a:pPr algn="just"/>
            <a:endParaRPr lang="fr-FR" dirty="0" smtClean="0"/>
          </a:p>
          <a:p>
            <a:pPr algn="just"/>
            <a:r>
              <a:rPr lang="fr-FR" dirty="0" smtClean="0"/>
              <a:t>Les trois éléments incontournables</a:t>
            </a:r>
          </a:p>
          <a:p>
            <a:pPr lvl="1" algn="just"/>
            <a:r>
              <a:rPr lang="fr-FR" dirty="0" smtClean="0"/>
              <a:t>Tout projet comporte un objectif spécifique, un calendrier et des ressources.</a:t>
            </a:r>
          </a:p>
        </p:txBody>
      </p:sp>
      <p:sp>
        <p:nvSpPr>
          <p:cNvPr id="4" name="Flèche droite 3"/>
          <p:cNvSpPr/>
          <p:nvPr/>
        </p:nvSpPr>
        <p:spPr>
          <a:xfrm>
            <a:off x="8604448" y="6381328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2148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fr-FR" dirty="0" smtClean="0"/>
              <a:t>Résumé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fr-FR" dirty="0" smtClean="0"/>
              <a:t>Le tronc commun de tous les projets…</a:t>
            </a:r>
          </a:p>
          <a:p>
            <a:pPr lvl="1" algn="just"/>
            <a:r>
              <a:rPr lang="fr-FR" dirty="0" smtClean="0"/>
              <a:t>Tous les projets sont différents : de taille variable, seul ou à plusieurs, entente officieuse ou contrat officiel, personnel ou professionnel, le projet peut revêtir toutes ces caractéristiques.</a:t>
            </a:r>
          </a:p>
          <a:p>
            <a:pPr algn="just"/>
            <a:endParaRPr lang="fr-FR" dirty="0" smtClean="0"/>
          </a:p>
          <a:p>
            <a:pPr algn="just"/>
            <a:r>
              <a:rPr lang="fr-FR" dirty="0" smtClean="0"/>
              <a:t>L’intérêt de la gestion de projet</a:t>
            </a:r>
          </a:p>
          <a:p>
            <a:pPr lvl="1" algn="just"/>
            <a:r>
              <a:rPr lang="fr-FR" dirty="0" smtClean="0"/>
              <a:t>La gestion de projet regroupe un ensemble de techniques qui permettent de réduire les erreurs, de mieux s’organiser, de structurer ses activités et de réduire les incertitudes.</a:t>
            </a:r>
          </a:p>
        </p:txBody>
      </p:sp>
      <p:sp>
        <p:nvSpPr>
          <p:cNvPr id="4" name="Flèche droite 3"/>
          <p:cNvSpPr/>
          <p:nvPr/>
        </p:nvSpPr>
        <p:spPr>
          <a:xfrm>
            <a:off x="8604448" y="6381328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4745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fr-FR" dirty="0" smtClean="0"/>
              <a:t>Résumé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fr-FR" dirty="0" smtClean="0"/>
              <a:t>Les trois phases d’un projet</a:t>
            </a:r>
          </a:p>
          <a:p>
            <a:pPr lvl="1" algn="just"/>
            <a:r>
              <a:rPr lang="fr-FR" dirty="0" smtClean="0"/>
              <a:t>Le démarrage</a:t>
            </a:r>
          </a:p>
          <a:p>
            <a:pPr lvl="1" algn="just"/>
            <a:r>
              <a:rPr lang="fr-FR" dirty="0" smtClean="0"/>
              <a:t>l’exécution et </a:t>
            </a:r>
          </a:p>
          <a:p>
            <a:pPr lvl="1" algn="just"/>
            <a:r>
              <a:rPr lang="fr-FR" dirty="0" smtClean="0"/>
              <a:t>la clôture.</a:t>
            </a:r>
          </a:p>
          <a:p>
            <a:pPr marL="118872" indent="0" algn="just">
              <a:buNone/>
            </a:pPr>
            <a:endParaRPr lang="fr-FR" dirty="0" smtClean="0"/>
          </a:p>
        </p:txBody>
      </p:sp>
      <p:sp>
        <p:nvSpPr>
          <p:cNvPr id="4" name="Flèche droite 3"/>
          <p:cNvSpPr/>
          <p:nvPr/>
        </p:nvSpPr>
        <p:spPr>
          <a:xfrm>
            <a:off x="8604448" y="6381328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284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fr-FR" dirty="0" smtClean="0"/>
              <a:t>Résumé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fr-FR" dirty="0" smtClean="0"/>
              <a:t>Le respect des phases d’un projet</a:t>
            </a:r>
          </a:p>
          <a:p>
            <a:pPr lvl="1" algn="just"/>
            <a:r>
              <a:rPr lang="fr-FR" dirty="0" smtClean="0"/>
              <a:t>Le respect de chaque phase est garant de la réussite du projet, aucune n’est inutile, toutes sont fondamentales et complémentaires.</a:t>
            </a:r>
          </a:p>
        </p:txBody>
      </p:sp>
      <p:sp>
        <p:nvSpPr>
          <p:cNvPr id="4" name="Flèche droite 3"/>
          <p:cNvSpPr/>
          <p:nvPr/>
        </p:nvSpPr>
        <p:spPr>
          <a:xfrm>
            <a:off x="8604448" y="6381328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5878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fr-FR" dirty="0" smtClean="0"/>
              <a:t>Résumé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fr-FR" dirty="0" smtClean="0"/>
              <a:t>Les qualités d’un chef de projet</a:t>
            </a:r>
          </a:p>
          <a:p>
            <a:pPr lvl="1" algn="just"/>
            <a:r>
              <a:rPr lang="fr-FR" dirty="0" smtClean="0"/>
              <a:t>Le chef de projet doit faire preuve de nombreuses qualités, et notamment : </a:t>
            </a:r>
          </a:p>
          <a:p>
            <a:pPr lvl="2" algn="just"/>
            <a:r>
              <a:rPr lang="fr-FR" dirty="0" smtClean="0"/>
              <a:t>rester orienté vers l’objectif du projet, </a:t>
            </a:r>
          </a:p>
          <a:p>
            <a:pPr lvl="2" algn="just"/>
            <a:r>
              <a:rPr lang="fr-FR" dirty="0" smtClean="0"/>
              <a:t>encourager la qualité du travail et les performances de chacun et de l’équipe et </a:t>
            </a:r>
            <a:endParaRPr lang="fr-FR" dirty="0"/>
          </a:p>
          <a:p>
            <a:pPr lvl="2" algn="just"/>
            <a:r>
              <a:rPr lang="fr-FR" dirty="0" smtClean="0"/>
              <a:t>gérer rapidement les problèmes avant qu’ils ne prennent trop d’ampleur</a:t>
            </a:r>
            <a:endParaRPr lang="fr-FR" dirty="0"/>
          </a:p>
        </p:txBody>
      </p:sp>
      <p:sp>
        <p:nvSpPr>
          <p:cNvPr id="4" name="Flèche droite 3"/>
          <p:cNvSpPr/>
          <p:nvPr/>
        </p:nvSpPr>
        <p:spPr>
          <a:xfrm>
            <a:off x="8604448" y="6381328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3086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fr-FR" dirty="0"/>
              <a:t>Qu’est-ce qu’un projet ?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just" rtl="0" eaLnBrk="0" fontAlgn="base" hangingPunct="0"/>
            <a:r>
              <a:rPr lang="fr-FR" sz="3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Pour vous, </a:t>
            </a:r>
            <a:r>
              <a:rPr lang="fr-FR" dirty="0" smtClean="0"/>
              <a:t>un projet c’est quoi ?</a:t>
            </a:r>
          </a:p>
        </p:txBody>
      </p:sp>
      <p:sp>
        <p:nvSpPr>
          <p:cNvPr id="6" name="Flèche droite 5"/>
          <p:cNvSpPr/>
          <p:nvPr/>
        </p:nvSpPr>
        <p:spPr>
          <a:xfrm>
            <a:off x="8604448" y="6381328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" name="Espace réservé du contenu 8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2461419"/>
            <a:ext cx="2667000" cy="3248025"/>
          </a:xfrm>
        </p:spPr>
      </p:pic>
    </p:spTree>
    <p:extLst>
      <p:ext uri="{BB962C8B-B14F-4D97-AF65-F5344CB8AC3E}">
        <p14:creationId xmlns:p14="http://schemas.microsoft.com/office/powerpoint/2010/main" val="881653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Résumé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36" y="1774825"/>
            <a:ext cx="7783928" cy="4625975"/>
          </a:xfrm>
        </p:spPr>
      </p:pic>
      <p:sp>
        <p:nvSpPr>
          <p:cNvPr id="5" name="Flèche droite 4"/>
          <p:cNvSpPr/>
          <p:nvPr/>
        </p:nvSpPr>
        <p:spPr>
          <a:xfrm>
            <a:off x="8604448" y="6381328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979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Qu’est-ce qu’un projet ?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0" lang="fr-FR" sz="3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appelle </a:t>
            </a:r>
            <a:r>
              <a:rPr kumimoji="0" lang="fr-FR" sz="3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projet</a:t>
            </a:r>
            <a:r>
              <a:rPr kumimoji="0" lang="fr-FR" sz="3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:</a:t>
            </a:r>
          </a:p>
          <a:p>
            <a:pPr lvl="1"/>
            <a:r>
              <a:rPr kumimoji="0" lang="fr-FR" sz="2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 ensemble finalisé d’activités et d’actions entreprises </a:t>
            </a:r>
          </a:p>
          <a:p>
            <a:pPr lvl="1"/>
            <a:r>
              <a:rPr kumimoji="0" lang="fr-FR" sz="2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dans le but de répondre à un besoin défini </a:t>
            </a:r>
          </a:p>
          <a:p>
            <a:pPr lvl="1"/>
            <a:r>
              <a:rPr kumimoji="0" lang="fr-FR" sz="2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dans des délais fixés et </a:t>
            </a:r>
          </a:p>
          <a:p>
            <a:pPr lvl="1"/>
            <a:r>
              <a:rPr kumimoji="0" lang="fr-FR" sz="2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dans la limite de l’enveloppe budgétaire allouée. </a:t>
            </a:r>
          </a:p>
          <a:p>
            <a:endParaRPr lang="fr-FR" dirty="0"/>
          </a:p>
          <a:p>
            <a:r>
              <a:rPr kumimoji="0" lang="fr-FR" sz="3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L’essence d'un projet est d'être innovant et unique.</a:t>
            </a:r>
          </a:p>
        </p:txBody>
      </p:sp>
      <p:sp>
        <p:nvSpPr>
          <p:cNvPr id="7" name="Flèche droite 6"/>
          <p:cNvSpPr/>
          <p:nvPr/>
        </p:nvSpPr>
        <p:spPr>
          <a:xfrm>
            <a:off x="8604448" y="6381328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2687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Rotond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347</TotalTime>
  <Words>2868</Words>
  <Application>Microsoft Office PowerPoint</Application>
  <PresentationFormat>Affichage à l'écran (4:3)</PresentationFormat>
  <Paragraphs>423</Paragraphs>
  <Slides>80</Slides>
  <Notes>6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80</vt:i4>
      </vt:variant>
    </vt:vector>
  </HeadingPairs>
  <TitlesOfParts>
    <vt:vector size="87" baseType="lpstr">
      <vt:lpstr>Arial</vt:lpstr>
      <vt:lpstr>Calibri</vt:lpstr>
      <vt:lpstr>Corbel</vt:lpstr>
      <vt:lpstr>Wingdings</vt:lpstr>
      <vt:lpstr>Wingdings 2</vt:lpstr>
      <vt:lpstr>Wingdings 3</vt:lpstr>
      <vt:lpstr>Module</vt:lpstr>
      <vt:lpstr>Gestion de projet</vt:lpstr>
      <vt:lpstr>Sommaire</vt:lpstr>
      <vt:lpstr>1ère partie</vt:lpstr>
      <vt:lpstr>Sommaire</vt:lpstr>
      <vt:lpstr>Sommaire</vt:lpstr>
      <vt:lpstr>Sommaire</vt:lpstr>
      <vt:lpstr>Qu’est-ce qu’un projet ?</vt:lpstr>
      <vt:lpstr>Qu’est-ce qu’un projet ?</vt:lpstr>
      <vt:lpstr>Qu’est-ce qu’un projet ?</vt:lpstr>
      <vt:lpstr>Qu’est-ce qu’un projet ?</vt:lpstr>
      <vt:lpstr>Qu’est-ce qu’un projet ?</vt:lpstr>
      <vt:lpstr>Qu’est-ce qu’un projet ?</vt:lpstr>
      <vt:lpstr>Qu’est-ce qu’un projet ?</vt:lpstr>
      <vt:lpstr>Qu’est-ce qu’un projet ?</vt:lpstr>
      <vt:lpstr>Qu’est-ce qu’un projet ?</vt:lpstr>
      <vt:lpstr>Qu’est-ce qu’un projet ?</vt:lpstr>
      <vt:lpstr>Le chef de projet</vt:lpstr>
      <vt:lpstr>Le chef de projet</vt:lpstr>
      <vt:lpstr>Le chef de projet</vt:lpstr>
      <vt:lpstr>Le chef de projet</vt:lpstr>
      <vt:lpstr>Le chef de projet</vt:lpstr>
      <vt:lpstr>Le chef de projet</vt:lpstr>
      <vt:lpstr>Le chef de projet</vt:lpstr>
      <vt:lpstr>La gestion de  projet</vt:lpstr>
      <vt:lpstr>La gestion de projet</vt:lpstr>
      <vt:lpstr>La gestion de projet</vt:lpstr>
      <vt:lpstr>La gestion de projet</vt:lpstr>
      <vt:lpstr>La gestion de projet La phase de démarrage et de préparation</vt:lpstr>
      <vt:lpstr>La gestion de projet La phase de démarrage et de préparation</vt:lpstr>
      <vt:lpstr>La gestion de projet La phase de démarrage et de préparation</vt:lpstr>
      <vt:lpstr>La gestion de projet La phase de démarrage et de préparation</vt:lpstr>
      <vt:lpstr>La gestion de projet La phase de démarrage et de préparation</vt:lpstr>
      <vt:lpstr>La gestion de projet La phase de démarrage et de préparation</vt:lpstr>
      <vt:lpstr>La gestion de projet La phase de démarrage et de préparation</vt:lpstr>
      <vt:lpstr>La gestion de projet La phase de démarrage et de préparation</vt:lpstr>
      <vt:lpstr>La gestion de projet La phase de démarrage et de préparation</vt:lpstr>
      <vt:lpstr>La gestion de projet La phase de démarrage et de préparation</vt:lpstr>
      <vt:lpstr>La gestion de projet La phase de démarrage et de préparation</vt:lpstr>
      <vt:lpstr>La gestion de projet La phase de démarrage et de préparation</vt:lpstr>
      <vt:lpstr>La gestion de projet La phase de démarrage et de préparation</vt:lpstr>
      <vt:lpstr>La gestion de projet La phase de démarrage et de préparation</vt:lpstr>
      <vt:lpstr>La gestion de projet La phase de démarrage et de préparation</vt:lpstr>
      <vt:lpstr>La gestion de projet La phase de démarrage et de préparation</vt:lpstr>
      <vt:lpstr>La gestion de projet La phase de démarrage et de préparation</vt:lpstr>
      <vt:lpstr>La gestion de projet La phase de démarrage et de préparation</vt:lpstr>
      <vt:lpstr>La gestion de projet La phase de démarrage et de préparation</vt:lpstr>
      <vt:lpstr>La gestion de projet La phase d’exécution</vt:lpstr>
      <vt:lpstr>La gestion de projet La phase d’exécution</vt:lpstr>
      <vt:lpstr>La gestion de projet La phase d’exécution</vt:lpstr>
      <vt:lpstr>La gestion de projet La phase d’exécution</vt:lpstr>
      <vt:lpstr>La gestion de projet La phase d’exécution</vt:lpstr>
      <vt:lpstr>La gestion de projet La phase d’exécution</vt:lpstr>
      <vt:lpstr>La gestion de projet La phase de clôture</vt:lpstr>
      <vt:lpstr>La gestion de projet La phase de clôture</vt:lpstr>
      <vt:lpstr>La gestion de projet La phase de clôture</vt:lpstr>
      <vt:lpstr>Pourquoi la gestion de projet ?</vt:lpstr>
      <vt:lpstr>Pourquoi la gestion de projet ?</vt:lpstr>
      <vt:lpstr>Pourquoi la gestion de projet ?</vt:lpstr>
      <vt:lpstr>Pourquoi la gestion de projet ?</vt:lpstr>
      <vt:lpstr>Pourquoi la gestion de projet ?</vt:lpstr>
      <vt:lpstr>Pourquoi la gestion de projet ?</vt:lpstr>
      <vt:lpstr>Pourquoi la gestion de projet ?</vt:lpstr>
      <vt:lpstr>10 questions pour un chef de projet</vt:lpstr>
      <vt:lpstr>10 questions pour un chef de projet</vt:lpstr>
      <vt:lpstr>10 questions pour un chef de projet</vt:lpstr>
      <vt:lpstr>10 questions pour un chef de projet</vt:lpstr>
      <vt:lpstr>10 questions pour un chef de projet</vt:lpstr>
      <vt:lpstr>10 questions pour un chef de projet</vt:lpstr>
      <vt:lpstr>10 questions pour un chef de projet</vt:lpstr>
      <vt:lpstr>10 questions pour un chef de projet</vt:lpstr>
      <vt:lpstr>10 questions pour un chef de projet</vt:lpstr>
      <vt:lpstr>10 questions pour un chef de projet</vt:lpstr>
      <vt:lpstr>10 questions pour un chef de projet</vt:lpstr>
      <vt:lpstr>Résumé</vt:lpstr>
      <vt:lpstr>Résumé</vt:lpstr>
      <vt:lpstr>Résumé</vt:lpstr>
      <vt:lpstr>Résumé</vt:lpstr>
      <vt:lpstr>Résumé</vt:lpstr>
      <vt:lpstr>Résumé</vt:lpstr>
      <vt:lpstr>Résumé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Gestion de projet</dc:title>
  <dc:creator>Toni</dc:creator>
  <cp:lastModifiedBy>Toni Adriano</cp:lastModifiedBy>
  <cp:revision>171</cp:revision>
  <cp:lastPrinted>2015-01-29T21:04:03Z</cp:lastPrinted>
  <dcterms:created xsi:type="dcterms:W3CDTF">2014-10-26T13:36:23Z</dcterms:created>
  <dcterms:modified xsi:type="dcterms:W3CDTF">2015-10-12T13:16:13Z</dcterms:modified>
</cp:coreProperties>
</file>