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7"/>
  </p:notesMasterIdLst>
  <p:sldIdLst>
    <p:sldId id="257" r:id="rId2"/>
    <p:sldId id="259" r:id="rId3"/>
    <p:sldId id="344" r:id="rId4"/>
    <p:sldId id="260" r:id="rId5"/>
    <p:sldId id="345" r:id="rId6"/>
    <p:sldId id="270" r:id="rId7"/>
    <p:sldId id="366" r:id="rId8"/>
    <p:sldId id="276" r:id="rId9"/>
    <p:sldId id="278" r:id="rId10"/>
    <p:sldId id="279" r:id="rId11"/>
    <p:sldId id="368" r:id="rId12"/>
    <p:sldId id="272" r:id="rId13"/>
    <p:sldId id="280" r:id="rId14"/>
    <p:sldId id="378" r:id="rId15"/>
    <p:sldId id="379" r:id="rId16"/>
    <p:sldId id="380" r:id="rId17"/>
    <p:sldId id="381" r:id="rId18"/>
    <p:sldId id="273" r:id="rId19"/>
    <p:sldId id="281" r:id="rId20"/>
    <p:sldId id="274" r:id="rId21"/>
    <p:sldId id="283" r:id="rId22"/>
    <p:sldId id="282" r:id="rId23"/>
    <p:sldId id="284" r:id="rId24"/>
    <p:sldId id="369" r:id="rId25"/>
    <p:sldId id="275" r:id="rId26"/>
    <p:sldId id="288" r:id="rId27"/>
    <p:sldId id="286" r:id="rId28"/>
    <p:sldId id="287" r:id="rId29"/>
    <p:sldId id="294" r:id="rId30"/>
    <p:sldId id="347" r:id="rId31"/>
    <p:sldId id="290" r:id="rId32"/>
    <p:sldId id="355" r:id="rId33"/>
    <p:sldId id="356" r:id="rId34"/>
    <p:sldId id="357" r:id="rId35"/>
    <p:sldId id="358" r:id="rId36"/>
    <p:sldId id="295" r:id="rId37"/>
    <p:sldId id="297" r:id="rId38"/>
    <p:sldId id="296" r:id="rId39"/>
    <p:sldId id="351" r:id="rId40"/>
    <p:sldId id="301" r:id="rId41"/>
    <p:sldId id="365" r:id="rId42"/>
    <p:sldId id="314" r:id="rId43"/>
    <p:sldId id="354" r:id="rId44"/>
    <p:sldId id="303" r:id="rId45"/>
    <p:sldId id="316" r:id="rId46"/>
    <p:sldId id="317" r:id="rId47"/>
    <p:sldId id="315" r:id="rId48"/>
    <p:sldId id="362" r:id="rId49"/>
    <p:sldId id="319" r:id="rId50"/>
    <p:sldId id="318" r:id="rId51"/>
    <p:sldId id="373" r:id="rId52"/>
    <p:sldId id="372" r:id="rId53"/>
    <p:sldId id="370" r:id="rId54"/>
    <p:sldId id="374" r:id="rId55"/>
    <p:sldId id="377" r:id="rId56"/>
    <p:sldId id="371" r:id="rId57"/>
    <p:sldId id="375" r:id="rId58"/>
    <p:sldId id="350" r:id="rId59"/>
    <p:sldId id="300" r:id="rId60"/>
    <p:sldId id="311" r:id="rId61"/>
    <p:sldId id="364" r:id="rId62"/>
    <p:sldId id="313" r:id="rId63"/>
    <p:sldId id="361" r:id="rId64"/>
    <p:sldId id="349" r:id="rId65"/>
    <p:sldId id="299" r:id="rId66"/>
    <p:sldId id="304" r:id="rId67"/>
    <p:sldId id="305" r:id="rId68"/>
    <p:sldId id="306" r:id="rId69"/>
    <p:sldId id="307" r:id="rId70"/>
    <p:sldId id="308" r:id="rId71"/>
    <p:sldId id="309" r:id="rId72"/>
    <p:sldId id="352" r:id="rId73"/>
    <p:sldId id="321" r:id="rId74"/>
    <p:sldId id="328" r:id="rId75"/>
    <p:sldId id="341" r:id="rId76"/>
    <p:sldId id="342" r:id="rId77"/>
    <p:sldId id="363" r:id="rId78"/>
    <p:sldId id="329" r:id="rId79"/>
    <p:sldId id="343" r:id="rId80"/>
    <p:sldId id="330" r:id="rId81"/>
    <p:sldId id="331" r:id="rId82"/>
    <p:sldId id="333" r:id="rId83"/>
    <p:sldId id="332" r:id="rId84"/>
    <p:sldId id="339" r:id="rId85"/>
    <p:sldId id="338" r:id="rId86"/>
    <p:sldId id="334" r:id="rId87"/>
    <p:sldId id="335" r:id="rId88"/>
    <p:sldId id="336" r:id="rId89"/>
    <p:sldId id="337" r:id="rId90"/>
    <p:sldId id="353" r:id="rId91"/>
    <p:sldId id="263" r:id="rId92"/>
    <p:sldId id="264" r:id="rId93"/>
    <p:sldId id="265" r:id="rId94"/>
    <p:sldId id="266" r:id="rId95"/>
    <p:sldId id="268" r:id="rId9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64" autoAdjust="0"/>
  </p:normalViewPr>
  <p:slideViewPr>
    <p:cSldViewPr>
      <p:cViewPr varScale="1">
        <p:scale>
          <a:sx n="102" d="100"/>
          <a:sy n="102" d="100"/>
        </p:scale>
        <p:origin x="1506" y="96"/>
      </p:cViewPr>
      <p:guideLst>
        <p:guide orient="horz" pos="2160"/>
        <p:guide pos="2880"/>
      </p:guideLst>
    </p:cSldViewPr>
  </p:slideViewPr>
  <p:outlineViewPr>
    <p:cViewPr>
      <p:scale>
        <a:sx n="33" d="100"/>
        <a:sy n="33" d="100"/>
      </p:scale>
      <p:origin x="0" y="-30516"/>
    </p:cViewPr>
  </p:outlineViewPr>
  <p:notesTextViewPr>
    <p:cViewPr>
      <p:scale>
        <a:sx n="3" d="2"/>
        <a:sy n="3" d="2"/>
      </p:scale>
      <p:origin x="0" y="0"/>
    </p:cViewPr>
  </p:notesTextViewPr>
  <p:sorterViewPr>
    <p:cViewPr varScale="1">
      <p:scale>
        <a:sx n="100" d="100"/>
        <a:sy n="100" d="100"/>
      </p:scale>
      <p:origin x="0" y="-74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2E8BF-A2C2-4AC3-9DC5-704994A73281}" type="datetimeFigureOut">
              <a:rPr lang="fr-FR" smtClean="0"/>
              <a:t>09/10/2015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70FC2-BA26-463C-A5DD-56973E8F555F}" type="slidenum">
              <a:rPr lang="fr-FR" smtClean="0"/>
              <a:t>‹N°›</a:t>
            </a:fld>
            <a:endParaRPr lang="fr-FR"/>
          </a:p>
        </p:txBody>
      </p:sp>
    </p:spTree>
    <p:extLst>
      <p:ext uri="{BB962C8B-B14F-4D97-AF65-F5344CB8AC3E}">
        <p14:creationId xmlns:p14="http://schemas.microsoft.com/office/powerpoint/2010/main" val="136789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smtClean="0"/>
              <a:t>Coût Délai Qualité Le triangle « QCD »</a:t>
            </a:r>
            <a:endParaRPr lang="fr-FR" dirty="0"/>
          </a:p>
        </p:txBody>
      </p:sp>
      <p:sp>
        <p:nvSpPr>
          <p:cNvPr id="4" name="Espace réservé du numéro de diapositive 3"/>
          <p:cNvSpPr>
            <a:spLocks noGrp="1"/>
          </p:cNvSpPr>
          <p:nvPr>
            <p:ph type="sldNum" sz="quarter" idx="10"/>
          </p:nvPr>
        </p:nvSpPr>
        <p:spPr/>
        <p:txBody>
          <a:bodyPr/>
          <a:lstStyle/>
          <a:p>
            <a:fld id="{B036574F-820F-4942-B117-437433158490}" type="slidenum">
              <a:rPr lang="fr-FR" smtClean="0"/>
              <a:t>32</a:t>
            </a:fld>
            <a:endParaRPr lang="fr-FR"/>
          </a:p>
        </p:txBody>
      </p:sp>
    </p:spTree>
    <p:extLst>
      <p:ext uri="{BB962C8B-B14F-4D97-AF65-F5344CB8AC3E}">
        <p14:creationId xmlns:p14="http://schemas.microsoft.com/office/powerpoint/2010/main" val="176808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Modifiez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Modifiez le style des sous-titres du masque</a:t>
            </a:r>
            <a:endParaRPr kumimoji="0" lang="en-US"/>
          </a:p>
        </p:txBody>
      </p:sp>
      <p:sp>
        <p:nvSpPr>
          <p:cNvPr id="4" name="Espace réservé de la date 3"/>
          <p:cNvSpPr>
            <a:spLocks noGrp="1"/>
          </p:cNvSpPr>
          <p:nvPr>
            <p:ph type="dt" sz="half" idx="10"/>
          </p:nvPr>
        </p:nvSpPr>
        <p:spPr/>
        <p:txBody>
          <a:bodyPr/>
          <a:lstStyle/>
          <a:p>
            <a:fld id="{13680099-3692-43A7-B63A-A1402FE19FE1}" type="datetimeFigureOut">
              <a:rPr lang="fr-FR" smtClean="0"/>
              <a:t>09/10/2015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E5F2AB-F461-4E94-A906-18EFA1A09989}" type="slidenum">
              <a:rPr lang="fr-FR" smtClean="0"/>
              <a:t>‹N°›</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680099-3692-43A7-B63A-A1402FE19FE1}" type="datetimeFigureOut">
              <a:rPr lang="fr-FR" smtClean="0"/>
              <a:t>09/10/2015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E5F2AB-F461-4E94-A906-18EFA1A0998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680099-3692-43A7-B63A-A1402FE19FE1}" type="datetimeFigureOut">
              <a:rPr lang="fr-FR" smtClean="0"/>
              <a:t>09/10/2015</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endParaRPr lang="fr-FR"/>
          </a:p>
        </p:txBody>
      </p:sp>
      <p:sp>
        <p:nvSpPr>
          <p:cNvPr id="6" name="Espace réservé du numéro de diapositive 5"/>
          <p:cNvSpPr>
            <a:spLocks noGrp="1"/>
          </p:cNvSpPr>
          <p:nvPr>
            <p:ph type="sldNum" sz="quarter" idx="12"/>
          </p:nvPr>
        </p:nvSpPr>
        <p:spPr/>
        <p:txBody>
          <a:bodyPr/>
          <a:lstStyle/>
          <a:p>
            <a:fld id="{4EE5F2AB-F461-4E94-A906-18EFA1A0998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680099-3692-43A7-B63A-A1402FE19FE1}" type="datetimeFigureOut">
              <a:rPr lang="fr-FR" smtClean="0"/>
              <a:t>09/10/2015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E5F2AB-F461-4E94-A906-18EFA1A09989}"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13680099-3692-43A7-B63A-A1402FE19FE1}" type="datetimeFigureOut">
              <a:rPr lang="fr-FR" smtClean="0"/>
              <a:t>09/10/2015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E5F2AB-F461-4E94-A906-18EFA1A0998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13680099-3692-43A7-B63A-A1402FE19FE1}" type="datetimeFigureOut">
              <a:rPr lang="fr-FR" smtClean="0"/>
              <a:t>09/10/2015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EE5F2AB-F461-4E94-A906-18EFA1A09989}"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Modifiez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Modifiez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3680099-3692-43A7-B63A-A1402FE19FE1}" type="datetimeFigureOut">
              <a:rPr lang="fr-FR" smtClean="0"/>
              <a:t>09/10/2015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EE5F2AB-F461-4E94-A906-18EFA1A09989}"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13680099-3692-43A7-B63A-A1402FE19FE1}" type="datetimeFigureOut">
              <a:rPr lang="fr-FR" smtClean="0"/>
              <a:t>09/10/2015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EE5F2AB-F461-4E94-A906-18EFA1A09989}"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3680099-3692-43A7-B63A-A1402FE19FE1}" type="datetimeFigureOut">
              <a:rPr lang="fr-FR" smtClean="0"/>
              <a:t>09/10/2015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EE5F2AB-F461-4E94-A906-18EFA1A0998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Modifiez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3680099-3692-43A7-B63A-A1402FE19FE1}" type="datetimeFigureOut">
              <a:rPr lang="fr-FR" smtClean="0"/>
              <a:t>09/10/2015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EE5F2AB-F461-4E94-A906-18EFA1A09989}" type="slidenum">
              <a:rPr lang="fr-FR" smtClean="0"/>
              <a:t>‹N°›</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13680099-3692-43A7-B63A-A1402FE19FE1}" type="datetimeFigureOut">
              <a:rPr lang="fr-FR" smtClean="0"/>
              <a:t>09/10/2015</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4EE5F2AB-F461-4E94-A906-18EFA1A09989}"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3680099-3692-43A7-B63A-A1402FE19FE1}" type="datetimeFigureOut">
              <a:rPr lang="fr-FR" smtClean="0"/>
              <a:t>09/10/2015</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r-F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EE5F2AB-F461-4E94-A906-18EFA1A09989}"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just"/>
            <a:r>
              <a:rPr lang="fr-FR" dirty="0" smtClean="0"/>
              <a:t>Gestion de projet</a:t>
            </a:r>
            <a:endParaRPr lang="fr-FR" dirty="0"/>
          </a:p>
        </p:txBody>
      </p:sp>
      <p:sp>
        <p:nvSpPr>
          <p:cNvPr id="3" name="Sous-titre 2"/>
          <p:cNvSpPr>
            <a:spLocks noGrp="1"/>
          </p:cNvSpPr>
          <p:nvPr>
            <p:ph type="subTitle" idx="1"/>
          </p:nvPr>
        </p:nvSpPr>
        <p:spPr/>
        <p:txBody>
          <a:bodyPr/>
          <a:lstStyle/>
          <a:p>
            <a:pPr algn="just"/>
            <a:r>
              <a:rPr lang="fr-FR" dirty="0" smtClean="0"/>
              <a:t>Licence ASR</a:t>
            </a:r>
          </a:p>
        </p:txBody>
      </p:sp>
    </p:spTree>
    <p:extLst>
      <p:ext uri="{BB962C8B-B14F-4D97-AF65-F5344CB8AC3E}">
        <p14:creationId xmlns:p14="http://schemas.microsoft.com/office/powerpoint/2010/main" val="364772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Clarifier le contenu et les limites</a:t>
            </a:r>
            <a:br>
              <a:rPr lang="fr-FR" dirty="0"/>
            </a:br>
            <a:r>
              <a:rPr lang="fr-FR" sz="2000" dirty="0">
                <a:solidFill>
                  <a:schemeClr val="bg1"/>
                </a:solidFill>
              </a:rPr>
              <a:t>Le cahier des </a:t>
            </a:r>
            <a:r>
              <a:rPr lang="fr-FR" sz="2000" dirty="0" smtClean="0">
                <a:solidFill>
                  <a:schemeClr val="bg1"/>
                </a:solidFill>
              </a:rPr>
              <a:t>charges</a:t>
            </a:r>
            <a:r>
              <a:rPr lang="fr-FR" sz="2000" dirty="0">
                <a:solidFill>
                  <a:prstClr val="white"/>
                </a:solidFill>
              </a:rPr>
              <a:t> – son contenu</a:t>
            </a:r>
            <a:endParaRPr lang="fr-FR" dirty="0"/>
          </a:p>
        </p:txBody>
      </p:sp>
      <p:sp>
        <p:nvSpPr>
          <p:cNvPr id="3" name="Espace réservé du contenu 2"/>
          <p:cNvSpPr>
            <a:spLocks noGrp="1"/>
          </p:cNvSpPr>
          <p:nvPr>
            <p:ph idx="1"/>
          </p:nvPr>
        </p:nvSpPr>
        <p:spPr/>
        <p:txBody>
          <a:bodyPr>
            <a:normAutofit fontScale="92500" lnSpcReduction="10000"/>
          </a:bodyPr>
          <a:lstStyle/>
          <a:p>
            <a:pPr lvl="1" algn="just"/>
            <a:r>
              <a:rPr lang="fr-FR" sz="2800" kern="1200" dirty="0" smtClean="0">
                <a:solidFill>
                  <a:schemeClr val="tx1"/>
                </a:solidFill>
                <a:effectLst/>
                <a:latin typeface="+mn-lt"/>
                <a:ea typeface="+mn-ea"/>
                <a:cs typeface="+mn-cs"/>
              </a:rPr>
              <a:t>Les critères d’acceptation des produits</a:t>
            </a:r>
          </a:p>
          <a:p>
            <a:pPr lvl="2" algn="just"/>
            <a:r>
              <a:rPr lang="fr-FR" sz="2400" kern="1200" dirty="0" smtClean="0">
                <a:solidFill>
                  <a:schemeClr val="tx1"/>
                </a:solidFill>
                <a:effectLst/>
                <a:latin typeface="+mn-lt"/>
                <a:ea typeface="+mn-ea"/>
                <a:cs typeface="+mn-cs"/>
              </a:rPr>
              <a:t>processus</a:t>
            </a:r>
          </a:p>
          <a:p>
            <a:pPr lvl="2" algn="just"/>
            <a:r>
              <a:rPr lang="fr-FR" sz="2400" kern="1200" dirty="0" smtClean="0">
                <a:solidFill>
                  <a:schemeClr val="tx1"/>
                </a:solidFill>
                <a:effectLst/>
                <a:latin typeface="+mn-lt"/>
                <a:ea typeface="+mn-ea"/>
                <a:cs typeface="+mn-cs"/>
              </a:rPr>
              <a:t>et critères d’acceptation de la version finale des produits, services ou résultats.</a:t>
            </a:r>
          </a:p>
          <a:p>
            <a:pPr lvl="2" algn="just"/>
            <a:endParaRPr lang="fr-FR" sz="24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Les contraintes</a:t>
            </a:r>
          </a:p>
          <a:p>
            <a:pPr lvl="2" algn="just"/>
            <a:r>
              <a:rPr lang="fr-FR" sz="2400" kern="1200" dirty="0" smtClean="0">
                <a:solidFill>
                  <a:schemeClr val="tx1"/>
                </a:solidFill>
                <a:effectLst/>
                <a:latin typeface="+mn-lt"/>
                <a:ea typeface="+mn-ea"/>
                <a:cs typeface="+mn-cs"/>
              </a:rPr>
              <a:t>restrictions limitant votre objectif,</a:t>
            </a:r>
          </a:p>
          <a:p>
            <a:pPr lvl="2" algn="just"/>
            <a:r>
              <a:rPr lang="fr-FR" sz="2400" kern="1200" dirty="0" smtClean="0">
                <a:solidFill>
                  <a:schemeClr val="tx1"/>
                </a:solidFill>
                <a:effectLst/>
                <a:latin typeface="+mn-lt"/>
                <a:ea typeface="+mn-ea"/>
                <a:cs typeface="+mn-cs"/>
              </a:rPr>
              <a:t>la façon et le délai pour l’atteindre,</a:t>
            </a:r>
          </a:p>
          <a:p>
            <a:pPr lvl="2" algn="just"/>
            <a:r>
              <a:rPr lang="fr-FR" sz="2400" kern="1200" dirty="0" smtClean="0">
                <a:solidFill>
                  <a:schemeClr val="tx1"/>
                </a:solidFill>
                <a:effectLst/>
                <a:latin typeface="+mn-lt"/>
                <a:ea typeface="+mn-ea"/>
                <a:cs typeface="+mn-cs"/>
              </a:rPr>
              <a:t>votre investissement.</a:t>
            </a:r>
          </a:p>
          <a:p>
            <a:pPr lvl="2" algn="just"/>
            <a:endParaRPr lang="fr-FR" sz="24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Les hypothèses</a:t>
            </a:r>
          </a:p>
          <a:p>
            <a:pPr lvl="2" algn="just"/>
            <a:r>
              <a:rPr lang="fr-FR" sz="2400" kern="1200" dirty="0" smtClean="0">
                <a:solidFill>
                  <a:schemeClr val="tx1"/>
                </a:solidFill>
                <a:effectLst/>
                <a:latin typeface="+mn-lt"/>
                <a:ea typeface="+mn-ea"/>
                <a:cs typeface="+mn-cs"/>
              </a:rPr>
              <a:t>façon dont vous allez gérer des informations incertaines.</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5205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a:t>
            </a:r>
            <a:r>
              <a:rPr lang="fr-FR" sz="2000" dirty="0" smtClean="0">
                <a:solidFill>
                  <a:prstClr val="white"/>
                </a:solidFill>
              </a:rPr>
              <a:t>charges – les ressources</a:t>
            </a:r>
            <a:endParaRPr lang="fr-FR" sz="5400" dirty="0"/>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Dans un projet, vous verrez souvent utilisés différents termes autour des ressources humaines et ressources non humaines</a:t>
            </a:r>
            <a:r>
              <a:rPr lang="fr-FR" sz="3200" kern="1200" baseline="0" dirty="0" smtClean="0">
                <a:solidFill>
                  <a:schemeClr val="tx1"/>
                </a:solidFill>
                <a:effectLst/>
                <a:latin typeface="+mn-lt"/>
                <a:ea typeface="+mn-ea"/>
                <a:cs typeface="+mn-cs"/>
              </a:rPr>
              <a:t> :</a:t>
            </a:r>
          </a:p>
          <a:p>
            <a:pPr marL="118872" indent="0" algn="just">
              <a:buNone/>
            </a:pPr>
            <a:endParaRPr lang="fr-FR" sz="3200" kern="1200" baseline="0" dirty="0" smtClean="0">
              <a:solidFill>
                <a:schemeClr val="tx1"/>
              </a:solidFill>
              <a:effectLst/>
              <a:latin typeface="+mn-lt"/>
              <a:ea typeface="+mn-ea"/>
              <a:cs typeface="+mn-cs"/>
            </a:endParaRPr>
          </a:p>
          <a:p>
            <a:pPr lvl="1" algn="just"/>
            <a:r>
              <a:rPr lang="fr-FR" sz="2600" kern="1200" dirty="0" smtClean="0">
                <a:solidFill>
                  <a:schemeClr val="tx1"/>
                </a:solidFill>
                <a:effectLst/>
                <a:latin typeface="+mn-lt"/>
                <a:ea typeface="+mn-ea"/>
                <a:cs typeface="+mn-cs"/>
              </a:rPr>
              <a:t>Les ressources non humaines </a:t>
            </a:r>
          </a:p>
          <a:p>
            <a:pPr lvl="2" algn="just"/>
            <a:r>
              <a:rPr lang="fr-FR" sz="2200" kern="1200" dirty="0" smtClean="0">
                <a:solidFill>
                  <a:schemeClr val="tx1"/>
                </a:solidFill>
                <a:effectLst/>
                <a:latin typeface="+mn-lt"/>
                <a:ea typeface="+mn-ea"/>
                <a:cs typeface="+mn-cs"/>
              </a:rPr>
              <a:t>des machines, des bureaux,…  tout ce qui va vous permettre d’atteindre votre objectif et de réaliser votre travail.</a:t>
            </a:r>
          </a:p>
          <a:p>
            <a:pPr lvl="1" algn="just"/>
            <a:r>
              <a:rPr lang="fr-FR" sz="2600" kern="1200" dirty="0" smtClean="0">
                <a:solidFill>
                  <a:schemeClr val="tx1"/>
                </a:solidFill>
                <a:effectLst/>
                <a:latin typeface="+mn-lt"/>
                <a:ea typeface="+mn-ea"/>
                <a:cs typeface="+mn-cs"/>
              </a:rPr>
              <a:t>Les ressources humaines</a:t>
            </a:r>
          </a:p>
          <a:p>
            <a:pPr lvl="2" algn="just"/>
            <a:r>
              <a:rPr lang="fr-FR" sz="2200" kern="1200" dirty="0" smtClean="0">
                <a:solidFill>
                  <a:schemeClr val="tx1"/>
                </a:solidFill>
                <a:effectLst/>
                <a:latin typeface="+mn-lt"/>
                <a:ea typeface="+mn-ea"/>
                <a:cs typeface="+mn-cs"/>
              </a:rPr>
              <a:t>des personnes physiques, chaque ressource pouvant être affectée à une ou plusieurs tâche</a:t>
            </a:r>
            <a:r>
              <a:rPr lang="fr-FR" sz="2400" kern="1200" dirty="0" smtClean="0">
                <a:solidFill>
                  <a:schemeClr val="tx1"/>
                </a:solidFill>
                <a:effectLst/>
                <a:latin typeface="+mn-lt"/>
                <a:ea typeface="+mn-ea"/>
                <a:cs typeface="+mn-cs"/>
              </a:rPr>
              <a:t>s.</a:t>
            </a:r>
            <a:endParaRPr lang="fr-FR" sz="22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563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a:t>
            </a:r>
            <a:r>
              <a:rPr lang="fr-FR" sz="2000" dirty="0" smtClean="0">
                <a:solidFill>
                  <a:prstClr val="white"/>
                </a:solidFill>
              </a:rPr>
              <a:t>charges – les </a:t>
            </a:r>
            <a:r>
              <a:rPr lang="fr-FR" sz="2000" dirty="0">
                <a:solidFill>
                  <a:prstClr val="white"/>
                </a:solidFill>
              </a:rPr>
              <a:t>e</a:t>
            </a:r>
            <a:r>
              <a:rPr lang="fr-FR" sz="2000" dirty="0" smtClean="0">
                <a:solidFill>
                  <a:prstClr val="white"/>
                </a:solidFill>
              </a:rPr>
              <a:t>xigences</a:t>
            </a:r>
            <a:endParaRPr lang="fr-FR" dirty="0"/>
          </a:p>
        </p:txBody>
      </p:sp>
      <p:sp>
        <p:nvSpPr>
          <p:cNvPr id="3" name="Espace réservé du contenu 2"/>
          <p:cNvSpPr>
            <a:spLocks noGrp="1"/>
          </p:cNvSpPr>
          <p:nvPr>
            <p:ph sz="half" idx="1"/>
          </p:nvPr>
        </p:nvSpPr>
        <p:spPr/>
        <p:txBody>
          <a:bodyPr>
            <a:normAutofit/>
          </a:bodyPr>
          <a:lstStyle/>
          <a:p>
            <a:pPr algn="just"/>
            <a:r>
              <a:rPr lang="fr-FR" sz="3200" kern="1200" dirty="0" smtClean="0">
                <a:solidFill>
                  <a:schemeClr val="tx1"/>
                </a:solidFill>
                <a:effectLst/>
                <a:latin typeface="+mn-lt"/>
                <a:ea typeface="+mn-ea"/>
                <a:cs typeface="+mn-cs"/>
              </a:rPr>
              <a:t>Qu’est-ce qu’une exigence ?</a:t>
            </a:r>
          </a:p>
          <a:p>
            <a:pPr lvl="1" algn="just"/>
            <a:endParaRPr lang="fr-FR" dirty="0" smtClean="0"/>
          </a:p>
          <a:p>
            <a:pPr lvl="1" algn="just"/>
            <a:r>
              <a:rPr lang="fr-FR" dirty="0" smtClean="0"/>
              <a:t>A votre avis ?</a:t>
            </a:r>
            <a:endParaRPr lang="fr-FR" sz="2800" kern="1200" dirty="0" smtClean="0">
              <a:solidFill>
                <a:schemeClr val="tx1"/>
              </a:solidFill>
              <a:effectLst/>
              <a:latin typeface="+mn-lt"/>
              <a:ea typeface="+mn-ea"/>
              <a:cs typeface="+mn-cs"/>
            </a:endParaRPr>
          </a:p>
        </p:txBody>
      </p:sp>
      <p:sp>
        <p:nvSpPr>
          <p:cNvPr id="6" name="Flèche droite 5"/>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7" name="Espace réservé du contenu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461419"/>
            <a:ext cx="2667000" cy="3248025"/>
          </a:xfrm>
          <a:prstGeom prst="rect">
            <a:avLst/>
          </a:prstGeom>
        </p:spPr>
      </p:pic>
    </p:spTree>
    <p:extLst>
      <p:ext uri="{BB962C8B-B14F-4D97-AF65-F5344CB8AC3E}">
        <p14:creationId xmlns:p14="http://schemas.microsoft.com/office/powerpoint/2010/main" val="330309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a:t>
            </a:r>
            <a:r>
              <a:rPr lang="fr-FR" sz="2000" dirty="0" smtClean="0">
                <a:solidFill>
                  <a:prstClr val="white"/>
                </a:solidFill>
              </a:rPr>
              <a:t>charges</a:t>
            </a:r>
            <a:r>
              <a:rPr lang="fr-FR" sz="2000" dirty="0">
                <a:solidFill>
                  <a:prstClr val="white"/>
                </a:solidFill>
              </a:rPr>
              <a:t> – les exigences</a:t>
            </a:r>
            <a:endParaRPr lang="fr-FR" dirty="0"/>
          </a:p>
        </p:txBody>
      </p:sp>
      <p:sp>
        <p:nvSpPr>
          <p:cNvPr id="3" name="Espace réservé du contenu 2"/>
          <p:cNvSpPr>
            <a:spLocks noGrp="1"/>
          </p:cNvSpPr>
          <p:nvPr>
            <p:ph idx="1"/>
          </p:nvPr>
        </p:nvSpPr>
        <p:spPr/>
        <p:txBody>
          <a:bodyPr>
            <a:normAutofit fontScale="85000" lnSpcReduction="20000"/>
          </a:bodyPr>
          <a:lstStyle/>
          <a:p>
            <a:pPr algn="just"/>
            <a:r>
              <a:rPr lang="fr-FR" sz="3200" kern="1200" dirty="0" smtClean="0">
                <a:solidFill>
                  <a:schemeClr val="tx1"/>
                </a:solidFill>
                <a:effectLst/>
                <a:latin typeface="+mn-lt"/>
                <a:ea typeface="+mn-ea"/>
                <a:cs typeface="+mn-cs"/>
              </a:rPr>
              <a:t>Les besoins que doit satisfaire votre projet pour atteindre son but sont désignés sous le terme </a:t>
            </a:r>
            <a:r>
              <a:rPr lang="fr-FR" sz="3200" b="1" u="sng" kern="1200" dirty="0" smtClean="0">
                <a:solidFill>
                  <a:schemeClr val="tx1"/>
                </a:solidFill>
                <a:effectLst/>
                <a:latin typeface="+mn-lt"/>
                <a:ea typeface="+mn-ea"/>
                <a:cs typeface="+mn-cs"/>
              </a:rPr>
              <a:t>d’exigences</a:t>
            </a:r>
            <a:r>
              <a:rPr lang="fr-FR" sz="3200" kern="1200" dirty="0" smtClean="0">
                <a:solidFill>
                  <a:schemeClr val="tx1"/>
                </a:solidFill>
                <a:effectLst/>
                <a:latin typeface="+mn-lt"/>
                <a:ea typeface="+mn-ea"/>
                <a:cs typeface="+mn-cs"/>
              </a:rPr>
              <a:t> du projet.</a:t>
            </a:r>
          </a:p>
          <a:p>
            <a:pPr algn="just"/>
            <a:endParaRPr lang="fr-FR" sz="32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Une fois les exigences du projet bien définies, vous pouvez :</a:t>
            </a:r>
          </a:p>
          <a:p>
            <a:pPr lvl="1" algn="just"/>
            <a:r>
              <a:rPr lang="fr-FR" sz="2800" kern="1200" dirty="0" smtClean="0">
                <a:solidFill>
                  <a:schemeClr val="tx1"/>
                </a:solidFill>
                <a:effectLst/>
                <a:latin typeface="+mn-lt"/>
                <a:ea typeface="+mn-ea"/>
                <a:cs typeface="+mn-cs"/>
              </a:rPr>
              <a:t>Choisir les activités qui vous permettront d’obtenir les résultats souhaités,</a:t>
            </a:r>
          </a:p>
          <a:p>
            <a:pPr lvl="1" algn="just"/>
            <a:r>
              <a:rPr lang="fr-FR" sz="2800" kern="1200" dirty="0" smtClean="0">
                <a:solidFill>
                  <a:schemeClr val="tx1"/>
                </a:solidFill>
                <a:effectLst/>
                <a:latin typeface="+mn-lt"/>
                <a:ea typeface="+mn-ea"/>
                <a:cs typeface="+mn-cs"/>
              </a:rPr>
              <a:t>Contrôler les performances pendant et à la fin du projet afin de vérifier que vous répondez bien aux vrais besoins,</a:t>
            </a:r>
          </a:p>
          <a:p>
            <a:pPr lvl="1" algn="just"/>
            <a:r>
              <a:rPr lang="fr-FR" sz="2800" kern="1200" dirty="0" smtClean="0">
                <a:solidFill>
                  <a:schemeClr val="tx1"/>
                </a:solidFill>
                <a:effectLst/>
                <a:latin typeface="+mn-lt"/>
                <a:ea typeface="+mn-ea"/>
                <a:cs typeface="+mn-cs"/>
              </a:rPr>
              <a:t>Vous rendre compte que le projet ne répond pas aux vrais besoins et suggérer alors des modifications ou une annulation pure et simple.</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3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charges – </a:t>
            </a:r>
            <a:r>
              <a:rPr lang="fr-FR" sz="2000" dirty="0" smtClean="0">
                <a:solidFill>
                  <a:prstClr val="white"/>
                </a:solidFill>
              </a:rPr>
              <a:t>l’analyse fonctionnelle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L’analyse fonctionnelle </a:t>
            </a:r>
            <a:r>
              <a:rPr lang="fr-FR" dirty="0"/>
              <a:t>permet de :</a:t>
            </a:r>
          </a:p>
          <a:p>
            <a:pPr lvl="1"/>
            <a:r>
              <a:rPr lang="fr-FR" dirty="0" smtClean="0"/>
              <a:t>Définir </a:t>
            </a:r>
            <a:r>
              <a:rPr lang="fr-FR" u="sng" dirty="0"/>
              <a:t>pourquoi</a:t>
            </a:r>
            <a:r>
              <a:rPr lang="fr-FR" dirty="0"/>
              <a:t> et </a:t>
            </a:r>
            <a:r>
              <a:rPr lang="fr-FR" u="sng" dirty="0"/>
              <a:t>pour qui </a:t>
            </a:r>
            <a:r>
              <a:rPr lang="fr-FR" dirty="0"/>
              <a:t>le produit </a:t>
            </a:r>
            <a:r>
              <a:rPr lang="fr-FR" dirty="0" smtClean="0"/>
              <a:t>existe.</a:t>
            </a:r>
          </a:p>
          <a:p>
            <a:pPr lvl="2"/>
            <a:r>
              <a:rPr lang="fr-FR" dirty="0"/>
              <a:t>« Bêtes à cornes ».</a:t>
            </a:r>
          </a:p>
          <a:p>
            <a:pPr lvl="1"/>
            <a:r>
              <a:rPr lang="fr-FR" dirty="0" smtClean="0"/>
              <a:t>Déterminer </a:t>
            </a:r>
            <a:r>
              <a:rPr lang="fr-FR" dirty="0"/>
              <a:t>et représenter les fonctions externes du </a:t>
            </a:r>
            <a:r>
              <a:rPr lang="fr-FR" dirty="0" smtClean="0"/>
              <a:t>produit.</a:t>
            </a:r>
          </a:p>
          <a:p>
            <a:pPr lvl="2"/>
            <a:r>
              <a:rPr lang="fr-FR" dirty="0"/>
              <a:t>« Bêtes à cornes </a:t>
            </a:r>
            <a:r>
              <a:rPr lang="fr-FR" dirty="0" smtClean="0"/>
              <a:t>».</a:t>
            </a:r>
            <a:endParaRPr lang="fr-FR" dirty="0"/>
          </a:p>
          <a:p>
            <a:pPr lvl="1"/>
            <a:r>
              <a:rPr lang="fr-FR" dirty="0" smtClean="0"/>
              <a:t>Identifier </a:t>
            </a:r>
            <a:r>
              <a:rPr lang="fr-FR" dirty="0"/>
              <a:t>les fonctions principales et de contraintes que le produit doit réaliser durant la phase de </a:t>
            </a:r>
            <a:r>
              <a:rPr lang="fr-FR" dirty="0" smtClean="0"/>
              <a:t>vie « </a:t>
            </a:r>
            <a:r>
              <a:rPr lang="fr-FR" dirty="0"/>
              <a:t>utilisation clients </a:t>
            </a:r>
            <a:r>
              <a:rPr lang="fr-FR" dirty="0" smtClean="0"/>
              <a:t>».</a:t>
            </a:r>
          </a:p>
          <a:p>
            <a:pPr lvl="2"/>
            <a:r>
              <a:rPr lang="fr-FR" dirty="0" smtClean="0"/>
              <a:t>« Pieuvre ».</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299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charges – l’analyse </a:t>
            </a:r>
            <a:r>
              <a:rPr lang="fr-FR" sz="2000" dirty="0" smtClean="0">
                <a:solidFill>
                  <a:prstClr val="white"/>
                </a:solidFill>
              </a:rPr>
              <a:t>fonctionnelle – la bête à cornes</a:t>
            </a:r>
            <a:endParaRPr lang="fr-FR" dirty="0"/>
          </a:p>
        </p:txBody>
      </p:sp>
      <p:pic>
        <p:nvPicPr>
          <p:cNvPr id="4" name="Espace réservé du contenu 3"/>
          <p:cNvPicPr>
            <a:picLocks noGrp="1" noChangeAspect="1"/>
          </p:cNvPicPr>
          <p:nvPr>
            <p:ph idx="1"/>
          </p:nvPr>
        </p:nvPicPr>
        <p:blipFill>
          <a:blip r:embed="rId2"/>
          <a:stretch>
            <a:fillRect/>
          </a:stretch>
        </p:blipFill>
        <p:spPr>
          <a:xfrm>
            <a:off x="1458844" y="1772816"/>
            <a:ext cx="6226312" cy="4625975"/>
          </a:xfrm>
          <a:prstGeom prst="rect">
            <a:avLst/>
          </a:prstGeom>
          <a:solidFill>
            <a:schemeClr val="bg1"/>
          </a:solidFill>
          <a:ln w="76200">
            <a:solidFill>
              <a:schemeClr val="bg1"/>
            </a:solidFill>
          </a:ln>
        </p:spPr>
      </p:pic>
      <p:cxnSp>
        <p:nvCxnSpPr>
          <p:cNvPr id="6" name="Connecteur droit 5"/>
          <p:cNvCxnSpPr/>
          <p:nvPr/>
        </p:nvCxnSpPr>
        <p:spPr>
          <a:xfrm>
            <a:off x="1691680" y="21328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1619672" y="2132856"/>
            <a:ext cx="7200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1619672" y="2132856"/>
            <a:ext cx="21602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827584" y="2136987"/>
            <a:ext cx="1584176" cy="93610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Flèche droite 18"/>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656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charges – l’analyse </a:t>
            </a:r>
            <a:r>
              <a:rPr lang="fr-FR" sz="2000" dirty="0" smtClean="0">
                <a:solidFill>
                  <a:prstClr val="white"/>
                </a:solidFill>
              </a:rPr>
              <a:t>fonctionnelle – la pieuvre</a:t>
            </a:r>
            <a:endParaRPr lang="fr-FR" dirty="0"/>
          </a:p>
        </p:txBody>
      </p:sp>
      <p:pic>
        <p:nvPicPr>
          <p:cNvPr id="4" name="Espace réservé du contenu 3"/>
          <p:cNvPicPr>
            <a:picLocks noGrp="1" noChangeAspect="1"/>
          </p:cNvPicPr>
          <p:nvPr>
            <p:ph idx="1"/>
          </p:nvPr>
        </p:nvPicPr>
        <p:blipFill>
          <a:blip r:embed="rId2"/>
          <a:stretch>
            <a:fillRect/>
          </a:stretch>
        </p:blipFill>
        <p:spPr>
          <a:xfrm>
            <a:off x="803259" y="1774825"/>
            <a:ext cx="7537482" cy="4625975"/>
          </a:xfrm>
          <a:prstGeom prst="rect">
            <a:avLst/>
          </a:prstGeom>
        </p:spPr>
      </p:pic>
      <p:sp>
        <p:nvSpPr>
          <p:cNvPr id="5" name="Flèche droite 4"/>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4335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charges – l’analyse </a:t>
            </a:r>
            <a:r>
              <a:rPr lang="fr-FR" sz="2000" dirty="0" smtClean="0">
                <a:solidFill>
                  <a:prstClr val="white"/>
                </a:solidFill>
              </a:rPr>
              <a:t>fonctionnelle – la pieuvre</a:t>
            </a:r>
            <a:endParaRPr lang="fr-FR" dirty="0"/>
          </a:p>
        </p:txBody>
      </p:sp>
      <p:pic>
        <p:nvPicPr>
          <p:cNvPr id="4" name="Espace réservé du contenu 3"/>
          <p:cNvPicPr>
            <a:picLocks noGrp="1" noChangeAspect="1"/>
          </p:cNvPicPr>
          <p:nvPr>
            <p:ph idx="1"/>
          </p:nvPr>
        </p:nvPicPr>
        <p:blipFill>
          <a:blip r:embed="rId2"/>
          <a:stretch>
            <a:fillRect/>
          </a:stretch>
        </p:blipFill>
        <p:spPr>
          <a:xfrm>
            <a:off x="457200" y="2958578"/>
            <a:ext cx="8229600" cy="2258468"/>
          </a:xfrm>
          <a:prstGeom prst="rect">
            <a:avLst/>
          </a:prstGeom>
        </p:spPr>
      </p:pic>
      <p:sp>
        <p:nvSpPr>
          <p:cNvPr id="5" name="Flèche droite 4"/>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53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charges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sz="3200" b="1" kern="1200" dirty="0" smtClean="0">
                <a:solidFill>
                  <a:schemeClr val="tx1"/>
                </a:solidFill>
                <a:effectLst/>
                <a:latin typeface="+mn-lt"/>
                <a:ea typeface="+mn-ea"/>
                <a:cs typeface="+mn-cs"/>
              </a:rPr>
              <a:t>Fixer les limites temporelles : le début et la fin de votre projet</a:t>
            </a:r>
            <a:endParaRPr lang="fr-FR" sz="3200" kern="1200" dirty="0" smtClean="0">
              <a:solidFill>
                <a:schemeClr val="tx1"/>
              </a:solidFill>
              <a:effectLst/>
              <a:latin typeface="+mn-lt"/>
              <a:ea typeface="+mn-ea"/>
              <a:cs typeface="+mn-cs"/>
            </a:endParaRPr>
          </a:p>
          <a:p>
            <a:pPr algn="just"/>
            <a:endParaRPr lang="fr-FR" sz="32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Un projet peut être totalement indépendant, mais il entre généralement dans le cadre d’efforts collectifs pour obtenir un même résultat. </a:t>
            </a:r>
          </a:p>
          <a:p>
            <a:pPr algn="just"/>
            <a:endParaRPr lang="fr-FR" sz="32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Donc :</a:t>
            </a:r>
          </a:p>
          <a:p>
            <a:pPr lvl="1" algn="just"/>
            <a:r>
              <a:rPr lang="fr-FR" sz="2800" kern="1200" dirty="0" smtClean="0">
                <a:solidFill>
                  <a:schemeClr val="tx1"/>
                </a:solidFill>
                <a:effectLst/>
                <a:latin typeface="+mn-lt"/>
                <a:ea typeface="+mn-ea"/>
                <a:cs typeface="+mn-cs"/>
              </a:rPr>
              <a:t>Il faut éviter que de mêmes tâches soient exécutées plusieurs fois par différents projets et </a:t>
            </a:r>
          </a:p>
          <a:p>
            <a:pPr lvl="1" algn="just"/>
            <a:r>
              <a:rPr lang="fr-FR" sz="2800" kern="1200" dirty="0" smtClean="0">
                <a:solidFill>
                  <a:schemeClr val="tx1"/>
                </a:solidFill>
                <a:effectLst/>
                <a:latin typeface="+mn-lt"/>
                <a:ea typeface="+mn-ea"/>
                <a:cs typeface="+mn-cs"/>
              </a:rPr>
              <a:t>faire en sorte de coordonner les efforts.</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5783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a:t>
            </a:r>
            <a:r>
              <a:rPr lang="fr-FR" sz="2000" dirty="0" smtClean="0">
                <a:solidFill>
                  <a:prstClr val="white"/>
                </a:solidFill>
              </a:rPr>
              <a:t>charges</a:t>
            </a:r>
            <a:endParaRPr lang="fr-FR" dirty="0"/>
          </a:p>
        </p:txBody>
      </p:sp>
      <p:sp>
        <p:nvSpPr>
          <p:cNvPr id="3" name="Espace réservé du contenu 2"/>
          <p:cNvSpPr>
            <a:spLocks noGrp="1"/>
          </p:cNvSpPr>
          <p:nvPr>
            <p:ph sz="half" idx="1"/>
          </p:nvPr>
        </p:nvSpPr>
        <p:spPr>
          <a:xfrm>
            <a:off x="457200" y="1773936"/>
            <a:ext cx="6779096" cy="4623816"/>
          </a:xfrm>
        </p:spPr>
        <p:txBody>
          <a:bodyPr>
            <a:normAutofit/>
          </a:bodyPr>
          <a:lstStyle/>
          <a:p>
            <a:pPr algn="just"/>
            <a:r>
              <a:rPr lang="fr-FR" sz="3200" dirty="0" smtClean="0"/>
              <a:t>Rappelez-vous !</a:t>
            </a:r>
            <a:endParaRPr lang="fr-FR" sz="3200" dirty="0"/>
          </a:p>
          <a:p>
            <a:pPr algn="just"/>
            <a:endParaRPr lang="fr-FR" sz="3200" kern="1200" dirty="0" smtClean="0">
              <a:solidFill>
                <a:schemeClr val="tx1"/>
              </a:solidFill>
              <a:effectLst/>
              <a:latin typeface="+mn-lt"/>
              <a:ea typeface="+mn-ea"/>
              <a:cs typeface="+mn-cs"/>
            </a:endParaRPr>
          </a:p>
          <a:p>
            <a:pPr algn="just">
              <a:defRPr/>
            </a:pPr>
            <a:r>
              <a:rPr lang="fr-FR" sz="3200" dirty="0" smtClean="0"/>
              <a:t>Un </a:t>
            </a:r>
            <a:r>
              <a:rPr lang="fr-FR" sz="3200" dirty="0"/>
              <a:t>projet consiste à </a:t>
            </a:r>
            <a:r>
              <a:rPr lang="fr-FR" sz="3200" u="sng" dirty="0"/>
              <a:t>concevoir</a:t>
            </a:r>
            <a:r>
              <a:rPr lang="fr-FR" sz="3200" dirty="0"/>
              <a:t>, </a:t>
            </a:r>
            <a:r>
              <a:rPr lang="fr-FR" sz="3200" u="sng" dirty="0"/>
              <a:t>développer</a:t>
            </a:r>
            <a:r>
              <a:rPr lang="fr-FR" sz="3200" dirty="0"/>
              <a:t> et </a:t>
            </a:r>
            <a:r>
              <a:rPr lang="fr-FR" sz="3200" u="sng" dirty="0"/>
              <a:t>tester</a:t>
            </a:r>
            <a:r>
              <a:rPr lang="fr-FR" sz="3200" dirty="0"/>
              <a:t> un nouveau </a:t>
            </a:r>
            <a:r>
              <a:rPr lang="fr-FR" sz="3200" dirty="0" smtClean="0"/>
              <a:t>produit</a:t>
            </a:r>
            <a:r>
              <a:rPr lang="fr-FR" sz="3200" dirty="0"/>
              <a:t> </a:t>
            </a:r>
            <a:r>
              <a:rPr lang="fr-FR" sz="3200" dirty="0" smtClean="0"/>
              <a:t>(cycle en V).</a:t>
            </a:r>
            <a:endParaRPr lang="fr-FR" sz="3200" dirty="0"/>
          </a:p>
        </p:txBody>
      </p:sp>
      <p:pic>
        <p:nvPicPr>
          <p:cNvPr id="5" name="Espace réservé du contenu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414430" y="1934134"/>
            <a:ext cx="1622066" cy="3934305"/>
          </a:xfrm>
        </p:spPr>
      </p:pic>
      <p:sp>
        <p:nvSpPr>
          <p:cNvPr id="6" name="Flèche droite 5"/>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4623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Sommaire</a:t>
            </a:r>
            <a:endParaRPr lang="fr-FR" dirty="0"/>
          </a:p>
        </p:txBody>
      </p:sp>
      <p:sp>
        <p:nvSpPr>
          <p:cNvPr id="3" name="Espace réservé du contenu 2"/>
          <p:cNvSpPr>
            <a:spLocks noGrp="1"/>
          </p:cNvSpPr>
          <p:nvPr>
            <p:ph idx="1"/>
          </p:nvPr>
        </p:nvSpPr>
        <p:spPr/>
        <p:txBody>
          <a:bodyPr>
            <a:normAutofit/>
          </a:bodyPr>
          <a:lstStyle/>
          <a:p>
            <a:pPr algn="just"/>
            <a:r>
              <a:rPr lang="fr-FR" dirty="0" smtClean="0"/>
              <a:t>Présentation</a:t>
            </a:r>
          </a:p>
          <a:p>
            <a:pPr algn="just"/>
            <a:r>
              <a:rPr lang="fr-FR" dirty="0" smtClean="0"/>
              <a:t>1</a:t>
            </a:r>
            <a:r>
              <a:rPr lang="fr-FR" baseline="30000" dirty="0" smtClean="0"/>
              <a:t>ère</a:t>
            </a:r>
            <a:r>
              <a:rPr lang="fr-FR" baseline="0" dirty="0" smtClean="0"/>
              <a:t> partie</a:t>
            </a:r>
            <a:endParaRPr lang="fr-FR" dirty="0" smtClean="0"/>
          </a:p>
          <a:p>
            <a:pPr lvl="1" algn="just"/>
            <a:r>
              <a:rPr lang="fr-FR" dirty="0" smtClean="0"/>
              <a:t>Qu’est-ce qu’un projet</a:t>
            </a:r>
          </a:p>
          <a:p>
            <a:pPr lvl="0" algn="just"/>
            <a:r>
              <a:rPr lang="fr-FR" dirty="0" smtClean="0">
                <a:solidFill>
                  <a:srgbClr val="7030A0"/>
                </a:solidFill>
              </a:rPr>
              <a:t>2</a:t>
            </a:r>
            <a:r>
              <a:rPr lang="fr-FR" baseline="30000" dirty="0" smtClean="0">
                <a:solidFill>
                  <a:srgbClr val="7030A0"/>
                </a:solidFill>
              </a:rPr>
              <a:t>ème</a:t>
            </a:r>
            <a:r>
              <a:rPr lang="fr-FR" dirty="0" smtClean="0">
                <a:solidFill>
                  <a:srgbClr val="7030A0"/>
                </a:solidFill>
              </a:rPr>
              <a:t> partie</a:t>
            </a:r>
          </a:p>
          <a:p>
            <a:pPr lvl="1" algn="just"/>
            <a:r>
              <a:rPr lang="fr-FR" dirty="0" smtClean="0">
                <a:solidFill>
                  <a:srgbClr val="7030A0"/>
                </a:solidFill>
              </a:rPr>
              <a:t>Phase de démarrage</a:t>
            </a:r>
          </a:p>
          <a:p>
            <a:pPr lvl="0" algn="just"/>
            <a:r>
              <a:rPr lang="fr-FR" dirty="0" smtClean="0"/>
              <a:t>3</a:t>
            </a:r>
            <a:r>
              <a:rPr lang="fr-FR" baseline="30000" dirty="0" smtClean="0"/>
              <a:t>ème</a:t>
            </a:r>
            <a:r>
              <a:rPr lang="fr-FR" dirty="0" smtClean="0"/>
              <a:t> partie</a:t>
            </a:r>
          </a:p>
          <a:p>
            <a:pPr lvl="1" algn="just"/>
            <a:r>
              <a:rPr lang="fr-FR" dirty="0" smtClean="0"/>
              <a:t>Phase d’exécution</a:t>
            </a:r>
          </a:p>
          <a:p>
            <a:pPr lvl="0" algn="just"/>
            <a:r>
              <a:rPr lang="fr-FR" dirty="0" smtClean="0"/>
              <a:t>4</a:t>
            </a:r>
            <a:r>
              <a:rPr lang="fr-FR" baseline="30000" dirty="0" smtClean="0"/>
              <a:t>ème</a:t>
            </a:r>
            <a:r>
              <a:rPr lang="fr-FR" dirty="0" smtClean="0"/>
              <a:t> partie</a:t>
            </a:r>
          </a:p>
          <a:p>
            <a:pPr lvl="1" algn="just"/>
            <a:r>
              <a:rPr lang="fr-FR" dirty="0" smtClean="0"/>
              <a:t>Phase de clôture</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5373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a:t>
            </a:r>
            <a:r>
              <a:rPr lang="fr-FR" sz="2000" dirty="0" smtClean="0">
                <a:solidFill>
                  <a:prstClr val="white"/>
                </a:solidFill>
              </a:rPr>
              <a:t>charges</a:t>
            </a:r>
            <a:endParaRPr lang="fr-FR" dirty="0"/>
          </a:p>
        </p:txBody>
      </p:sp>
      <p:sp>
        <p:nvSpPr>
          <p:cNvPr id="3" name="Espace réservé du contenu 2"/>
          <p:cNvSpPr>
            <a:spLocks noGrp="1"/>
          </p:cNvSpPr>
          <p:nvPr>
            <p:ph idx="1"/>
          </p:nvPr>
        </p:nvSpPr>
        <p:spPr/>
        <p:txBody>
          <a:bodyPr>
            <a:normAutofit fontScale="92500" lnSpcReduction="20000"/>
          </a:bodyPr>
          <a:lstStyle/>
          <a:p>
            <a:pPr lvl="0" algn="just"/>
            <a:r>
              <a:rPr lang="fr-FR" sz="3200" kern="1200" dirty="0" smtClean="0">
                <a:solidFill>
                  <a:schemeClr val="tx1"/>
                </a:solidFill>
                <a:effectLst/>
                <a:latin typeface="+mn-lt"/>
                <a:ea typeface="+mn-ea"/>
                <a:cs typeface="+mn-cs"/>
              </a:rPr>
              <a:t>Vérifiez qu’il n’existe pas d’éléments qui sont le fruit d’une déduction implicite. </a:t>
            </a:r>
          </a:p>
          <a:p>
            <a:pPr lvl="0"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Supposons que votre patron vous ait demandé de </a:t>
            </a:r>
            <a:r>
              <a:rPr lang="fr-FR" sz="2800" u="sng" kern="1200" dirty="0" smtClean="0">
                <a:solidFill>
                  <a:schemeClr val="tx1"/>
                </a:solidFill>
                <a:effectLst/>
                <a:latin typeface="+mn-lt"/>
                <a:ea typeface="+mn-ea"/>
                <a:cs typeface="+mn-cs"/>
              </a:rPr>
              <a:t>concevoir</a:t>
            </a:r>
            <a:r>
              <a:rPr lang="fr-FR" sz="2800" kern="1200" dirty="0" smtClean="0">
                <a:solidFill>
                  <a:schemeClr val="tx1"/>
                </a:solidFill>
                <a:effectLst/>
                <a:latin typeface="+mn-lt"/>
                <a:ea typeface="+mn-ea"/>
                <a:cs typeface="+mn-cs"/>
              </a:rPr>
              <a:t> et </a:t>
            </a:r>
            <a:r>
              <a:rPr lang="fr-FR" sz="2800" u="sng" kern="1200" dirty="0" smtClean="0">
                <a:solidFill>
                  <a:schemeClr val="tx1"/>
                </a:solidFill>
                <a:effectLst/>
                <a:latin typeface="+mn-lt"/>
                <a:ea typeface="+mn-ea"/>
                <a:cs typeface="+mn-cs"/>
              </a:rPr>
              <a:t>développer</a:t>
            </a:r>
            <a:r>
              <a:rPr lang="fr-FR" sz="2800" kern="1200" dirty="0" smtClean="0">
                <a:solidFill>
                  <a:schemeClr val="tx1"/>
                </a:solidFill>
                <a:effectLst/>
                <a:latin typeface="+mn-lt"/>
                <a:ea typeface="+mn-ea"/>
                <a:cs typeface="+mn-cs"/>
              </a:rPr>
              <a:t> un nouveau produit. </a:t>
            </a:r>
          </a:p>
          <a:p>
            <a:pPr lvl="0"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Ok, mais et </a:t>
            </a:r>
            <a:r>
              <a:rPr lang="fr-FR" sz="2800" u="sng" kern="1200" dirty="0" smtClean="0">
                <a:solidFill>
                  <a:schemeClr val="tx1"/>
                </a:solidFill>
                <a:effectLst/>
                <a:latin typeface="+mn-lt"/>
                <a:ea typeface="+mn-ea"/>
                <a:cs typeface="+mn-cs"/>
              </a:rPr>
              <a:t>l’étude de marché </a:t>
            </a:r>
            <a:r>
              <a:rPr lang="fr-FR" sz="2800" kern="1200" dirty="0" smtClean="0">
                <a:solidFill>
                  <a:schemeClr val="tx1"/>
                </a:solidFill>
                <a:effectLst/>
                <a:latin typeface="+mn-lt"/>
                <a:ea typeface="+mn-ea"/>
                <a:cs typeface="+mn-cs"/>
              </a:rPr>
              <a:t>?</a:t>
            </a:r>
          </a:p>
          <a:p>
            <a:pPr lvl="0"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Vérifiez qu’il ne parte pas du principe que vous allez aussi vous charger de l’étude de marché afin de déterminer quelles seront les caractéristiques du produit.</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6894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charges</a:t>
            </a:r>
            <a:endParaRPr lang="fr-FR" dirty="0"/>
          </a:p>
        </p:txBody>
      </p:sp>
      <p:sp>
        <p:nvSpPr>
          <p:cNvPr id="3" name="Espace réservé du contenu 2"/>
          <p:cNvSpPr>
            <a:spLocks noGrp="1"/>
          </p:cNvSpPr>
          <p:nvPr>
            <p:ph idx="1"/>
          </p:nvPr>
        </p:nvSpPr>
        <p:spPr/>
        <p:txBody>
          <a:bodyPr>
            <a:normAutofit fontScale="85000" lnSpcReduction="10000"/>
          </a:bodyPr>
          <a:lstStyle/>
          <a:p>
            <a:pPr lvl="0" algn="just"/>
            <a:r>
              <a:rPr lang="fr-FR" sz="3200" kern="1200" dirty="0" smtClean="0">
                <a:solidFill>
                  <a:schemeClr val="tx1"/>
                </a:solidFill>
                <a:effectLst/>
                <a:latin typeface="+mn-lt"/>
                <a:ea typeface="+mn-ea"/>
                <a:cs typeface="+mn-cs"/>
              </a:rPr>
              <a:t>Utilisez un langage décrivant clairement les activités envisagées. Admettons que votre projet consiste en la </a:t>
            </a:r>
            <a:r>
              <a:rPr lang="fr-FR" sz="3200" b="1" u="sng" kern="1200" dirty="0" smtClean="0">
                <a:solidFill>
                  <a:schemeClr val="tx1"/>
                </a:solidFill>
                <a:effectLst/>
                <a:latin typeface="+mn-lt"/>
                <a:ea typeface="+mn-ea"/>
                <a:cs typeface="+mn-cs"/>
              </a:rPr>
              <a:t>mise en œuvre </a:t>
            </a:r>
            <a:r>
              <a:rPr lang="fr-FR" sz="3200" kern="1200" dirty="0" smtClean="0">
                <a:solidFill>
                  <a:schemeClr val="tx1"/>
                </a:solidFill>
                <a:effectLst/>
                <a:latin typeface="+mn-lt"/>
                <a:ea typeface="+mn-ea"/>
                <a:cs typeface="+mn-cs"/>
              </a:rPr>
              <a:t>d’un nouveau système d’information.</a:t>
            </a:r>
          </a:p>
          <a:p>
            <a:pPr lvl="0"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Ok, mais ça veut dire quoi mise</a:t>
            </a:r>
            <a:r>
              <a:rPr lang="fr-FR" sz="2800" kern="1200" baseline="0" dirty="0" smtClean="0">
                <a:solidFill>
                  <a:schemeClr val="tx1"/>
                </a:solidFill>
                <a:effectLst/>
                <a:latin typeface="+mn-lt"/>
                <a:ea typeface="+mn-ea"/>
                <a:cs typeface="+mn-cs"/>
              </a:rPr>
              <a:t> en œuvre ?</a:t>
            </a:r>
          </a:p>
          <a:p>
            <a:pPr lvl="0"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Les gens s’attendent-ils à ce que cela comprenne </a:t>
            </a:r>
          </a:p>
          <a:p>
            <a:pPr lvl="2" algn="just"/>
            <a:r>
              <a:rPr lang="fr-FR" sz="2400" kern="1200" dirty="0" smtClean="0">
                <a:solidFill>
                  <a:schemeClr val="tx1"/>
                </a:solidFill>
                <a:effectLst/>
                <a:latin typeface="+mn-lt"/>
                <a:ea typeface="+mn-ea"/>
                <a:cs typeface="+mn-cs"/>
              </a:rPr>
              <a:t>l’installation du nouveau logiciel, </a:t>
            </a:r>
          </a:p>
          <a:p>
            <a:pPr lvl="2" algn="just"/>
            <a:r>
              <a:rPr lang="fr-FR" sz="2400" kern="1200" dirty="0" smtClean="0">
                <a:solidFill>
                  <a:schemeClr val="tx1"/>
                </a:solidFill>
                <a:effectLst/>
                <a:latin typeface="+mn-lt"/>
                <a:ea typeface="+mn-ea"/>
                <a:cs typeface="+mn-cs"/>
              </a:rPr>
              <a:t>la formation des utilisateurs, </a:t>
            </a:r>
          </a:p>
          <a:p>
            <a:pPr lvl="2" algn="just"/>
            <a:r>
              <a:rPr lang="fr-FR" sz="2400" kern="1200" dirty="0" smtClean="0">
                <a:solidFill>
                  <a:schemeClr val="tx1"/>
                </a:solidFill>
                <a:effectLst/>
                <a:latin typeface="+mn-lt"/>
                <a:ea typeface="+mn-ea"/>
                <a:cs typeface="+mn-cs"/>
              </a:rPr>
              <a:t>l’évaluation des performances de l’outil, </a:t>
            </a:r>
          </a:p>
          <a:p>
            <a:pPr lvl="2" algn="just"/>
            <a:r>
              <a:rPr lang="fr-FR" sz="2400" kern="1200" dirty="0" smtClean="0">
                <a:solidFill>
                  <a:schemeClr val="tx1"/>
                </a:solidFill>
                <a:effectLst/>
                <a:latin typeface="+mn-lt"/>
                <a:ea typeface="+mn-ea"/>
                <a:cs typeface="+mn-cs"/>
              </a:rPr>
              <a:t>la résolution des problèmes, </a:t>
            </a:r>
          </a:p>
          <a:p>
            <a:pPr lvl="2" algn="just"/>
            <a:r>
              <a:rPr lang="fr-FR" dirty="0" smtClean="0"/>
              <a:t>autres ???</a:t>
            </a:r>
            <a:endParaRPr lang="fr-FR" sz="24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0823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a:t>
            </a:r>
            <a:r>
              <a:rPr lang="fr-FR" sz="2000" dirty="0" smtClean="0">
                <a:solidFill>
                  <a:prstClr val="white"/>
                </a:solidFill>
              </a:rPr>
              <a:t>charges - exemple</a:t>
            </a:r>
            <a:endParaRPr lang="fr-FR" dirty="0"/>
          </a:p>
        </p:txBody>
      </p:sp>
      <p:sp>
        <p:nvSpPr>
          <p:cNvPr id="3" name="Espace réservé du contenu 2"/>
          <p:cNvSpPr>
            <a:spLocks noGrp="1"/>
          </p:cNvSpPr>
          <p:nvPr>
            <p:ph idx="1"/>
          </p:nvPr>
        </p:nvSpPr>
        <p:spPr/>
        <p:txBody>
          <a:bodyPr>
            <a:normAutofit fontScale="92500"/>
          </a:bodyPr>
          <a:lstStyle/>
          <a:p>
            <a:pPr algn="just"/>
            <a:r>
              <a:rPr lang="fr-FR" sz="3200" kern="1200" dirty="0" smtClean="0">
                <a:solidFill>
                  <a:schemeClr val="tx1"/>
                </a:solidFill>
                <a:effectLst/>
                <a:latin typeface="+mn-lt"/>
                <a:ea typeface="+mn-ea"/>
                <a:cs typeface="+mn-cs"/>
              </a:rPr>
              <a:t>Une personne s’était vue confier le travail préparatoire pour </a:t>
            </a:r>
            <a:r>
              <a:rPr lang="fr-FR" sz="3200" u="sng" kern="1200" dirty="0" smtClean="0">
                <a:solidFill>
                  <a:srgbClr val="7030A0"/>
                </a:solidFill>
                <a:effectLst/>
                <a:latin typeface="+mn-lt"/>
                <a:ea typeface="+mn-ea"/>
                <a:cs typeface="+mn-cs"/>
              </a:rPr>
              <a:t>l’acquisition d’un équipement</a:t>
            </a:r>
            <a:r>
              <a:rPr lang="fr-FR" sz="3200" kern="1200" dirty="0" smtClean="0">
                <a:solidFill>
                  <a:schemeClr val="tx1"/>
                </a:solidFill>
                <a:effectLst/>
                <a:latin typeface="+mn-lt"/>
                <a:ea typeface="+mn-ea"/>
                <a:cs typeface="+mn-cs"/>
              </a:rPr>
              <a:t>. </a:t>
            </a:r>
          </a:p>
          <a:p>
            <a:pPr lvl="2" algn="just"/>
            <a:endParaRPr lang="fr-FR" sz="24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Elle a développé un plan incluant la </a:t>
            </a:r>
            <a:r>
              <a:rPr lang="fr-FR" sz="3200" u="sng" kern="1200" dirty="0" smtClean="0">
                <a:solidFill>
                  <a:schemeClr val="tx1"/>
                </a:solidFill>
                <a:effectLst/>
                <a:latin typeface="+mn-lt"/>
                <a:ea typeface="+mn-ea"/>
                <a:cs typeface="+mn-cs"/>
              </a:rPr>
              <a:t>sélection du fournisseur</a:t>
            </a:r>
            <a:r>
              <a:rPr lang="fr-FR" sz="3200" kern="1200" dirty="0" smtClean="0">
                <a:solidFill>
                  <a:schemeClr val="tx1"/>
                </a:solidFill>
                <a:effectLst/>
                <a:latin typeface="+mn-lt"/>
                <a:ea typeface="+mn-ea"/>
                <a:cs typeface="+mn-cs"/>
              </a:rPr>
              <a:t>, </a:t>
            </a:r>
            <a:r>
              <a:rPr lang="fr-FR" sz="3200" u="sng" kern="1200" dirty="0" smtClean="0">
                <a:solidFill>
                  <a:schemeClr val="tx1"/>
                </a:solidFill>
                <a:effectLst/>
                <a:latin typeface="+mn-lt"/>
                <a:ea typeface="+mn-ea"/>
                <a:cs typeface="+mn-cs"/>
              </a:rPr>
              <a:t>l’attribution du contrat</a:t>
            </a:r>
            <a:r>
              <a:rPr lang="fr-FR" sz="3200" kern="1200" dirty="0" smtClean="0">
                <a:solidFill>
                  <a:schemeClr val="tx1"/>
                </a:solidFill>
                <a:effectLst/>
                <a:latin typeface="+mn-lt"/>
                <a:ea typeface="+mn-ea"/>
                <a:cs typeface="+mn-cs"/>
              </a:rPr>
              <a:t>, </a:t>
            </a:r>
            <a:r>
              <a:rPr lang="fr-FR" sz="3200" u="sng" kern="1200" dirty="0" smtClean="0">
                <a:solidFill>
                  <a:schemeClr val="tx1"/>
                </a:solidFill>
                <a:effectLst/>
                <a:latin typeface="+mn-lt"/>
                <a:ea typeface="+mn-ea"/>
                <a:cs typeface="+mn-cs"/>
              </a:rPr>
              <a:t>la production</a:t>
            </a:r>
            <a:r>
              <a:rPr lang="fr-FR" sz="3200" kern="1200" dirty="0" smtClean="0">
                <a:solidFill>
                  <a:schemeClr val="tx1"/>
                </a:solidFill>
                <a:effectLst/>
                <a:latin typeface="+mn-lt"/>
                <a:ea typeface="+mn-ea"/>
                <a:cs typeface="+mn-cs"/>
              </a:rPr>
              <a:t> et </a:t>
            </a:r>
            <a:r>
              <a:rPr lang="fr-FR" sz="3200" u="sng" kern="1200" dirty="0" smtClean="0">
                <a:solidFill>
                  <a:schemeClr val="tx1"/>
                </a:solidFill>
                <a:effectLst/>
                <a:latin typeface="+mn-lt"/>
                <a:ea typeface="+mn-ea"/>
                <a:cs typeface="+mn-cs"/>
              </a:rPr>
              <a:t>la livraison de l’équipement</a:t>
            </a:r>
            <a:r>
              <a:rPr lang="fr-FR" sz="3200" kern="1200" dirty="0" smtClean="0">
                <a:solidFill>
                  <a:schemeClr val="tx1"/>
                </a:solidFill>
                <a:effectLst/>
                <a:latin typeface="+mn-lt"/>
                <a:ea typeface="+mn-ea"/>
                <a:cs typeface="+mn-cs"/>
              </a:rPr>
              <a:t>. </a:t>
            </a:r>
          </a:p>
          <a:p>
            <a:pPr lvl="2" algn="just"/>
            <a:endParaRPr lang="fr-FR" sz="24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Budget présenté à son patron : </a:t>
            </a:r>
          </a:p>
          <a:p>
            <a:pPr lvl="2" algn="just"/>
            <a:r>
              <a:rPr lang="fr-FR" sz="2400" kern="1200" dirty="0" smtClean="0">
                <a:solidFill>
                  <a:schemeClr val="tx1"/>
                </a:solidFill>
                <a:effectLst/>
                <a:latin typeface="+mn-lt"/>
                <a:ea typeface="+mn-ea"/>
                <a:cs typeface="+mn-cs"/>
              </a:rPr>
              <a:t>six mois de travail, </a:t>
            </a:r>
          </a:p>
          <a:p>
            <a:pPr lvl="2" algn="just"/>
            <a:r>
              <a:rPr lang="fr-FR" sz="2400" kern="1200" dirty="0" smtClean="0">
                <a:solidFill>
                  <a:schemeClr val="tx1"/>
                </a:solidFill>
                <a:effectLst/>
                <a:latin typeface="+mn-lt"/>
                <a:ea typeface="+mn-ea"/>
                <a:cs typeface="+mn-cs"/>
              </a:rPr>
              <a:t>coût de 350 000 euros. </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1028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a:t>
            </a:r>
            <a:r>
              <a:rPr lang="fr-FR" sz="2000" dirty="0" smtClean="0">
                <a:solidFill>
                  <a:prstClr val="white"/>
                </a:solidFill>
              </a:rPr>
              <a:t>charges - exemple</a:t>
            </a:r>
            <a:endParaRPr lang="fr-FR" dirty="0"/>
          </a:p>
        </p:txBody>
      </p:sp>
      <p:sp>
        <p:nvSpPr>
          <p:cNvPr id="3" name="Espace réservé du contenu 2"/>
          <p:cNvSpPr>
            <a:spLocks noGrp="1"/>
          </p:cNvSpPr>
          <p:nvPr>
            <p:ph idx="1"/>
          </p:nvPr>
        </p:nvSpPr>
        <p:spPr>
          <a:xfrm>
            <a:off x="457200" y="1775191"/>
            <a:ext cx="5266928" cy="4625609"/>
          </a:xfrm>
        </p:spPr>
        <p:txBody>
          <a:bodyPr>
            <a:normAutofit/>
          </a:bodyPr>
          <a:lstStyle/>
          <a:p>
            <a:pPr lvl="0" algn="just"/>
            <a:r>
              <a:rPr lang="fr-FR" sz="3200" kern="1200" dirty="0" smtClean="0">
                <a:solidFill>
                  <a:schemeClr val="tx1"/>
                </a:solidFill>
                <a:effectLst/>
                <a:latin typeface="+mn-lt"/>
                <a:ea typeface="+mn-ea"/>
                <a:cs typeface="+mn-cs"/>
              </a:rPr>
              <a:t>La réaction du patron : « Je pensais que</a:t>
            </a:r>
            <a:r>
              <a:rPr lang="fr-FR" sz="3200" kern="1200" baseline="0" dirty="0" smtClean="0">
                <a:solidFill>
                  <a:schemeClr val="tx1"/>
                </a:solidFill>
                <a:effectLst/>
                <a:latin typeface="+mn-lt"/>
                <a:ea typeface="+mn-ea"/>
                <a:cs typeface="+mn-cs"/>
              </a:rPr>
              <a:t> ça prendrait 2 mois et 20 000 euros maximum ! »</a:t>
            </a:r>
            <a:endParaRPr lang="fr-FR" sz="3200" kern="1200" dirty="0" smtClean="0">
              <a:solidFill>
                <a:schemeClr val="tx1"/>
              </a:solidFill>
              <a:effectLst/>
              <a:latin typeface="+mn-lt"/>
              <a:ea typeface="+mn-ea"/>
              <a:cs typeface="+mn-cs"/>
            </a:endParaRPr>
          </a:p>
          <a:p>
            <a:pPr lvl="1" algn="just"/>
            <a:endParaRPr lang="fr-FR" sz="28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D’où vient le problème ?</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5506" y="1957967"/>
            <a:ext cx="3132138" cy="3927475"/>
          </a:xfrm>
          <a:prstGeom prst="rect">
            <a:avLst/>
          </a:prstGeom>
        </p:spPr>
      </p:pic>
    </p:spTree>
    <p:extLst>
      <p:ext uri="{BB962C8B-B14F-4D97-AF65-F5344CB8AC3E}">
        <p14:creationId xmlns:p14="http://schemas.microsoft.com/office/powerpoint/2010/main" val="29681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 cahier des </a:t>
            </a:r>
            <a:r>
              <a:rPr lang="fr-FR" sz="2000" dirty="0" smtClean="0">
                <a:solidFill>
                  <a:prstClr val="white"/>
                </a:solidFill>
              </a:rPr>
              <a:t>charges - exemple</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sz="3200" kern="1200" dirty="0" smtClean="0">
                <a:solidFill>
                  <a:schemeClr val="tx1"/>
                </a:solidFill>
                <a:effectLst/>
                <a:latin typeface="+mn-lt"/>
                <a:ea typeface="+mn-ea"/>
                <a:cs typeface="+mn-cs"/>
              </a:rPr>
              <a:t>Après une discussion avec son patron, elle s’est rendu compte qu’elle avait pour seule mission de </a:t>
            </a:r>
            <a:r>
              <a:rPr lang="fr-FR" sz="3200" u="sng" kern="1200" dirty="0" smtClean="0">
                <a:solidFill>
                  <a:schemeClr val="tx1"/>
                </a:solidFill>
                <a:effectLst/>
                <a:latin typeface="+mn-lt"/>
                <a:ea typeface="+mn-ea"/>
                <a:cs typeface="+mn-cs"/>
              </a:rPr>
              <a:t>sélectionner le fournisseur </a:t>
            </a:r>
            <a:r>
              <a:rPr lang="fr-FR" sz="3200" kern="1200" dirty="0" smtClean="0">
                <a:solidFill>
                  <a:schemeClr val="tx1"/>
                </a:solidFill>
                <a:effectLst/>
                <a:latin typeface="+mn-lt"/>
                <a:ea typeface="+mn-ea"/>
                <a:cs typeface="+mn-cs"/>
              </a:rPr>
              <a:t>et non de passer la commande et de faire fabriquer puis livrer le matériel. </a:t>
            </a:r>
          </a:p>
          <a:p>
            <a:pPr lvl="2" algn="just"/>
            <a:endParaRPr lang="fr-FR" sz="24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 Mais, pourquoi choisir un fournisseur si nous ne voulons pas acheter cet équipement ? » </a:t>
            </a:r>
          </a:p>
          <a:p>
            <a:pPr lvl="0" algn="just"/>
            <a:endParaRPr lang="fr-FR" sz="3200" kern="1200" dirty="0" smtClean="0">
              <a:solidFill>
                <a:schemeClr val="tx1"/>
              </a:solidFill>
              <a:effectLst/>
              <a:latin typeface="+mn-lt"/>
              <a:ea typeface="+mn-ea"/>
              <a:cs typeface="+mn-cs"/>
            </a:endParaRPr>
          </a:p>
          <a:p>
            <a:pPr lvl="0" algn="just"/>
            <a:r>
              <a:rPr lang="fr-FR" sz="3200" kern="1200" dirty="0" smtClean="0">
                <a:solidFill>
                  <a:schemeClr val="tx1"/>
                </a:solidFill>
                <a:effectLst/>
                <a:latin typeface="+mn-lt"/>
                <a:ea typeface="+mn-ea"/>
                <a:cs typeface="+mn-cs"/>
              </a:rPr>
              <a:t>La question n’était pas de savoir si l’entreprise envisageait d’acheter ce matériel. La vraie question était de savoir si son projet ou un autre (dans le futur) en ferait l’acquisition.</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414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Clarifier le contenu et les </a:t>
            </a:r>
            <a:r>
              <a:rPr lang="fr-FR" dirty="0" smtClean="0"/>
              <a:t>limites</a:t>
            </a:r>
            <a:br>
              <a:rPr lang="fr-FR" dirty="0" smtClean="0"/>
            </a:br>
            <a:r>
              <a:rPr lang="fr-FR" sz="2000" dirty="0" smtClean="0">
                <a:solidFill>
                  <a:schemeClr val="bg1"/>
                </a:solidFill>
              </a:rPr>
              <a:t>Les objectifs</a:t>
            </a:r>
            <a:endParaRPr lang="fr-FR" sz="2000" dirty="0">
              <a:solidFill>
                <a:schemeClr val="bg1"/>
              </a:solidFill>
            </a:endParaRPr>
          </a:p>
        </p:txBody>
      </p:sp>
      <p:sp>
        <p:nvSpPr>
          <p:cNvPr id="3" name="Espace réservé du contenu 2"/>
          <p:cNvSpPr>
            <a:spLocks noGrp="1"/>
          </p:cNvSpPr>
          <p:nvPr>
            <p:ph sz="half" idx="1"/>
          </p:nvPr>
        </p:nvSpPr>
        <p:spPr>
          <a:xfrm>
            <a:off x="457200" y="1773936"/>
            <a:ext cx="4546848" cy="4623816"/>
          </a:xfrm>
        </p:spPr>
        <p:txBody>
          <a:bodyPr>
            <a:normAutofit fontScale="92500" lnSpcReduction="10000"/>
          </a:bodyPr>
          <a:lstStyle/>
          <a:p>
            <a:r>
              <a:rPr lang="fr-FR" sz="3200" kern="1200" dirty="0" smtClean="0">
                <a:solidFill>
                  <a:schemeClr val="tx1"/>
                </a:solidFill>
                <a:effectLst/>
                <a:latin typeface="+mn-lt"/>
                <a:ea typeface="+mn-ea"/>
                <a:cs typeface="+mn-cs"/>
              </a:rPr>
              <a:t>Les objectifs sont les résultats que votre projet va produire (livrables).</a:t>
            </a:r>
          </a:p>
          <a:p>
            <a:pPr algn="just"/>
            <a:endParaRPr lang="fr-FR" sz="3200" kern="1200" dirty="0" smtClean="0">
              <a:solidFill>
                <a:schemeClr val="tx1"/>
              </a:solidFill>
              <a:effectLst/>
              <a:latin typeface="+mn-lt"/>
              <a:ea typeface="+mn-ea"/>
              <a:cs typeface="+mn-cs"/>
            </a:endParaRPr>
          </a:p>
          <a:p>
            <a:r>
              <a:rPr lang="fr-FR" sz="3200" kern="1200" dirty="0" smtClean="0">
                <a:solidFill>
                  <a:schemeClr val="tx1"/>
                </a:solidFill>
                <a:effectLst/>
                <a:latin typeface="+mn-lt"/>
                <a:ea typeface="+mn-ea"/>
                <a:cs typeface="+mn-cs"/>
              </a:rPr>
              <a:t>Il peut s’agir de produits ou services développés ou des résultats de l’utilisation de ces produits ou services.</a:t>
            </a:r>
          </a:p>
        </p:txBody>
      </p:sp>
      <p:sp>
        <p:nvSpPr>
          <p:cNvPr id="6" name="Flèche droite 5"/>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7" name="Espace réservé du contenu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4044" y="2104231"/>
            <a:ext cx="3486912" cy="3962400"/>
          </a:xfrm>
          <a:prstGeom prst="rect">
            <a:avLst/>
          </a:prstGeom>
        </p:spPr>
      </p:pic>
    </p:spTree>
    <p:extLst>
      <p:ext uri="{BB962C8B-B14F-4D97-AF65-F5344CB8AC3E}">
        <p14:creationId xmlns:p14="http://schemas.microsoft.com/office/powerpoint/2010/main" val="79552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Les objectifs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Plus </a:t>
            </a:r>
            <a:r>
              <a:rPr lang="fr-FR" dirty="0"/>
              <a:t>vos objectifs sont précis, plus vous aurez de chances de les atteindre</a:t>
            </a:r>
            <a:r>
              <a:rPr lang="fr-FR" dirty="0" smtClean="0"/>
              <a:t>.</a:t>
            </a:r>
          </a:p>
          <a:p>
            <a:pPr algn="just"/>
            <a:endParaRPr lang="fr-FR" dirty="0"/>
          </a:p>
          <a:p>
            <a:pPr algn="just"/>
            <a:r>
              <a:rPr lang="fr-FR" dirty="0"/>
              <a:t>Exposer les objectifs </a:t>
            </a:r>
            <a:r>
              <a:rPr lang="fr-FR" dirty="0">
                <a:sym typeface="Wingdings" panose="05000000000000000000" pitchFamily="2" charset="2"/>
              </a:rPr>
              <a:t> Etre clair dans l’énoncé.</a:t>
            </a:r>
            <a:endParaRPr lang="fr-FR" dirty="0"/>
          </a:p>
          <a:p>
            <a:pPr marL="118872" indent="0" algn="just">
              <a:buNone/>
            </a:pPr>
            <a:endParaRPr lang="fr-FR" sz="32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Il faut placer les éléments suivants dans les objectifs :</a:t>
            </a:r>
          </a:p>
          <a:p>
            <a:pPr lvl="1"/>
            <a:r>
              <a:rPr lang="fr-FR" sz="2800" b="1" u="sng" kern="1200" dirty="0" smtClean="0">
                <a:solidFill>
                  <a:schemeClr val="tx1"/>
                </a:solidFill>
                <a:effectLst/>
                <a:latin typeface="+mn-lt"/>
                <a:ea typeface="+mn-ea"/>
                <a:cs typeface="+mn-cs"/>
              </a:rPr>
              <a:t>Énoncé :</a:t>
            </a:r>
            <a:r>
              <a:rPr lang="fr-FR" sz="2800" u="sng" kern="120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description de ce que vous voulez obtenir ;</a:t>
            </a:r>
          </a:p>
          <a:p>
            <a:pPr lvl="1"/>
            <a:r>
              <a:rPr lang="fr-FR" sz="2800" b="1" u="sng" kern="1200" dirty="0" smtClean="0">
                <a:solidFill>
                  <a:schemeClr val="tx1"/>
                </a:solidFill>
                <a:effectLst/>
                <a:latin typeface="+mn-lt"/>
                <a:ea typeface="+mn-ea"/>
                <a:cs typeface="+mn-cs"/>
              </a:rPr>
              <a:t>Outils de mesure :</a:t>
            </a:r>
            <a:r>
              <a:rPr lang="fr-FR" sz="2800" b="1" kern="120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indicateurs servant à évaluer la réussite du projet ;</a:t>
            </a:r>
          </a:p>
          <a:p>
            <a:pPr lvl="1"/>
            <a:r>
              <a:rPr lang="fr-FR" sz="2800" b="1" u="sng" kern="1200" dirty="0" smtClean="0">
                <a:solidFill>
                  <a:schemeClr val="tx1"/>
                </a:solidFill>
                <a:effectLst/>
                <a:latin typeface="+mn-lt"/>
                <a:ea typeface="+mn-ea"/>
                <a:cs typeface="+mn-cs"/>
              </a:rPr>
              <a:t>Métriques :</a:t>
            </a:r>
            <a:r>
              <a:rPr lang="fr-FR" sz="2800" b="1" kern="120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valeur(s) de chaque outil de mesure permettant d’évaluer le succès du projet. </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03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Les </a:t>
            </a:r>
            <a:r>
              <a:rPr lang="fr-FR" sz="2000" dirty="0" smtClean="0">
                <a:solidFill>
                  <a:prstClr val="white"/>
                </a:solidFill>
              </a:rPr>
              <a:t>objectifs - exemple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916832"/>
            <a:ext cx="8461957" cy="4608512"/>
          </a:xfrm>
        </p:spPr>
      </p:pic>
      <p:sp>
        <p:nvSpPr>
          <p:cNvPr id="5" name="Flèche droite 4"/>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0518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Les objectifs</a:t>
            </a:r>
            <a:endParaRPr lang="fr-FR" dirty="0"/>
          </a:p>
        </p:txBody>
      </p:sp>
      <p:sp>
        <p:nvSpPr>
          <p:cNvPr id="3" name="Espace réservé du contenu 2"/>
          <p:cNvSpPr>
            <a:spLocks noGrp="1"/>
          </p:cNvSpPr>
          <p:nvPr>
            <p:ph idx="1"/>
          </p:nvPr>
        </p:nvSpPr>
        <p:spPr/>
        <p:txBody>
          <a:bodyPr>
            <a:normAutofit/>
          </a:bodyPr>
          <a:lstStyle/>
          <a:p>
            <a:pPr lvl="0" algn="just"/>
            <a:r>
              <a:rPr lang="fr-FR" sz="3200" kern="1200" dirty="0" smtClean="0">
                <a:solidFill>
                  <a:schemeClr val="tx1"/>
                </a:solidFill>
                <a:effectLst/>
                <a:latin typeface="+mn-lt"/>
                <a:ea typeface="+mn-ea"/>
                <a:cs typeface="+mn-cs"/>
              </a:rPr>
              <a:t>Décrire brièvement chaque objectif. </a:t>
            </a:r>
          </a:p>
          <a:p>
            <a:pPr lvl="1" algn="just"/>
            <a:r>
              <a:rPr lang="fr-FR" sz="2800" kern="1200" dirty="0" smtClean="0">
                <a:solidFill>
                  <a:schemeClr val="tx1"/>
                </a:solidFill>
                <a:effectLst/>
                <a:latin typeface="+mn-lt"/>
                <a:ea typeface="+mn-ea"/>
                <a:cs typeface="+mn-cs"/>
              </a:rPr>
              <a:t>S’il vous faut une page entière pour décrire un seul objectif, la plupart des gens ne liront pas votre description.</a:t>
            </a:r>
          </a:p>
          <a:p>
            <a:pPr lvl="1" algn="just"/>
            <a:endParaRPr lang="fr-FR" sz="2800" kern="1200" dirty="0" smtClean="0">
              <a:solidFill>
                <a:schemeClr val="tx1"/>
              </a:solidFill>
              <a:effectLst/>
              <a:latin typeface="+mn-lt"/>
              <a:ea typeface="+mn-ea"/>
              <a:cs typeface="+mn-cs"/>
            </a:endParaRPr>
          </a:p>
          <a:p>
            <a:pPr lvl="0" algn="just"/>
            <a:r>
              <a:rPr lang="fr-FR" kern="1200" dirty="0" smtClean="0">
                <a:solidFill>
                  <a:schemeClr val="tx1"/>
                </a:solidFill>
                <a:effectLst/>
                <a:latin typeface="+mn-lt"/>
                <a:ea typeface="+mn-ea"/>
                <a:cs typeface="+mn-cs"/>
              </a:rPr>
              <a:t>Eviter le</a:t>
            </a:r>
            <a:r>
              <a:rPr lang="fr-FR" kern="1200" baseline="0" dirty="0" smtClean="0">
                <a:solidFill>
                  <a:schemeClr val="tx1"/>
                </a:solidFill>
                <a:effectLst/>
                <a:latin typeface="+mn-lt"/>
                <a:ea typeface="+mn-ea"/>
                <a:cs typeface="+mn-cs"/>
              </a:rPr>
              <a:t> j</a:t>
            </a:r>
            <a:r>
              <a:rPr lang="fr-FR" kern="1200" dirty="0" smtClean="0">
                <a:solidFill>
                  <a:schemeClr val="tx1"/>
                </a:solidFill>
                <a:effectLst/>
                <a:latin typeface="+mn-lt"/>
                <a:ea typeface="+mn-ea"/>
                <a:cs typeface="+mn-cs"/>
              </a:rPr>
              <a:t>argon, les sigles ou les</a:t>
            </a:r>
            <a:r>
              <a:rPr lang="fr-FR" kern="1200" baseline="0" dirty="0" smtClean="0">
                <a:solidFill>
                  <a:schemeClr val="tx1"/>
                </a:solidFill>
                <a:effectLst/>
                <a:latin typeface="+mn-lt"/>
                <a:ea typeface="+mn-ea"/>
                <a:cs typeface="+mn-cs"/>
              </a:rPr>
              <a:t> </a:t>
            </a:r>
            <a:r>
              <a:rPr lang="fr-FR" kern="1200" dirty="0" smtClean="0">
                <a:solidFill>
                  <a:schemeClr val="tx1"/>
                </a:solidFill>
                <a:effectLst/>
                <a:latin typeface="+mn-lt"/>
                <a:ea typeface="+mn-ea"/>
                <a:cs typeface="+mn-cs"/>
              </a:rPr>
              <a:t>acronymes. </a:t>
            </a:r>
          </a:p>
          <a:p>
            <a:pPr lvl="1" algn="just"/>
            <a:r>
              <a:rPr lang="fr-FR" kern="1200" dirty="0" smtClean="0">
                <a:solidFill>
                  <a:schemeClr val="tx1"/>
                </a:solidFill>
                <a:effectLst/>
                <a:latin typeface="+mn-lt"/>
                <a:ea typeface="+mn-ea"/>
                <a:cs typeface="+mn-cs"/>
              </a:rPr>
              <a:t>« Il faut que le MM v1 de QS soit prêt à</a:t>
            </a:r>
            <a:r>
              <a:rPr lang="fr-FR" kern="1200" baseline="0" dirty="0" smtClean="0">
                <a:solidFill>
                  <a:schemeClr val="tx1"/>
                </a:solidFill>
                <a:effectLst/>
                <a:latin typeface="+mn-lt"/>
                <a:ea typeface="+mn-ea"/>
                <a:cs typeface="+mn-cs"/>
              </a:rPr>
              <a:t> t+12 au plus tôt ».</a:t>
            </a:r>
            <a:endParaRPr lang="fr-FR"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101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just"/>
            <a:r>
              <a:rPr lang="fr-FR" dirty="0">
                <a:solidFill>
                  <a:srgbClr val="2DA2BF">
                    <a:satMod val="150000"/>
                  </a:srgbClr>
                </a:solidFill>
              </a:rPr>
              <a:t>Clarifier le contenu et les limites</a:t>
            </a:r>
            <a:br>
              <a:rPr lang="fr-FR" dirty="0">
                <a:solidFill>
                  <a:srgbClr val="2DA2BF">
                    <a:satMod val="150000"/>
                  </a:srgbClr>
                </a:solidFill>
              </a:rPr>
            </a:br>
            <a:r>
              <a:rPr lang="fr-FR" sz="2000" dirty="0">
                <a:solidFill>
                  <a:prstClr val="white"/>
                </a:solidFill>
              </a:rPr>
              <a:t>Les objectifs</a:t>
            </a:r>
            <a:endParaRPr lang="fr-FR" dirty="0"/>
          </a:p>
        </p:txBody>
      </p:sp>
      <p:sp>
        <p:nvSpPr>
          <p:cNvPr id="3" name="Espace réservé du contenu 2"/>
          <p:cNvSpPr>
            <a:spLocks noGrp="1"/>
          </p:cNvSpPr>
          <p:nvPr>
            <p:ph idx="1"/>
          </p:nvPr>
        </p:nvSpPr>
        <p:spPr/>
        <p:txBody>
          <a:bodyPr>
            <a:normAutofit fontScale="92500" lnSpcReduction="10000"/>
          </a:bodyPr>
          <a:lstStyle/>
          <a:p>
            <a:pPr lvl="0" algn="just"/>
            <a:r>
              <a:rPr lang="fr-FR" sz="3200" kern="1200" dirty="0" smtClean="0">
                <a:solidFill>
                  <a:schemeClr val="tx1"/>
                </a:solidFill>
                <a:effectLst/>
                <a:latin typeface="+mn-lt"/>
                <a:ea typeface="+mn-ea"/>
                <a:cs typeface="+mn-cs"/>
              </a:rPr>
              <a:t>Rendez vos objectifs </a:t>
            </a:r>
            <a:r>
              <a:rPr lang="fr-FR" sz="3200" kern="1200" dirty="0" smtClean="0">
                <a:solidFill>
                  <a:srgbClr val="FF0000"/>
                </a:solidFill>
                <a:effectLst/>
                <a:latin typeface="+mn-lt"/>
                <a:ea typeface="+mn-ea"/>
                <a:cs typeface="+mn-cs"/>
              </a:rPr>
              <a:t>SMART </a:t>
            </a:r>
            <a:r>
              <a:rPr lang="fr-FR" sz="3200" kern="1200" dirty="0" smtClean="0">
                <a:solidFill>
                  <a:schemeClr val="tx1"/>
                </a:solidFill>
                <a:effectLst/>
                <a:latin typeface="+mn-lt"/>
                <a:ea typeface="+mn-ea"/>
                <a:cs typeface="+mn-cs"/>
              </a:rPr>
              <a:t>:</a:t>
            </a:r>
          </a:p>
          <a:p>
            <a:pPr lvl="0" algn="just"/>
            <a:endParaRPr lang="fr-FR" sz="3200" kern="1200" dirty="0" smtClean="0">
              <a:solidFill>
                <a:schemeClr val="tx1"/>
              </a:solidFill>
              <a:effectLst/>
              <a:latin typeface="+mn-lt"/>
              <a:ea typeface="+mn-ea"/>
              <a:cs typeface="+mn-cs"/>
            </a:endParaRPr>
          </a:p>
          <a:p>
            <a:pPr lvl="1" algn="just"/>
            <a:r>
              <a:rPr lang="fr-FR" sz="2800" b="1" kern="1200" dirty="0" smtClean="0">
                <a:solidFill>
                  <a:srgbClr val="FF0000"/>
                </a:solidFill>
                <a:effectLst/>
                <a:latin typeface="+mn-lt"/>
                <a:ea typeface="+mn-ea"/>
                <a:cs typeface="+mn-cs"/>
              </a:rPr>
              <a:t>S</a:t>
            </a:r>
            <a:r>
              <a:rPr lang="fr-FR" sz="2800" b="1" kern="1200" dirty="0" smtClean="0">
                <a:solidFill>
                  <a:schemeClr val="tx1"/>
                </a:solidFill>
                <a:effectLst/>
                <a:latin typeface="+mn-lt"/>
                <a:ea typeface="+mn-ea"/>
                <a:cs typeface="+mn-cs"/>
              </a:rPr>
              <a:t>pécifiques</a:t>
            </a:r>
            <a:r>
              <a:rPr lang="fr-FR" sz="2800" kern="1200" dirty="0" smtClean="0">
                <a:solidFill>
                  <a:schemeClr val="tx1"/>
                </a:solidFill>
                <a:effectLst/>
                <a:latin typeface="+mn-lt"/>
                <a:ea typeface="+mn-ea"/>
                <a:cs typeface="+mn-cs"/>
              </a:rPr>
              <a:t> : Objectifs clairs et précis !</a:t>
            </a:r>
          </a:p>
          <a:p>
            <a:pPr lvl="1" algn="just"/>
            <a:r>
              <a:rPr lang="fr-FR" sz="2800" b="1" kern="1200" dirty="0" smtClean="0">
                <a:solidFill>
                  <a:srgbClr val="FF0000"/>
                </a:solidFill>
                <a:effectLst/>
                <a:latin typeface="+mn-lt"/>
                <a:ea typeface="+mn-ea"/>
                <a:cs typeface="+mn-cs"/>
              </a:rPr>
              <a:t>M</a:t>
            </a:r>
            <a:r>
              <a:rPr lang="fr-FR" sz="2800" b="1" kern="1200" dirty="0" smtClean="0">
                <a:solidFill>
                  <a:schemeClr val="tx1"/>
                </a:solidFill>
                <a:effectLst/>
                <a:latin typeface="+mn-lt"/>
                <a:ea typeface="+mn-ea"/>
                <a:cs typeface="+mn-cs"/>
              </a:rPr>
              <a:t>esurables</a:t>
            </a:r>
            <a:r>
              <a:rPr lang="fr-FR" sz="2800" kern="1200" dirty="0" smtClean="0">
                <a:solidFill>
                  <a:schemeClr val="tx1"/>
                </a:solidFill>
                <a:effectLst/>
                <a:latin typeface="+mn-lt"/>
                <a:ea typeface="+mn-ea"/>
                <a:cs typeface="+mn-cs"/>
              </a:rPr>
              <a:t> :  Quels sont les outils de mesure des performances qui serviront à savoir si vous avez atteint vos objectifs ?</a:t>
            </a:r>
          </a:p>
          <a:p>
            <a:pPr lvl="1" algn="just"/>
            <a:r>
              <a:rPr lang="fr-FR" sz="2800" b="1" kern="1200" dirty="0" smtClean="0">
                <a:solidFill>
                  <a:srgbClr val="FF0000"/>
                </a:solidFill>
                <a:effectLst/>
                <a:latin typeface="+mn-lt"/>
                <a:ea typeface="+mn-ea"/>
                <a:cs typeface="+mn-cs"/>
              </a:rPr>
              <a:t>A</a:t>
            </a:r>
            <a:r>
              <a:rPr lang="fr-FR" sz="2800" b="1" kern="1200" dirty="0" smtClean="0">
                <a:solidFill>
                  <a:schemeClr val="tx1"/>
                </a:solidFill>
                <a:effectLst/>
                <a:latin typeface="+mn-lt"/>
                <a:ea typeface="+mn-ea"/>
                <a:cs typeface="+mn-cs"/>
              </a:rPr>
              <a:t>gressifs</a:t>
            </a:r>
            <a:r>
              <a:rPr lang="fr-FR" sz="2800" kern="1200" dirty="0" smtClean="0">
                <a:solidFill>
                  <a:schemeClr val="tx1"/>
                </a:solidFill>
                <a:effectLst/>
                <a:latin typeface="+mn-lt"/>
                <a:ea typeface="+mn-ea"/>
                <a:cs typeface="+mn-cs"/>
              </a:rPr>
              <a:t> : Objectifs difficiles incitant les gens à sortir de leur zone de confort, mais pas trop !</a:t>
            </a:r>
          </a:p>
          <a:p>
            <a:pPr lvl="1" algn="just"/>
            <a:r>
              <a:rPr lang="fr-FR" sz="2800" b="1" kern="1200" dirty="0" smtClean="0">
                <a:solidFill>
                  <a:srgbClr val="FF0000"/>
                </a:solidFill>
                <a:effectLst/>
                <a:latin typeface="+mn-lt"/>
                <a:ea typeface="+mn-ea"/>
                <a:cs typeface="+mn-cs"/>
              </a:rPr>
              <a:t>R</a:t>
            </a:r>
            <a:r>
              <a:rPr lang="fr-FR" sz="2800" b="1" kern="1200" dirty="0" smtClean="0">
                <a:solidFill>
                  <a:schemeClr val="tx1"/>
                </a:solidFill>
                <a:effectLst/>
                <a:latin typeface="+mn-lt"/>
                <a:ea typeface="+mn-ea"/>
                <a:cs typeface="+mn-cs"/>
              </a:rPr>
              <a:t>éalistes</a:t>
            </a:r>
            <a:r>
              <a:rPr lang="fr-FR" sz="2800" kern="1200" dirty="0" smtClean="0">
                <a:solidFill>
                  <a:schemeClr val="tx1"/>
                </a:solidFill>
                <a:effectLst/>
                <a:latin typeface="+mn-lt"/>
                <a:ea typeface="+mn-ea"/>
                <a:cs typeface="+mn-cs"/>
              </a:rPr>
              <a:t> : Objectifs à la portée de l’équipe de projet ;</a:t>
            </a:r>
          </a:p>
          <a:p>
            <a:pPr lvl="1" algn="just"/>
            <a:r>
              <a:rPr lang="fr-FR" dirty="0"/>
              <a:t>D</a:t>
            </a:r>
            <a:r>
              <a:rPr lang="fr-FR" sz="2800" kern="1200" dirty="0" smtClean="0">
                <a:solidFill>
                  <a:schemeClr val="tx1"/>
                </a:solidFill>
                <a:effectLst/>
              </a:rPr>
              <a:t>é</a:t>
            </a:r>
            <a:r>
              <a:rPr lang="fr-FR" sz="2800" kern="1200" dirty="0" smtClean="0">
                <a:solidFill>
                  <a:schemeClr val="tx1"/>
                </a:solidFill>
                <a:effectLst/>
                <a:latin typeface="+mn-lt"/>
                <a:ea typeface="+mn-ea"/>
                <a:cs typeface="+mn-cs"/>
              </a:rPr>
              <a:t>limités dans le </a:t>
            </a:r>
            <a:r>
              <a:rPr lang="fr-FR" sz="2800" b="1" kern="1200" dirty="0" smtClean="0">
                <a:solidFill>
                  <a:srgbClr val="FF0000"/>
                </a:solidFill>
                <a:effectLst/>
                <a:latin typeface="+mn-lt"/>
                <a:ea typeface="+mn-ea"/>
                <a:cs typeface="+mn-cs"/>
              </a:rPr>
              <a:t>T</a:t>
            </a:r>
            <a:r>
              <a:rPr lang="fr-FR" sz="2800" b="1" kern="1200" dirty="0" smtClean="0">
                <a:solidFill>
                  <a:schemeClr val="tx1"/>
                </a:solidFill>
                <a:effectLst/>
                <a:latin typeface="+mn-lt"/>
                <a:ea typeface="+mn-ea"/>
                <a:cs typeface="+mn-cs"/>
              </a:rPr>
              <a:t>emps</a:t>
            </a:r>
            <a:r>
              <a:rPr lang="fr-FR" sz="2800" kern="1200" dirty="0" smtClean="0">
                <a:solidFill>
                  <a:schemeClr val="tx1"/>
                </a:solidFill>
                <a:effectLst/>
                <a:latin typeface="+mn-lt"/>
                <a:ea typeface="+mn-ea"/>
                <a:cs typeface="+mn-cs"/>
              </a:rPr>
              <a:t> : Indiquer la date précise à laquelle les objectifs devront être atteints.</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8373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Sommaire</a:t>
            </a:r>
            <a:endParaRPr lang="fr-FR" dirty="0"/>
          </a:p>
        </p:txBody>
      </p:sp>
      <p:sp>
        <p:nvSpPr>
          <p:cNvPr id="3" name="Espace réservé du contenu 2"/>
          <p:cNvSpPr>
            <a:spLocks noGrp="1"/>
          </p:cNvSpPr>
          <p:nvPr>
            <p:ph idx="1"/>
          </p:nvPr>
        </p:nvSpPr>
        <p:spPr/>
        <p:txBody>
          <a:bodyPr>
            <a:normAutofit/>
          </a:bodyPr>
          <a:lstStyle/>
          <a:p>
            <a:pPr lvl="0" algn="just"/>
            <a:r>
              <a:rPr lang="fr-FR" sz="3200" kern="1200" baseline="0" dirty="0" smtClean="0">
                <a:solidFill>
                  <a:schemeClr val="tx1"/>
                </a:solidFill>
                <a:effectLst/>
                <a:latin typeface="+mn-lt"/>
                <a:ea typeface="+mn-ea"/>
                <a:cs typeface="+mn-cs"/>
              </a:rPr>
              <a:t>2</a:t>
            </a:r>
            <a:r>
              <a:rPr lang="fr-FR" sz="3200" kern="1200" baseline="30000" dirty="0" smtClean="0">
                <a:solidFill>
                  <a:schemeClr val="tx1"/>
                </a:solidFill>
                <a:effectLst/>
                <a:latin typeface="+mn-lt"/>
                <a:ea typeface="+mn-ea"/>
                <a:cs typeface="+mn-cs"/>
              </a:rPr>
              <a:t>ème</a:t>
            </a:r>
            <a:r>
              <a:rPr lang="fr-FR" sz="3200" kern="1200" dirty="0" smtClean="0">
                <a:solidFill>
                  <a:schemeClr val="tx1"/>
                </a:solidFill>
                <a:effectLst/>
                <a:latin typeface="+mn-lt"/>
                <a:ea typeface="+mn-ea"/>
                <a:cs typeface="+mn-cs"/>
              </a:rPr>
              <a:t> partie</a:t>
            </a:r>
          </a:p>
          <a:p>
            <a:pPr lvl="1" algn="just"/>
            <a:r>
              <a:rPr lang="fr-FR" dirty="0" smtClean="0"/>
              <a:t>Clarifier </a:t>
            </a:r>
            <a:r>
              <a:rPr lang="fr-FR" dirty="0"/>
              <a:t>le contenu et les limites</a:t>
            </a:r>
          </a:p>
          <a:p>
            <a:pPr lvl="1" algn="just"/>
            <a:r>
              <a:rPr lang="fr-FR" dirty="0"/>
              <a:t>Spécifier la priorité</a:t>
            </a:r>
          </a:p>
          <a:p>
            <a:pPr lvl="1" algn="just"/>
            <a:r>
              <a:rPr lang="fr-FR" dirty="0"/>
              <a:t>L'environnement projet</a:t>
            </a:r>
          </a:p>
          <a:p>
            <a:pPr lvl="1" algn="just"/>
            <a:r>
              <a:rPr lang="fr-FR" dirty="0" smtClean="0"/>
              <a:t>Le </a:t>
            </a:r>
            <a:r>
              <a:rPr lang="fr-FR" dirty="0"/>
              <a:t>temps perdu</a:t>
            </a:r>
          </a:p>
          <a:p>
            <a:pPr lvl="1" algn="just"/>
            <a:r>
              <a:rPr lang="fr-FR" dirty="0"/>
              <a:t>La délégation</a:t>
            </a:r>
          </a:p>
          <a:p>
            <a:pPr lvl="1" algn="just"/>
            <a:r>
              <a:rPr lang="fr-FR" dirty="0" smtClean="0"/>
              <a:t>Les </a:t>
            </a:r>
            <a:r>
              <a:rPr lang="fr-FR" dirty="0"/>
              <a:t>risques</a:t>
            </a:r>
          </a:p>
          <a:p>
            <a:pPr lvl="1" algn="just"/>
            <a:r>
              <a:rPr lang="fr-FR" dirty="0"/>
              <a:t>Résumé</a:t>
            </a:r>
            <a:endParaRPr lang="fr-FR"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756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Spécifier la priorité</a:t>
            </a:r>
            <a:endParaRPr lang="fr-FR" dirty="0"/>
          </a:p>
        </p:txBody>
      </p:sp>
      <p:sp>
        <p:nvSpPr>
          <p:cNvPr id="3" name="Espace réservé du texte 2"/>
          <p:cNvSpPr>
            <a:spLocks noGrp="1"/>
          </p:cNvSpPr>
          <p:nvPr>
            <p:ph type="body" idx="1"/>
          </p:nvPr>
        </p:nvSpPr>
        <p:spPr/>
        <p:txBody>
          <a:bodyPr/>
          <a:lstStyle/>
          <a:p>
            <a:pPr algn="just"/>
            <a:r>
              <a:rPr lang="fr-FR" dirty="0" smtClean="0"/>
              <a:t>2</a:t>
            </a:r>
            <a:r>
              <a:rPr lang="fr-FR" baseline="30000" dirty="0" smtClean="0"/>
              <a:t>ème</a:t>
            </a:r>
            <a:r>
              <a:rPr lang="fr-FR" dirty="0" smtClean="0"/>
              <a:t> </a:t>
            </a:r>
            <a:r>
              <a:rPr lang="fr-FR" dirty="0"/>
              <a:t>partie</a:t>
            </a:r>
          </a:p>
          <a:p>
            <a:pPr algn="just"/>
            <a:r>
              <a:rPr lang="fr-FR" dirty="0" smtClean="0"/>
              <a:t>Phase de démarrage</a:t>
            </a:r>
            <a:endParaRPr lang="fr-FR" dirty="0"/>
          </a:p>
        </p:txBody>
      </p:sp>
    </p:spTree>
    <p:extLst>
      <p:ext uri="{BB962C8B-B14F-4D97-AF65-F5344CB8AC3E}">
        <p14:creationId xmlns:p14="http://schemas.microsoft.com/office/powerpoint/2010/main" val="15800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just"/>
            <a:r>
              <a:rPr lang="fr-FR" dirty="0"/>
              <a:t>Spécifier la priorité</a:t>
            </a:r>
          </a:p>
        </p:txBody>
      </p:sp>
      <p:sp>
        <p:nvSpPr>
          <p:cNvPr id="3" name="Espace réservé du contenu 2"/>
          <p:cNvSpPr>
            <a:spLocks noGrp="1"/>
          </p:cNvSpPr>
          <p:nvPr>
            <p:ph sz="half" idx="1"/>
          </p:nvPr>
        </p:nvSpPr>
        <p:spPr>
          <a:xfrm>
            <a:off x="457200" y="1773936"/>
            <a:ext cx="4258816" cy="4623816"/>
          </a:xfrm>
        </p:spPr>
        <p:txBody>
          <a:bodyPr>
            <a:normAutofit/>
          </a:bodyPr>
          <a:lstStyle/>
          <a:p>
            <a:pPr algn="just"/>
            <a:r>
              <a:rPr lang="fr-FR" sz="3200" kern="1200" dirty="0" smtClean="0">
                <a:solidFill>
                  <a:schemeClr val="tx1"/>
                </a:solidFill>
                <a:effectLst/>
                <a:latin typeface="+mn-lt"/>
                <a:ea typeface="+mn-ea"/>
                <a:cs typeface="+mn-cs"/>
              </a:rPr>
              <a:t>Quelle est la priorité </a:t>
            </a:r>
            <a:r>
              <a:rPr lang="fr-FR" sz="3200" dirty="0" smtClean="0"/>
              <a:t>?</a:t>
            </a:r>
          </a:p>
          <a:p>
            <a:pPr algn="just"/>
            <a:endParaRPr lang="fr-FR" sz="32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Tout projet subit trois contraintes : </a:t>
            </a:r>
          </a:p>
          <a:p>
            <a:pPr lvl="1" algn="just"/>
            <a:r>
              <a:rPr lang="fr-FR" sz="2800" kern="1200" dirty="0" smtClean="0">
                <a:solidFill>
                  <a:schemeClr val="tx1"/>
                </a:solidFill>
                <a:effectLst/>
                <a:latin typeface="+mn-lt"/>
                <a:ea typeface="+mn-ea"/>
                <a:cs typeface="+mn-cs"/>
              </a:rPr>
              <a:t>les délais, </a:t>
            </a:r>
          </a:p>
          <a:p>
            <a:pPr lvl="1" algn="just"/>
            <a:r>
              <a:rPr lang="fr-FR" sz="2800" kern="1200" dirty="0" smtClean="0">
                <a:solidFill>
                  <a:schemeClr val="tx1"/>
                </a:solidFill>
                <a:effectLst/>
                <a:latin typeface="+mn-lt"/>
                <a:ea typeface="+mn-ea"/>
                <a:cs typeface="+mn-cs"/>
              </a:rPr>
              <a:t>les coûts et </a:t>
            </a:r>
          </a:p>
          <a:p>
            <a:pPr lvl="1" algn="just"/>
            <a:r>
              <a:rPr lang="fr-FR" sz="2800" kern="1200" dirty="0" smtClean="0">
                <a:solidFill>
                  <a:schemeClr val="tx1"/>
                </a:solidFill>
                <a:effectLst/>
                <a:latin typeface="+mn-lt"/>
                <a:ea typeface="+mn-ea"/>
                <a:cs typeface="+mn-cs"/>
              </a:rPr>
              <a:t>la qualité. </a:t>
            </a:r>
          </a:p>
          <a:p>
            <a:pPr lvl="0" algn="just"/>
            <a:endParaRPr lang="fr-FR" sz="3200" kern="1200" dirty="0" smtClean="0">
              <a:solidFill>
                <a:schemeClr val="tx1"/>
              </a:solidFill>
              <a:effectLst/>
              <a:latin typeface="+mn-lt"/>
              <a:ea typeface="+mn-ea"/>
              <a:cs typeface="+mn-cs"/>
            </a:endParaRPr>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3089008"/>
            <a:ext cx="4038600" cy="1992846"/>
          </a:xfrm>
        </p:spPr>
      </p:pic>
      <p:sp>
        <p:nvSpPr>
          <p:cNvPr id="6" name="Flèche droite 5"/>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0579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pPr algn="just"/>
            <a:r>
              <a:rPr lang="fr-FR" dirty="0" smtClean="0"/>
              <a:t>Spécifier la priorité</a:t>
            </a:r>
            <a:endParaRPr lang="fr-FR" dirty="0"/>
          </a:p>
        </p:txBody>
      </p:sp>
      <p:pic>
        <p:nvPicPr>
          <p:cNvPr id="4" name="Espace réservé du contenu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3089008"/>
            <a:ext cx="4038600" cy="1992846"/>
          </a:xfrm>
        </p:spPr>
      </p:pic>
      <p:sp>
        <p:nvSpPr>
          <p:cNvPr id="6" name="Espace réservé du contenu 5"/>
          <p:cNvSpPr>
            <a:spLocks noGrp="1"/>
          </p:cNvSpPr>
          <p:nvPr>
            <p:ph sz="half" idx="2"/>
          </p:nvPr>
        </p:nvSpPr>
        <p:spPr/>
        <p:txBody>
          <a:bodyPr>
            <a:normAutofit fontScale="92500" lnSpcReduction="20000"/>
          </a:bodyPr>
          <a:lstStyle/>
          <a:p>
            <a:pPr algn="just" rtl="0" eaLnBrk="0" fontAlgn="base" hangingPunct="0"/>
            <a:r>
              <a:rPr lang="fr-FR" sz="2800" kern="1200" dirty="0" smtClean="0">
                <a:solidFill>
                  <a:schemeClr val="tx1"/>
                </a:solidFill>
                <a:effectLst/>
                <a:latin typeface="+mn-lt"/>
                <a:ea typeface="+mn-ea"/>
                <a:cs typeface="+mn-cs"/>
              </a:rPr>
              <a:t>Produire de la </a:t>
            </a:r>
            <a:r>
              <a:rPr lang="fr-FR" sz="2800" u="sng" kern="1200" dirty="0" smtClean="0">
                <a:solidFill>
                  <a:schemeClr val="tx1"/>
                </a:solidFill>
                <a:effectLst/>
              </a:rPr>
              <a:t>Qualité </a:t>
            </a:r>
            <a:endParaRPr lang="fr-FR" sz="2800" u="sng" dirty="0" smtClean="0">
              <a:effectLst/>
            </a:endParaRPr>
          </a:p>
          <a:p>
            <a:pPr algn="just" rtl="0" eaLnBrk="0" fontAlgn="base" hangingPunct="0"/>
            <a:r>
              <a:rPr lang="fr-FR" sz="2800" kern="1200" dirty="0" smtClean="0">
                <a:solidFill>
                  <a:schemeClr val="tx1"/>
                </a:solidFill>
                <a:effectLst/>
                <a:latin typeface="+mn-lt"/>
                <a:ea typeface="+mn-ea"/>
                <a:cs typeface="+mn-cs"/>
              </a:rPr>
              <a:t>Maitriser les </a:t>
            </a:r>
            <a:r>
              <a:rPr lang="fr-FR" sz="2800" u="sng" kern="1200" dirty="0" smtClean="0">
                <a:solidFill>
                  <a:schemeClr val="tx1"/>
                </a:solidFill>
                <a:effectLst/>
              </a:rPr>
              <a:t>Coûts </a:t>
            </a:r>
            <a:endParaRPr lang="fr-FR" u="sng" dirty="0" smtClean="0">
              <a:effectLst/>
            </a:endParaRPr>
          </a:p>
          <a:p>
            <a:pPr algn="just" rtl="0" eaLnBrk="0" fontAlgn="base" hangingPunct="0"/>
            <a:r>
              <a:rPr lang="fr-FR" sz="2800" kern="1200" dirty="0" smtClean="0">
                <a:solidFill>
                  <a:schemeClr val="tx1"/>
                </a:solidFill>
                <a:effectLst/>
                <a:latin typeface="+mn-lt"/>
                <a:ea typeface="+mn-ea"/>
                <a:cs typeface="+mn-cs"/>
              </a:rPr>
              <a:t>Respecter les </a:t>
            </a:r>
            <a:r>
              <a:rPr lang="fr-FR" sz="2800" u="sng" kern="1200" dirty="0" smtClean="0">
                <a:solidFill>
                  <a:schemeClr val="tx1"/>
                </a:solidFill>
                <a:effectLst/>
              </a:rPr>
              <a:t>Délais </a:t>
            </a:r>
          </a:p>
          <a:p>
            <a:pPr algn="just" rtl="0" eaLnBrk="0" fontAlgn="base" hangingPunct="0"/>
            <a:endParaRPr lang="fr-FR" u="sng" dirty="0" smtClean="0">
              <a:effectLst/>
            </a:endParaRPr>
          </a:p>
          <a:p>
            <a:pPr rtl="0" fontAlgn="base"/>
            <a:r>
              <a:rPr lang="fr-FR" sz="2800" kern="1200" dirty="0" smtClean="0">
                <a:solidFill>
                  <a:schemeClr val="tx1"/>
                </a:solidFill>
                <a:effectLst/>
                <a:latin typeface="+mn-lt"/>
                <a:ea typeface="+mn-ea"/>
                <a:cs typeface="+mn-cs"/>
              </a:rPr>
              <a:t>Ces 3 drivers étant interdépendants, réduire ou augmenter l’importance de l’un a un impact direct sur les autres. </a:t>
            </a:r>
          </a:p>
          <a:p>
            <a:pPr algn="just" rtl="0" fontAlgn="base"/>
            <a:endParaRPr lang="fr-FR" sz="2800" dirty="0" smtClean="0">
              <a:effectLst/>
            </a:endParaRPr>
          </a:p>
          <a:p>
            <a:pPr algn="just" rtl="0" fontAlgn="base"/>
            <a:r>
              <a:rPr lang="fr-FR" sz="2800" kern="1200" dirty="0" smtClean="0">
                <a:solidFill>
                  <a:srgbClr val="FF0000"/>
                </a:solidFill>
                <a:effectLst/>
                <a:latin typeface="+mn-lt"/>
                <a:ea typeface="+mn-ea"/>
                <a:cs typeface="+mn-cs"/>
              </a:rPr>
              <a:t>Il est primordial de savoir quel est le driver du projet.</a:t>
            </a:r>
            <a:endParaRPr lang="fr-FR" dirty="0" smtClean="0">
              <a:solidFill>
                <a:srgbClr val="FF0000"/>
              </a:solidFill>
              <a:effectLst/>
            </a:endParaRPr>
          </a:p>
        </p:txBody>
      </p:sp>
      <p:sp>
        <p:nvSpPr>
          <p:cNvPr id="7" name="Flèche droite 6"/>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240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Spécifier la priorité</a:t>
            </a:r>
            <a:endParaRPr lang="fr-FR" dirty="0"/>
          </a:p>
        </p:txBody>
      </p:sp>
      <p:sp>
        <p:nvSpPr>
          <p:cNvPr id="3" name="Espace réservé du contenu 2"/>
          <p:cNvSpPr>
            <a:spLocks noGrp="1"/>
          </p:cNvSpPr>
          <p:nvPr>
            <p:ph idx="1"/>
          </p:nvPr>
        </p:nvSpPr>
        <p:spPr/>
        <p:txBody>
          <a:bodyPr>
            <a:normAutofit/>
          </a:bodyPr>
          <a:lstStyle/>
          <a:p>
            <a:pPr algn="just" rtl="0" fontAlgn="base"/>
            <a:r>
              <a:rPr lang="fr-FR" sz="3200" b="1" kern="1200" dirty="0" smtClean="0">
                <a:solidFill>
                  <a:srgbClr val="7030A0"/>
                </a:solidFill>
                <a:effectLst/>
                <a:latin typeface="+mn-lt"/>
                <a:ea typeface="+mn-ea"/>
                <a:cs typeface="+mn-cs"/>
              </a:rPr>
              <a:t>« Rapide et pas cher » = perte en qualité </a:t>
            </a:r>
          </a:p>
          <a:p>
            <a:pPr lvl="1" algn="just" fontAlgn="base"/>
            <a:r>
              <a:rPr lang="fr-FR" dirty="0" smtClean="0"/>
              <a:t>L</a:t>
            </a:r>
            <a:r>
              <a:rPr lang="fr-FR" sz="2400" kern="1200" dirty="0" smtClean="0">
                <a:solidFill>
                  <a:schemeClr val="tx1"/>
                </a:solidFill>
                <a:effectLst/>
                <a:latin typeface="+mn-lt"/>
                <a:ea typeface="+mn-ea"/>
                <a:cs typeface="+mn-cs"/>
              </a:rPr>
              <a:t>es décisions qui sont prises (en design, développement…) sont « orientées délai » et limitation du budget.</a:t>
            </a:r>
            <a:endParaRPr lang="fr-FR" dirty="0" smtClean="0">
              <a:effectLst/>
            </a:endParaRPr>
          </a:p>
          <a:p>
            <a:pPr lvl="1" algn="just" rtl="0" fontAlgn="base"/>
            <a:r>
              <a:rPr lang="fr-FR" sz="2800" kern="1200" dirty="0" smtClean="0">
                <a:solidFill>
                  <a:schemeClr val="tx1"/>
                </a:solidFill>
                <a:effectLst/>
                <a:latin typeface="+mn-lt"/>
                <a:ea typeface="+mn-ea"/>
                <a:cs typeface="+mn-cs"/>
              </a:rPr>
              <a:t>Le produit fini fonctionnera mais ne sera pas d’une qualité optimum (risque de déception du client vs. ses attentes initiales).</a:t>
            </a:r>
            <a:endParaRPr lang="fr-FR" dirty="0" smtClean="0">
              <a:effectLst/>
            </a:endParaRPr>
          </a:p>
          <a:p>
            <a:pPr lvl="1" algn="just" rtl="0" fontAlgn="base"/>
            <a:r>
              <a:rPr lang="fr-FR" sz="2800" kern="1200" dirty="0" smtClean="0">
                <a:solidFill>
                  <a:schemeClr val="tx1"/>
                </a:solidFill>
                <a:effectLst/>
                <a:latin typeface="+mn-lt"/>
                <a:ea typeface="+mn-ea"/>
                <a:cs typeface="+mn-cs"/>
              </a:rPr>
              <a:t>Tendance à prendre des profils junior.</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4627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Spécifier la priorité</a:t>
            </a:r>
            <a:endParaRPr lang="fr-FR" dirty="0"/>
          </a:p>
        </p:txBody>
      </p:sp>
      <p:sp>
        <p:nvSpPr>
          <p:cNvPr id="3" name="Espace réservé du contenu 2"/>
          <p:cNvSpPr>
            <a:spLocks noGrp="1"/>
          </p:cNvSpPr>
          <p:nvPr>
            <p:ph idx="1"/>
          </p:nvPr>
        </p:nvSpPr>
        <p:spPr/>
        <p:txBody>
          <a:bodyPr>
            <a:normAutofit/>
          </a:bodyPr>
          <a:lstStyle/>
          <a:p>
            <a:pPr algn="just" rtl="0" fontAlgn="base"/>
            <a:r>
              <a:rPr lang="fr-FR" sz="3200" b="1" kern="1200" dirty="0" smtClean="0">
                <a:solidFill>
                  <a:srgbClr val="7030A0"/>
                </a:solidFill>
                <a:effectLst/>
              </a:rPr>
              <a:t>« Rapide et de bonne qualité » = plus cher </a:t>
            </a:r>
            <a:endParaRPr lang="fr-FR" sz="3200" dirty="0" smtClean="0">
              <a:solidFill>
                <a:srgbClr val="7030A0"/>
              </a:solidFill>
              <a:effectLst/>
            </a:endParaRPr>
          </a:p>
          <a:p>
            <a:pPr lvl="1" algn="just" rtl="0" fontAlgn="base"/>
            <a:r>
              <a:rPr lang="fr-FR" sz="2800" kern="1200" dirty="0" smtClean="0">
                <a:solidFill>
                  <a:schemeClr val="tx1"/>
                </a:solidFill>
                <a:effectLst/>
                <a:latin typeface="+mn-lt"/>
                <a:ea typeface="+mn-ea"/>
                <a:cs typeface="+mn-cs"/>
              </a:rPr>
              <a:t>Le client a des contraintes de budget (deadline : dans 1 mois) avec des attentes élevées en terme de design. </a:t>
            </a:r>
            <a:endParaRPr lang="fr-FR" dirty="0" smtClean="0">
              <a:effectLst/>
            </a:endParaRPr>
          </a:p>
          <a:p>
            <a:pPr lvl="1" algn="just" rtl="0" fontAlgn="base"/>
            <a:r>
              <a:rPr lang="fr-FR" sz="2800" kern="1200" dirty="0" smtClean="0">
                <a:solidFill>
                  <a:schemeClr val="tx1"/>
                </a:solidFill>
                <a:effectLst/>
                <a:latin typeface="+mn-lt"/>
                <a:ea typeface="+mn-ea"/>
                <a:cs typeface="+mn-cs"/>
              </a:rPr>
              <a:t>On doit affecter plus de ressources en parallèle sur le projet pour tenir les délais, et faire intervenir des profils plus Senior.</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334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Spécifier la priorité</a:t>
            </a:r>
            <a:endParaRPr lang="fr-FR" dirty="0"/>
          </a:p>
        </p:txBody>
      </p:sp>
      <p:sp>
        <p:nvSpPr>
          <p:cNvPr id="3" name="Espace réservé du contenu 2"/>
          <p:cNvSpPr>
            <a:spLocks noGrp="1"/>
          </p:cNvSpPr>
          <p:nvPr>
            <p:ph idx="1"/>
          </p:nvPr>
        </p:nvSpPr>
        <p:spPr/>
        <p:txBody>
          <a:bodyPr>
            <a:normAutofit/>
          </a:bodyPr>
          <a:lstStyle/>
          <a:p>
            <a:pPr algn="just" rtl="0" fontAlgn="base"/>
            <a:r>
              <a:rPr lang="fr-FR" sz="3200" b="1" kern="1200" dirty="0" smtClean="0">
                <a:solidFill>
                  <a:srgbClr val="7030A0"/>
                </a:solidFill>
                <a:effectLst/>
              </a:rPr>
              <a:t>« Bonne qualité et pas cher » = élongation importante</a:t>
            </a:r>
            <a:endParaRPr lang="fr-FR" dirty="0" smtClean="0">
              <a:solidFill>
                <a:srgbClr val="7030A0"/>
              </a:solidFill>
              <a:effectLst/>
            </a:endParaRPr>
          </a:p>
          <a:p>
            <a:pPr lvl="1" algn="just" rtl="0" fontAlgn="base"/>
            <a:r>
              <a:rPr lang="fr-FR" sz="2800" kern="1200" dirty="0" smtClean="0">
                <a:solidFill>
                  <a:schemeClr val="tx1"/>
                </a:solidFill>
                <a:effectLst/>
                <a:latin typeface="+mn-lt"/>
                <a:ea typeface="+mn-ea"/>
                <a:cs typeface="+mn-cs"/>
              </a:rPr>
              <a:t>Le client n’a pas de contrainte de timing (assez rare) mais a un budget limité. </a:t>
            </a:r>
            <a:endParaRPr lang="fr-FR" dirty="0" smtClean="0">
              <a:effectLst/>
            </a:endParaRPr>
          </a:p>
          <a:p>
            <a:pPr lvl="1" algn="just" rtl="0" fontAlgn="base"/>
            <a:r>
              <a:rPr lang="fr-FR" sz="2800" kern="1200" dirty="0" smtClean="0">
                <a:solidFill>
                  <a:schemeClr val="tx1"/>
                </a:solidFill>
                <a:effectLst/>
                <a:latin typeface="+mn-lt"/>
                <a:ea typeface="+mn-ea"/>
                <a:cs typeface="+mn-cs"/>
              </a:rPr>
              <a:t>On affecte des ressources au profil Senior mais uniquement à des moments de faible activité en terme de projet. </a:t>
            </a:r>
            <a:endParaRPr lang="fr-FR" dirty="0" smtClean="0">
              <a:effectLst/>
            </a:endParaRPr>
          </a:p>
          <a:p>
            <a:pPr lvl="1" algn="just" rtl="0" fontAlgn="base"/>
            <a:r>
              <a:rPr lang="fr-FR" sz="2800" kern="1200" dirty="0" smtClean="0">
                <a:solidFill>
                  <a:schemeClr val="tx1"/>
                </a:solidFill>
                <a:effectLst/>
                <a:latin typeface="+mn-lt"/>
                <a:ea typeface="+mn-ea"/>
                <a:cs typeface="+mn-cs"/>
              </a:rPr>
              <a:t>Le projet n’étant pas prioritaire, il sortira mais on ne sait pas trop quand…</a:t>
            </a:r>
            <a:endParaRPr lang="fr-FR" dirty="0" smtClean="0">
              <a:effectLst/>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2642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a:t>Spécifier la priorité</a:t>
            </a:r>
          </a:p>
        </p:txBody>
      </p:sp>
      <p:sp>
        <p:nvSpPr>
          <p:cNvPr id="3" name="Espace réservé du contenu 2"/>
          <p:cNvSpPr>
            <a:spLocks noGrp="1"/>
          </p:cNvSpPr>
          <p:nvPr>
            <p:ph idx="1"/>
          </p:nvPr>
        </p:nvSpPr>
        <p:spPr/>
        <p:txBody>
          <a:bodyPr>
            <a:normAutofit/>
          </a:bodyPr>
          <a:lstStyle/>
          <a:p>
            <a:pPr lvl="0" algn="just"/>
            <a:r>
              <a:rPr lang="fr-FR" sz="3200" kern="1200" dirty="0" smtClean="0">
                <a:solidFill>
                  <a:schemeClr val="tx1"/>
                </a:solidFill>
                <a:effectLst/>
                <a:latin typeface="+mn-lt"/>
                <a:ea typeface="+mn-ea"/>
                <a:cs typeface="+mn-cs"/>
              </a:rPr>
              <a:t>Vous privilégiez </a:t>
            </a:r>
            <a:r>
              <a:rPr lang="fr-FR" sz="3200" b="1" u="sng" kern="1200" dirty="0" smtClean="0">
                <a:solidFill>
                  <a:schemeClr val="tx1"/>
                </a:solidFill>
                <a:effectLst/>
                <a:latin typeface="+mn-lt"/>
                <a:ea typeface="+mn-ea"/>
                <a:cs typeface="+mn-cs"/>
              </a:rPr>
              <a:t>les délais</a:t>
            </a:r>
          </a:p>
          <a:p>
            <a:pPr lvl="1" algn="just"/>
            <a:r>
              <a:rPr lang="fr-FR" sz="2800" kern="1200" dirty="0" smtClean="0">
                <a:solidFill>
                  <a:schemeClr val="tx1"/>
                </a:solidFill>
                <a:effectLst/>
                <a:latin typeface="+mn-lt"/>
                <a:ea typeface="+mn-ea"/>
                <a:cs typeface="+mn-cs"/>
              </a:rPr>
              <a:t>« Cette</a:t>
            </a:r>
            <a:r>
              <a:rPr lang="fr-FR" sz="2800" kern="1200" baseline="0" dirty="0" smtClean="0">
                <a:solidFill>
                  <a:schemeClr val="tx1"/>
                </a:solidFill>
                <a:effectLst/>
                <a:latin typeface="+mn-lt"/>
                <a:ea typeface="+mn-ea"/>
                <a:cs typeface="+mn-cs"/>
              </a:rPr>
              <a:t> ligne de métro sera mise en service le 25 juillet 2020. »</a:t>
            </a:r>
          </a:p>
          <a:p>
            <a:pPr lvl="0" algn="just"/>
            <a:endParaRPr lang="fr-FR" sz="3200" kern="1200" dirty="0" smtClean="0">
              <a:solidFill>
                <a:schemeClr val="tx1"/>
              </a:solidFill>
              <a:effectLst/>
              <a:latin typeface="+mn-lt"/>
              <a:ea typeface="+mn-ea"/>
              <a:cs typeface="+mn-cs"/>
            </a:endParaRPr>
          </a:p>
          <a:p>
            <a:pPr lvl="0" algn="just"/>
            <a:r>
              <a:rPr lang="fr-FR" sz="3200" kern="1200" dirty="0" smtClean="0">
                <a:solidFill>
                  <a:schemeClr val="tx1"/>
                </a:solidFill>
                <a:effectLst/>
                <a:latin typeface="+mn-lt"/>
                <a:ea typeface="+mn-ea"/>
                <a:cs typeface="+mn-cs"/>
              </a:rPr>
              <a:t>Votre projet doit absolument tenir ses dates, vous êtes prêt à accroître votre budget et réduire un certain nombre de spécifications du produit, pourvu qu’il soit délivré dans les temps.</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5128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a:t>Spécifier la priorité</a:t>
            </a:r>
          </a:p>
        </p:txBody>
      </p:sp>
      <p:sp>
        <p:nvSpPr>
          <p:cNvPr id="3" name="Espace réservé du contenu 2"/>
          <p:cNvSpPr>
            <a:spLocks noGrp="1"/>
          </p:cNvSpPr>
          <p:nvPr>
            <p:ph idx="1"/>
          </p:nvPr>
        </p:nvSpPr>
        <p:spPr/>
        <p:txBody>
          <a:bodyPr/>
          <a:lstStyle/>
          <a:p>
            <a:pPr lvl="0" algn="just"/>
            <a:r>
              <a:rPr lang="fr-FR" sz="3200" kern="1200" dirty="0" smtClean="0">
                <a:solidFill>
                  <a:schemeClr val="tx1"/>
                </a:solidFill>
                <a:effectLst/>
                <a:latin typeface="+mn-lt"/>
                <a:ea typeface="+mn-ea"/>
                <a:cs typeface="+mn-cs"/>
              </a:rPr>
              <a:t>Vous privilégiez </a:t>
            </a:r>
            <a:r>
              <a:rPr lang="fr-FR" sz="3200" b="1" u="sng" kern="1200" dirty="0" smtClean="0">
                <a:solidFill>
                  <a:schemeClr val="tx1"/>
                </a:solidFill>
                <a:effectLst/>
                <a:latin typeface="+mn-lt"/>
                <a:ea typeface="+mn-ea"/>
                <a:cs typeface="+mn-cs"/>
              </a:rPr>
              <a:t>la qualité</a:t>
            </a:r>
          </a:p>
          <a:p>
            <a:pPr lvl="1" algn="just"/>
            <a:r>
              <a:rPr lang="fr-FR" sz="2800" kern="1200" dirty="0" smtClean="0">
                <a:solidFill>
                  <a:schemeClr val="tx1"/>
                </a:solidFill>
                <a:effectLst/>
                <a:latin typeface="+mn-lt"/>
                <a:ea typeface="+mn-ea"/>
                <a:cs typeface="+mn-cs"/>
              </a:rPr>
              <a:t>« Ce robot</a:t>
            </a:r>
            <a:r>
              <a:rPr lang="fr-FR" sz="2800" kern="1200" baseline="0" dirty="0" smtClean="0">
                <a:solidFill>
                  <a:schemeClr val="tx1"/>
                </a:solidFill>
                <a:effectLst/>
                <a:latin typeface="+mn-lt"/>
                <a:ea typeface="+mn-ea"/>
                <a:cs typeface="+mn-cs"/>
              </a:rPr>
              <a:t> sera parfait ! »</a:t>
            </a:r>
          </a:p>
          <a:p>
            <a:pPr lvl="1" algn="just"/>
            <a:endParaRPr lang="fr-FR" sz="2800" kern="1200" dirty="0" smtClean="0">
              <a:solidFill>
                <a:schemeClr val="tx1"/>
              </a:solidFill>
              <a:effectLst/>
              <a:latin typeface="+mn-lt"/>
              <a:ea typeface="+mn-ea"/>
              <a:cs typeface="+mn-cs"/>
            </a:endParaRPr>
          </a:p>
          <a:p>
            <a:pPr lvl="0" algn="just"/>
            <a:r>
              <a:rPr lang="fr-FR" sz="3200" kern="1200" dirty="0" smtClean="0">
                <a:solidFill>
                  <a:schemeClr val="tx1"/>
                </a:solidFill>
                <a:effectLst/>
                <a:latin typeface="+mn-lt"/>
                <a:ea typeface="+mn-ea"/>
                <a:cs typeface="+mn-cs"/>
              </a:rPr>
              <a:t>Votre projet doit être d’une qualité irréprochable, vous êtes prêt à décaler sa date de fin, voire accroître le budget, pourvu qu’il soit réalisé avec une qualité optimale.</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1904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a:t>Spécifier la priorité</a:t>
            </a:r>
          </a:p>
        </p:txBody>
      </p:sp>
      <p:sp>
        <p:nvSpPr>
          <p:cNvPr id="3" name="Espace réservé du contenu 2"/>
          <p:cNvSpPr>
            <a:spLocks noGrp="1"/>
          </p:cNvSpPr>
          <p:nvPr>
            <p:ph idx="1"/>
          </p:nvPr>
        </p:nvSpPr>
        <p:spPr/>
        <p:txBody>
          <a:bodyPr>
            <a:normAutofit/>
          </a:bodyPr>
          <a:lstStyle/>
          <a:p>
            <a:pPr lvl="0" algn="just"/>
            <a:r>
              <a:rPr lang="fr-FR" sz="3200" kern="1200" dirty="0" smtClean="0">
                <a:solidFill>
                  <a:schemeClr val="tx1"/>
                </a:solidFill>
                <a:effectLst/>
                <a:latin typeface="+mn-lt"/>
                <a:ea typeface="+mn-ea"/>
                <a:cs typeface="+mn-cs"/>
              </a:rPr>
              <a:t>Vous privilégiez </a:t>
            </a:r>
            <a:r>
              <a:rPr lang="fr-FR" sz="3200" b="1" u="sng" kern="1200" dirty="0" smtClean="0">
                <a:solidFill>
                  <a:schemeClr val="tx1"/>
                </a:solidFill>
                <a:effectLst/>
                <a:latin typeface="+mn-lt"/>
                <a:ea typeface="+mn-ea"/>
                <a:cs typeface="+mn-cs"/>
              </a:rPr>
              <a:t>les coûts</a:t>
            </a:r>
          </a:p>
          <a:p>
            <a:pPr lvl="1" algn="just"/>
            <a:r>
              <a:rPr lang="fr-FR" sz="2800" kern="1200" dirty="0" smtClean="0">
                <a:solidFill>
                  <a:schemeClr val="tx1"/>
                </a:solidFill>
                <a:effectLst/>
                <a:latin typeface="+mn-lt"/>
                <a:ea typeface="+mn-ea"/>
                <a:cs typeface="+mn-cs"/>
              </a:rPr>
              <a:t>« Cela coutera 10 000 €, pas un € de plus ! »</a:t>
            </a:r>
          </a:p>
          <a:p>
            <a:pPr lvl="0" algn="just"/>
            <a:endParaRPr lang="fr-FR" sz="3200" kern="1200" dirty="0" smtClean="0">
              <a:solidFill>
                <a:schemeClr val="tx1"/>
              </a:solidFill>
              <a:effectLst/>
              <a:latin typeface="+mn-lt"/>
              <a:ea typeface="+mn-ea"/>
              <a:cs typeface="+mn-cs"/>
            </a:endParaRPr>
          </a:p>
          <a:p>
            <a:pPr lvl="0" algn="just"/>
            <a:r>
              <a:rPr lang="fr-FR" sz="3200" kern="1200" dirty="0" smtClean="0">
                <a:solidFill>
                  <a:schemeClr val="tx1"/>
                </a:solidFill>
                <a:effectLst/>
                <a:latin typeface="+mn-lt"/>
                <a:ea typeface="+mn-ea"/>
                <a:cs typeface="+mn-cs"/>
              </a:rPr>
              <a:t>Votre projet doit absolument tenir son budget, vous êtes prêt à décaler sa date de fin et à réduire sa qualité, pourvu qu’il soit délivré dans le budget prévu.</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336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L’environnement projet</a:t>
            </a:r>
            <a:endParaRPr lang="fr-FR" dirty="0"/>
          </a:p>
        </p:txBody>
      </p:sp>
      <p:sp>
        <p:nvSpPr>
          <p:cNvPr id="3" name="Espace réservé du texte 2"/>
          <p:cNvSpPr>
            <a:spLocks noGrp="1"/>
          </p:cNvSpPr>
          <p:nvPr>
            <p:ph type="body" idx="1"/>
          </p:nvPr>
        </p:nvSpPr>
        <p:spPr/>
        <p:txBody>
          <a:bodyPr/>
          <a:lstStyle/>
          <a:p>
            <a:pPr algn="just"/>
            <a:r>
              <a:rPr lang="fr-FR" dirty="0" smtClean="0"/>
              <a:t>2</a:t>
            </a:r>
            <a:r>
              <a:rPr lang="fr-FR" baseline="30000" dirty="0" smtClean="0"/>
              <a:t>ème</a:t>
            </a:r>
            <a:r>
              <a:rPr lang="fr-FR" dirty="0" smtClean="0"/>
              <a:t> </a:t>
            </a:r>
            <a:r>
              <a:rPr lang="fr-FR" dirty="0"/>
              <a:t>partie</a:t>
            </a:r>
          </a:p>
          <a:p>
            <a:pPr algn="just"/>
            <a:r>
              <a:rPr lang="fr-FR" dirty="0" smtClean="0"/>
              <a:t>Phase de démarrage</a:t>
            </a:r>
            <a:endParaRPr lang="fr-FR" dirty="0"/>
          </a:p>
        </p:txBody>
      </p:sp>
    </p:spTree>
    <p:extLst>
      <p:ext uri="{BB962C8B-B14F-4D97-AF65-F5344CB8AC3E}">
        <p14:creationId xmlns:p14="http://schemas.microsoft.com/office/powerpoint/2010/main" val="15800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2</a:t>
            </a:r>
            <a:r>
              <a:rPr lang="fr-FR" sz="3600" baseline="30000" dirty="0" smtClean="0"/>
              <a:t>ème</a:t>
            </a:r>
            <a:r>
              <a:rPr lang="fr-FR" dirty="0" smtClean="0"/>
              <a:t> partie</a:t>
            </a:r>
            <a:endParaRPr lang="fr-FR" dirty="0"/>
          </a:p>
        </p:txBody>
      </p:sp>
      <p:sp>
        <p:nvSpPr>
          <p:cNvPr id="3" name="Espace réservé du texte 2"/>
          <p:cNvSpPr>
            <a:spLocks noGrp="1"/>
          </p:cNvSpPr>
          <p:nvPr>
            <p:ph type="body" idx="1"/>
          </p:nvPr>
        </p:nvSpPr>
        <p:spPr/>
        <p:txBody>
          <a:bodyPr/>
          <a:lstStyle/>
          <a:p>
            <a:pPr algn="just"/>
            <a:r>
              <a:rPr lang="fr-FR" dirty="0" smtClean="0"/>
              <a:t>Phase de démarrage</a:t>
            </a:r>
          </a:p>
        </p:txBody>
      </p:sp>
    </p:spTree>
    <p:extLst>
      <p:ext uri="{BB962C8B-B14F-4D97-AF65-F5344CB8AC3E}">
        <p14:creationId xmlns:p14="http://schemas.microsoft.com/office/powerpoint/2010/main" val="392090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L’environnement projet</a:t>
            </a:r>
            <a:endParaRPr lang="fr-FR" sz="2800" dirty="0">
              <a:solidFill>
                <a:schemeClr val="bg1"/>
              </a:solidFill>
            </a:endParaRPr>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Deux environnements majeurs s’affrontent</a:t>
            </a:r>
          </a:p>
          <a:p>
            <a:pPr marL="118872" indent="0" algn="just">
              <a:buNone/>
            </a:pPr>
            <a:endParaRPr lang="fr-FR" dirty="0"/>
          </a:p>
          <a:p>
            <a:pPr lvl="1" algn="just"/>
            <a:r>
              <a:rPr lang="fr-FR" sz="2800" kern="1200" dirty="0" smtClean="0">
                <a:solidFill>
                  <a:schemeClr val="tx1"/>
                </a:solidFill>
                <a:effectLst/>
                <a:latin typeface="+mn-lt"/>
                <a:ea typeface="+mn-ea"/>
                <a:cs typeface="+mn-cs"/>
              </a:rPr>
              <a:t>La structure par projets</a:t>
            </a:r>
          </a:p>
          <a:p>
            <a:pPr lvl="1" algn="just"/>
            <a:r>
              <a:rPr lang="fr-FR" dirty="0" smtClean="0"/>
              <a:t>La structure matricielle</a:t>
            </a:r>
          </a:p>
          <a:p>
            <a:pPr marL="118872" indent="0" algn="just">
              <a:buNone/>
            </a:pPr>
            <a:endParaRPr lang="fr-FR" sz="3200" kern="1200" dirty="0">
              <a:solidFill>
                <a:schemeClr val="tx1"/>
              </a:solidFill>
              <a:effectLst/>
              <a:latin typeface="+mn-lt"/>
              <a:ea typeface="+mn-ea"/>
              <a:cs typeface="+mn-cs"/>
            </a:endParaRPr>
          </a:p>
          <a:p>
            <a:pPr marL="118872" indent="0" algn="just">
              <a:buNone/>
            </a:pPr>
            <a:endParaRPr lang="fr-FR" sz="32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1175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L’environnement projet</a:t>
            </a:r>
            <a:br>
              <a:rPr lang="fr-FR" sz="4000" dirty="0" smtClean="0"/>
            </a:br>
            <a:r>
              <a:rPr lang="fr-FR" sz="1800" dirty="0" smtClean="0">
                <a:solidFill>
                  <a:schemeClr val="bg1"/>
                </a:solidFill>
              </a:rPr>
              <a:t>Structure par projets</a:t>
            </a:r>
            <a:endParaRPr lang="fr-FR" sz="2800" dirty="0">
              <a:solidFill>
                <a:schemeClr val="bg1"/>
              </a:solidFill>
            </a:endParaRPr>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La structure par projets regroupe tout le personnel participant à un projet donné. </a:t>
            </a:r>
          </a:p>
          <a:p>
            <a:pPr algn="just"/>
            <a:endParaRPr lang="fr-FR" dirty="0"/>
          </a:p>
          <a:p>
            <a:pPr algn="just"/>
            <a:r>
              <a:rPr lang="fr-FR" sz="3200" kern="1200" dirty="0" smtClean="0">
                <a:solidFill>
                  <a:schemeClr val="tx1"/>
                </a:solidFill>
                <a:effectLst/>
                <a:latin typeface="+mn-lt"/>
                <a:ea typeface="+mn-ea"/>
                <a:cs typeface="+mn-cs"/>
              </a:rPr>
              <a:t>Les membres de l’équipe de projet sont regroupés et travaillent sous l’autorité directe du chef de projet pendant toute la durée du projet. </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2240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a:t>L’environnement projet</a:t>
            </a:r>
            <a:br>
              <a:rPr lang="fr-FR" sz="4000" dirty="0"/>
            </a:br>
            <a:r>
              <a:rPr lang="fr-FR" sz="1800" dirty="0">
                <a:solidFill>
                  <a:schemeClr val="bg1"/>
                </a:solidFill>
              </a:rPr>
              <a:t>Structure par projets</a:t>
            </a:r>
            <a:endParaRPr lang="fr-FR" sz="4000" dirty="0"/>
          </a:p>
        </p:txBody>
      </p:sp>
      <p:sp>
        <p:nvSpPr>
          <p:cNvPr id="3" name="Espace réservé du contenu 2"/>
          <p:cNvSpPr>
            <a:spLocks noGrp="1"/>
          </p:cNvSpPr>
          <p:nvPr>
            <p:ph idx="1"/>
          </p:nvPr>
        </p:nvSpPr>
        <p:spPr/>
        <p:txBody>
          <a:bodyPr/>
          <a:lstStyle/>
          <a:p>
            <a:pPr algn="just"/>
            <a:r>
              <a:rPr lang="fr-FR" sz="3200" kern="1200" dirty="0" smtClean="0">
                <a:solidFill>
                  <a:schemeClr val="tx1"/>
                </a:solidFill>
                <a:effectLst/>
                <a:latin typeface="+mn-lt"/>
                <a:ea typeface="+mn-ea"/>
                <a:cs typeface="+mn-cs"/>
              </a:rPr>
              <a:t>Le chef de projet a pratiquement toute autorité sur les membres de son équipe </a:t>
            </a:r>
            <a:r>
              <a:rPr lang="fr-FR" dirty="0" smtClean="0"/>
              <a:t>:</a:t>
            </a:r>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Il confie les missions,</a:t>
            </a:r>
          </a:p>
          <a:p>
            <a:pPr lvl="1" algn="just"/>
            <a:r>
              <a:rPr lang="fr-FR" sz="2800" kern="1200" dirty="0" smtClean="0">
                <a:solidFill>
                  <a:schemeClr val="tx1"/>
                </a:solidFill>
                <a:effectLst/>
                <a:latin typeface="+mn-lt"/>
                <a:ea typeface="+mn-ea"/>
                <a:cs typeface="+mn-cs"/>
              </a:rPr>
              <a:t>oriente le travail des membres, </a:t>
            </a:r>
          </a:p>
          <a:p>
            <a:pPr lvl="1" algn="just"/>
            <a:r>
              <a:rPr lang="fr-FR" sz="2800" kern="1200" dirty="0" smtClean="0">
                <a:solidFill>
                  <a:schemeClr val="tx1"/>
                </a:solidFill>
                <a:effectLst/>
                <a:latin typeface="+mn-lt"/>
                <a:ea typeface="+mn-ea"/>
                <a:cs typeface="+mn-cs"/>
              </a:rPr>
              <a:t>contrôle le budget, </a:t>
            </a:r>
          </a:p>
          <a:p>
            <a:pPr lvl="1" algn="just"/>
            <a:r>
              <a:rPr lang="fr-FR" sz="2800" kern="1200" dirty="0" smtClean="0">
                <a:solidFill>
                  <a:schemeClr val="tx1"/>
                </a:solidFill>
                <a:effectLst/>
                <a:latin typeface="+mn-lt"/>
                <a:ea typeface="+mn-ea"/>
                <a:cs typeface="+mn-cs"/>
              </a:rPr>
              <a:t>évalue les performances des membres de l’équipe, </a:t>
            </a:r>
          </a:p>
          <a:p>
            <a:pPr lvl="1" algn="just"/>
            <a:r>
              <a:rPr lang="fr-FR" sz="2800" kern="1200" dirty="0" smtClean="0">
                <a:solidFill>
                  <a:schemeClr val="tx1"/>
                </a:solidFill>
                <a:effectLst/>
                <a:latin typeface="+mn-lt"/>
                <a:ea typeface="+mn-ea"/>
                <a:cs typeface="+mn-cs"/>
              </a:rPr>
              <a:t>décide de leurs augmentations et primes et </a:t>
            </a:r>
          </a:p>
          <a:p>
            <a:pPr lvl="1" algn="just"/>
            <a:r>
              <a:rPr lang="fr-FR" sz="2800" kern="1200" dirty="0" smtClean="0">
                <a:solidFill>
                  <a:schemeClr val="tx1"/>
                </a:solidFill>
                <a:effectLst/>
                <a:latin typeface="+mn-lt"/>
                <a:ea typeface="+mn-ea"/>
                <a:cs typeface="+mn-cs"/>
              </a:rPr>
              <a:t>signe les congés annuels.</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06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a:t>L’environnement projet</a:t>
            </a:r>
            <a:br>
              <a:rPr lang="fr-FR" sz="4000" dirty="0"/>
            </a:br>
            <a:r>
              <a:rPr lang="fr-FR" sz="1800" dirty="0">
                <a:solidFill>
                  <a:schemeClr val="bg1"/>
                </a:solidFill>
              </a:rPr>
              <a:t>Structure par projets</a:t>
            </a:r>
            <a:endParaRPr lang="fr-FR" sz="40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836" y="2215888"/>
            <a:ext cx="7716327" cy="3743848"/>
          </a:xfrm>
        </p:spPr>
      </p:pic>
      <p:sp>
        <p:nvSpPr>
          <p:cNvPr id="5" name="Flèche droite 4"/>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1701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a:t>L’environnement projet</a:t>
            </a:r>
            <a:r>
              <a:rPr lang="fr-FR" sz="5400" dirty="0"/>
              <a:t/>
            </a:r>
            <a:br>
              <a:rPr lang="fr-FR" sz="5400" dirty="0"/>
            </a:br>
            <a:r>
              <a:rPr lang="fr-FR" sz="1800" dirty="0">
                <a:solidFill>
                  <a:schemeClr val="bg1"/>
                </a:solidFill>
              </a:rPr>
              <a:t>Structure par </a:t>
            </a:r>
            <a:r>
              <a:rPr lang="fr-FR" sz="1800" dirty="0" smtClean="0">
                <a:solidFill>
                  <a:schemeClr val="bg1"/>
                </a:solidFill>
              </a:rPr>
              <a:t>projets </a:t>
            </a:r>
            <a:r>
              <a:rPr lang="fr-FR" sz="1800" dirty="0" smtClean="0">
                <a:solidFill>
                  <a:prstClr val="white"/>
                </a:solidFill>
              </a:rPr>
              <a:t>– </a:t>
            </a:r>
            <a:r>
              <a:rPr lang="fr-FR" sz="1800" dirty="0">
                <a:solidFill>
                  <a:prstClr val="white"/>
                </a:solidFill>
              </a:rPr>
              <a:t>les avantages</a:t>
            </a:r>
            <a:endParaRPr lang="fr-FR" sz="4000" dirty="0"/>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Tous les membres d’une équipe de projet ont pour supérieur hiérarchique le chef de projet.</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Ces liens hiérarchiques simples diminuent les risques de sollicitation contradictoire des membres et raccourcissent les canaux de communication.</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Cela accélère les prises de décisions.</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7451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a:t>L’environnement projet</a:t>
            </a:r>
            <a:br>
              <a:rPr lang="fr-FR" sz="4000" dirty="0"/>
            </a:br>
            <a:r>
              <a:rPr lang="fr-FR" sz="1800" dirty="0">
                <a:solidFill>
                  <a:schemeClr val="bg1"/>
                </a:solidFill>
              </a:rPr>
              <a:t>Structure par </a:t>
            </a:r>
            <a:r>
              <a:rPr lang="fr-FR" sz="1800" dirty="0" smtClean="0">
                <a:solidFill>
                  <a:schemeClr val="bg1"/>
                </a:solidFill>
              </a:rPr>
              <a:t>projets – les avantages</a:t>
            </a:r>
            <a:endParaRPr lang="fr-FR" sz="4000" dirty="0"/>
          </a:p>
        </p:txBody>
      </p:sp>
      <p:sp>
        <p:nvSpPr>
          <p:cNvPr id="3" name="Espace réservé du contenu 2"/>
          <p:cNvSpPr>
            <a:spLocks noGrp="1"/>
          </p:cNvSpPr>
          <p:nvPr>
            <p:ph idx="1"/>
          </p:nvPr>
        </p:nvSpPr>
        <p:spPr/>
        <p:txBody>
          <a:bodyPr>
            <a:normAutofit fontScale="92500"/>
          </a:bodyPr>
          <a:lstStyle/>
          <a:p>
            <a:pPr algn="just"/>
            <a:r>
              <a:rPr lang="fr-FR" sz="3200" kern="1200" dirty="0" smtClean="0">
                <a:solidFill>
                  <a:schemeClr val="tx1"/>
                </a:solidFill>
                <a:effectLst/>
                <a:latin typeface="+mn-lt"/>
                <a:ea typeface="+mn-ea"/>
                <a:cs typeface="+mn-cs"/>
              </a:rPr>
              <a:t>Les membres de l’équipe de projet développent plus facilement un esprit d’équipe, favorisant ainsi la solidarité et un engagement </a:t>
            </a:r>
            <a:r>
              <a:rPr lang="fr-FR" sz="3200" kern="1200" baseline="0" dirty="0" smtClean="0">
                <a:solidFill>
                  <a:schemeClr val="tx1"/>
                </a:solidFill>
                <a:effectLst/>
                <a:latin typeface="+mn-lt"/>
                <a:ea typeface="+mn-ea"/>
                <a:cs typeface="+mn-cs"/>
              </a:rPr>
              <a:t> </a:t>
            </a:r>
            <a:r>
              <a:rPr lang="fr-FR" sz="3200" kern="1200" dirty="0" smtClean="0">
                <a:solidFill>
                  <a:schemeClr val="tx1"/>
                </a:solidFill>
                <a:effectLst/>
                <a:latin typeface="+mn-lt"/>
                <a:ea typeface="+mn-ea"/>
                <a:cs typeface="+mn-cs"/>
              </a:rPr>
              <a:t>collectif pour contribuer au succès du projet.</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En se concentrant sur un seul projet avec les mêmes collègues, les participants cernent mieux les forces et faiblesses de leurs collègues, les objectifs poursuivis et</a:t>
            </a:r>
            <a:r>
              <a:rPr lang="fr-FR" sz="2800" kern="1200" baseline="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croient plus à la valeur du projet.</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6573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algn="just"/>
            <a:r>
              <a:rPr lang="fr-FR" sz="3200" kern="1200" dirty="0" smtClean="0">
                <a:solidFill>
                  <a:schemeClr val="tx1"/>
                </a:solidFill>
                <a:effectLst/>
                <a:latin typeface="+mn-lt"/>
                <a:ea typeface="+mn-ea"/>
                <a:cs typeface="+mn-cs"/>
              </a:rPr>
              <a:t>Tous les membres de l’équipe utilisent les mêmes processus d’exécution des travaux, de communication, de résolution des conflits et de prise de décision.</a:t>
            </a:r>
          </a:p>
          <a:p>
            <a:pPr algn="just"/>
            <a:endParaRPr lang="fr-FR" sz="3200" kern="1200" dirty="0" smtClean="0">
              <a:solidFill>
                <a:schemeClr val="tx1"/>
              </a:solidFill>
              <a:effectLst/>
              <a:latin typeface="+mn-lt"/>
              <a:ea typeface="+mn-ea"/>
              <a:cs typeface="+mn-cs"/>
            </a:endParaRPr>
          </a:p>
          <a:p>
            <a:pPr lvl="1" algn="just"/>
            <a:r>
              <a:rPr lang="fr-FR" dirty="0" smtClean="0"/>
              <a:t>Cela a</a:t>
            </a:r>
            <a:r>
              <a:rPr lang="fr-FR" sz="2800" kern="1200" dirty="0" smtClean="0">
                <a:solidFill>
                  <a:schemeClr val="tx1"/>
                </a:solidFill>
                <a:effectLst/>
                <a:latin typeface="+mn-lt"/>
                <a:ea typeface="+mn-ea"/>
                <a:cs typeface="+mn-cs"/>
              </a:rPr>
              <a:t>méliore la productivité et l’efficacité des projets car on consacre plus de temps à la réalisation des travaux, au lieu de créer des systèmes d’accompagnement</a:t>
            </a:r>
            <a:r>
              <a:rPr lang="fr-FR" sz="2800" kern="1200" baseline="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pour les missions à mener.</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5" name="Titre 1"/>
          <p:cNvSpPr>
            <a:spLocks noGrp="1"/>
          </p:cNvSpPr>
          <p:nvPr>
            <p:ph type="title"/>
          </p:nvPr>
        </p:nvSpPr>
        <p:spPr>
          <a:xfrm>
            <a:off x="457200" y="155448"/>
            <a:ext cx="8229600" cy="1252728"/>
          </a:xfrm>
        </p:spPr>
        <p:txBody>
          <a:bodyPr>
            <a:noAutofit/>
          </a:bodyPr>
          <a:lstStyle/>
          <a:p>
            <a:r>
              <a:rPr lang="fr-FR" sz="4000" dirty="0"/>
              <a:t>L’environnement projet</a:t>
            </a:r>
            <a:br>
              <a:rPr lang="fr-FR" sz="4000" dirty="0"/>
            </a:br>
            <a:r>
              <a:rPr lang="fr-FR" sz="1800" dirty="0">
                <a:solidFill>
                  <a:schemeClr val="bg1"/>
                </a:solidFill>
              </a:rPr>
              <a:t>Structure par </a:t>
            </a:r>
            <a:r>
              <a:rPr lang="fr-FR" sz="1800" dirty="0" smtClean="0">
                <a:solidFill>
                  <a:schemeClr val="bg1"/>
                </a:solidFill>
              </a:rPr>
              <a:t>projets – les avantages</a:t>
            </a:r>
            <a:endParaRPr lang="fr-FR" sz="4000" dirty="0"/>
          </a:p>
        </p:txBody>
      </p:sp>
    </p:spTree>
    <p:extLst>
      <p:ext uri="{BB962C8B-B14F-4D97-AF65-F5344CB8AC3E}">
        <p14:creationId xmlns:p14="http://schemas.microsoft.com/office/powerpoint/2010/main" val="301631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Des frais de personnel plus élevés. </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Même quand plusieurs projets présentent les mêmes besoins en termes de personnel, il faut affecter à chacun d’eux des personnes ayant les mêmes compétences. </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Titre 1"/>
          <p:cNvSpPr>
            <a:spLocks noGrp="1"/>
          </p:cNvSpPr>
          <p:nvPr>
            <p:ph type="title"/>
          </p:nvPr>
        </p:nvSpPr>
        <p:spPr>
          <a:xfrm>
            <a:off x="457200" y="155448"/>
            <a:ext cx="8229600" cy="1252728"/>
          </a:xfrm>
        </p:spPr>
        <p:txBody>
          <a:bodyPr>
            <a:noAutofit/>
          </a:bodyPr>
          <a:lstStyle/>
          <a:p>
            <a:r>
              <a:rPr lang="fr-FR" sz="4000" dirty="0"/>
              <a:t>L’environnement projet</a:t>
            </a:r>
            <a:br>
              <a:rPr lang="fr-FR" sz="4000" dirty="0"/>
            </a:br>
            <a:r>
              <a:rPr lang="fr-FR" sz="1800" dirty="0">
                <a:solidFill>
                  <a:schemeClr val="bg1"/>
                </a:solidFill>
              </a:rPr>
              <a:t>Structure par </a:t>
            </a:r>
            <a:r>
              <a:rPr lang="fr-FR" sz="1800" dirty="0" smtClean="0">
                <a:solidFill>
                  <a:schemeClr val="bg1"/>
                </a:solidFill>
              </a:rPr>
              <a:t>projets – les inconvénients</a:t>
            </a:r>
            <a:endParaRPr lang="fr-FR" sz="4000" dirty="0"/>
          </a:p>
        </p:txBody>
      </p:sp>
    </p:spTree>
    <p:extLst>
      <p:ext uri="{BB962C8B-B14F-4D97-AF65-F5344CB8AC3E}">
        <p14:creationId xmlns:p14="http://schemas.microsoft.com/office/powerpoint/2010/main" val="95198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solidFill>
                  <a:srgbClr val="2DA2BF">
                    <a:satMod val="150000"/>
                  </a:srgbClr>
                </a:solidFill>
              </a:rPr>
              <a:t>L’environnement projet</a:t>
            </a:r>
            <a:br>
              <a:rPr lang="fr-FR" sz="4000" dirty="0">
                <a:solidFill>
                  <a:srgbClr val="2DA2BF">
                    <a:satMod val="150000"/>
                  </a:srgbClr>
                </a:solidFill>
              </a:rPr>
            </a:br>
            <a:r>
              <a:rPr lang="fr-FR" sz="1800" dirty="0">
                <a:solidFill>
                  <a:prstClr val="white"/>
                </a:solidFill>
              </a:rPr>
              <a:t>Structure par projets – les inconvénients</a:t>
            </a:r>
            <a:endParaRPr lang="fr-FR" dirty="0"/>
          </a:p>
        </p:txBody>
      </p:sp>
      <p:sp>
        <p:nvSpPr>
          <p:cNvPr id="3" name="Espace réservé du contenu 2"/>
          <p:cNvSpPr>
            <a:spLocks noGrp="1"/>
          </p:cNvSpPr>
          <p:nvPr>
            <p:ph idx="1"/>
          </p:nvPr>
        </p:nvSpPr>
        <p:spPr/>
        <p:txBody>
          <a:bodyPr/>
          <a:lstStyle/>
          <a:p>
            <a:pPr algn="just"/>
            <a:r>
              <a:rPr lang="fr-FR" sz="3200" kern="1200" dirty="0" smtClean="0">
                <a:solidFill>
                  <a:schemeClr val="tx1"/>
                </a:solidFill>
                <a:effectLst/>
                <a:latin typeface="+mn-lt"/>
                <a:ea typeface="+mn-ea"/>
                <a:cs typeface="+mn-cs"/>
              </a:rPr>
              <a:t>Il existe plus de risques de voir des personnes spécialisées ne pas être employées à plein-temps, avec les conséquences suivantes : </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soit les garder plus longtemps que nécessaire sur un projet, </a:t>
            </a:r>
          </a:p>
          <a:p>
            <a:pPr lvl="1" algn="just"/>
            <a:r>
              <a:rPr lang="fr-FR" sz="2800" kern="1200" dirty="0" smtClean="0">
                <a:solidFill>
                  <a:schemeClr val="tx1"/>
                </a:solidFill>
                <a:effectLst/>
                <a:latin typeface="+mn-lt"/>
                <a:ea typeface="+mn-ea"/>
                <a:cs typeface="+mn-cs"/>
              </a:rPr>
              <a:t>soit devoir prendre en charge leur salaire complet alors qu’elles sont</a:t>
            </a:r>
            <a:r>
              <a:rPr lang="fr-FR" sz="2800" kern="1200" baseline="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employées à temps  partiel.</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25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a:solidFill>
                  <a:srgbClr val="2DA2BF">
                    <a:satMod val="150000"/>
                  </a:srgbClr>
                </a:solidFill>
              </a:rPr>
              <a:t>L’environnement projet</a:t>
            </a:r>
            <a:br>
              <a:rPr lang="fr-FR" sz="4000" dirty="0">
                <a:solidFill>
                  <a:srgbClr val="2DA2BF">
                    <a:satMod val="150000"/>
                  </a:srgbClr>
                </a:solidFill>
              </a:rPr>
            </a:br>
            <a:r>
              <a:rPr lang="fr-FR" sz="1800" dirty="0">
                <a:solidFill>
                  <a:prstClr val="white"/>
                </a:solidFill>
              </a:rPr>
              <a:t>Structure par projets – les inconvénients</a:t>
            </a:r>
            <a:endParaRPr lang="fr-FR" sz="4000" dirty="0"/>
          </a:p>
        </p:txBody>
      </p:sp>
      <p:sp>
        <p:nvSpPr>
          <p:cNvPr id="3" name="Espace réservé du contenu 2"/>
          <p:cNvSpPr>
            <a:spLocks noGrp="1"/>
          </p:cNvSpPr>
          <p:nvPr>
            <p:ph idx="1"/>
          </p:nvPr>
        </p:nvSpPr>
        <p:spPr/>
        <p:txBody>
          <a:bodyPr/>
          <a:lstStyle/>
          <a:p>
            <a:pPr algn="just"/>
            <a:r>
              <a:rPr lang="fr-FR" sz="3200" kern="1200" dirty="0" smtClean="0">
                <a:solidFill>
                  <a:schemeClr val="tx1"/>
                </a:solidFill>
                <a:effectLst/>
                <a:latin typeface="+mn-lt"/>
                <a:ea typeface="+mn-ea"/>
                <a:cs typeface="+mn-cs"/>
              </a:rPr>
              <a:t>Moins d’échanges techniques entre projets. </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Apporter toutes les </a:t>
            </a:r>
            <a:r>
              <a:rPr lang="fr-FR" sz="2800" kern="1200" baseline="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compétences nécessaires pour réaliser un projet en affectant des personnes à plein-temps sur un projet empêche le partage d’expériences avec d’autres équipes.</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9932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Clarifier le contenu et les</a:t>
            </a:r>
            <a:r>
              <a:rPr lang="fr-FR" baseline="0" dirty="0" smtClean="0"/>
              <a:t> limites</a:t>
            </a:r>
            <a:endParaRPr lang="fr-FR" dirty="0"/>
          </a:p>
        </p:txBody>
      </p:sp>
      <p:sp>
        <p:nvSpPr>
          <p:cNvPr id="3" name="Espace réservé du texte 2"/>
          <p:cNvSpPr>
            <a:spLocks noGrp="1"/>
          </p:cNvSpPr>
          <p:nvPr>
            <p:ph type="body" idx="1"/>
          </p:nvPr>
        </p:nvSpPr>
        <p:spPr/>
        <p:txBody>
          <a:bodyPr/>
          <a:lstStyle/>
          <a:p>
            <a:pPr algn="just"/>
            <a:r>
              <a:rPr lang="fr-FR" dirty="0" smtClean="0"/>
              <a:t>2</a:t>
            </a:r>
            <a:r>
              <a:rPr lang="fr-FR" baseline="30000" dirty="0" smtClean="0"/>
              <a:t>ème</a:t>
            </a:r>
            <a:r>
              <a:rPr lang="fr-FR" dirty="0" smtClean="0"/>
              <a:t> </a:t>
            </a:r>
            <a:r>
              <a:rPr lang="fr-FR" dirty="0"/>
              <a:t>partie</a:t>
            </a:r>
          </a:p>
          <a:p>
            <a:pPr algn="just"/>
            <a:r>
              <a:rPr lang="fr-FR" dirty="0" smtClean="0"/>
              <a:t>Phase de démarrage</a:t>
            </a:r>
            <a:endParaRPr lang="fr-FR" dirty="0"/>
          </a:p>
        </p:txBody>
      </p:sp>
    </p:spTree>
    <p:extLst>
      <p:ext uri="{BB962C8B-B14F-4D97-AF65-F5344CB8AC3E}">
        <p14:creationId xmlns:p14="http://schemas.microsoft.com/office/powerpoint/2010/main" val="2784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a:solidFill>
                  <a:srgbClr val="2DA2BF">
                    <a:satMod val="150000"/>
                  </a:srgbClr>
                </a:solidFill>
              </a:rPr>
              <a:t>L’environnement projet</a:t>
            </a:r>
            <a:br>
              <a:rPr lang="fr-FR" sz="4000" dirty="0">
                <a:solidFill>
                  <a:srgbClr val="2DA2BF">
                    <a:satMod val="150000"/>
                  </a:srgbClr>
                </a:solidFill>
              </a:rPr>
            </a:br>
            <a:r>
              <a:rPr lang="fr-FR" sz="1800" dirty="0">
                <a:solidFill>
                  <a:prstClr val="white"/>
                </a:solidFill>
              </a:rPr>
              <a:t>Structure par projets – les inconvénients</a:t>
            </a:r>
            <a:endParaRPr lang="fr-FR" sz="4000" dirty="0"/>
          </a:p>
        </p:txBody>
      </p:sp>
      <p:sp>
        <p:nvSpPr>
          <p:cNvPr id="3" name="Espace réservé du contenu 2"/>
          <p:cNvSpPr>
            <a:spLocks noGrp="1"/>
          </p:cNvSpPr>
          <p:nvPr>
            <p:ph idx="1"/>
          </p:nvPr>
        </p:nvSpPr>
        <p:spPr/>
        <p:txBody>
          <a:bodyPr/>
          <a:lstStyle/>
          <a:p>
            <a:pPr algn="just"/>
            <a:r>
              <a:rPr lang="fr-FR" sz="3200" kern="1200" dirty="0" smtClean="0">
                <a:solidFill>
                  <a:schemeClr val="tx1"/>
                </a:solidFill>
                <a:effectLst/>
                <a:latin typeface="+mn-lt"/>
                <a:ea typeface="+mn-ea"/>
                <a:cs typeface="+mn-cs"/>
              </a:rPr>
              <a:t>Une continuité dans la carrière, des opportunités réduites.</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Dans la mesure où les gens sont engagés pour </a:t>
            </a:r>
            <a:r>
              <a:rPr lang="fr-FR" sz="2800" kern="1200" baseline="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travailler au sein d’une équipe de projet donnée, ils ne sont pas certains que l’organisation ait besoin de leurs services une fois le projet</a:t>
            </a:r>
            <a:r>
              <a:rPr lang="fr-FR" sz="2800" kern="1200" baseline="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achevé.</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424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L’environnement projet</a:t>
            </a:r>
            <a:br>
              <a:rPr lang="fr-FR" sz="4000" dirty="0" smtClean="0"/>
            </a:br>
            <a:r>
              <a:rPr lang="fr-FR" sz="1800" dirty="0" smtClean="0">
                <a:solidFill>
                  <a:schemeClr val="bg1"/>
                </a:solidFill>
              </a:rPr>
              <a:t>Structure matricielle</a:t>
            </a:r>
            <a:endParaRPr lang="fr-FR" sz="2800" dirty="0">
              <a:solidFill>
                <a:schemeClr val="bg1"/>
              </a:solidFill>
            </a:endParaRPr>
          </a:p>
        </p:txBody>
      </p:sp>
      <p:sp>
        <p:nvSpPr>
          <p:cNvPr id="3" name="Espace réservé du contenu 2"/>
          <p:cNvSpPr>
            <a:spLocks noGrp="1"/>
          </p:cNvSpPr>
          <p:nvPr>
            <p:ph idx="1"/>
          </p:nvPr>
        </p:nvSpPr>
        <p:spPr/>
        <p:txBody>
          <a:bodyPr>
            <a:normAutofit fontScale="77500" lnSpcReduction="20000"/>
          </a:bodyPr>
          <a:lstStyle/>
          <a:p>
            <a:pPr algn="just"/>
            <a:r>
              <a:rPr lang="fr-FR" dirty="0" smtClean="0"/>
              <a:t>La </a:t>
            </a:r>
            <a:r>
              <a:rPr lang="fr-FR" dirty="0"/>
              <a:t>structure </a:t>
            </a:r>
            <a:r>
              <a:rPr lang="fr-FR" dirty="0" smtClean="0"/>
              <a:t> matricielle facilite </a:t>
            </a:r>
            <a:r>
              <a:rPr lang="fr-FR" dirty="0"/>
              <a:t>la participation d’individus de différents départements d’une </a:t>
            </a:r>
            <a:r>
              <a:rPr lang="fr-FR" dirty="0" smtClean="0"/>
              <a:t>entreprise </a:t>
            </a:r>
            <a:r>
              <a:rPr lang="fr-FR" dirty="0"/>
              <a:t>à des projets pour lesquels leur expertise est recherchée</a:t>
            </a:r>
            <a:r>
              <a:rPr lang="fr-FR" dirty="0" smtClean="0"/>
              <a:t>.</a:t>
            </a:r>
          </a:p>
          <a:p>
            <a:pPr algn="just"/>
            <a:endParaRPr lang="fr-FR" dirty="0"/>
          </a:p>
          <a:p>
            <a:pPr algn="just"/>
            <a:r>
              <a:rPr lang="fr-FR" dirty="0" smtClean="0"/>
              <a:t>Le </a:t>
            </a:r>
            <a:r>
              <a:rPr lang="fr-FR" dirty="0"/>
              <a:t>chef de projet oriente le </a:t>
            </a:r>
            <a:r>
              <a:rPr lang="fr-FR" dirty="0" smtClean="0"/>
              <a:t> déroulement </a:t>
            </a:r>
            <a:r>
              <a:rPr lang="fr-FR" dirty="0"/>
              <a:t>des activités tandis que les supérieurs hiérarchiques directs </a:t>
            </a:r>
            <a:r>
              <a:rPr lang="fr-FR" dirty="0" smtClean="0"/>
              <a:t>des </a:t>
            </a:r>
            <a:r>
              <a:rPr lang="fr-FR" dirty="0"/>
              <a:t>personnes exécutent des tâches </a:t>
            </a:r>
            <a:r>
              <a:rPr lang="fr-FR" dirty="0" smtClean="0"/>
              <a:t>administratives </a:t>
            </a:r>
            <a:r>
              <a:rPr lang="fr-FR" dirty="0"/>
              <a:t>: </a:t>
            </a:r>
            <a:endParaRPr lang="fr-FR" dirty="0" smtClean="0"/>
          </a:p>
          <a:p>
            <a:pPr lvl="1" algn="just"/>
            <a:r>
              <a:rPr lang="fr-FR" dirty="0" smtClean="0"/>
              <a:t>évaluer </a:t>
            </a:r>
            <a:r>
              <a:rPr lang="fr-FR" dirty="0"/>
              <a:t>les performances des employés, accorder des </a:t>
            </a:r>
            <a:r>
              <a:rPr lang="fr-FR" dirty="0" smtClean="0"/>
              <a:t>promotions </a:t>
            </a:r>
            <a:r>
              <a:rPr lang="fr-FR" dirty="0"/>
              <a:t>et des augmentations de salaire ou gérer des demandes de </a:t>
            </a:r>
            <a:r>
              <a:rPr lang="fr-FR" dirty="0" smtClean="0"/>
              <a:t>congés.</a:t>
            </a:r>
          </a:p>
          <a:p>
            <a:pPr marL="457200" lvl="1" indent="0" algn="just">
              <a:buNone/>
            </a:pPr>
            <a:endParaRPr lang="fr-FR" dirty="0" smtClean="0"/>
          </a:p>
          <a:p>
            <a:pPr algn="just"/>
            <a:r>
              <a:rPr lang="fr-FR" dirty="0" smtClean="0"/>
              <a:t>Dans </a:t>
            </a:r>
            <a:r>
              <a:rPr lang="fr-FR" dirty="0"/>
              <a:t>la mesure où un employé peut travailler à moins de 100 % </a:t>
            </a:r>
            <a:r>
              <a:rPr lang="fr-FR" dirty="0" smtClean="0"/>
              <a:t> sur </a:t>
            </a:r>
            <a:r>
              <a:rPr lang="fr-FR" dirty="0"/>
              <a:t>un projet, il est parfois amené à collaborer à plusieurs projets en </a:t>
            </a:r>
            <a:r>
              <a:rPr lang="fr-FR" dirty="0" smtClean="0"/>
              <a:t>même </a:t>
            </a:r>
            <a:r>
              <a:rPr lang="fr-FR" dirty="0"/>
              <a:t>temps.</a:t>
            </a:r>
            <a:endParaRPr lang="fr-FR" sz="32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3624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L’environnement projet</a:t>
            </a:r>
            <a:br>
              <a:rPr lang="fr-FR" sz="4000" dirty="0" smtClean="0"/>
            </a:br>
            <a:r>
              <a:rPr lang="fr-FR" sz="1800" dirty="0" smtClean="0">
                <a:solidFill>
                  <a:schemeClr val="bg1"/>
                </a:solidFill>
              </a:rPr>
              <a:t>Structure matricielle</a:t>
            </a:r>
            <a:endParaRPr lang="fr-FR" sz="2800" dirty="0">
              <a:solidFill>
                <a:schemeClr val="bg1"/>
              </a:solidFill>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stretch>
            <a:fillRect/>
          </a:stretch>
        </p:blipFill>
        <p:spPr>
          <a:xfrm>
            <a:off x="539552" y="1868802"/>
            <a:ext cx="7890262" cy="4032448"/>
          </a:xfrm>
          <a:prstGeom prst="rect">
            <a:avLst/>
          </a:prstGeom>
        </p:spPr>
      </p:pic>
    </p:spTree>
    <p:extLst>
      <p:ext uri="{BB962C8B-B14F-4D97-AF65-F5344CB8AC3E}">
        <p14:creationId xmlns:p14="http://schemas.microsoft.com/office/powerpoint/2010/main" val="408963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L’environnement projet</a:t>
            </a:r>
            <a:br>
              <a:rPr lang="fr-FR" sz="4000" dirty="0" smtClean="0"/>
            </a:br>
            <a:r>
              <a:rPr lang="fr-FR" sz="1800" dirty="0" smtClean="0">
                <a:solidFill>
                  <a:schemeClr val="bg1"/>
                </a:solidFill>
              </a:rPr>
              <a:t>Structure matricielle – les avantages</a:t>
            </a:r>
            <a:endParaRPr lang="fr-FR" sz="2800" dirty="0">
              <a:solidFill>
                <a:schemeClr val="bg1"/>
              </a:solidFill>
            </a:endParaRPr>
          </a:p>
        </p:txBody>
      </p:sp>
      <p:sp>
        <p:nvSpPr>
          <p:cNvPr id="3" name="Espace réservé du contenu 2"/>
          <p:cNvSpPr>
            <a:spLocks noGrp="1"/>
          </p:cNvSpPr>
          <p:nvPr>
            <p:ph idx="1"/>
          </p:nvPr>
        </p:nvSpPr>
        <p:spPr/>
        <p:txBody>
          <a:bodyPr>
            <a:normAutofit/>
          </a:bodyPr>
          <a:lstStyle/>
          <a:p>
            <a:pPr algn="just"/>
            <a:r>
              <a:rPr lang="fr-FR" dirty="0" smtClean="0"/>
              <a:t>Les </a:t>
            </a:r>
            <a:r>
              <a:rPr lang="fr-FR" dirty="0"/>
              <a:t>équipes peuvent se former rapidement. </a:t>
            </a:r>
            <a:endParaRPr lang="fr-FR" dirty="0" smtClean="0"/>
          </a:p>
          <a:p>
            <a:pPr algn="just"/>
            <a:endParaRPr lang="fr-FR" dirty="0" smtClean="0"/>
          </a:p>
          <a:p>
            <a:pPr lvl="1" algn="just"/>
            <a:r>
              <a:rPr lang="fr-FR" dirty="0" smtClean="0"/>
              <a:t>Dans </a:t>
            </a:r>
            <a:r>
              <a:rPr lang="fr-FR" dirty="0"/>
              <a:t>la mesure où </a:t>
            </a:r>
            <a:r>
              <a:rPr lang="fr-FR" dirty="0" smtClean="0"/>
              <a:t> vous </a:t>
            </a:r>
            <a:r>
              <a:rPr lang="fr-FR" dirty="0"/>
              <a:t>disposez d’un pôle de ressources plus imposant à partir duquel </a:t>
            </a:r>
            <a:r>
              <a:rPr lang="fr-FR" dirty="0" smtClean="0"/>
              <a:t> constituer </a:t>
            </a:r>
            <a:r>
              <a:rPr lang="fr-FR" dirty="0"/>
              <a:t>votre équipe, vous n’avez pas besoin d’attendre que certaines </a:t>
            </a:r>
            <a:r>
              <a:rPr lang="fr-FR" dirty="0" smtClean="0"/>
              <a:t> personnes </a:t>
            </a:r>
            <a:r>
              <a:rPr lang="fr-FR" dirty="0"/>
              <a:t>aient fini leur projet en cours pour vous rejoindre</a:t>
            </a:r>
            <a:r>
              <a:rPr lang="fr-FR" dirty="0" smtClean="0"/>
              <a:t>.</a:t>
            </a:r>
          </a:p>
          <a:p>
            <a:pPr algn="just"/>
            <a:endParaRPr lang="fr-FR" dirty="0"/>
          </a:p>
          <a:p>
            <a:pPr algn="just"/>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031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L’environnement projet</a:t>
            </a:r>
            <a:br>
              <a:rPr lang="fr-FR" sz="4000" dirty="0" smtClean="0"/>
            </a:br>
            <a:r>
              <a:rPr lang="fr-FR" sz="1800" dirty="0" smtClean="0">
                <a:solidFill>
                  <a:schemeClr val="bg1"/>
                </a:solidFill>
              </a:rPr>
              <a:t>Structure matricielle </a:t>
            </a:r>
            <a:r>
              <a:rPr lang="fr-FR" sz="1800" dirty="0">
                <a:solidFill>
                  <a:schemeClr val="bg1"/>
                </a:solidFill>
              </a:rPr>
              <a:t>– les avantages</a:t>
            </a:r>
            <a:endParaRPr lang="fr-FR" sz="2800" dirty="0">
              <a:solidFill>
                <a:schemeClr val="bg1"/>
              </a:solidFill>
            </a:endParaRPr>
          </a:p>
        </p:txBody>
      </p:sp>
      <p:sp>
        <p:nvSpPr>
          <p:cNvPr id="3" name="Espace réservé du contenu 2"/>
          <p:cNvSpPr>
            <a:spLocks noGrp="1"/>
          </p:cNvSpPr>
          <p:nvPr>
            <p:ph idx="1"/>
          </p:nvPr>
        </p:nvSpPr>
        <p:spPr/>
        <p:txBody>
          <a:bodyPr>
            <a:normAutofit fontScale="92500" lnSpcReduction="20000"/>
          </a:bodyPr>
          <a:lstStyle/>
          <a:p>
            <a:pPr algn="just"/>
            <a:r>
              <a:rPr lang="fr-FR" dirty="0"/>
              <a:t>Une expertise spéciale peut être utilisée sur plusieurs projets. </a:t>
            </a:r>
            <a:endParaRPr lang="fr-FR" dirty="0" smtClean="0"/>
          </a:p>
          <a:p>
            <a:pPr algn="just"/>
            <a:endParaRPr lang="fr-FR" dirty="0"/>
          </a:p>
          <a:p>
            <a:pPr lvl="1" algn="just"/>
            <a:r>
              <a:rPr lang="fr-FR" dirty="0" smtClean="0"/>
              <a:t>Les  </a:t>
            </a:r>
            <a:r>
              <a:rPr lang="fr-FR" dirty="0"/>
              <a:t>projets requièrent souvent la brève intervention d’une personne aux  connaissances ou compétences très pointues. </a:t>
            </a:r>
            <a:endParaRPr lang="fr-FR" dirty="0" smtClean="0"/>
          </a:p>
          <a:p>
            <a:pPr lvl="1" algn="just"/>
            <a:endParaRPr lang="fr-FR" dirty="0" smtClean="0"/>
          </a:p>
          <a:p>
            <a:pPr lvl="1" algn="just"/>
            <a:r>
              <a:rPr lang="fr-FR" dirty="0" smtClean="0"/>
              <a:t>Si </a:t>
            </a:r>
            <a:r>
              <a:rPr lang="fr-FR" dirty="0"/>
              <a:t>vous n’êtes pas  financièrement en mesure d’engager cette personne à temps plein, il  est peut-être possible de le faire en répartissant la charge sur plusieurs  projets, lesquels emploieront donc l’individu à temps </a:t>
            </a:r>
            <a:r>
              <a:rPr lang="fr-FR" dirty="0" smtClean="0"/>
              <a:t>partiel.</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7441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L’environnement projet</a:t>
            </a:r>
            <a:br>
              <a:rPr lang="fr-FR" sz="4000" dirty="0" smtClean="0"/>
            </a:br>
            <a:r>
              <a:rPr lang="fr-FR" sz="1800" dirty="0" smtClean="0">
                <a:solidFill>
                  <a:schemeClr val="bg1"/>
                </a:solidFill>
              </a:rPr>
              <a:t>Structure matricielle </a:t>
            </a:r>
            <a:r>
              <a:rPr lang="fr-FR" sz="1800" dirty="0">
                <a:solidFill>
                  <a:schemeClr val="bg1"/>
                </a:solidFill>
              </a:rPr>
              <a:t>– les avantages</a:t>
            </a:r>
            <a:endParaRPr lang="fr-FR" sz="2800" dirty="0">
              <a:solidFill>
                <a:schemeClr val="bg1"/>
              </a:solidFill>
            </a:endParaRPr>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 </a:t>
            </a:r>
            <a:r>
              <a:rPr lang="fr-FR" dirty="0"/>
              <a:t>Il est plus facile d’obtenir l’adhésion des unités fonctionnelles des  membres de l’équipe de </a:t>
            </a:r>
            <a:r>
              <a:rPr lang="fr-FR" dirty="0" smtClean="0"/>
              <a:t>projet.</a:t>
            </a:r>
          </a:p>
          <a:p>
            <a:pPr marL="118872" indent="0" algn="just">
              <a:buNone/>
            </a:pPr>
            <a:endParaRPr lang="fr-FR" dirty="0"/>
          </a:p>
          <a:p>
            <a:pPr lvl="1" algn="just"/>
            <a:r>
              <a:rPr lang="fr-FR" dirty="0"/>
              <a:t>Les membres d’unité  travaillant sur un projet ou dont le résultat les concerne sont plus  susceptibles de soutenir le projet s’ils sentent leurs inquiétudes et  problèmes pris en compte.</a:t>
            </a:r>
          </a:p>
          <a:p>
            <a:pPr algn="just"/>
            <a:endParaRPr lang="fr-FR" sz="32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7142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L’environnement projet</a:t>
            </a:r>
            <a:br>
              <a:rPr lang="fr-FR" sz="4000" dirty="0" smtClean="0"/>
            </a:br>
            <a:r>
              <a:rPr lang="fr-FR" sz="1800" dirty="0" smtClean="0">
                <a:solidFill>
                  <a:schemeClr val="bg1"/>
                </a:solidFill>
              </a:rPr>
              <a:t>Structure matricielle </a:t>
            </a:r>
            <a:r>
              <a:rPr lang="fr-FR" sz="1800" dirty="0" smtClean="0">
                <a:solidFill>
                  <a:prstClr val="white"/>
                </a:solidFill>
              </a:rPr>
              <a:t>– </a:t>
            </a:r>
            <a:r>
              <a:rPr lang="fr-FR" sz="1800" dirty="0">
                <a:solidFill>
                  <a:prstClr val="white"/>
                </a:solidFill>
              </a:rPr>
              <a:t>les inconvénients</a:t>
            </a:r>
            <a:endParaRPr lang="fr-FR" sz="2800" dirty="0">
              <a:solidFill>
                <a:schemeClr val="bg1"/>
              </a:solidFill>
            </a:endParaRPr>
          </a:p>
        </p:txBody>
      </p:sp>
      <p:sp>
        <p:nvSpPr>
          <p:cNvPr id="3" name="Espace réservé du contenu 2"/>
          <p:cNvSpPr>
            <a:spLocks noGrp="1"/>
          </p:cNvSpPr>
          <p:nvPr>
            <p:ph idx="1"/>
          </p:nvPr>
        </p:nvSpPr>
        <p:spPr/>
        <p:txBody>
          <a:bodyPr>
            <a:normAutofit lnSpcReduction="10000"/>
          </a:bodyPr>
          <a:lstStyle/>
          <a:p>
            <a:pPr algn="just"/>
            <a:r>
              <a:rPr lang="fr-FR" dirty="0" smtClean="0"/>
              <a:t>Les </a:t>
            </a:r>
            <a:r>
              <a:rPr lang="fr-FR" dirty="0"/>
              <a:t>membres de l’équipe travaillant sur plusieurs projets doivent </a:t>
            </a:r>
            <a:r>
              <a:rPr lang="fr-FR" dirty="0" smtClean="0"/>
              <a:t> rendre </a:t>
            </a:r>
            <a:r>
              <a:rPr lang="fr-FR" dirty="0"/>
              <a:t>des comptes à plusieurs chefs de projet. </a:t>
            </a:r>
            <a:endParaRPr lang="fr-FR" dirty="0" smtClean="0"/>
          </a:p>
          <a:p>
            <a:pPr algn="just"/>
            <a:endParaRPr lang="fr-FR" dirty="0"/>
          </a:p>
          <a:p>
            <a:pPr lvl="1" algn="just"/>
            <a:r>
              <a:rPr lang="fr-FR" dirty="0" smtClean="0"/>
              <a:t>Chaque </a:t>
            </a:r>
            <a:r>
              <a:rPr lang="fr-FR" dirty="0"/>
              <a:t>membre de </a:t>
            </a:r>
            <a:r>
              <a:rPr lang="fr-FR" dirty="0" smtClean="0"/>
              <a:t> l’équipe </a:t>
            </a:r>
            <a:r>
              <a:rPr lang="fr-FR" dirty="0"/>
              <a:t>reçoit des instructions d’au moins </a:t>
            </a:r>
            <a:r>
              <a:rPr lang="fr-FR" dirty="0">
                <a:solidFill>
                  <a:srgbClr val="FF0000"/>
                </a:solidFill>
              </a:rPr>
              <a:t>deux</a:t>
            </a:r>
            <a:r>
              <a:rPr lang="fr-FR" dirty="0"/>
              <a:t> personnes : </a:t>
            </a:r>
            <a:endParaRPr lang="fr-FR" dirty="0" smtClean="0"/>
          </a:p>
          <a:p>
            <a:pPr lvl="2" algn="just"/>
            <a:r>
              <a:rPr lang="fr-FR" u="sng" dirty="0" smtClean="0"/>
              <a:t>un </a:t>
            </a:r>
            <a:r>
              <a:rPr lang="fr-FR" u="sng" dirty="0"/>
              <a:t>chef de </a:t>
            </a:r>
            <a:r>
              <a:rPr lang="fr-FR" u="sng" dirty="0" smtClean="0"/>
              <a:t> projet </a:t>
            </a:r>
            <a:r>
              <a:rPr lang="fr-FR" dirty="0"/>
              <a:t>(qui coordonne les travaux et soutient </a:t>
            </a:r>
            <a:r>
              <a:rPr lang="fr-FR" dirty="0" smtClean="0"/>
              <a:t>l’équipe)</a:t>
            </a:r>
          </a:p>
          <a:p>
            <a:pPr lvl="2" algn="just"/>
            <a:r>
              <a:rPr lang="fr-FR" u="sng" dirty="0" smtClean="0"/>
              <a:t>un </a:t>
            </a:r>
            <a:r>
              <a:rPr lang="fr-FR" u="sng" dirty="0"/>
              <a:t>directeur </a:t>
            </a:r>
            <a:r>
              <a:rPr lang="fr-FR" u="sng" dirty="0" smtClean="0"/>
              <a:t> fonctionnel </a:t>
            </a:r>
            <a:r>
              <a:rPr lang="fr-FR" dirty="0"/>
              <a:t>(qui coordonne les missions assignées au membre, évalue </a:t>
            </a:r>
            <a:r>
              <a:rPr lang="fr-FR" dirty="0" smtClean="0"/>
              <a:t> ses </a:t>
            </a:r>
            <a:r>
              <a:rPr lang="fr-FR" dirty="0"/>
              <a:t>performances et signe ses congés). </a:t>
            </a:r>
            <a:endParaRPr lang="fr-FR" dirty="0" smtClean="0"/>
          </a:p>
          <a:p>
            <a:pPr algn="just"/>
            <a:endParaRPr lang="fr-FR" dirty="0" smtClean="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4738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L’environnement projet</a:t>
            </a:r>
            <a:br>
              <a:rPr lang="fr-FR" sz="4000" dirty="0" smtClean="0"/>
            </a:br>
            <a:r>
              <a:rPr lang="fr-FR" sz="1800" dirty="0" smtClean="0">
                <a:solidFill>
                  <a:schemeClr val="bg1"/>
                </a:solidFill>
              </a:rPr>
              <a:t>Structure matricielle </a:t>
            </a:r>
            <a:r>
              <a:rPr lang="fr-FR" sz="1800" dirty="0" smtClean="0">
                <a:solidFill>
                  <a:prstClr val="white"/>
                </a:solidFill>
              </a:rPr>
              <a:t>– </a:t>
            </a:r>
            <a:r>
              <a:rPr lang="fr-FR" sz="1800" dirty="0">
                <a:solidFill>
                  <a:prstClr val="white"/>
                </a:solidFill>
              </a:rPr>
              <a:t>les inconvénients</a:t>
            </a:r>
            <a:endParaRPr lang="fr-FR" sz="2800" dirty="0">
              <a:solidFill>
                <a:schemeClr val="bg1"/>
              </a:solidFill>
            </a:endParaRPr>
          </a:p>
        </p:txBody>
      </p:sp>
      <p:sp>
        <p:nvSpPr>
          <p:cNvPr id="3" name="Espace réservé du contenu 2"/>
          <p:cNvSpPr>
            <a:spLocks noGrp="1"/>
          </p:cNvSpPr>
          <p:nvPr>
            <p:ph idx="1"/>
          </p:nvPr>
        </p:nvSpPr>
        <p:spPr/>
        <p:txBody>
          <a:bodyPr>
            <a:normAutofit lnSpcReduction="10000"/>
          </a:bodyPr>
          <a:lstStyle/>
          <a:p>
            <a:pPr algn="just"/>
            <a:r>
              <a:rPr lang="fr-FR" dirty="0" smtClean="0"/>
              <a:t>Les </a:t>
            </a:r>
            <a:r>
              <a:rPr lang="fr-FR" dirty="0"/>
              <a:t>membres de l’équipe ne connaissent pas forcément les styles et  connaissances de leurs collègues. </a:t>
            </a:r>
            <a:endParaRPr lang="fr-FR" dirty="0" smtClean="0"/>
          </a:p>
          <a:p>
            <a:pPr algn="just"/>
            <a:endParaRPr lang="fr-FR" dirty="0"/>
          </a:p>
          <a:p>
            <a:pPr lvl="1" algn="just"/>
            <a:r>
              <a:rPr lang="fr-FR" dirty="0" smtClean="0"/>
              <a:t>Ils </a:t>
            </a:r>
            <a:r>
              <a:rPr lang="fr-FR" dirty="0"/>
              <a:t>n’ont pas nécessairement travaillé  beaucoup ensemble.</a:t>
            </a:r>
          </a:p>
          <a:p>
            <a:pPr algn="just"/>
            <a:endParaRPr lang="fr-FR" sz="3200" kern="1200" dirty="0" smtClean="0">
              <a:solidFill>
                <a:schemeClr val="tx1"/>
              </a:solidFill>
              <a:effectLst/>
              <a:latin typeface="+mn-lt"/>
              <a:ea typeface="+mn-ea"/>
              <a:cs typeface="+mn-cs"/>
            </a:endParaRPr>
          </a:p>
          <a:p>
            <a:pPr lvl="1" algn="just"/>
            <a:r>
              <a:rPr lang="fr-FR" dirty="0"/>
              <a:t>Les membres de l’équipe se concentrent parfois plus sur leurs  missions individuelles et moins sur le projet et ses objectifs.</a:t>
            </a:r>
          </a:p>
          <a:p>
            <a:pPr algn="just"/>
            <a:endParaRPr lang="fr-FR" sz="32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8891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Le temps perdu</a:t>
            </a:r>
            <a:endParaRPr lang="fr-FR" dirty="0"/>
          </a:p>
        </p:txBody>
      </p:sp>
      <p:sp>
        <p:nvSpPr>
          <p:cNvPr id="3" name="Espace réservé du texte 2"/>
          <p:cNvSpPr>
            <a:spLocks noGrp="1"/>
          </p:cNvSpPr>
          <p:nvPr>
            <p:ph type="body" idx="1"/>
          </p:nvPr>
        </p:nvSpPr>
        <p:spPr/>
        <p:txBody>
          <a:bodyPr/>
          <a:lstStyle/>
          <a:p>
            <a:pPr algn="just"/>
            <a:r>
              <a:rPr lang="fr-FR" dirty="0" smtClean="0"/>
              <a:t>2</a:t>
            </a:r>
            <a:r>
              <a:rPr lang="fr-FR" baseline="30000" dirty="0" smtClean="0"/>
              <a:t>ème</a:t>
            </a:r>
            <a:r>
              <a:rPr lang="fr-FR" dirty="0" smtClean="0"/>
              <a:t> </a:t>
            </a:r>
            <a:r>
              <a:rPr lang="fr-FR" dirty="0"/>
              <a:t>partie</a:t>
            </a:r>
          </a:p>
          <a:p>
            <a:pPr algn="just"/>
            <a:r>
              <a:rPr lang="fr-FR" dirty="0" smtClean="0"/>
              <a:t>Phase de démarrage</a:t>
            </a:r>
            <a:endParaRPr lang="fr-FR" dirty="0"/>
          </a:p>
        </p:txBody>
      </p:sp>
    </p:spTree>
    <p:extLst>
      <p:ext uri="{BB962C8B-B14F-4D97-AF65-F5344CB8AC3E}">
        <p14:creationId xmlns:p14="http://schemas.microsoft.com/office/powerpoint/2010/main" val="15800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just"/>
            <a:r>
              <a:rPr lang="fr-FR" sz="4800" dirty="0" smtClean="0"/>
              <a:t>Le temps perdu</a:t>
            </a:r>
            <a:endParaRPr lang="fr-FR" sz="4800" dirty="0"/>
          </a:p>
        </p:txBody>
      </p:sp>
      <p:sp>
        <p:nvSpPr>
          <p:cNvPr id="3" name="Espace réservé du contenu 2"/>
          <p:cNvSpPr>
            <a:spLocks noGrp="1"/>
          </p:cNvSpPr>
          <p:nvPr>
            <p:ph idx="1"/>
          </p:nvPr>
        </p:nvSpPr>
        <p:spPr/>
        <p:txBody>
          <a:bodyPr>
            <a:normAutofit lnSpcReduction="10000"/>
          </a:bodyPr>
          <a:lstStyle/>
          <a:p>
            <a:pPr algn="just"/>
            <a:r>
              <a:rPr lang="fr-FR" dirty="0" smtClean="0"/>
              <a:t>Une </a:t>
            </a:r>
            <a:r>
              <a:rPr lang="fr-FR" sz="3200" kern="1200" dirty="0" smtClean="0">
                <a:solidFill>
                  <a:schemeClr val="tx1"/>
                </a:solidFill>
                <a:effectLst/>
                <a:latin typeface="+mn-lt"/>
                <a:ea typeface="+mn-ea"/>
                <a:cs typeface="+mn-cs"/>
              </a:rPr>
              <a:t>étude </a:t>
            </a:r>
            <a:r>
              <a:rPr lang="fr-FR" dirty="0" smtClean="0"/>
              <a:t>X </a:t>
            </a:r>
            <a:r>
              <a:rPr lang="fr-FR" sz="3200" kern="1200" dirty="0" smtClean="0">
                <a:solidFill>
                  <a:schemeClr val="tx1"/>
                </a:solidFill>
                <a:effectLst/>
                <a:latin typeface="+mn-lt"/>
                <a:ea typeface="+mn-ea"/>
                <a:cs typeface="+mn-cs"/>
              </a:rPr>
              <a:t>indiquait que l’employé type consacrait en moyenne </a:t>
            </a:r>
            <a:r>
              <a:rPr lang="fr-FR" sz="3200" kern="1200" dirty="0" smtClean="0">
                <a:solidFill>
                  <a:srgbClr val="FF0000"/>
                </a:solidFill>
                <a:effectLst/>
                <a:latin typeface="+mn-lt"/>
                <a:ea typeface="+mn-ea"/>
                <a:cs typeface="+mn-cs"/>
              </a:rPr>
              <a:t>4</a:t>
            </a:r>
            <a:r>
              <a:rPr lang="fr-FR" sz="3200" kern="1200" dirty="0" smtClean="0">
                <a:solidFill>
                  <a:schemeClr val="tx1"/>
                </a:solidFill>
                <a:effectLst/>
                <a:latin typeface="+mn-lt"/>
                <a:ea typeface="+mn-ea"/>
                <a:cs typeface="+mn-cs"/>
              </a:rPr>
              <a:t> heures à des activités et tâches de projet planifiées.</a:t>
            </a:r>
          </a:p>
          <a:p>
            <a:pPr algn="just"/>
            <a:endParaRPr lang="fr-FR" sz="32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Etude sur des personnes occupant un large éventail de fonctions, dans plus de 100 organisations.</a:t>
            </a:r>
          </a:p>
          <a:p>
            <a:pPr algn="just"/>
            <a:endParaRPr lang="fr-FR" dirty="0"/>
          </a:p>
          <a:p>
            <a:pPr lvl="0" algn="just"/>
            <a:r>
              <a:rPr lang="fr-FR" dirty="0"/>
              <a:t>L’employé type affichait </a:t>
            </a:r>
            <a:r>
              <a:rPr lang="fr-FR" dirty="0" smtClean="0"/>
              <a:t>alors une </a:t>
            </a:r>
            <a:r>
              <a:rPr lang="fr-FR" dirty="0"/>
              <a:t>efficacité de </a:t>
            </a:r>
            <a:r>
              <a:rPr lang="fr-FR" dirty="0">
                <a:solidFill>
                  <a:srgbClr val="FF0000"/>
                </a:solidFill>
              </a:rPr>
              <a:t>50</a:t>
            </a:r>
            <a:r>
              <a:rPr lang="fr-FR" dirty="0"/>
              <a:t> % ! </a:t>
            </a:r>
          </a:p>
          <a:p>
            <a:pPr algn="just"/>
            <a:endParaRPr lang="fr-FR" sz="32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0264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just"/>
            <a:r>
              <a:rPr lang="fr-FR" dirty="0" smtClean="0"/>
              <a:t>Clarifier </a:t>
            </a:r>
            <a:r>
              <a:rPr lang="fr-FR" dirty="0"/>
              <a:t>le contenu et les </a:t>
            </a:r>
            <a:r>
              <a:rPr lang="fr-FR" dirty="0" smtClean="0"/>
              <a:t>limites</a:t>
            </a:r>
            <a:br>
              <a:rPr lang="fr-FR" dirty="0" smtClean="0"/>
            </a:br>
            <a:r>
              <a:rPr lang="fr-FR" sz="2000" dirty="0" smtClean="0">
                <a:solidFill>
                  <a:schemeClr val="bg1"/>
                </a:solidFill>
              </a:rPr>
              <a:t>Le cahier des charges</a:t>
            </a:r>
            <a:endParaRPr lang="fr-FR" sz="2000" dirty="0">
              <a:solidFill>
                <a:schemeClr val="bg1"/>
              </a:solidFill>
            </a:endParaRPr>
          </a:p>
        </p:txBody>
      </p:sp>
      <p:sp>
        <p:nvSpPr>
          <p:cNvPr id="3" name="Espace réservé du contenu 2"/>
          <p:cNvSpPr>
            <a:spLocks noGrp="1"/>
          </p:cNvSpPr>
          <p:nvPr>
            <p:ph idx="1"/>
          </p:nvPr>
        </p:nvSpPr>
        <p:spPr>
          <a:xfrm>
            <a:off x="457200" y="1775191"/>
            <a:ext cx="4186808" cy="4625609"/>
          </a:xfrm>
        </p:spPr>
        <p:txBody>
          <a:bodyPr>
            <a:normAutofit/>
          </a:bodyPr>
          <a:lstStyle/>
          <a:p>
            <a:r>
              <a:rPr lang="fr-FR" sz="3200" b="1" kern="1200" dirty="0" smtClean="0">
                <a:solidFill>
                  <a:schemeClr val="tx1"/>
                </a:solidFill>
                <a:effectLst/>
                <a:latin typeface="+mn-lt"/>
                <a:ea typeface="+mn-ea"/>
                <a:cs typeface="+mn-cs"/>
              </a:rPr>
              <a:t>Définir le contenu du projet : un cahier des charges doit être établi. </a:t>
            </a:r>
          </a:p>
          <a:p>
            <a:endParaRPr lang="fr-FR" sz="3200" kern="1200" dirty="0" smtClean="0">
              <a:solidFill>
                <a:schemeClr val="tx1"/>
              </a:solidFill>
              <a:effectLst/>
              <a:latin typeface="+mn-lt"/>
              <a:ea typeface="+mn-ea"/>
              <a:cs typeface="+mn-cs"/>
            </a:endParaRPr>
          </a:p>
          <a:p>
            <a:r>
              <a:rPr lang="fr-FR" sz="3200" kern="1200" dirty="0" smtClean="0">
                <a:solidFill>
                  <a:schemeClr val="tx1"/>
                </a:solidFill>
                <a:effectLst/>
                <a:latin typeface="+mn-lt"/>
                <a:ea typeface="+mn-ea"/>
                <a:cs typeface="+mn-cs"/>
              </a:rPr>
              <a:t>Un cahier des charges,</a:t>
            </a:r>
            <a:r>
              <a:rPr lang="fr-FR" sz="3200" kern="1200" baseline="0" dirty="0" smtClean="0">
                <a:solidFill>
                  <a:schemeClr val="tx1"/>
                </a:solidFill>
                <a:effectLst/>
                <a:latin typeface="+mn-lt"/>
                <a:ea typeface="+mn-ea"/>
                <a:cs typeface="+mn-cs"/>
              </a:rPr>
              <a:t> c’est </a:t>
            </a:r>
            <a:r>
              <a:rPr lang="fr-FR" dirty="0"/>
              <a:t> </a:t>
            </a:r>
            <a:r>
              <a:rPr lang="fr-FR" dirty="0" smtClean="0"/>
              <a:t>quoi ?</a:t>
            </a:r>
            <a:endParaRPr lang="fr-FR" sz="32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2060848"/>
            <a:ext cx="2667000" cy="3248025"/>
          </a:xfrm>
          <a:prstGeom prst="rect">
            <a:avLst/>
          </a:prstGeom>
        </p:spPr>
      </p:pic>
    </p:spTree>
    <p:extLst>
      <p:ext uri="{BB962C8B-B14F-4D97-AF65-F5344CB8AC3E}">
        <p14:creationId xmlns:p14="http://schemas.microsoft.com/office/powerpoint/2010/main" val="417739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just"/>
            <a:r>
              <a:rPr lang="fr-FR" sz="4800" dirty="0"/>
              <a:t>Le temps perdu</a:t>
            </a:r>
            <a:endParaRPr lang="fr-FR" dirty="0"/>
          </a:p>
        </p:txBody>
      </p:sp>
      <p:sp>
        <p:nvSpPr>
          <p:cNvPr id="3" name="Espace réservé du contenu 2"/>
          <p:cNvSpPr>
            <a:spLocks noGrp="1"/>
          </p:cNvSpPr>
          <p:nvPr>
            <p:ph idx="1"/>
          </p:nvPr>
        </p:nvSpPr>
        <p:spPr/>
        <p:txBody>
          <a:bodyPr>
            <a:normAutofit/>
          </a:bodyPr>
          <a:lstStyle/>
          <a:p>
            <a:pPr lvl="0" algn="just"/>
            <a:r>
              <a:rPr lang="fr-FR" sz="3200" kern="1200" dirty="0" smtClean="0">
                <a:solidFill>
                  <a:schemeClr val="tx1"/>
                </a:solidFill>
                <a:effectLst/>
                <a:latin typeface="+mn-lt"/>
                <a:ea typeface="+mn-ea"/>
                <a:cs typeface="+mn-cs"/>
              </a:rPr>
              <a:t>Même étude, sur un autre panel.</a:t>
            </a:r>
          </a:p>
          <a:p>
            <a:pPr lvl="0" algn="just"/>
            <a:endParaRPr lang="fr-FR" dirty="0"/>
          </a:p>
          <a:p>
            <a:pPr lvl="0" algn="just"/>
            <a:r>
              <a:rPr lang="fr-FR" sz="3200" kern="1200" dirty="0" smtClean="0">
                <a:solidFill>
                  <a:schemeClr val="tx1"/>
                </a:solidFill>
                <a:effectLst/>
                <a:latin typeface="+mn-lt"/>
                <a:ea typeface="+mn-ea"/>
                <a:cs typeface="+mn-cs"/>
              </a:rPr>
              <a:t>Cette fois-ci, on arrive au chiffre de </a:t>
            </a:r>
            <a:r>
              <a:rPr lang="fr-FR" sz="3200" kern="1200" dirty="0" smtClean="0">
                <a:solidFill>
                  <a:srgbClr val="FF0000"/>
                </a:solidFill>
                <a:effectLst/>
                <a:latin typeface="+mn-lt"/>
                <a:ea typeface="+mn-ea"/>
                <a:cs typeface="+mn-cs"/>
              </a:rPr>
              <a:t>75</a:t>
            </a:r>
            <a:r>
              <a:rPr lang="fr-FR" sz="3200" kern="1200" dirty="0" smtClean="0">
                <a:solidFill>
                  <a:schemeClr val="tx1"/>
                </a:solidFill>
                <a:effectLst/>
                <a:latin typeface="+mn-lt"/>
                <a:ea typeface="+mn-ea"/>
                <a:cs typeface="+mn-cs"/>
              </a:rPr>
              <a:t> % !</a:t>
            </a:r>
          </a:p>
          <a:p>
            <a:pPr lvl="0" algn="just"/>
            <a:endParaRPr lang="fr-FR" sz="32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0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800" dirty="0"/>
              <a:t>Le temps perdu</a:t>
            </a:r>
            <a:endParaRPr lang="fr-FR" dirty="0"/>
          </a:p>
        </p:txBody>
      </p:sp>
      <p:sp>
        <p:nvSpPr>
          <p:cNvPr id="3" name="Espace réservé du contenu 2"/>
          <p:cNvSpPr>
            <a:spLocks noGrp="1"/>
          </p:cNvSpPr>
          <p:nvPr>
            <p:ph idx="1"/>
          </p:nvPr>
        </p:nvSpPr>
        <p:spPr/>
        <p:txBody>
          <a:bodyPr/>
          <a:lstStyle/>
          <a:p>
            <a:pPr lvl="0"/>
            <a:r>
              <a:rPr lang="fr-FR" dirty="0" smtClean="0"/>
              <a:t>Quels conclusions tirées de ces études ?</a:t>
            </a:r>
          </a:p>
          <a:p>
            <a:pPr lvl="0"/>
            <a:endParaRPr lang="fr-FR" dirty="0"/>
          </a:p>
          <a:p>
            <a:pPr lvl="0"/>
            <a:r>
              <a:rPr lang="fr-FR" dirty="0" smtClean="0"/>
              <a:t>Qui sont les meilleurs ?</a:t>
            </a:r>
          </a:p>
          <a:p>
            <a:pPr lvl="0"/>
            <a:endParaRPr lang="fr-FR" dirty="0"/>
          </a:p>
          <a:p>
            <a:pPr lvl="1"/>
            <a:r>
              <a:rPr lang="fr-FR" dirty="0" smtClean="0"/>
              <a:t>Impossible de tirer des conclusions.</a:t>
            </a:r>
          </a:p>
          <a:p>
            <a:pPr lvl="1"/>
            <a:r>
              <a:rPr lang="fr-FR" dirty="0" smtClean="0"/>
              <a:t>Tout salarié a des temps morts/temps perdus.</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277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just"/>
            <a:r>
              <a:rPr lang="fr-FR" sz="4800" dirty="0"/>
              <a:t>Le temps perdu</a:t>
            </a:r>
            <a:endParaRPr lang="fr-FR" dirty="0"/>
          </a:p>
        </p:txBody>
      </p:sp>
      <p:sp>
        <p:nvSpPr>
          <p:cNvPr id="3" name="Espace réservé du contenu 2"/>
          <p:cNvSpPr>
            <a:spLocks noGrp="1"/>
          </p:cNvSpPr>
          <p:nvPr>
            <p:ph idx="1"/>
          </p:nvPr>
        </p:nvSpPr>
        <p:spPr/>
        <p:txBody>
          <a:bodyPr>
            <a:normAutofit/>
          </a:bodyPr>
          <a:lstStyle/>
          <a:p>
            <a:pPr lvl="0" algn="just"/>
            <a:r>
              <a:rPr lang="fr-FR" sz="3200" kern="1200" dirty="0" smtClean="0">
                <a:solidFill>
                  <a:schemeClr val="tx1"/>
                </a:solidFill>
                <a:effectLst/>
                <a:latin typeface="+mn-lt"/>
                <a:ea typeface="+mn-ea"/>
                <a:cs typeface="+mn-cs"/>
              </a:rPr>
              <a:t>En fait, ces études étaient faussées. </a:t>
            </a:r>
          </a:p>
          <a:p>
            <a:pPr lvl="0" algn="just"/>
            <a:endParaRPr lang="fr-FR" dirty="0"/>
          </a:p>
          <a:p>
            <a:pPr lvl="1" algn="just"/>
            <a:r>
              <a:rPr lang="fr-FR" sz="2800" kern="1200" dirty="0" smtClean="0">
                <a:solidFill>
                  <a:schemeClr val="tx1"/>
                </a:solidFill>
                <a:effectLst/>
                <a:latin typeface="+mn-lt"/>
                <a:ea typeface="+mn-ea"/>
                <a:cs typeface="+mn-cs"/>
              </a:rPr>
              <a:t>Les personnes interrogées souhaitaient que leur entreprise pense qu’elles passaient le plus clair de leur temps à mener des tâches dans le cadre de projets</a:t>
            </a:r>
            <a:r>
              <a:rPr lang="fr-FR" dirty="0"/>
              <a:t>.</a:t>
            </a:r>
            <a:endParaRPr lang="fr-FR" sz="2800" kern="1200" dirty="0" smtClean="0">
              <a:solidFill>
                <a:schemeClr val="tx1"/>
              </a:solidFill>
              <a:effectLst/>
              <a:latin typeface="+mn-lt"/>
              <a:ea typeface="+mn-ea"/>
              <a:cs typeface="+mn-cs"/>
            </a:endParaRPr>
          </a:p>
          <a:p>
            <a:pPr lvl="0" algn="just"/>
            <a:endParaRPr lang="fr-FR" dirty="0"/>
          </a:p>
          <a:p>
            <a:pPr lvl="1" algn="just"/>
            <a:r>
              <a:rPr lang="fr-FR" sz="2800" kern="1200" dirty="0" smtClean="0">
                <a:solidFill>
                  <a:schemeClr val="tx1"/>
                </a:solidFill>
                <a:effectLst/>
                <a:latin typeface="+mn-lt"/>
                <a:ea typeface="+mn-ea"/>
                <a:cs typeface="+mn-cs"/>
              </a:rPr>
              <a:t>Tandis que les entreprises voulaient croire que c’était vrai. </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575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Le temps perdu</a:t>
            </a:r>
            <a:endParaRPr lang="fr-FR" dirty="0"/>
          </a:p>
        </p:txBody>
      </p:sp>
      <p:sp>
        <p:nvSpPr>
          <p:cNvPr id="3" name="Espace réservé du contenu 2"/>
          <p:cNvSpPr>
            <a:spLocks noGrp="1"/>
          </p:cNvSpPr>
          <p:nvPr>
            <p:ph sz="half" idx="1"/>
          </p:nvPr>
        </p:nvSpPr>
        <p:spPr>
          <a:xfrm>
            <a:off x="457200" y="1773936"/>
            <a:ext cx="8229600" cy="4623816"/>
          </a:xfrm>
        </p:spPr>
        <p:txBody>
          <a:bodyPr>
            <a:normAutofit/>
          </a:bodyPr>
          <a:lstStyle/>
          <a:p>
            <a:pPr lvl="0" algn="just"/>
            <a:r>
              <a:rPr lang="fr-FR" sz="3200" kern="1200" dirty="0" smtClean="0">
                <a:solidFill>
                  <a:schemeClr val="tx1"/>
                </a:solidFill>
                <a:effectLst/>
                <a:latin typeface="+mn-lt"/>
                <a:ea typeface="+mn-ea"/>
                <a:cs typeface="+mn-cs"/>
              </a:rPr>
              <a:t>Ces études ont tout de même révélé que les employés consacraient chaque jour environ 25 % de leur temps à faire autre chose.</a:t>
            </a:r>
          </a:p>
          <a:p>
            <a:pPr lvl="0" algn="just"/>
            <a:endParaRPr lang="fr-FR" sz="3200" dirty="0"/>
          </a:p>
          <a:p>
            <a:pPr lvl="0" algn="just"/>
            <a:r>
              <a:rPr lang="fr-FR" sz="3200" dirty="0" smtClean="0"/>
              <a:t>Dans tout planification, il faut prendre en compte du temps perdu/temps mort.</a:t>
            </a:r>
          </a:p>
          <a:p>
            <a:pPr lvl="0" algn="just"/>
            <a:endParaRPr lang="fr-FR" sz="3200" dirty="0"/>
          </a:p>
          <a:p>
            <a:pPr lvl="1" algn="just"/>
            <a:r>
              <a:rPr lang="fr-FR" dirty="0" smtClean="0"/>
              <a:t>A priori, on peut se dire que 25% du temps est perdu.</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28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La délégation</a:t>
            </a:r>
            <a:endParaRPr lang="fr-FR" dirty="0"/>
          </a:p>
        </p:txBody>
      </p:sp>
      <p:sp>
        <p:nvSpPr>
          <p:cNvPr id="3" name="Espace réservé du texte 2"/>
          <p:cNvSpPr>
            <a:spLocks noGrp="1"/>
          </p:cNvSpPr>
          <p:nvPr>
            <p:ph type="body" idx="1"/>
          </p:nvPr>
        </p:nvSpPr>
        <p:spPr/>
        <p:txBody>
          <a:bodyPr/>
          <a:lstStyle/>
          <a:p>
            <a:pPr algn="just"/>
            <a:r>
              <a:rPr lang="fr-FR" dirty="0" smtClean="0"/>
              <a:t>2</a:t>
            </a:r>
            <a:r>
              <a:rPr lang="fr-FR" baseline="30000" dirty="0" smtClean="0"/>
              <a:t>ème</a:t>
            </a:r>
            <a:r>
              <a:rPr lang="fr-FR" dirty="0" smtClean="0"/>
              <a:t> </a:t>
            </a:r>
            <a:r>
              <a:rPr lang="fr-FR" dirty="0"/>
              <a:t>partie</a:t>
            </a:r>
          </a:p>
          <a:p>
            <a:pPr algn="just"/>
            <a:r>
              <a:rPr lang="fr-FR" dirty="0" smtClean="0"/>
              <a:t>Phase de démarrage</a:t>
            </a:r>
            <a:endParaRPr lang="fr-FR" dirty="0"/>
          </a:p>
        </p:txBody>
      </p:sp>
    </p:spTree>
    <p:extLst>
      <p:ext uri="{BB962C8B-B14F-4D97-AF65-F5344CB8AC3E}">
        <p14:creationId xmlns:p14="http://schemas.microsoft.com/office/powerpoint/2010/main" val="15800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just"/>
            <a:r>
              <a:rPr lang="fr-FR" sz="4000" dirty="0" smtClean="0"/>
              <a:t>La délégation</a:t>
            </a:r>
            <a:endParaRPr lang="fr-FR" sz="4000" dirty="0"/>
          </a:p>
        </p:txBody>
      </p:sp>
      <p:sp>
        <p:nvSpPr>
          <p:cNvPr id="3" name="Espace réservé du contenu 2"/>
          <p:cNvSpPr>
            <a:spLocks noGrp="1"/>
          </p:cNvSpPr>
          <p:nvPr>
            <p:ph sz="half" idx="1"/>
          </p:nvPr>
        </p:nvSpPr>
        <p:spPr>
          <a:xfrm>
            <a:off x="457200" y="1773936"/>
            <a:ext cx="8229600" cy="4623816"/>
          </a:xfrm>
        </p:spPr>
        <p:txBody>
          <a:bodyPr>
            <a:normAutofit/>
          </a:bodyPr>
          <a:lstStyle/>
          <a:p>
            <a:pPr algn="just"/>
            <a:r>
              <a:rPr lang="fr-FR" sz="3200" kern="1200" dirty="0" smtClean="0">
                <a:solidFill>
                  <a:schemeClr val="tx1"/>
                </a:solidFill>
                <a:effectLst/>
                <a:latin typeface="+mn-lt"/>
                <a:ea typeface="+mn-ea"/>
                <a:cs typeface="+mn-cs"/>
              </a:rPr>
              <a:t>La délégation comprend toujours une dose de risque, car vous devez supporter les conséquences des décisions de quelqu’un d’autre.</a:t>
            </a:r>
          </a:p>
          <a:p>
            <a:pPr algn="just"/>
            <a:endParaRPr lang="fr-FR" sz="32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Cependant, vous pouvez prendre les mesures suivantes pour accroître les chances d’une personne de se montrer performante :</a:t>
            </a:r>
          </a:p>
        </p:txBody>
      </p:sp>
      <p:sp>
        <p:nvSpPr>
          <p:cNvPr id="6" name="Flèche droite 5"/>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644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just"/>
            <a:r>
              <a:rPr lang="fr-FR" sz="4000" dirty="0"/>
              <a:t>La délégation</a:t>
            </a:r>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1.  Préciser la(les) tâche(s) que vous déléguez.</a:t>
            </a:r>
          </a:p>
          <a:p>
            <a:pPr lvl="1" algn="just"/>
            <a:endParaRPr lang="fr-FR" sz="2400" kern="1200" dirty="0" smtClean="0">
              <a:solidFill>
                <a:schemeClr val="tx1"/>
              </a:solidFill>
              <a:effectLst/>
              <a:latin typeface="+mn-lt"/>
              <a:ea typeface="+mn-ea"/>
              <a:cs typeface="+mn-cs"/>
            </a:endParaRPr>
          </a:p>
          <a:p>
            <a:pPr lvl="1" algn="just"/>
            <a:r>
              <a:rPr lang="fr-FR" sz="2400" kern="1200" dirty="0" smtClean="0">
                <a:solidFill>
                  <a:schemeClr val="tx1"/>
                </a:solidFill>
                <a:effectLst/>
                <a:latin typeface="+mn-lt"/>
                <a:ea typeface="+mn-ea"/>
                <a:cs typeface="+mn-cs"/>
              </a:rPr>
              <a:t>Décrire dans des termes non équivoques l’activité que vous voulez voir menée par l’autre personne et les résultats attendus.</a:t>
            </a:r>
          </a:p>
          <a:p>
            <a:pPr lvl="1" algn="just"/>
            <a:endParaRPr lang="fr-FR" sz="2400" kern="1200" dirty="0" smtClean="0">
              <a:solidFill>
                <a:schemeClr val="tx1"/>
              </a:solidFill>
              <a:effectLst/>
              <a:latin typeface="+mn-lt"/>
              <a:ea typeface="+mn-ea"/>
              <a:cs typeface="+mn-cs"/>
            </a:endParaRPr>
          </a:p>
          <a:p>
            <a:pPr lvl="1" algn="just"/>
            <a:r>
              <a:rPr lang="fr-FR" sz="2400" kern="1200" dirty="0" smtClean="0">
                <a:solidFill>
                  <a:schemeClr val="tx1"/>
                </a:solidFill>
                <a:effectLst/>
                <a:latin typeface="+mn-lt"/>
                <a:ea typeface="+mn-ea"/>
                <a:cs typeface="+mn-cs"/>
              </a:rPr>
              <a:t>Expliquer également, si nécessaire, ce que vous ne voulez pas que la personne fasse.</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043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lvl="0" algn="just"/>
            <a:r>
              <a:rPr lang="fr-FR" sz="4000" dirty="0"/>
              <a:t>La délégation</a:t>
            </a:r>
            <a:endParaRPr lang="fr-FR" sz="6000" dirty="0"/>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2.  Choisissez la bonne personne.</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Définir les compétences et connaissances attendues pour exécuter la tâche avec succès et ne pas déléguer à une personne qui ne les possède pas.</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Possibilité</a:t>
            </a:r>
            <a:r>
              <a:rPr lang="fr-FR" sz="2800" kern="1200" baseline="0" dirty="0" smtClean="0">
                <a:solidFill>
                  <a:schemeClr val="tx1"/>
                </a:solidFill>
                <a:effectLst/>
                <a:latin typeface="+mn-lt"/>
                <a:ea typeface="+mn-ea"/>
                <a:cs typeface="+mn-cs"/>
              </a:rPr>
              <a:t> de refus si pas de compétences.</a:t>
            </a:r>
            <a:endParaRPr lang="fr-FR" sz="2800" kern="1200" dirty="0" smtClean="0">
              <a:solidFill>
                <a:schemeClr val="tx1"/>
              </a:solidFill>
              <a:effectLst/>
              <a:latin typeface="+mn-lt"/>
              <a:ea typeface="+mn-ea"/>
              <a:cs typeface="+mn-cs"/>
            </a:endParaRP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482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just"/>
            <a:r>
              <a:rPr lang="fr-FR" sz="4000" dirty="0"/>
              <a:t>La délégation</a:t>
            </a:r>
            <a:endParaRPr lang="fr-FR" sz="6000" dirty="0"/>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3.  Déléguez correctement.</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Expliquer l’activité à réaliser, l’effort attendu et la date à laquelle elle doit être achevée.</a:t>
            </a:r>
          </a:p>
          <a:p>
            <a:pPr lvl="1" algn="just"/>
            <a:endParaRPr lang="fr-FR" sz="2800" kern="1200" dirty="0" smtClean="0">
              <a:solidFill>
                <a:schemeClr val="tx1"/>
              </a:solidFill>
              <a:effectLst/>
              <a:latin typeface="+mn-lt"/>
              <a:ea typeface="+mn-ea"/>
              <a:cs typeface="+mn-cs"/>
            </a:endParaRPr>
          </a:p>
          <a:p>
            <a:pPr lvl="1" algn="just"/>
            <a:r>
              <a:rPr lang="fr-FR" sz="2800" b="1" u="sng" kern="1200" dirty="0" smtClean="0">
                <a:solidFill>
                  <a:schemeClr val="tx1"/>
                </a:solidFill>
                <a:effectLst/>
                <a:latin typeface="+mn-lt"/>
                <a:ea typeface="+mn-ea"/>
                <a:cs typeface="+mn-cs"/>
              </a:rPr>
              <a:t>Par écrit </a:t>
            </a:r>
            <a:r>
              <a:rPr lang="fr-FR" sz="2800" kern="1200" dirty="0" smtClean="0">
                <a:solidFill>
                  <a:schemeClr val="tx1"/>
                </a:solidFill>
                <a:effectLst/>
                <a:latin typeface="+mn-lt"/>
                <a:ea typeface="+mn-ea"/>
                <a:cs typeface="+mn-cs"/>
              </a:rPr>
              <a:t>pour plus de clarté et afin de disposer d’un document de référence.</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818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just"/>
            <a:r>
              <a:rPr lang="fr-FR" sz="4000" dirty="0"/>
              <a:t>La délégation</a:t>
            </a:r>
            <a:endParaRPr lang="fr-FR" sz="6000" dirty="0"/>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4.  Etre disponible pour répondre aux questions.</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En maintenant le contact pendant que la personne exécute la tâche en question, </a:t>
            </a:r>
          </a:p>
          <a:p>
            <a:pPr lvl="2" algn="just"/>
            <a:r>
              <a:rPr lang="fr-FR" sz="2400" kern="1200" dirty="0" smtClean="0">
                <a:solidFill>
                  <a:schemeClr val="tx1"/>
                </a:solidFill>
                <a:effectLst/>
                <a:latin typeface="+mn-lt"/>
                <a:ea typeface="+mn-ea"/>
                <a:cs typeface="+mn-cs"/>
              </a:rPr>
              <a:t>résoudre les éventuelles ambiguïtés et </a:t>
            </a:r>
          </a:p>
          <a:p>
            <a:pPr lvl="2" algn="just"/>
            <a:r>
              <a:rPr lang="fr-FR" sz="2400" kern="1200" dirty="0" smtClean="0">
                <a:solidFill>
                  <a:schemeClr val="tx1"/>
                </a:solidFill>
                <a:effectLst/>
                <a:latin typeface="+mn-lt"/>
                <a:ea typeface="+mn-ea"/>
                <a:cs typeface="+mn-cs"/>
              </a:rPr>
              <a:t>répondre rapidement aux imprévus. </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587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Clarifier le contenu et les limites</a:t>
            </a:r>
            <a:br>
              <a:rPr lang="fr-FR" dirty="0"/>
            </a:br>
            <a:r>
              <a:rPr lang="fr-FR" sz="2000" dirty="0">
                <a:solidFill>
                  <a:schemeClr val="bg1"/>
                </a:solidFill>
              </a:rPr>
              <a:t>Le cahier des charges</a:t>
            </a:r>
            <a:endParaRPr lang="fr-FR" dirty="0"/>
          </a:p>
        </p:txBody>
      </p:sp>
      <p:sp>
        <p:nvSpPr>
          <p:cNvPr id="3" name="Espace réservé du contenu 2"/>
          <p:cNvSpPr>
            <a:spLocks noGrp="1"/>
          </p:cNvSpPr>
          <p:nvPr>
            <p:ph idx="1"/>
          </p:nvPr>
        </p:nvSpPr>
        <p:spPr/>
        <p:txBody>
          <a:bodyPr/>
          <a:lstStyle/>
          <a:p>
            <a:pPr algn="just"/>
            <a:r>
              <a:rPr lang="fr-FR" dirty="0"/>
              <a:t>Un cahier des charges, c’est :</a:t>
            </a:r>
          </a:p>
          <a:p>
            <a:pPr lvl="1" algn="just"/>
            <a:r>
              <a:rPr lang="fr-FR" dirty="0"/>
              <a:t>une confirmation </a:t>
            </a:r>
            <a:r>
              <a:rPr lang="fr-FR" b="1" u="sng" dirty="0"/>
              <a:t>écrite</a:t>
            </a:r>
            <a:r>
              <a:rPr lang="fr-FR" dirty="0"/>
              <a:t> des résultats que produira votre projet et des </a:t>
            </a:r>
            <a:r>
              <a:rPr lang="fr-FR" b="1" u="sng" dirty="0"/>
              <a:t>conditions d’exécution</a:t>
            </a:r>
            <a:r>
              <a:rPr lang="fr-FR" dirty="0"/>
              <a:t> des travaux. </a:t>
            </a:r>
          </a:p>
          <a:p>
            <a:pPr lvl="1" algn="just"/>
            <a:r>
              <a:rPr lang="fr-FR" dirty="0"/>
              <a:t>Les demandeurs et l’équipe de projet doivent être d’accord sur </a:t>
            </a:r>
            <a:r>
              <a:rPr lang="fr-FR" b="1" u="sng" dirty="0"/>
              <a:t>l’intégralité</a:t>
            </a:r>
            <a:r>
              <a:rPr lang="fr-FR" dirty="0"/>
              <a:t> du cahier des charges avant le début des travaux.</a:t>
            </a:r>
          </a:p>
          <a:p>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2031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just"/>
            <a:r>
              <a:rPr lang="fr-FR" sz="4000" dirty="0"/>
              <a:t>La délégation</a:t>
            </a:r>
            <a:endParaRPr lang="fr-FR" sz="5400" dirty="0"/>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5.  Surveillez l’exécution.</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Mettez en place de multiples points de contrôle vous permettant de surveiller les performances de la personne.</a:t>
            </a:r>
          </a:p>
          <a:p>
            <a:pPr lvl="1" algn="just"/>
            <a:endParaRPr lang="fr-FR" sz="28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Respecter le calendrier fixé.</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248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just"/>
            <a:r>
              <a:rPr lang="fr-FR" sz="4000" dirty="0"/>
              <a:t>La délégation</a:t>
            </a:r>
          </a:p>
        </p:txBody>
      </p:sp>
      <p:sp>
        <p:nvSpPr>
          <p:cNvPr id="3" name="Espace réservé du contenu 2"/>
          <p:cNvSpPr>
            <a:spLocks noGrp="1"/>
          </p:cNvSpPr>
          <p:nvPr>
            <p:ph idx="1"/>
          </p:nvPr>
        </p:nvSpPr>
        <p:spPr/>
        <p:txBody>
          <a:bodyPr/>
          <a:lstStyle/>
          <a:p>
            <a:pPr algn="just"/>
            <a:r>
              <a:rPr lang="fr-FR" sz="3200" kern="1200" dirty="0" smtClean="0">
                <a:solidFill>
                  <a:schemeClr val="tx1"/>
                </a:solidFill>
                <a:effectLst/>
                <a:latin typeface="+mn-lt"/>
                <a:ea typeface="+mn-ea"/>
                <a:cs typeface="+mn-cs"/>
              </a:rPr>
              <a:t>6.  Gérez rapidement les problèmes qui surviennent.</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Si vous jugez insatisfaisantes les performances de la personne, évoquez vos griefs et prenez des mesures pour corriger le tir.</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706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Les risques</a:t>
            </a:r>
            <a:endParaRPr lang="fr-FR" dirty="0"/>
          </a:p>
        </p:txBody>
      </p:sp>
      <p:sp>
        <p:nvSpPr>
          <p:cNvPr id="3" name="Espace réservé du texte 2"/>
          <p:cNvSpPr>
            <a:spLocks noGrp="1"/>
          </p:cNvSpPr>
          <p:nvPr>
            <p:ph type="body" idx="1"/>
          </p:nvPr>
        </p:nvSpPr>
        <p:spPr/>
        <p:txBody>
          <a:bodyPr/>
          <a:lstStyle/>
          <a:p>
            <a:pPr algn="just"/>
            <a:r>
              <a:rPr lang="fr-FR" dirty="0" smtClean="0"/>
              <a:t>2</a:t>
            </a:r>
            <a:r>
              <a:rPr lang="fr-FR" baseline="30000" dirty="0" smtClean="0"/>
              <a:t>ème</a:t>
            </a:r>
            <a:r>
              <a:rPr lang="fr-FR" dirty="0" smtClean="0"/>
              <a:t> </a:t>
            </a:r>
            <a:r>
              <a:rPr lang="fr-FR" dirty="0"/>
              <a:t>partie</a:t>
            </a:r>
          </a:p>
          <a:p>
            <a:pPr algn="just"/>
            <a:r>
              <a:rPr lang="fr-FR" dirty="0" smtClean="0"/>
              <a:t>Phase de démarrage</a:t>
            </a:r>
            <a:endParaRPr lang="fr-FR" dirty="0"/>
          </a:p>
        </p:txBody>
      </p:sp>
    </p:spTree>
    <p:extLst>
      <p:ext uri="{BB962C8B-B14F-4D97-AF65-F5344CB8AC3E}">
        <p14:creationId xmlns:p14="http://schemas.microsoft.com/office/powerpoint/2010/main" val="15800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smtClean="0"/>
              <a:t>Les</a:t>
            </a:r>
            <a:r>
              <a:rPr lang="fr-FR" sz="4400" dirty="0" smtClean="0"/>
              <a:t> </a:t>
            </a:r>
            <a:r>
              <a:rPr lang="fr-FR" sz="4800" dirty="0" smtClean="0"/>
              <a:t>risques</a:t>
            </a:r>
            <a:r>
              <a:rPr lang="fr-FR" sz="4400" dirty="0" smtClean="0"/>
              <a:t/>
            </a:r>
            <a:br>
              <a:rPr lang="fr-FR" sz="4400" dirty="0" smtClean="0"/>
            </a:br>
            <a:r>
              <a:rPr lang="fr-FR" sz="2000" dirty="0" smtClean="0">
                <a:solidFill>
                  <a:schemeClr val="bg1"/>
                </a:solidFill>
              </a:rPr>
              <a:t>Définition</a:t>
            </a:r>
            <a:endParaRPr lang="fr-FR" sz="6000" dirty="0">
              <a:solidFill>
                <a:schemeClr val="bg1"/>
              </a:solidFill>
            </a:endParaRPr>
          </a:p>
        </p:txBody>
      </p:sp>
      <p:sp>
        <p:nvSpPr>
          <p:cNvPr id="3" name="Espace réservé du contenu 2"/>
          <p:cNvSpPr>
            <a:spLocks noGrp="1"/>
          </p:cNvSpPr>
          <p:nvPr>
            <p:ph sz="half" idx="1"/>
          </p:nvPr>
        </p:nvSpPr>
        <p:spPr>
          <a:xfrm>
            <a:off x="457200" y="1773936"/>
            <a:ext cx="4546848" cy="4623816"/>
          </a:xfrm>
        </p:spPr>
        <p:txBody>
          <a:bodyPr>
            <a:normAutofit/>
          </a:bodyPr>
          <a:lstStyle/>
          <a:p>
            <a:pPr algn="just"/>
            <a:r>
              <a:rPr lang="fr-FR" sz="3200" kern="1200" dirty="0" smtClean="0">
                <a:solidFill>
                  <a:schemeClr val="tx1"/>
                </a:solidFill>
                <a:effectLst/>
                <a:latin typeface="+mn-lt"/>
                <a:ea typeface="+mn-ea"/>
                <a:cs typeface="+mn-cs"/>
              </a:rPr>
              <a:t>Question !</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C’est quoi le « risque</a:t>
            </a:r>
            <a:r>
              <a:rPr lang="fr-FR" sz="2800" kern="1200" baseline="0" dirty="0" smtClean="0">
                <a:solidFill>
                  <a:schemeClr val="tx1"/>
                </a:solidFill>
                <a:effectLst/>
                <a:latin typeface="+mn-lt"/>
                <a:ea typeface="+mn-ea"/>
                <a:cs typeface="+mn-cs"/>
              </a:rPr>
              <a:t> » ?</a:t>
            </a:r>
          </a:p>
        </p:txBody>
      </p:sp>
      <p:sp>
        <p:nvSpPr>
          <p:cNvPr id="5" name="Flèche droite 4"/>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8" name="Espace réservé du contenu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461419"/>
            <a:ext cx="2667000" cy="3248025"/>
          </a:xfrm>
          <a:prstGeom prst="rect">
            <a:avLst/>
          </a:prstGeom>
        </p:spPr>
      </p:pic>
    </p:spTree>
    <p:extLst>
      <p:ext uri="{BB962C8B-B14F-4D97-AF65-F5344CB8AC3E}">
        <p14:creationId xmlns:p14="http://schemas.microsoft.com/office/powerpoint/2010/main" val="294186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Les</a:t>
            </a:r>
            <a:r>
              <a:rPr lang="fr-FR" sz="4400" dirty="0"/>
              <a:t> </a:t>
            </a:r>
            <a:r>
              <a:rPr lang="fr-FR" sz="4800" dirty="0"/>
              <a:t>risques</a:t>
            </a:r>
            <a:r>
              <a:rPr lang="fr-FR" sz="4400" dirty="0"/>
              <a:t/>
            </a:r>
            <a:br>
              <a:rPr lang="fr-FR" sz="4400" dirty="0"/>
            </a:br>
            <a:r>
              <a:rPr lang="fr-FR" sz="2000" dirty="0">
                <a:solidFill>
                  <a:schemeClr val="bg1"/>
                </a:solidFill>
              </a:rPr>
              <a:t>Définition</a:t>
            </a:r>
            <a:endParaRPr lang="fr-FR" sz="4400" dirty="0"/>
          </a:p>
        </p:txBody>
      </p:sp>
      <p:sp>
        <p:nvSpPr>
          <p:cNvPr id="3" name="Espace réservé du contenu 2"/>
          <p:cNvSpPr>
            <a:spLocks noGrp="1"/>
          </p:cNvSpPr>
          <p:nvPr>
            <p:ph idx="1"/>
          </p:nvPr>
        </p:nvSpPr>
        <p:spPr/>
        <p:txBody>
          <a:bodyPr>
            <a:normAutofit fontScale="92500" lnSpcReduction="20000"/>
          </a:bodyPr>
          <a:lstStyle/>
          <a:p>
            <a:pPr algn="just"/>
            <a:r>
              <a:rPr lang="fr-FR" sz="3200" kern="1200" dirty="0" smtClean="0">
                <a:solidFill>
                  <a:schemeClr val="tx1"/>
                </a:solidFill>
                <a:effectLst/>
                <a:latin typeface="+mn-lt"/>
                <a:ea typeface="+mn-ea"/>
                <a:cs typeface="+mn-cs"/>
              </a:rPr>
              <a:t>Le risque est l’éventualité de </a:t>
            </a:r>
            <a:r>
              <a:rPr lang="fr-FR" sz="3200" b="1" kern="1200" dirty="0" smtClean="0">
                <a:solidFill>
                  <a:srgbClr val="FF0000"/>
                </a:solidFill>
                <a:effectLst/>
                <a:latin typeface="+mn-lt"/>
                <a:ea typeface="+mn-ea"/>
                <a:cs typeface="+mn-cs"/>
              </a:rPr>
              <a:t>ne pas </a:t>
            </a:r>
            <a:r>
              <a:rPr lang="fr-FR" sz="3200" kern="1200" dirty="0" smtClean="0">
                <a:solidFill>
                  <a:schemeClr val="tx1"/>
                </a:solidFill>
                <a:effectLst/>
                <a:latin typeface="+mn-lt"/>
                <a:ea typeface="+mn-ea"/>
                <a:cs typeface="+mn-cs"/>
              </a:rPr>
              <a:t>fabriquer votre produit, respecter votre calendrier ou obtenir les ressources souhaitées en raison d’un événement imprévu ou à cause de l’absence d’un élément planifié.</a:t>
            </a:r>
          </a:p>
          <a:p>
            <a:pPr algn="just"/>
            <a:endParaRPr lang="fr-FR" sz="32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Tous les projets présentent leur part de risque car il est impossible de prévoir</a:t>
            </a:r>
            <a:r>
              <a:rPr lang="fr-FR" sz="3200" kern="1200" baseline="0" dirty="0" smtClean="0">
                <a:solidFill>
                  <a:schemeClr val="tx1"/>
                </a:solidFill>
                <a:effectLst/>
                <a:latin typeface="+mn-lt"/>
                <a:ea typeface="+mn-ea"/>
                <a:cs typeface="+mn-cs"/>
              </a:rPr>
              <a:t> </a:t>
            </a:r>
            <a:r>
              <a:rPr lang="fr-FR" sz="3200" kern="1200" dirty="0" smtClean="0">
                <a:solidFill>
                  <a:schemeClr val="tx1"/>
                </a:solidFill>
                <a:effectLst/>
                <a:latin typeface="+mn-lt"/>
                <a:ea typeface="+mn-ea"/>
                <a:cs typeface="+mn-cs"/>
              </a:rPr>
              <a:t>l’avenir avec certitude. </a:t>
            </a:r>
          </a:p>
          <a:p>
            <a:pPr algn="just"/>
            <a:endParaRPr lang="fr-FR" dirty="0"/>
          </a:p>
          <a:p>
            <a:pPr algn="just"/>
            <a:r>
              <a:rPr lang="fr-FR" sz="3200" kern="1200" dirty="0" smtClean="0">
                <a:solidFill>
                  <a:srgbClr val="7030A0"/>
                </a:solidFill>
                <a:effectLst/>
                <a:latin typeface="+mn-lt"/>
                <a:ea typeface="+mn-ea"/>
                <a:cs typeface="+mn-cs"/>
              </a:rPr>
              <a:t>Le risque « zéro » n’existe pas !!!!</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6028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Les</a:t>
            </a:r>
            <a:r>
              <a:rPr lang="fr-FR" sz="4400" dirty="0"/>
              <a:t> </a:t>
            </a:r>
            <a:r>
              <a:rPr lang="fr-FR" sz="4800" dirty="0"/>
              <a:t>risques</a:t>
            </a:r>
            <a:r>
              <a:rPr lang="fr-FR" sz="4400" dirty="0"/>
              <a:t/>
            </a:r>
            <a:br>
              <a:rPr lang="fr-FR" sz="4400" dirty="0"/>
            </a:br>
            <a:r>
              <a:rPr lang="fr-FR" sz="2000" dirty="0">
                <a:solidFill>
                  <a:schemeClr val="bg1"/>
                </a:solidFill>
              </a:rPr>
              <a:t>Définition</a:t>
            </a:r>
            <a:endParaRPr lang="fr-FR" sz="4400" dirty="0"/>
          </a:p>
        </p:txBody>
      </p:sp>
      <p:sp>
        <p:nvSpPr>
          <p:cNvPr id="3" name="Espace réservé du contenu 2"/>
          <p:cNvSpPr>
            <a:spLocks noGrp="1"/>
          </p:cNvSpPr>
          <p:nvPr>
            <p:ph idx="1"/>
          </p:nvPr>
        </p:nvSpPr>
        <p:spPr/>
        <p:txBody>
          <a:bodyPr>
            <a:normAutofit fontScale="92500"/>
          </a:bodyPr>
          <a:lstStyle/>
          <a:p>
            <a:pPr lvl="0" algn="just"/>
            <a:r>
              <a:rPr lang="fr-FR" sz="3200" kern="1200" dirty="0" smtClean="0">
                <a:solidFill>
                  <a:schemeClr val="tx1"/>
                </a:solidFill>
                <a:effectLst/>
                <a:latin typeface="+mn-lt"/>
                <a:ea typeface="+mn-ea"/>
                <a:cs typeface="+mn-cs"/>
              </a:rPr>
              <a:t>Cependant, l’importance du risque augmente :</a:t>
            </a:r>
          </a:p>
          <a:p>
            <a:pPr lvl="1" algn="just"/>
            <a:r>
              <a:rPr lang="fr-FR" sz="3000" kern="1200" dirty="0" smtClean="0">
                <a:solidFill>
                  <a:schemeClr val="tx1"/>
                </a:solidFill>
                <a:effectLst/>
                <a:latin typeface="+mn-lt"/>
                <a:ea typeface="+mn-ea"/>
                <a:cs typeface="+mn-cs"/>
              </a:rPr>
              <a:t>Avec la durée du projet,</a:t>
            </a:r>
          </a:p>
          <a:p>
            <a:pPr lvl="1" algn="just"/>
            <a:r>
              <a:rPr lang="fr-FR" sz="3000" kern="1200" dirty="0" smtClean="0">
                <a:solidFill>
                  <a:schemeClr val="tx1"/>
                </a:solidFill>
                <a:effectLst/>
                <a:latin typeface="+mn-lt"/>
                <a:ea typeface="+mn-ea"/>
                <a:cs typeface="+mn-cs"/>
              </a:rPr>
              <a:t>Plus le délai séparant le démarrage, la préparation du projet et l’exécution des travaux est important,</a:t>
            </a:r>
          </a:p>
          <a:p>
            <a:pPr lvl="1" algn="just"/>
            <a:r>
              <a:rPr lang="fr-FR" sz="3000" kern="1200" dirty="0" smtClean="0">
                <a:solidFill>
                  <a:schemeClr val="tx1"/>
                </a:solidFill>
                <a:effectLst/>
                <a:latin typeface="+mn-lt"/>
                <a:ea typeface="+mn-ea"/>
                <a:cs typeface="+mn-cs"/>
              </a:rPr>
              <a:t>Moins il y a d’expérience dans ce genre de projet,</a:t>
            </a:r>
          </a:p>
          <a:p>
            <a:pPr lvl="1" algn="just"/>
            <a:r>
              <a:rPr lang="fr-FR" sz="3000" kern="1200" dirty="0" smtClean="0">
                <a:solidFill>
                  <a:schemeClr val="tx1"/>
                </a:solidFill>
                <a:effectLst/>
                <a:latin typeface="+mn-lt"/>
                <a:ea typeface="+mn-ea"/>
                <a:cs typeface="+mn-cs"/>
              </a:rPr>
              <a:t>Plus la technologie associée au projet est récente.</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665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Les risques</a:t>
            </a:r>
            <a:br>
              <a:rPr lang="fr-FR" sz="4800" dirty="0"/>
            </a:br>
            <a:r>
              <a:rPr lang="fr-FR" sz="2400" dirty="0">
                <a:solidFill>
                  <a:schemeClr val="bg1"/>
                </a:solidFill>
              </a:rPr>
              <a:t>Définition</a:t>
            </a:r>
            <a:endParaRPr lang="fr-FR" dirty="0"/>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Il existe deux sortes de risque :</a:t>
            </a:r>
          </a:p>
          <a:p>
            <a:pPr algn="just"/>
            <a:endParaRPr lang="fr-FR" sz="32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Les risques </a:t>
            </a:r>
            <a:r>
              <a:rPr lang="fr-FR" sz="2800" kern="1200" dirty="0" smtClean="0">
                <a:solidFill>
                  <a:srgbClr val="FF0000"/>
                </a:solidFill>
                <a:effectLst/>
                <a:latin typeface="+mn-lt"/>
                <a:ea typeface="+mn-ea"/>
                <a:cs typeface="+mn-cs"/>
              </a:rPr>
              <a:t>négatifs</a:t>
            </a:r>
            <a:r>
              <a:rPr lang="fr-FR" sz="2800" kern="1200" dirty="0" smtClean="0">
                <a:solidFill>
                  <a:schemeClr val="tx1"/>
                </a:solidFill>
                <a:effectLst/>
                <a:latin typeface="+mn-lt"/>
                <a:ea typeface="+mn-ea"/>
                <a:cs typeface="+mn-cs"/>
              </a:rPr>
              <a:t> peuvent nuire à un ou plusieurs objectifs du projet (par exemple, vous empêcher de</a:t>
            </a:r>
            <a:r>
              <a:rPr lang="fr-FR" sz="2800" kern="1200" baseline="0" dirty="0" smtClean="0">
                <a:solidFill>
                  <a:schemeClr val="tx1"/>
                </a:solidFill>
                <a:effectLst/>
                <a:latin typeface="+mn-lt"/>
                <a:ea typeface="+mn-ea"/>
                <a:cs typeface="+mn-cs"/>
              </a:rPr>
              <a:t> </a:t>
            </a:r>
            <a:r>
              <a:rPr lang="fr-FR" sz="2800" kern="1200" dirty="0" smtClean="0">
                <a:solidFill>
                  <a:schemeClr val="tx1"/>
                </a:solidFill>
                <a:effectLst/>
                <a:latin typeface="+mn-lt"/>
                <a:ea typeface="+mn-ea"/>
                <a:cs typeface="+mn-cs"/>
              </a:rPr>
              <a:t>respecter un  délai) ;</a:t>
            </a:r>
          </a:p>
          <a:p>
            <a:pPr lvl="1" algn="just"/>
            <a:endParaRPr lang="fr-FR" sz="28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Les risques </a:t>
            </a:r>
            <a:r>
              <a:rPr lang="fr-FR" sz="2800" kern="1200" dirty="0" smtClean="0">
                <a:solidFill>
                  <a:srgbClr val="00B050"/>
                </a:solidFill>
                <a:effectLst/>
                <a:latin typeface="+mn-lt"/>
                <a:ea typeface="+mn-ea"/>
                <a:cs typeface="+mn-cs"/>
              </a:rPr>
              <a:t>positifs</a:t>
            </a:r>
            <a:r>
              <a:rPr lang="fr-FR" dirty="0"/>
              <a:t> </a:t>
            </a:r>
            <a:r>
              <a:rPr lang="fr-FR" sz="2800" kern="1200" dirty="0" smtClean="0">
                <a:solidFill>
                  <a:schemeClr val="tx1"/>
                </a:solidFill>
                <a:effectLst/>
                <a:latin typeface="+mn-lt"/>
                <a:ea typeface="+mn-ea"/>
                <a:cs typeface="+mn-cs"/>
              </a:rPr>
              <a:t>peuvent profiter aux objectifs du projet (par exemple, vous permettre d’achever une tâche avec moins de personnel qu’escompté).</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3874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Les risques</a:t>
            </a:r>
            <a:br>
              <a:rPr lang="fr-FR" sz="4800" dirty="0"/>
            </a:br>
            <a:r>
              <a:rPr lang="fr-FR" sz="2400" dirty="0">
                <a:solidFill>
                  <a:schemeClr val="bg1"/>
                </a:solidFill>
              </a:rPr>
              <a:t>Définition</a:t>
            </a:r>
            <a:endParaRPr lang="fr-FR" dirty="0"/>
          </a:p>
        </p:txBody>
      </p:sp>
      <p:sp>
        <p:nvSpPr>
          <p:cNvPr id="3" name="Espace réservé du contenu 2"/>
          <p:cNvSpPr>
            <a:spLocks noGrp="1"/>
          </p:cNvSpPr>
          <p:nvPr>
            <p:ph idx="1"/>
          </p:nvPr>
        </p:nvSpPr>
        <p:spPr/>
        <p:txBody>
          <a:bodyPr/>
          <a:lstStyle/>
          <a:p>
            <a:pPr algn="just"/>
            <a:r>
              <a:rPr lang="fr-FR" sz="3200" kern="1200" dirty="0" smtClean="0">
                <a:solidFill>
                  <a:schemeClr val="tx1"/>
                </a:solidFill>
                <a:effectLst/>
                <a:latin typeface="+mn-lt"/>
                <a:ea typeface="+mn-ea"/>
                <a:cs typeface="+mn-cs"/>
              </a:rPr>
              <a:t>Autrement dit, tout ce qui peut vous </a:t>
            </a:r>
            <a:r>
              <a:rPr lang="fr-FR" sz="3200" kern="1200" dirty="0" smtClean="0">
                <a:solidFill>
                  <a:srgbClr val="FF0000"/>
                </a:solidFill>
                <a:effectLst/>
                <a:latin typeface="+mn-lt"/>
                <a:ea typeface="+mn-ea"/>
                <a:cs typeface="+mn-cs"/>
              </a:rPr>
              <a:t>empêcher d’atteindre </a:t>
            </a:r>
            <a:r>
              <a:rPr lang="fr-FR" sz="3200" kern="1200" dirty="0" smtClean="0">
                <a:solidFill>
                  <a:schemeClr val="tx1"/>
                </a:solidFill>
                <a:effectLst/>
                <a:latin typeface="+mn-lt"/>
                <a:ea typeface="+mn-ea"/>
                <a:cs typeface="+mn-cs"/>
              </a:rPr>
              <a:t>vos objectifs ou vous </a:t>
            </a:r>
            <a:r>
              <a:rPr lang="fr-FR" sz="3200" kern="1200" dirty="0" smtClean="0">
                <a:solidFill>
                  <a:srgbClr val="00B050"/>
                </a:solidFill>
                <a:effectLst/>
                <a:latin typeface="+mn-lt"/>
                <a:ea typeface="+mn-ea"/>
                <a:cs typeface="+mn-cs"/>
              </a:rPr>
              <a:t>permettre d’aller au-delà</a:t>
            </a:r>
            <a:r>
              <a:rPr lang="fr-FR" sz="3200" kern="1200" dirty="0" smtClean="0">
                <a:solidFill>
                  <a:schemeClr val="tx1"/>
                </a:solidFill>
                <a:effectLst/>
                <a:latin typeface="+mn-lt"/>
                <a:ea typeface="+mn-ea"/>
                <a:cs typeface="+mn-cs"/>
              </a:rPr>
              <a:t> est considéré comme un risque. </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91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Les risques</a:t>
            </a:r>
            <a:r>
              <a:rPr lang="fr-FR" sz="4400" dirty="0"/>
              <a:t/>
            </a:r>
            <a:br>
              <a:rPr lang="fr-FR" sz="4400" dirty="0"/>
            </a:br>
            <a:r>
              <a:rPr lang="fr-FR" sz="2000" dirty="0" smtClean="0">
                <a:solidFill>
                  <a:schemeClr val="bg1"/>
                </a:solidFill>
              </a:rPr>
              <a:t>La gestion des risques</a:t>
            </a:r>
            <a:endParaRPr lang="fr-FR" sz="4400" dirty="0"/>
          </a:p>
        </p:txBody>
      </p:sp>
      <p:sp>
        <p:nvSpPr>
          <p:cNvPr id="3" name="Espace réservé du contenu 2"/>
          <p:cNvSpPr>
            <a:spLocks noGrp="1"/>
          </p:cNvSpPr>
          <p:nvPr>
            <p:ph sz="half" idx="1"/>
          </p:nvPr>
        </p:nvSpPr>
        <p:spPr/>
        <p:txBody>
          <a:bodyPr>
            <a:normAutofit/>
          </a:bodyPr>
          <a:lstStyle/>
          <a:p>
            <a:pPr algn="just"/>
            <a:r>
              <a:rPr lang="fr-FR" sz="3200" kern="1200" dirty="0" smtClean="0">
                <a:solidFill>
                  <a:schemeClr val="tx1"/>
                </a:solidFill>
                <a:effectLst/>
                <a:latin typeface="+mn-lt"/>
                <a:ea typeface="+mn-ea"/>
                <a:cs typeface="+mn-cs"/>
              </a:rPr>
              <a:t>Question</a:t>
            </a:r>
            <a:r>
              <a:rPr lang="fr-FR" sz="3200" kern="1200" baseline="0" dirty="0" smtClean="0">
                <a:solidFill>
                  <a:schemeClr val="tx1"/>
                </a:solidFill>
                <a:effectLst/>
                <a:latin typeface="+mn-lt"/>
                <a:ea typeface="+mn-ea"/>
                <a:cs typeface="+mn-cs"/>
              </a:rPr>
              <a:t> !</a:t>
            </a:r>
          </a:p>
          <a:p>
            <a:pPr lvl="1"/>
            <a:r>
              <a:rPr lang="fr-FR" sz="2800" kern="1200" dirty="0" smtClean="0">
                <a:solidFill>
                  <a:schemeClr val="tx1"/>
                </a:solidFill>
                <a:effectLst/>
                <a:latin typeface="+mn-lt"/>
                <a:ea typeface="+mn-ea"/>
                <a:cs typeface="+mn-cs"/>
              </a:rPr>
              <a:t>La gestion des</a:t>
            </a:r>
            <a:r>
              <a:rPr lang="fr-FR" sz="2800" kern="1200" baseline="0" dirty="0" smtClean="0">
                <a:solidFill>
                  <a:schemeClr val="tx1"/>
                </a:solidFill>
                <a:effectLst/>
                <a:latin typeface="+mn-lt"/>
                <a:ea typeface="+mn-ea"/>
                <a:cs typeface="+mn-cs"/>
              </a:rPr>
              <a:t> risques, c’est quoi ?</a:t>
            </a:r>
          </a:p>
        </p:txBody>
      </p:sp>
      <p:sp>
        <p:nvSpPr>
          <p:cNvPr id="6" name="Flèche droite 5"/>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7" name="Espace réservé du contenu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461419"/>
            <a:ext cx="2667000" cy="3248025"/>
          </a:xfrm>
          <a:prstGeom prst="rect">
            <a:avLst/>
          </a:prstGeom>
        </p:spPr>
      </p:pic>
    </p:spTree>
    <p:extLst>
      <p:ext uri="{BB962C8B-B14F-4D97-AF65-F5344CB8AC3E}">
        <p14:creationId xmlns:p14="http://schemas.microsoft.com/office/powerpoint/2010/main" val="2328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smtClean="0">
                <a:solidFill>
                  <a:srgbClr val="2DA2BF">
                    <a:satMod val="150000"/>
                  </a:srgbClr>
                </a:solidFill>
              </a:rPr>
              <a:t>Les </a:t>
            </a:r>
            <a:r>
              <a:rPr lang="fr-FR" sz="4800" dirty="0">
                <a:solidFill>
                  <a:srgbClr val="2DA2BF">
                    <a:satMod val="150000"/>
                  </a:srgbClr>
                </a:solidFill>
              </a:rPr>
              <a:t>risques</a:t>
            </a:r>
            <a:r>
              <a:rPr lang="fr-FR" sz="4400" dirty="0">
                <a:solidFill>
                  <a:srgbClr val="2DA2BF">
                    <a:satMod val="150000"/>
                  </a:srgbClr>
                </a:solidFill>
              </a:rPr>
              <a:t/>
            </a:r>
            <a:br>
              <a:rPr lang="fr-FR" sz="4400" dirty="0">
                <a:solidFill>
                  <a:srgbClr val="2DA2BF">
                    <a:satMod val="150000"/>
                  </a:srgbClr>
                </a:solidFill>
              </a:rPr>
            </a:br>
            <a:r>
              <a:rPr lang="fr-FR" sz="2000" dirty="0">
                <a:solidFill>
                  <a:prstClr val="white"/>
                </a:solidFill>
              </a:rPr>
              <a:t>La gestion des risques</a:t>
            </a:r>
            <a:endParaRPr lang="fr-FR" sz="4400" dirty="0"/>
          </a:p>
        </p:txBody>
      </p:sp>
      <p:sp>
        <p:nvSpPr>
          <p:cNvPr id="3" name="Espace réservé du contenu 2"/>
          <p:cNvSpPr>
            <a:spLocks noGrp="1"/>
          </p:cNvSpPr>
          <p:nvPr>
            <p:ph idx="1"/>
          </p:nvPr>
        </p:nvSpPr>
        <p:spPr/>
        <p:txBody>
          <a:bodyPr>
            <a:normAutofit fontScale="92500" lnSpcReduction="20000"/>
          </a:bodyPr>
          <a:lstStyle/>
          <a:p>
            <a:pPr algn="just"/>
            <a:r>
              <a:rPr lang="fr-FR" sz="3200" kern="1200" dirty="0" smtClean="0">
                <a:solidFill>
                  <a:schemeClr val="tx1"/>
                </a:solidFill>
                <a:effectLst/>
                <a:latin typeface="+mn-lt"/>
                <a:ea typeface="+mn-ea"/>
                <a:cs typeface="+mn-cs"/>
              </a:rPr>
              <a:t>La gestion des risques est le processus consistant à </a:t>
            </a:r>
          </a:p>
          <a:p>
            <a:pPr lvl="1" algn="just"/>
            <a:r>
              <a:rPr lang="fr-FR" sz="2800" kern="1200" dirty="0" smtClean="0">
                <a:solidFill>
                  <a:schemeClr val="tx1"/>
                </a:solidFill>
                <a:effectLst/>
                <a:latin typeface="+mn-lt"/>
                <a:ea typeface="+mn-ea"/>
                <a:cs typeface="+mn-cs"/>
              </a:rPr>
              <a:t>identifier les risques potentiels, </a:t>
            </a:r>
          </a:p>
          <a:p>
            <a:pPr lvl="1" algn="just"/>
            <a:r>
              <a:rPr lang="fr-FR" sz="2800" kern="1200" dirty="0" smtClean="0">
                <a:solidFill>
                  <a:schemeClr val="tx1"/>
                </a:solidFill>
                <a:effectLst/>
                <a:latin typeface="+mn-lt"/>
                <a:ea typeface="+mn-ea"/>
                <a:cs typeface="+mn-cs"/>
              </a:rPr>
              <a:t>à évaluer leurs conséquences, </a:t>
            </a:r>
          </a:p>
          <a:p>
            <a:pPr lvl="1" algn="just"/>
            <a:r>
              <a:rPr lang="fr-FR" sz="2800" kern="1200" dirty="0" smtClean="0">
                <a:solidFill>
                  <a:schemeClr val="tx1"/>
                </a:solidFill>
                <a:effectLst/>
                <a:latin typeface="+mn-lt"/>
                <a:ea typeface="+mn-ea"/>
                <a:cs typeface="+mn-cs"/>
              </a:rPr>
              <a:t>puis à élaborer et mettre en œuvre des plans destinés à minimiser leurs effets négatifs.</a:t>
            </a:r>
          </a:p>
          <a:p>
            <a:pPr algn="just"/>
            <a:endParaRPr lang="fr-FR" sz="3200" kern="1200" dirty="0" smtClean="0">
              <a:solidFill>
                <a:schemeClr val="tx1"/>
              </a:solidFill>
              <a:effectLst/>
              <a:latin typeface="+mn-lt"/>
              <a:ea typeface="+mn-ea"/>
              <a:cs typeface="+mn-cs"/>
            </a:endParaRPr>
          </a:p>
          <a:p>
            <a:pPr algn="just"/>
            <a:r>
              <a:rPr lang="fr-FR" sz="3200" kern="1200" dirty="0" smtClean="0">
                <a:solidFill>
                  <a:schemeClr val="tx1"/>
                </a:solidFill>
                <a:effectLst/>
                <a:latin typeface="+mn-lt"/>
                <a:ea typeface="+mn-ea"/>
                <a:cs typeface="+mn-cs"/>
              </a:rPr>
              <a:t>La gestion des risques ne peut éliminer les risques mais favorise la réalisation de votre projet malgré les incertitudes liées à un environnement changeant.</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4462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Clarifier le contenu et les limites</a:t>
            </a:r>
            <a:br>
              <a:rPr lang="fr-FR" dirty="0"/>
            </a:br>
            <a:r>
              <a:rPr lang="fr-FR" sz="2000" dirty="0">
                <a:solidFill>
                  <a:schemeClr val="bg1"/>
                </a:solidFill>
              </a:rPr>
              <a:t>Le cahier des </a:t>
            </a:r>
            <a:r>
              <a:rPr lang="fr-FR" sz="2000" dirty="0" smtClean="0">
                <a:solidFill>
                  <a:schemeClr val="bg1"/>
                </a:solidFill>
              </a:rPr>
              <a:t>charges – son contenu</a:t>
            </a:r>
            <a:endParaRPr lang="fr-FR" dirty="0"/>
          </a:p>
        </p:txBody>
      </p:sp>
      <p:sp>
        <p:nvSpPr>
          <p:cNvPr id="3" name="Espace réservé du contenu 2"/>
          <p:cNvSpPr>
            <a:spLocks noGrp="1"/>
          </p:cNvSpPr>
          <p:nvPr>
            <p:ph idx="1"/>
          </p:nvPr>
        </p:nvSpPr>
        <p:spPr/>
        <p:txBody>
          <a:bodyPr>
            <a:normAutofit/>
          </a:bodyPr>
          <a:lstStyle/>
          <a:p>
            <a:pPr algn="just"/>
            <a:r>
              <a:rPr lang="fr-FR" sz="3200" kern="1200" dirty="0" smtClean="0">
                <a:solidFill>
                  <a:schemeClr val="tx1"/>
                </a:solidFill>
                <a:effectLst/>
                <a:latin typeface="+mn-lt"/>
                <a:ea typeface="+mn-ea"/>
                <a:cs typeface="+mn-cs"/>
              </a:rPr>
              <a:t>Le cahier des charges doit comprendre les informations suivantes :</a:t>
            </a:r>
          </a:p>
          <a:p>
            <a:pPr lvl="1" algn="just"/>
            <a:r>
              <a:rPr lang="fr-FR" sz="2800" kern="1200" dirty="0" smtClean="0">
                <a:solidFill>
                  <a:schemeClr val="tx1"/>
                </a:solidFill>
                <a:effectLst/>
                <a:latin typeface="+mn-lt"/>
                <a:ea typeface="+mn-ea"/>
                <a:cs typeface="+mn-cs"/>
              </a:rPr>
              <a:t>La justification</a:t>
            </a:r>
          </a:p>
          <a:p>
            <a:pPr lvl="2" algn="just"/>
            <a:r>
              <a:rPr lang="fr-FR" sz="2400" kern="1200" dirty="0" smtClean="0">
                <a:solidFill>
                  <a:schemeClr val="tx1"/>
                </a:solidFill>
                <a:effectLst/>
                <a:latin typeface="+mn-lt"/>
                <a:ea typeface="+mn-ea"/>
                <a:cs typeface="+mn-cs"/>
              </a:rPr>
              <a:t>raisons et modalités d’existence de votre projet,</a:t>
            </a:r>
          </a:p>
          <a:p>
            <a:pPr lvl="2" algn="just"/>
            <a:r>
              <a:rPr lang="fr-FR" sz="2400" kern="1200" dirty="0" smtClean="0">
                <a:solidFill>
                  <a:schemeClr val="tx1"/>
                </a:solidFill>
                <a:effectLst/>
                <a:latin typeface="+mn-lt"/>
                <a:ea typeface="+mn-ea"/>
                <a:cs typeface="+mn-cs"/>
              </a:rPr>
              <a:t>Besoin(s)</a:t>
            </a:r>
            <a:r>
              <a:rPr lang="fr-FR" sz="2400" kern="1200" baseline="0" dirty="0" smtClean="0">
                <a:solidFill>
                  <a:schemeClr val="tx1"/>
                </a:solidFill>
                <a:effectLst/>
                <a:latin typeface="+mn-lt"/>
                <a:ea typeface="+mn-ea"/>
                <a:cs typeface="+mn-cs"/>
              </a:rPr>
              <a:t> </a:t>
            </a:r>
            <a:r>
              <a:rPr lang="fr-FR" sz="2400" kern="1200" dirty="0" smtClean="0">
                <a:solidFill>
                  <a:schemeClr val="tx1"/>
                </a:solidFill>
                <a:effectLst/>
                <a:latin typeface="+mn-lt"/>
                <a:ea typeface="+mn-ea"/>
                <a:cs typeface="+mn-cs"/>
              </a:rPr>
              <a:t>de l’entreprise auxquels il répond,</a:t>
            </a:r>
          </a:p>
          <a:p>
            <a:pPr lvl="2" algn="just"/>
            <a:r>
              <a:rPr lang="fr-FR" sz="2400" kern="1200" dirty="0" smtClean="0">
                <a:solidFill>
                  <a:schemeClr val="tx1"/>
                </a:solidFill>
                <a:effectLst/>
                <a:latin typeface="+mn-lt"/>
                <a:ea typeface="+mn-ea"/>
                <a:cs typeface="+mn-cs"/>
              </a:rPr>
              <a:t>portée des travaux à mener,</a:t>
            </a:r>
          </a:p>
          <a:p>
            <a:pPr lvl="2" algn="just"/>
            <a:r>
              <a:rPr lang="fr-FR" sz="2400" kern="1200" dirty="0" smtClean="0">
                <a:solidFill>
                  <a:schemeClr val="tx1"/>
                </a:solidFill>
                <a:effectLst/>
                <a:latin typeface="+mn-lt"/>
                <a:ea typeface="+mn-ea"/>
                <a:cs typeface="+mn-cs"/>
              </a:rPr>
              <a:t>influence qu’il aura sur des activités associées et </a:t>
            </a:r>
          </a:p>
          <a:p>
            <a:pPr lvl="2" algn="just"/>
            <a:r>
              <a:rPr lang="fr-FR" sz="2400" kern="1200" dirty="0" smtClean="0">
                <a:solidFill>
                  <a:schemeClr val="tx1"/>
                </a:solidFill>
                <a:effectLst/>
                <a:latin typeface="+mn-lt"/>
                <a:ea typeface="+mn-ea"/>
                <a:cs typeface="+mn-cs"/>
              </a:rPr>
              <a:t>l’impact de ces dernières sur le projet,</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2733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solidFill>
                  <a:srgbClr val="2DA2BF">
                    <a:satMod val="150000"/>
                  </a:srgbClr>
                </a:solidFill>
              </a:rPr>
              <a:t>Les risques</a:t>
            </a:r>
            <a:r>
              <a:rPr lang="fr-FR" sz="4400" dirty="0">
                <a:solidFill>
                  <a:srgbClr val="2DA2BF">
                    <a:satMod val="150000"/>
                  </a:srgbClr>
                </a:solidFill>
              </a:rPr>
              <a:t/>
            </a:r>
            <a:br>
              <a:rPr lang="fr-FR" sz="4400" dirty="0">
                <a:solidFill>
                  <a:srgbClr val="2DA2BF">
                    <a:satMod val="150000"/>
                  </a:srgbClr>
                </a:solidFill>
              </a:rPr>
            </a:br>
            <a:r>
              <a:rPr lang="fr-FR" sz="2000" dirty="0">
                <a:solidFill>
                  <a:prstClr val="white"/>
                </a:solidFill>
              </a:rPr>
              <a:t>La gestion des risques</a:t>
            </a:r>
            <a:endParaRPr lang="fr-FR" sz="4400" dirty="0"/>
          </a:p>
        </p:txBody>
      </p:sp>
      <p:sp>
        <p:nvSpPr>
          <p:cNvPr id="3" name="Espace réservé du contenu 2"/>
          <p:cNvSpPr>
            <a:spLocks noGrp="1"/>
          </p:cNvSpPr>
          <p:nvPr>
            <p:ph idx="1"/>
          </p:nvPr>
        </p:nvSpPr>
        <p:spPr/>
        <p:txBody>
          <a:bodyPr>
            <a:normAutofit fontScale="77500" lnSpcReduction="20000"/>
          </a:bodyPr>
          <a:lstStyle/>
          <a:p>
            <a:pPr algn="just"/>
            <a:r>
              <a:rPr lang="fr-FR" sz="3200" kern="1200" dirty="0" smtClean="0">
                <a:solidFill>
                  <a:schemeClr val="tx1"/>
                </a:solidFill>
                <a:effectLst/>
                <a:latin typeface="+mn-lt"/>
                <a:ea typeface="+mn-ea"/>
                <a:cs typeface="+mn-cs"/>
              </a:rPr>
              <a:t>Alors, comment aborder les risques pesant sur votre projet dès son démarrage ? </a:t>
            </a:r>
          </a:p>
          <a:p>
            <a:pPr algn="just"/>
            <a:endParaRPr lang="fr-FR" sz="2900" kern="1200" dirty="0" smtClean="0">
              <a:solidFill>
                <a:schemeClr val="tx1"/>
              </a:solidFill>
              <a:effectLst/>
              <a:latin typeface="+mn-lt"/>
              <a:ea typeface="+mn-ea"/>
              <a:cs typeface="+mn-cs"/>
            </a:endParaRPr>
          </a:p>
          <a:p>
            <a:pPr algn="just"/>
            <a:r>
              <a:rPr lang="fr-FR" sz="2900" kern="1200" dirty="0" smtClean="0">
                <a:solidFill>
                  <a:schemeClr val="tx1"/>
                </a:solidFill>
                <a:effectLst/>
                <a:latin typeface="+mn-lt"/>
                <a:ea typeface="+mn-ea"/>
                <a:cs typeface="+mn-cs"/>
              </a:rPr>
              <a:t>1.  Identifiez les risques.</a:t>
            </a:r>
          </a:p>
          <a:p>
            <a:pPr lvl="1" algn="just"/>
            <a:r>
              <a:rPr lang="fr-FR" sz="2900" kern="1200" dirty="0" smtClean="0">
                <a:solidFill>
                  <a:schemeClr val="tx1"/>
                </a:solidFill>
                <a:effectLst/>
                <a:latin typeface="+mn-lt"/>
                <a:ea typeface="+mn-ea"/>
                <a:cs typeface="+mn-cs"/>
              </a:rPr>
              <a:t>Recensez les aspects de votre plan ou de l’environnement de votre projet susceptibles de changer.</a:t>
            </a:r>
          </a:p>
          <a:p>
            <a:pPr lvl="1" algn="just"/>
            <a:endParaRPr lang="fr-FR" sz="2900" kern="1200" dirty="0" smtClean="0">
              <a:solidFill>
                <a:schemeClr val="tx1"/>
              </a:solidFill>
              <a:effectLst/>
              <a:latin typeface="+mn-lt"/>
              <a:ea typeface="+mn-ea"/>
              <a:cs typeface="+mn-cs"/>
            </a:endParaRPr>
          </a:p>
          <a:p>
            <a:pPr algn="just"/>
            <a:r>
              <a:rPr lang="fr-FR" sz="2900" kern="1200" dirty="0" smtClean="0">
                <a:solidFill>
                  <a:schemeClr val="tx1"/>
                </a:solidFill>
                <a:effectLst/>
                <a:latin typeface="+mn-lt"/>
                <a:ea typeface="+mn-ea"/>
                <a:cs typeface="+mn-cs"/>
              </a:rPr>
              <a:t>2.  Évaluez les effets potentiels de ces risques sur votre projet.</a:t>
            </a:r>
          </a:p>
          <a:p>
            <a:pPr lvl="1" algn="just"/>
            <a:r>
              <a:rPr lang="fr-FR" sz="2900" kern="1200" dirty="0" smtClean="0">
                <a:solidFill>
                  <a:schemeClr val="tx1"/>
                </a:solidFill>
                <a:effectLst/>
                <a:latin typeface="+mn-lt"/>
                <a:ea typeface="+mn-ea"/>
                <a:cs typeface="+mn-cs"/>
              </a:rPr>
              <a:t>Prenez en compte ce qu’il peut se passer si les choses ne se déroulent pas comme vous l’aviez prévu.</a:t>
            </a:r>
          </a:p>
          <a:p>
            <a:pPr lvl="1" algn="just"/>
            <a:endParaRPr lang="fr-FR" sz="2900" kern="1200" dirty="0" smtClean="0">
              <a:solidFill>
                <a:schemeClr val="tx1"/>
              </a:solidFill>
              <a:effectLst/>
              <a:latin typeface="+mn-lt"/>
              <a:ea typeface="+mn-ea"/>
              <a:cs typeface="+mn-cs"/>
            </a:endParaRPr>
          </a:p>
          <a:p>
            <a:pPr algn="just"/>
            <a:r>
              <a:rPr lang="fr-FR" sz="2900" kern="1200" dirty="0" smtClean="0">
                <a:solidFill>
                  <a:schemeClr val="tx1"/>
                </a:solidFill>
                <a:effectLst/>
                <a:latin typeface="+mn-lt"/>
                <a:ea typeface="+mn-ea"/>
                <a:cs typeface="+mn-cs"/>
              </a:rPr>
              <a:t>3.  Montez des plans pour atténuer les effets des risques.</a:t>
            </a:r>
          </a:p>
          <a:p>
            <a:pPr lvl="1" algn="just"/>
            <a:r>
              <a:rPr lang="fr-FR" sz="2900" kern="1200" dirty="0" smtClean="0">
                <a:solidFill>
                  <a:schemeClr val="tx1"/>
                </a:solidFill>
                <a:effectLst/>
                <a:latin typeface="+mn-lt"/>
                <a:ea typeface="+mn-ea"/>
                <a:cs typeface="+mn-cs"/>
              </a:rPr>
              <a:t>Choisissez un mode de protection de votre projet contre les conséquences des risques existant.</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0159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4800" dirty="0">
                <a:solidFill>
                  <a:srgbClr val="2DA2BF">
                    <a:satMod val="150000"/>
                  </a:srgbClr>
                </a:solidFill>
              </a:rPr>
              <a:t>Les risques</a:t>
            </a:r>
            <a:r>
              <a:rPr lang="fr-FR" sz="4400" dirty="0">
                <a:solidFill>
                  <a:srgbClr val="2DA2BF">
                    <a:satMod val="150000"/>
                  </a:srgbClr>
                </a:solidFill>
              </a:rPr>
              <a:t/>
            </a:r>
            <a:br>
              <a:rPr lang="fr-FR" sz="4400" dirty="0">
                <a:solidFill>
                  <a:srgbClr val="2DA2BF">
                    <a:satMod val="150000"/>
                  </a:srgbClr>
                </a:solidFill>
              </a:rPr>
            </a:br>
            <a:r>
              <a:rPr lang="fr-FR" sz="2000" dirty="0">
                <a:solidFill>
                  <a:prstClr val="white"/>
                </a:solidFill>
              </a:rPr>
              <a:t>La gestion des risques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556792"/>
            <a:ext cx="7263647" cy="4542556"/>
          </a:xfrm>
        </p:spPr>
      </p:pic>
      <p:sp>
        <p:nvSpPr>
          <p:cNvPr id="5" name="Flèche droite 4"/>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5958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solidFill>
                  <a:srgbClr val="2DA2BF">
                    <a:satMod val="150000"/>
                  </a:srgbClr>
                </a:solidFill>
              </a:rPr>
              <a:t>Les risques</a:t>
            </a:r>
            <a:r>
              <a:rPr lang="fr-FR" sz="4400" dirty="0">
                <a:solidFill>
                  <a:srgbClr val="2DA2BF">
                    <a:satMod val="150000"/>
                  </a:srgbClr>
                </a:solidFill>
              </a:rPr>
              <a:t/>
            </a:r>
            <a:br>
              <a:rPr lang="fr-FR" sz="4400" dirty="0">
                <a:solidFill>
                  <a:srgbClr val="2DA2BF">
                    <a:satMod val="150000"/>
                  </a:srgbClr>
                </a:solidFill>
              </a:rPr>
            </a:br>
            <a:r>
              <a:rPr lang="fr-FR" sz="2000" dirty="0">
                <a:solidFill>
                  <a:prstClr val="white"/>
                </a:solidFill>
              </a:rPr>
              <a:t>La gestion des risques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461977"/>
            <a:ext cx="5805621" cy="5396023"/>
          </a:xfrm>
        </p:spPr>
      </p:pic>
      <p:sp>
        <p:nvSpPr>
          <p:cNvPr id="5" name="Flèche droite 4"/>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65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4800" dirty="0"/>
              <a:t>Les </a:t>
            </a:r>
            <a:r>
              <a:rPr lang="fr-FR" sz="4800" dirty="0" smtClean="0"/>
              <a:t>risques</a:t>
            </a:r>
            <a:r>
              <a:rPr lang="fr-FR" sz="4400" dirty="0" smtClean="0"/>
              <a:t/>
            </a:r>
            <a:br>
              <a:rPr lang="fr-FR" sz="4400" dirty="0" smtClean="0"/>
            </a:br>
            <a:r>
              <a:rPr lang="fr-FR" sz="1800" dirty="0" smtClean="0">
                <a:solidFill>
                  <a:schemeClr val="bg1"/>
                </a:solidFill>
              </a:rPr>
              <a:t>Facteurs de risques</a:t>
            </a:r>
            <a:endParaRPr lang="fr-FR" sz="6000" dirty="0">
              <a:solidFill>
                <a:schemeClr val="bg1"/>
              </a:solidFill>
            </a:endParaRPr>
          </a:p>
        </p:txBody>
      </p:sp>
      <p:sp>
        <p:nvSpPr>
          <p:cNvPr id="3" name="Espace réservé du contenu 2"/>
          <p:cNvSpPr>
            <a:spLocks noGrp="1"/>
          </p:cNvSpPr>
          <p:nvPr>
            <p:ph idx="1"/>
          </p:nvPr>
        </p:nvSpPr>
        <p:spPr/>
        <p:txBody>
          <a:bodyPr>
            <a:normAutofit/>
          </a:bodyPr>
          <a:lstStyle/>
          <a:p>
            <a:pPr lvl="1" algn="just"/>
            <a:r>
              <a:rPr lang="fr-FR" sz="2800" kern="1200" dirty="0" smtClean="0">
                <a:solidFill>
                  <a:schemeClr val="tx1"/>
                </a:solidFill>
                <a:effectLst/>
                <a:latin typeface="+mn-lt"/>
                <a:ea typeface="+mn-ea"/>
                <a:cs typeface="+mn-cs"/>
              </a:rPr>
              <a:t>Historique du projet </a:t>
            </a:r>
          </a:p>
          <a:p>
            <a:pPr lvl="2" algn="just"/>
            <a:r>
              <a:rPr lang="fr-FR" kern="1200" dirty="0" smtClean="0">
                <a:solidFill>
                  <a:schemeClr val="tx1"/>
                </a:solidFill>
                <a:effectLst/>
              </a:rPr>
              <a:t>Votre projet est né à la suite d’à une décision spontanée et non mûrement réfléchie.</a:t>
            </a:r>
          </a:p>
          <a:p>
            <a:pPr lvl="2" algn="just"/>
            <a:r>
              <a:rPr lang="fr-FR" kern="1200" dirty="0" smtClean="0">
                <a:solidFill>
                  <a:schemeClr val="tx1"/>
                </a:solidFill>
                <a:effectLst/>
              </a:rPr>
              <a:t>Vous n’avez pas la preuve que votre projet supprimera le problème qu’il est censé traiter.</a:t>
            </a:r>
          </a:p>
          <a:p>
            <a:pPr lvl="2" algn="just"/>
            <a:r>
              <a:rPr lang="fr-FR" kern="1200" dirty="0" smtClean="0">
                <a:solidFill>
                  <a:schemeClr val="tx1"/>
                </a:solidFill>
                <a:effectLst/>
              </a:rPr>
              <a:t>Votre projet ne peut démarrer tant qu’une ou plusieurs autres activités planifiées ne sont pas terminées.</a:t>
            </a:r>
            <a:endParaRPr lang="fr-FR" dirty="0" smtClean="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9157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solidFill>
                  <a:srgbClr val="2DA2BF">
                    <a:satMod val="150000"/>
                  </a:srgbClr>
                </a:solidFill>
              </a:rPr>
              <a:t>Les risques</a:t>
            </a:r>
            <a:r>
              <a:rPr lang="fr-FR" sz="4400" dirty="0">
                <a:solidFill>
                  <a:srgbClr val="2DA2BF">
                    <a:satMod val="150000"/>
                  </a:srgbClr>
                </a:solidFill>
              </a:rPr>
              <a:t/>
            </a:r>
            <a:br>
              <a:rPr lang="fr-FR" sz="4400" dirty="0">
                <a:solidFill>
                  <a:srgbClr val="2DA2BF">
                    <a:satMod val="150000"/>
                  </a:srgbClr>
                </a:solidFill>
              </a:rPr>
            </a:br>
            <a:r>
              <a:rPr lang="fr-FR" sz="1800" dirty="0">
                <a:solidFill>
                  <a:prstClr val="white"/>
                </a:solidFill>
              </a:rPr>
              <a:t>Facteurs de risques</a:t>
            </a:r>
            <a:endParaRPr lang="fr-FR" sz="4400" dirty="0"/>
          </a:p>
        </p:txBody>
      </p:sp>
      <p:sp>
        <p:nvSpPr>
          <p:cNvPr id="3" name="Espace réservé du contenu 2"/>
          <p:cNvSpPr>
            <a:spLocks noGrp="1"/>
          </p:cNvSpPr>
          <p:nvPr>
            <p:ph idx="1"/>
          </p:nvPr>
        </p:nvSpPr>
        <p:spPr/>
        <p:txBody>
          <a:bodyPr/>
          <a:lstStyle/>
          <a:p>
            <a:pPr lvl="1" algn="just"/>
            <a:r>
              <a:rPr lang="fr-FR" sz="2800" kern="1200" dirty="0" smtClean="0">
                <a:solidFill>
                  <a:schemeClr val="tx1"/>
                </a:solidFill>
                <a:effectLst/>
                <a:latin typeface="+mn-lt"/>
                <a:ea typeface="+mn-ea"/>
                <a:cs typeface="+mn-cs"/>
              </a:rPr>
              <a:t>Stratégie du projet</a:t>
            </a:r>
          </a:p>
          <a:p>
            <a:pPr lvl="2" algn="just"/>
            <a:r>
              <a:rPr lang="fr-FR" kern="1200" dirty="0" smtClean="0">
                <a:solidFill>
                  <a:schemeClr val="tx1"/>
                </a:solidFill>
                <a:effectLst/>
              </a:rPr>
              <a:t>Vous n’avez aucune stratégie déclarée.</a:t>
            </a:r>
          </a:p>
          <a:p>
            <a:pPr lvl="2" algn="just"/>
            <a:r>
              <a:rPr lang="fr-FR" kern="1200" dirty="0" smtClean="0">
                <a:solidFill>
                  <a:schemeClr val="tx1"/>
                </a:solidFill>
                <a:effectLst/>
              </a:rPr>
              <a:t>Votre projet implique l’utilisation d’une nouvelle technologie </a:t>
            </a:r>
            <a:r>
              <a:rPr lang="fr-FR" kern="1200" baseline="0" dirty="0" smtClean="0">
                <a:solidFill>
                  <a:schemeClr val="tx1"/>
                </a:solidFill>
                <a:effectLst/>
              </a:rPr>
              <a:t> </a:t>
            </a:r>
            <a:r>
              <a:rPr lang="fr-FR" kern="1200" dirty="0" smtClean="0">
                <a:solidFill>
                  <a:schemeClr val="tx1"/>
                </a:solidFill>
                <a:effectLst/>
              </a:rPr>
              <a:t>jamais testée ou d’une approche jamais expérimentée</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6915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solidFill>
                  <a:srgbClr val="2DA2BF">
                    <a:satMod val="150000"/>
                  </a:srgbClr>
                </a:solidFill>
              </a:rPr>
              <a:t>Les risques</a:t>
            </a:r>
            <a:r>
              <a:rPr lang="fr-FR" sz="4400" dirty="0">
                <a:solidFill>
                  <a:srgbClr val="2DA2BF">
                    <a:satMod val="150000"/>
                  </a:srgbClr>
                </a:solidFill>
              </a:rPr>
              <a:t/>
            </a:r>
            <a:br>
              <a:rPr lang="fr-FR" sz="4400" dirty="0">
                <a:solidFill>
                  <a:srgbClr val="2DA2BF">
                    <a:satMod val="150000"/>
                  </a:srgbClr>
                </a:solidFill>
              </a:rPr>
            </a:br>
            <a:r>
              <a:rPr lang="fr-FR" sz="1800" dirty="0">
                <a:solidFill>
                  <a:prstClr val="white"/>
                </a:solidFill>
              </a:rPr>
              <a:t>Facteurs de risques</a:t>
            </a:r>
            <a:endParaRPr lang="fr-FR" sz="4400" dirty="0"/>
          </a:p>
        </p:txBody>
      </p:sp>
      <p:sp>
        <p:nvSpPr>
          <p:cNvPr id="3" name="Espace réservé du contenu 2"/>
          <p:cNvSpPr>
            <a:spLocks noGrp="1"/>
          </p:cNvSpPr>
          <p:nvPr>
            <p:ph idx="1"/>
          </p:nvPr>
        </p:nvSpPr>
        <p:spPr/>
        <p:txBody>
          <a:bodyPr/>
          <a:lstStyle/>
          <a:p>
            <a:pPr lvl="1" algn="just"/>
            <a:r>
              <a:rPr lang="fr-FR" sz="2800" kern="1200" dirty="0" smtClean="0">
                <a:solidFill>
                  <a:schemeClr val="tx1"/>
                </a:solidFill>
                <a:effectLst/>
                <a:latin typeface="+mn-lt"/>
                <a:ea typeface="+mn-ea"/>
                <a:cs typeface="+mn-cs"/>
              </a:rPr>
              <a:t>Objectifs et livrables du projet</a:t>
            </a:r>
          </a:p>
          <a:p>
            <a:pPr lvl="2" algn="just"/>
            <a:r>
              <a:rPr lang="fr-FR" kern="1200" dirty="0" smtClean="0">
                <a:solidFill>
                  <a:schemeClr val="tx1"/>
                </a:solidFill>
                <a:effectLst/>
              </a:rPr>
              <a:t>Un ou plusieurs objectifs ou livrables manquent.</a:t>
            </a:r>
          </a:p>
          <a:p>
            <a:pPr lvl="2" algn="just"/>
            <a:r>
              <a:rPr lang="fr-FR" kern="1200" dirty="0" smtClean="0">
                <a:solidFill>
                  <a:schemeClr val="tx1"/>
                </a:solidFill>
                <a:effectLst/>
              </a:rPr>
              <a:t>Certaines mesures des performances sont floues ou absentes.</a:t>
            </a:r>
          </a:p>
          <a:p>
            <a:pPr lvl="2" algn="just"/>
            <a:r>
              <a:rPr lang="fr-FR" kern="1200" dirty="0" smtClean="0">
                <a:solidFill>
                  <a:schemeClr val="tx1"/>
                </a:solidFill>
                <a:effectLst/>
              </a:rPr>
              <a:t>Certaines mesures des performances sont difficiles à quantifier.</a:t>
            </a:r>
          </a:p>
          <a:p>
            <a:pPr lvl="2" algn="just"/>
            <a:r>
              <a:rPr lang="fr-FR" kern="1200" dirty="0" smtClean="0">
                <a:solidFill>
                  <a:schemeClr val="tx1"/>
                </a:solidFill>
                <a:effectLst/>
              </a:rPr>
              <a:t>Il manque un ou plusieurs objectifs ou caractéristiques concernant les performances.</a:t>
            </a:r>
          </a:p>
          <a:p>
            <a:pPr lvl="2" algn="just"/>
            <a:r>
              <a:rPr lang="fr-FR" kern="1200" dirty="0" smtClean="0">
                <a:solidFill>
                  <a:schemeClr val="tx1"/>
                </a:solidFill>
                <a:effectLst/>
              </a:rPr>
              <a:t>Un ou plusieurs objectifs ou livrables n’ont pas été approuvés par tous les commanditaires.</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508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solidFill>
                  <a:srgbClr val="2DA2BF">
                    <a:satMod val="150000"/>
                  </a:srgbClr>
                </a:solidFill>
              </a:rPr>
              <a:t>Les risques</a:t>
            </a:r>
            <a:r>
              <a:rPr lang="fr-FR" sz="4400" dirty="0">
                <a:solidFill>
                  <a:srgbClr val="2DA2BF">
                    <a:satMod val="150000"/>
                  </a:srgbClr>
                </a:solidFill>
              </a:rPr>
              <a:t/>
            </a:r>
            <a:br>
              <a:rPr lang="fr-FR" sz="4400" dirty="0">
                <a:solidFill>
                  <a:srgbClr val="2DA2BF">
                    <a:satMod val="150000"/>
                  </a:srgbClr>
                </a:solidFill>
              </a:rPr>
            </a:br>
            <a:r>
              <a:rPr lang="fr-FR" sz="1800" dirty="0">
                <a:solidFill>
                  <a:prstClr val="white"/>
                </a:solidFill>
              </a:rPr>
              <a:t>Facteurs de risques</a:t>
            </a:r>
            <a:endParaRPr lang="fr-FR" sz="4400" dirty="0"/>
          </a:p>
        </p:txBody>
      </p:sp>
      <p:sp>
        <p:nvSpPr>
          <p:cNvPr id="3" name="Espace réservé du contenu 2"/>
          <p:cNvSpPr>
            <a:spLocks noGrp="1"/>
          </p:cNvSpPr>
          <p:nvPr>
            <p:ph sz="half" idx="1"/>
          </p:nvPr>
        </p:nvSpPr>
        <p:spPr/>
        <p:txBody>
          <a:bodyPr>
            <a:normAutofit/>
          </a:bodyPr>
          <a:lstStyle/>
          <a:p>
            <a:pPr lvl="1" algn="just"/>
            <a:r>
              <a:rPr lang="fr-FR" sz="2800" kern="1200" dirty="0" smtClean="0">
                <a:solidFill>
                  <a:schemeClr val="tx1"/>
                </a:solidFill>
                <a:effectLst/>
                <a:latin typeface="+mn-lt"/>
                <a:ea typeface="+mn-ea"/>
                <a:cs typeface="+mn-cs"/>
              </a:rPr>
              <a:t>Contraintes</a:t>
            </a:r>
          </a:p>
          <a:p>
            <a:pPr lvl="2" algn="just"/>
            <a:r>
              <a:rPr lang="fr-FR" sz="2400" kern="1200" dirty="0" smtClean="0">
                <a:solidFill>
                  <a:schemeClr val="tx1"/>
                </a:solidFill>
                <a:effectLst/>
                <a:latin typeface="+mn-lt"/>
                <a:ea typeface="+mn-ea"/>
                <a:cs typeface="+mn-cs"/>
              </a:rPr>
              <a:t>Vos contraintes ne sont pas consignées par écrit.</a:t>
            </a:r>
          </a:p>
          <a:p>
            <a:pPr lvl="2" algn="just"/>
            <a:r>
              <a:rPr lang="fr-FR" sz="2400" kern="1200" dirty="0" smtClean="0">
                <a:solidFill>
                  <a:schemeClr val="tx1"/>
                </a:solidFill>
                <a:effectLst/>
                <a:latin typeface="+mn-lt"/>
                <a:ea typeface="+mn-ea"/>
                <a:cs typeface="+mn-cs"/>
              </a:rPr>
              <a:t>Vos contraintes sont vagues.</a:t>
            </a:r>
          </a:p>
        </p:txBody>
      </p:sp>
      <p:pic>
        <p:nvPicPr>
          <p:cNvPr id="5" name="Espace réservé du contenu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311007" y="2084088"/>
            <a:ext cx="2712985" cy="4002687"/>
          </a:xfrm>
        </p:spPr>
      </p:pic>
      <p:sp>
        <p:nvSpPr>
          <p:cNvPr id="6" name="Flèche droite 5"/>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8295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800" dirty="0">
                <a:solidFill>
                  <a:srgbClr val="2DA2BF">
                    <a:satMod val="150000"/>
                  </a:srgbClr>
                </a:solidFill>
              </a:rPr>
              <a:t>Les risques</a:t>
            </a:r>
            <a:r>
              <a:rPr lang="fr-FR" sz="4400" dirty="0">
                <a:solidFill>
                  <a:srgbClr val="2DA2BF">
                    <a:satMod val="150000"/>
                  </a:srgbClr>
                </a:solidFill>
              </a:rPr>
              <a:t/>
            </a:r>
            <a:br>
              <a:rPr lang="fr-FR" sz="4400" dirty="0">
                <a:solidFill>
                  <a:srgbClr val="2DA2BF">
                    <a:satMod val="150000"/>
                  </a:srgbClr>
                </a:solidFill>
              </a:rPr>
            </a:br>
            <a:r>
              <a:rPr lang="fr-FR" sz="1800" dirty="0">
                <a:solidFill>
                  <a:prstClr val="white"/>
                </a:solidFill>
              </a:rPr>
              <a:t>Facteurs de risques</a:t>
            </a:r>
            <a:endParaRPr lang="fr-FR" dirty="0"/>
          </a:p>
        </p:txBody>
      </p:sp>
      <p:sp>
        <p:nvSpPr>
          <p:cNvPr id="3" name="Espace réservé du contenu 2"/>
          <p:cNvSpPr>
            <a:spLocks noGrp="1"/>
          </p:cNvSpPr>
          <p:nvPr>
            <p:ph sz="half" idx="1"/>
          </p:nvPr>
        </p:nvSpPr>
        <p:spPr/>
        <p:txBody>
          <a:bodyPr>
            <a:normAutofit/>
          </a:bodyPr>
          <a:lstStyle/>
          <a:p>
            <a:pPr lvl="1" algn="just"/>
            <a:r>
              <a:rPr lang="fr-FR" sz="2800" kern="1200" dirty="0" smtClean="0">
                <a:solidFill>
                  <a:schemeClr val="tx1"/>
                </a:solidFill>
                <a:effectLst/>
                <a:latin typeface="+mn-lt"/>
                <a:ea typeface="+mn-ea"/>
                <a:cs typeface="+mn-cs"/>
              </a:rPr>
              <a:t>Hypothèses</a:t>
            </a:r>
          </a:p>
          <a:p>
            <a:pPr lvl="2" algn="just"/>
            <a:r>
              <a:rPr lang="fr-FR" sz="2400" kern="1200" dirty="0" smtClean="0">
                <a:solidFill>
                  <a:schemeClr val="tx1"/>
                </a:solidFill>
                <a:effectLst/>
                <a:latin typeface="+mn-lt"/>
                <a:ea typeface="+mn-ea"/>
                <a:cs typeface="+mn-cs"/>
              </a:rPr>
              <a:t>Vos hypothèses ne sont pas consignées par écrit.</a:t>
            </a:r>
          </a:p>
          <a:p>
            <a:pPr lvl="2" algn="just"/>
            <a:r>
              <a:rPr lang="fr-FR" sz="2400" kern="1200" dirty="0" smtClean="0">
                <a:solidFill>
                  <a:schemeClr val="tx1"/>
                </a:solidFill>
                <a:effectLst/>
                <a:latin typeface="+mn-lt"/>
                <a:ea typeface="+mn-ea"/>
                <a:cs typeface="+mn-cs"/>
              </a:rPr>
              <a:t>Vos hypothèses sont vagues.</a:t>
            </a:r>
          </a:p>
        </p:txBody>
      </p:sp>
      <p:pic>
        <p:nvPicPr>
          <p:cNvPr id="7" name="Espace réservé du contenu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253037" y="2937669"/>
            <a:ext cx="2828925" cy="2295525"/>
          </a:xfrm>
        </p:spPr>
      </p:pic>
      <p:sp>
        <p:nvSpPr>
          <p:cNvPr id="5" name="Flèche droite 4"/>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564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4800" dirty="0">
                <a:solidFill>
                  <a:srgbClr val="2DA2BF">
                    <a:satMod val="150000"/>
                  </a:srgbClr>
                </a:solidFill>
              </a:rPr>
              <a:t>Les risques</a:t>
            </a:r>
            <a:r>
              <a:rPr lang="fr-FR" sz="4400" dirty="0">
                <a:solidFill>
                  <a:srgbClr val="2DA2BF">
                    <a:satMod val="150000"/>
                  </a:srgbClr>
                </a:solidFill>
              </a:rPr>
              <a:t/>
            </a:r>
            <a:br>
              <a:rPr lang="fr-FR" sz="4400" dirty="0">
                <a:solidFill>
                  <a:srgbClr val="2DA2BF">
                    <a:satMod val="150000"/>
                  </a:srgbClr>
                </a:solidFill>
              </a:rPr>
            </a:br>
            <a:r>
              <a:rPr lang="fr-FR" sz="1800" dirty="0">
                <a:solidFill>
                  <a:prstClr val="white"/>
                </a:solidFill>
              </a:rPr>
              <a:t>Facteurs de risques</a:t>
            </a:r>
            <a:endParaRPr lang="fr-FR" sz="6000" dirty="0"/>
          </a:p>
        </p:txBody>
      </p:sp>
      <p:sp>
        <p:nvSpPr>
          <p:cNvPr id="3" name="Espace réservé du contenu 2"/>
          <p:cNvSpPr>
            <a:spLocks noGrp="1"/>
          </p:cNvSpPr>
          <p:nvPr>
            <p:ph idx="1"/>
          </p:nvPr>
        </p:nvSpPr>
        <p:spPr/>
        <p:txBody>
          <a:bodyPr>
            <a:normAutofit/>
          </a:bodyPr>
          <a:lstStyle/>
          <a:p>
            <a:pPr lvl="1" algn="just"/>
            <a:r>
              <a:rPr lang="fr-FR" sz="2800" kern="1200" dirty="0" smtClean="0">
                <a:solidFill>
                  <a:schemeClr val="tx1"/>
                </a:solidFill>
                <a:effectLst/>
                <a:latin typeface="+mn-lt"/>
                <a:ea typeface="+mn-ea"/>
                <a:cs typeface="+mn-cs"/>
              </a:rPr>
              <a:t>Rôles et responsabilités</a:t>
            </a:r>
          </a:p>
          <a:p>
            <a:pPr lvl="2" algn="just"/>
            <a:r>
              <a:rPr lang="fr-FR" kern="1200" dirty="0" smtClean="0">
                <a:solidFill>
                  <a:schemeClr val="tx1"/>
                </a:solidFill>
                <a:effectLst/>
                <a:latin typeface="+mn-lt"/>
                <a:ea typeface="+mn-ea"/>
                <a:cs typeface="+mn-cs"/>
              </a:rPr>
              <a:t>Tous les contributeurs n’ont pas participé à la définition de leurs rôles et responsabilités.</a:t>
            </a:r>
          </a:p>
          <a:p>
            <a:pPr lvl="2" algn="just"/>
            <a:r>
              <a:rPr lang="fr-FR" kern="1200" dirty="0" smtClean="0">
                <a:solidFill>
                  <a:schemeClr val="tx1"/>
                </a:solidFill>
                <a:effectLst/>
                <a:latin typeface="+mn-lt"/>
                <a:ea typeface="+mn-ea"/>
                <a:cs typeface="+mn-cs"/>
              </a:rPr>
              <a:t>Vous êtes trop dépendant d’une ou de plusieurs personnes.</a:t>
            </a:r>
          </a:p>
          <a:p>
            <a:pPr lvl="2" algn="just"/>
            <a:r>
              <a:rPr lang="fr-FR" kern="1200" dirty="0" smtClean="0">
                <a:solidFill>
                  <a:schemeClr val="tx1"/>
                </a:solidFill>
                <a:effectLst/>
                <a:latin typeface="+mn-lt"/>
                <a:ea typeface="+mn-ea"/>
                <a:cs typeface="+mn-cs"/>
              </a:rPr>
              <a:t>Une ou plusieurs activités ne comprennent aucun responsable principal.</a:t>
            </a:r>
          </a:p>
          <a:p>
            <a:pPr lvl="2" algn="just"/>
            <a:r>
              <a:rPr lang="fr-FR" kern="1200" dirty="0" smtClean="0">
                <a:solidFill>
                  <a:schemeClr val="tx1"/>
                </a:solidFill>
                <a:effectLst/>
                <a:latin typeface="+mn-lt"/>
                <a:ea typeface="+mn-ea"/>
                <a:cs typeface="+mn-cs"/>
              </a:rPr>
              <a:t>Plusieurs personnes ont été nommées responsable principal d’une même activité.</a:t>
            </a:r>
          </a:p>
          <a:p>
            <a:pPr lvl="2" algn="just"/>
            <a:r>
              <a:rPr lang="fr-FR" kern="1200" dirty="0" smtClean="0">
                <a:solidFill>
                  <a:schemeClr val="tx1"/>
                </a:solidFill>
                <a:effectLst/>
                <a:latin typeface="+mn-lt"/>
                <a:ea typeface="+mn-ea"/>
                <a:cs typeface="+mn-cs"/>
              </a:rPr>
              <a:t>Personne ne s’est vu confier la responsabilité générale du projet</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309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FR" sz="4800" dirty="0">
                <a:solidFill>
                  <a:srgbClr val="2DA2BF">
                    <a:satMod val="150000"/>
                  </a:srgbClr>
                </a:solidFill>
              </a:rPr>
              <a:t>Les risques</a:t>
            </a:r>
            <a:r>
              <a:rPr lang="fr-FR" sz="4400" dirty="0">
                <a:solidFill>
                  <a:srgbClr val="2DA2BF">
                    <a:satMod val="150000"/>
                  </a:srgbClr>
                </a:solidFill>
              </a:rPr>
              <a:t/>
            </a:r>
            <a:br>
              <a:rPr lang="fr-FR" sz="4400" dirty="0">
                <a:solidFill>
                  <a:srgbClr val="2DA2BF">
                    <a:satMod val="150000"/>
                  </a:srgbClr>
                </a:solidFill>
              </a:rPr>
            </a:br>
            <a:r>
              <a:rPr lang="fr-FR" sz="1800" dirty="0">
                <a:solidFill>
                  <a:prstClr val="white"/>
                </a:solidFill>
              </a:rPr>
              <a:t>Facteurs de risques</a:t>
            </a:r>
            <a:endParaRPr lang="fr-FR" sz="6000" dirty="0"/>
          </a:p>
        </p:txBody>
      </p:sp>
      <p:sp>
        <p:nvSpPr>
          <p:cNvPr id="3" name="Espace réservé du contenu 2"/>
          <p:cNvSpPr>
            <a:spLocks noGrp="1"/>
          </p:cNvSpPr>
          <p:nvPr>
            <p:ph sz="half" idx="1"/>
          </p:nvPr>
        </p:nvSpPr>
        <p:spPr/>
        <p:txBody>
          <a:bodyPr/>
          <a:lstStyle/>
          <a:p>
            <a:pPr lvl="1" algn="just"/>
            <a:r>
              <a:rPr lang="fr-FR" sz="2800" kern="1200" dirty="0" smtClean="0">
                <a:solidFill>
                  <a:schemeClr val="tx1"/>
                </a:solidFill>
                <a:effectLst/>
                <a:latin typeface="+mn-lt"/>
                <a:ea typeface="+mn-ea"/>
                <a:cs typeface="+mn-cs"/>
              </a:rPr>
              <a:t>Fonds</a:t>
            </a:r>
          </a:p>
          <a:p>
            <a:pPr lvl="2" algn="just"/>
            <a:r>
              <a:rPr lang="fr-FR" sz="2400" kern="1200" dirty="0" smtClean="0">
                <a:solidFill>
                  <a:schemeClr val="tx1"/>
                </a:solidFill>
                <a:effectLst/>
                <a:latin typeface="+mn-lt"/>
                <a:ea typeface="+mn-ea"/>
                <a:cs typeface="+mn-cs"/>
              </a:rPr>
              <a:t>Vous n’avez pas de budget pour votre projet.</a:t>
            </a:r>
          </a:p>
        </p:txBody>
      </p:sp>
      <p:pic>
        <p:nvPicPr>
          <p:cNvPr id="7" name="Espace réservé du contenu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195887" y="2770981"/>
            <a:ext cx="2943225" cy="2628900"/>
          </a:xfrm>
        </p:spPr>
      </p:pic>
      <p:sp>
        <p:nvSpPr>
          <p:cNvPr id="5" name="Flèche droite 4"/>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7135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Clarifier le contenu et les limites</a:t>
            </a:r>
            <a:br>
              <a:rPr lang="fr-FR" dirty="0"/>
            </a:br>
            <a:r>
              <a:rPr lang="fr-FR" sz="2000" dirty="0">
                <a:solidFill>
                  <a:schemeClr val="bg1"/>
                </a:solidFill>
              </a:rPr>
              <a:t>Le cahier des </a:t>
            </a:r>
            <a:r>
              <a:rPr lang="fr-FR" sz="2000" dirty="0" smtClean="0">
                <a:solidFill>
                  <a:schemeClr val="bg1"/>
                </a:solidFill>
              </a:rPr>
              <a:t>charges</a:t>
            </a:r>
            <a:r>
              <a:rPr lang="fr-FR" sz="2000" dirty="0">
                <a:solidFill>
                  <a:prstClr val="white"/>
                </a:solidFill>
              </a:rPr>
              <a:t> – </a:t>
            </a:r>
            <a:r>
              <a:rPr lang="fr-FR" sz="2000" dirty="0" smtClean="0">
                <a:solidFill>
                  <a:prstClr val="white"/>
                </a:solidFill>
              </a:rPr>
              <a:t>son </a:t>
            </a:r>
            <a:r>
              <a:rPr lang="fr-FR" sz="2000" dirty="0">
                <a:solidFill>
                  <a:prstClr val="white"/>
                </a:solidFill>
              </a:rPr>
              <a:t>contenu</a:t>
            </a:r>
            <a:endParaRPr lang="fr-FR" dirty="0"/>
          </a:p>
        </p:txBody>
      </p:sp>
      <p:sp>
        <p:nvSpPr>
          <p:cNvPr id="3" name="Espace réservé du contenu 2"/>
          <p:cNvSpPr>
            <a:spLocks noGrp="1"/>
          </p:cNvSpPr>
          <p:nvPr>
            <p:ph idx="1"/>
          </p:nvPr>
        </p:nvSpPr>
        <p:spPr/>
        <p:txBody>
          <a:bodyPr/>
          <a:lstStyle/>
          <a:p>
            <a:pPr lvl="1" algn="just"/>
            <a:r>
              <a:rPr lang="fr-FR" sz="2800" kern="1200" dirty="0" smtClean="0">
                <a:solidFill>
                  <a:schemeClr val="tx1"/>
                </a:solidFill>
                <a:effectLst/>
                <a:latin typeface="+mn-lt"/>
                <a:ea typeface="+mn-ea"/>
                <a:cs typeface="+mn-cs"/>
              </a:rPr>
              <a:t>Les objectifs</a:t>
            </a:r>
          </a:p>
          <a:p>
            <a:pPr lvl="2" algn="just"/>
            <a:r>
              <a:rPr lang="fr-FR" sz="2400" kern="1200" dirty="0" smtClean="0">
                <a:solidFill>
                  <a:schemeClr val="tx1"/>
                </a:solidFill>
                <a:effectLst/>
                <a:latin typeface="+mn-lt"/>
                <a:ea typeface="+mn-ea"/>
                <a:cs typeface="+mn-cs"/>
              </a:rPr>
              <a:t>produits,</a:t>
            </a:r>
          </a:p>
          <a:p>
            <a:pPr lvl="2" algn="just"/>
            <a:r>
              <a:rPr lang="fr-FR" sz="2400" kern="1200" dirty="0" smtClean="0">
                <a:solidFill>
                  <a:schemeClr val="tx1"/>
                </a:solidFill>
                <a:effectLst/>
                <a:latin typeface="+mn-lt"/>
                <a:ea typeface="+mn-ea"/>
                <a:cs typeface="+mn-cs"/>
              </a:rPr>
              <a:t>services ou</a:t>
            </a:r>
          </a:p>
          <a:p>
            <a:pPr lvl="2" algn="just"/>
            <a:r>
              <a:rPr lang="fr-FR" sz="2400" kern="1200" dirty="0" smtClean="0">
                <a:solidFill>
                  <a:schemeClr val="tx1"/>
                </a:solidFill>
                <a:effectLst/>
                <a:latin typeface="+mn-lt"/>
                <a:ea typeface="+mn-ea"/>
                <a:cs typeface="+mn-cs"/>
              </a:rPr>
              <a:t>résultats générés par votre projet (également appelés </a:t>
            </a:r>
            <a:r>
              <a:rPr lang="fr-FR" sz="2400" b="1" u="sng" kern="1200" dirty="0" smtClean="0">
                <a:solidFill>
                  <a:schemeClr val="tx1"/>
                </a:solidFill>
                <a:effectLst/>
                <a:latin typeface="+mn-lt"/>
                <a:ea typeface="+mn-ea"/>
                <a:cs typeface="+mn-cs"/>
              </a:rPr>
              <a:t>livrables</a:t>
            </a:r>
            <a:r>
              <a:rPr lang="fr-FR" sz="2400" kern="1200" dirty="0" smtClean="0">
                <a:solidFill>
                  <a:schemeClr val="tx1"/>
                </a:solidFill>
                <a:effectLst/>
                <a:latin typeface="+mn-lt"/>
                <a:ea typeface="+mn-ea"/>
                <a:cs typeface="+mn-cs"/>
              </a:rPr>
              <a:t>).</a:t>
            </a:r>
          </a:p>
          <a:p>
            <a:pPr lvl="2" algn="just"/>
            <a:endParaRPr lang="fr-FR" sz="2400" kern="1200" dirty="0" smtClean="0">
              <a:solidFill>
                <a:schemeClr val="tx1"/>
              </a:solidFill>
              <a:effectLst/>
              <a:latin typeface="+mn-lt"/>
              <a:ea typeface="+mn-ea"/>
              <a:cs typeface="+mn-cs"/>
            </a:endParaRPr>
          </a:p>
          <a:p>
            <a:pPr lvl="1" algn="just"/>
            <a:r>
              <a:rPr lang="fr-FR" sz="2800" kern="1200" dirty="0" smtClean="0">
                <a:solidFill>
                  <a:schemeClr val="tx1"/>
                </a:solidFill>
                <a:effectLst/>
                <a:latin typeface="+mn-lt"/>
                <a:ea typeface="+mn-ea"/>
                <a:cs typeface="+mn-cs"/>
              </a:rPr>
              <a:t>La description des produits</a:t>
            </a:r>
          </a:p>
          <a:p>
            <a:pPr lvl="2" algn="just"/>
            <a:r>
              <a:rPr lang="fr-FR" sz="2400" kern="1200" dirty="0" smtClean="0">
                <a:solidFill>
                  <a:schemeClr val="tx1"/>
                </a:solidFill>
                <a:effectLst/>
                <a:latin typeface="+mn-lt"/>
                <a:ea typeface="+mn-ea"/>
                <a:cs typeface="+mn-cs"/>
              </a:rPr>
              <a:t>caractéristiques</a:t>
            </a:r>
            <a:r>
              <a:rPr lang="fr-FR" sz="2400" kern="1200" baseline="0" dirty="0" smtClean="0">
                <a:solidFill>
                  <a:schemeClr val="tx1"/>
                </a:solidFill>
                <a:effectLst/>
                <a:latin typeface="+mn-lt"/>
                <a:ea typeface="+mn-ea"/>
                <a:cs typeface="+mn-cs"/>
              </a:rPr>
              <a:t> et</a:t>
            </a:r>
          </a:p>
          <a:p>
            <a:pPr lvl="2" algn="just"/>
            <a:r>
              <a:rPr lang="fr-FR" sz="2400" kern="1200" dirty="0" smtClean="0">
                <a:solidFill>
                  <a:schemeClr val="tx1"/>
                </a:solidFill>
                <a:effectLst/>
                <a:latin typeface="+mn-lt"/>
                <a:ea typeface="+mn-ea"/>
                <a:cs typeface="+mn-cs"/>
              </a:rPr>
              <a:t>fonctions des produits, services ou résultats générés par votre projet.</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415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Résumé</a:t>
            </a:r>
            <a:endParaRPr lang="fr-FR" dirty="0"/>
          </a:p>
        </p:txBody>
      </p:sp>
      <p:sp>
        <p:nvSpPr>
          <p:cNvPr id="3" name="Espace réservé du texte 2"/>
          <p:cNvSpPr>
            <a:spLocks noGrp="1"/>
          </p:cNvSpPr>
          <p:nvPr>
            <p:ph type="body" idx="1"/>
          </p:nvPr>
        </p:nvSpPr>
        <p:spPr/>
        <p:txBody>
          <a:bodyPr/>
          <a:lstStyle/>
          <a:p>
            <a:pPr algn="just"/>
            <a:r>
              <a:rPr lang="fr-FR" dirty="0" smtClean="0"/>
              <a:t>2</a:t>
            </a:r>
            <a:r>
              <a:rPr lang="fr-FR" baseline="30000" dirty="0" smtClean="0"/>
              <a:t>ème</a:t>
            </a:r>
            <a:r>
              <a:rPr lang="fr-FR" dirty="0" smtClean="0"/>
              <a:t> </a:t>
            </a:r>
            <a:r>
              <a:rPr lang="fr-FR" dirty="0"/>
              <a:t>partie</a:t>
            </a:r>
          </a:p>
          <a:p>
            <a:pPr algn="just"/>
            <a:r>
              <a:rPr lang="fr-FR" dirty="0" smtClean="0"/>
              <a:t>Phase de démarrage</a:t>
            </a:r>
            <a:endParaRPr lang="fr-FR" dirty="0"/>
          </a:p>
        </p:txBody>
      </p:sp>
    </p:spTree>
    <p:extLst>
      <p:ext uri="{BB962C8B-B14F-4D97-AF65-F5344CB8AC3E}">
        <p14:creationId xmlns:p14="http://schemas.microsoft.com/office/powerpoint/2010/main" val="15800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Résumé</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La phase de démarrage et préparation est trop souvent ignorée</a:t>
            </a:r>
          </a:p>
          <a:p>
            <a:pPr lvl="1" algn="just"/>
            <a:r>
              <a:rPr lang="fr-FR" dirty="0" smtClean="0"/>
              <a:t>La phase de démarrage et préparation est ignorée dans 70 % des cas ! Cette erreur de précipitation explique en grande partie les échecs de projets actuels.</a:t>
            </a:r>
          </a:p>
          <a:p>
            <a:pPr algn="just"/>
            <a:endParaRPr lang="fr-FR" dirty="0" smtClean="0"/>
          </a:p>
          <a:p>
            <a:pPr algn="just"/>
            <a:r>
              <a:rPr lang="fr-FR" dirty="0" smtClean="0"/>
              <a:t>Planifiez scrupuleusement dès le début du projet !</a:t>
            </a:r>
          </a:p>
          <a:p>
            <a:pPr lvl="1" algn="just"/>
            <a:r>
              <a:rPr lang="fr-FR" dirty="0" smtClean="0"/>
              <a:t>Une planification détaillée dès le début évitera bon nombre de surprises par la suite. Définissez dans un cahier des charges : objectifs, description des produits, critères d’acceptation par le client, contraintes et hypothèses.</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2829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Résumé</a:t>
            </a:r>
            <a:endParaRPr lang="fr-FR" dirty="0"/>
          </a:p>
        </p:txBody>
      </p:sp>
      <p:sp>
        <p:nvSpPr>
          <p:cNvPr id="3" name="Espace réservé du contenu 2"/>
          <p:cNvSpPr>
            <a:spLocks noGrp="1"/>
          </p:cNvSpPr>
          <p:nvPr>
            <p:ph idx="1"/>
          </p:nvPr>
        </p:nvSpPr>
        <p:spPr/>
        <p:txBody>
          <a:bodyPr>
            <a:normAutofit/>
          </a:bodyPr>
          <a:lstStyle/>
          <a:p>
            <a:pPr algn="just"/>
            <a:r>
              <a:rPr lang="fr-FR" dirty="0" smtClean="0"/>
              <a:t>C’est le moment d’être visionnaire !</a:t>
            </a:r>
          </a:p>
          <a:p>
            <a:pPr lvl="1" algn="just"/>
            <a:r>
              <a:rPr lang="fr-FR" dirty="0" smtClean="0"/>
              <a:t>Apprenez à être visionnaire et à définir l’objectif de votre projet avec précision, il devra être Spécifique, Mesurable, Agressif, Réaliste et délimité dans le Temps (SMART).</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4974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Résumé</a:t>
            </a:r>
            <a:endParaRPr lang="fr-FR" dirty="0"/>
          </a:p>
        </p:txBody>
      </p:sp>
      <p:sp>
        <p:nvSpPr>
          <p:cNvPr id="3" name="Espace réservé du contenu 2"/>
          <p:cNvSpPr>
            <a:spLocks noGrp="1"/>
          </p:cNvSpPr>
          <p:nvPr>
            <p:ph idx="1"/>
          </p:nvPr>
        </p:nvSpPr>
        <p:spPr/>
        <p:txBody>
          <a:bodyPr>
            <a:normAutofit/>
          </a:bodyPr>
          <a:lstStyle/>
          <a:p>
            <a:pPr algn="just"/>
            <a:r>
              <a:rPr lang="fr-FR" dirty="0" smtClean="0"/>
              <a:t>Définissez vos besoins en ressources humaines</a:t>
            </a:r>
          </a:p>
          <a:p>
            <a:pPr lvl="1" algn="just"/>
            <a:r>
              <a:rPr lang="fr-FR" dirty="0" smtClean="0"/>
              <a:t>Définissez vos besoins en ressources humaines et non humaines, puis estimez, planifiez et, enfin, lissez la charge de travail en fonction du calendrier obtenu précédemment.</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092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Résumé</a:t>
            </a:r>
            <a:endParaRPr lang="fr-FR" dirty="0"/>
          </a:p>
        </p:txBody>
      </p:sp>
      <p:sp>
        <p:nvSpPr>
          <p:cNvPr id="3" name="Espace réservé du contenu 2"/>
          <p:cNvSpPr>
            <a:spLocks noGrp="1"/>
          </p:cNvSpPr>
          <p:nvPr>
            <p:ph idx="1"/>
          </p:nvPr>
        </p:nvSpPr>
        <p:spPr/>
        <p:txBody>
          <a:bodyPr>
            <a:normAutofit/>
          </a:bodyPr>
          <a:lstStyle/>
          <a:p>
            <a:pPr algn="just"/>
            <a:r>
              <a:rPr lang="fr-FR" dirty="0" smtClean="0"/>
              <a:t>C’est le moment de penser au budget de votre projet !</a:t>
            </a:r>
          </a:p>
          <a:p>
            <a:pPr lvl="1" algn="just"/>
            <a:r>
              <a:rPr lang="fr-FR" dirty="0" smtClean="0"/>
              <a:t>Établir le budget de votre projet consiste à fournir une estimation approximative, détaillée puis une version finale approuvée. Le budget de votre projet contient des frais généraux, des frais de gestion, les coûts de main-d’œuvre, les matériaux, les déplacements.</a:t>
            </a:r>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570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smtClean="0"/>
              <a:t>Résumé</a:t>
            </a:r>
            <a:endParaRPr lang="fr-FR" dirty="0"/>
          </a:p>
        </p:txBody>
      </p:sp>
      <p:sp>
        <p:nvSpPr>
          <p:cNvPr id="3" name="Espace réservé du contenu 2"/>
          <p:cNvSpPr>
            <a:spLocks noGrp="1"/>
          </p:cNvSpPr>
          <p:nvPr>
            <p:ph idx="1"/>
          </p:nvPr>
        </p:nvSpPr>
        <p:spPr/>
        <p:txBody>
          <a:bodyPr/>
          <a:lstStyle/>
          <a:p>
            <a:pPr algn="just"/>
            <a:r>
              <a:rPr lang="fr-FR" dirty="0" smtClean="0"/>
              <a:t>Identifiez et évaluez les risques</a:t>
            </a:r>
          </a:p>
          <a:p>
            <a:pPr lvl="1" algn="just"/>
            <a:r>
              <a:rPr lang="fr-FR" dirty="0" smtClean="0"/>
              <a:t>Plus votre projet sera long, plus la réalisation de son objectif sera mise en péril. Identifiez ces risques, la probabilité qu’ils se concrétisent, les conséquences qu’ils pourraient engendrer et préparez un plan de gestion, vous serez ainsi prêt à affronter une grande partie des inconnues </a:t>
            </a:r>
            <a:endParaRPr lang="fr-FR" dirty="0"/>
          </a:p>
        </p:txBody>
      </p:sp>
      <p:sp>
        <p:nvSpPr>
          <p:cNvPr id="4" name="Flèche droite 3"/>
          <p:cNvSpPr/>
          <p:nvPr/>
        </p:nvSpPr>
        <p:spPr>
          <a:xfrm>
            <a:off x="8604448" y="6381328"/>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696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433</TotalTime>
  <Words>3680</Words>
  <Application>Microsoft Office PowerPoint</Application>
  <PresentationFormat>Affichage à l'écran (4:3)</PresentationFormat>
  <Paragraphs>482</Paragraphs>
  <Slides>95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95</vt:i4>
      </vt:variant>
    </vt:vector>
  </HeadingPairs>
  <TitlesOfParts>
    <vt:vector size="102" baseType="lpstr">
      <vt:lpstr>Arial</vt:lpstr>
      <vt:lpstr>Calibri</vt:lpstr>
      <vt:lpstr>Corbel</vt:lpstr>
      <vt:lpstr>Wingdings</vt:lpstr>
      <vt:lpstr>Wingdings 2</vt:lpstr>
      <vt:lpstr>Wingdings 3</vt:lpstr>
      <vt:lpstr>Module</vt:lpstr>
      <vt:lpstr>Gestion de projet</vt:lpstr>
      <vt:lpstr>Sommaire</vt:lpstr>
      <vt:lpstr>Sommaire</vt:lpstr>
      <vt:lpstr>2ème partie</vt:lpstr>
      <vt:lpstr>Clarifier le contenu et les limites</vt:lpstr>
      <vt:lpstr>Clarifier le contenu et les limites Le cahier des charges</vt:lpstr>
      <vt:lpstr>Clarifier le contenu et les limites Le cahier des charges</vt:lpstr>
      <vt:lpstr>Clarifier le contenu et les limites Le cahier des charges – son contenu</vt:lpstr>
      <vt:lpstr>Clarifier le contenu et les limites Le cahier des charges – son contenu</vt:lpstr>
      <vt:lpstr>Clarifier le contenu et les limites Le cahier des charges – son contenu</vt:lpstr>
      <vt:lpstr>Clarifier le contenu et les limites Le cahier des charges – les ressources</vt:lpstr>
      <vt:lpstr>Clarifier le contenu et les limites Le cahier des charges – les exigences</vt:lpstr>
      <vt:lpstr>Clarifier le contenu et les limites Le cahier des charges – les exigences</vt:lpstr>
      <vt:lpstr>Clarifier le contenu et les limites Le cahier des charges – l’analyse fonctionnelle</vt:lpstr>
      <vt:lpstr>Clarifier le contenu et les limites Le cahier des charges – l’analyse fonctionnelle – la bête à cornes</vt:lpstr>
      <vt:lpstr>Clarifier le contenu et les limites Le cahier des charges – l’analyse fonctionnelle – la pieuvre</vt:lpstr>
      <vt:lpstr>Clarifier le contenu et les limites Le cahier des charges – l’analyse fonctionnelle – la pieuvre</vt:lpstr>
      <vt:lpstr>Clarifier le contenu et les limites Le cahier des charges</vt:lpstr>
      <vt:lpstr>Clarifier le contenu et les limites Le cahier des charges</vt:lpstr>
      <vt:lpstr>Clarifier le contenu et les limites Le cahier des charges</vt:lpstr>
      <vt:lpstr>Clarifier le contenu et les limites Le cahier des charges</vt:lpstr>
      <vt:lpstr>Clarifier le contenu et les limites Le cahier des charges - exemple</vt:lpstr>
      <vt:lpstr>Clarifier le contenu et les limites Le cahier des charges - exemple</vt:lpstr>
      <vt:lpstr>Clarifier le contenu et les limites Le cahier des charges - exemple</vt:lpstr>
      <vt:lpstr>Clarifier le contenu et les limites Les objectifs</vt:lpstr>
      <vt:lpstr>Clarifier le contenu et les limites Les objectifs</vt:lpstr>
      <vt:lpstr>Clarifier le contenu et les limites Les objectifs - exemple</vt:lpstr>
      <vt:lpstr>Clarifier le contenu et les limites Les objectifs</vt:lpstr>
      <vt:lpstr>Clarifier le contenu et les limites Les objectifs</vt:lpstr>
      <vt:lpstr>Spécifier la priorité</vt:lpstr>
      <vt:lpstr>Spécifier la priorité</vt:lpstr>
      <vt:lpstr>Spécifier la priorité</vt:lpstr>
      <vt:lpstr>Spécifier la priorité</vt:lpstr>
      <vt:lpstr>Spécifier la priorité</vt:lpstr>
      <vt:lpstr>Spécifier la priorité</vt:lpstr>
      <vt:lpstr>Spécifier la priorité</vt:lpstr>
      <vt:lpstr>Spécifier la priorité</vt:lpstr>
      <vt:lpstr>Spécifier la priorité</vt:lpstr>
      <vt:lpstr>L’environnement projet</vt:lpstr>
      <vt:lpstr>L’environnement projet</vt:lpstr>
      <vt:lpstr>L’environnement projet Structure par projets</vt:lpstr>
      <vt:lpstr>L’environnement projet Structure par projets</vt:lpstr>
      <vt:lpstr>L’environnement projet Structure par projets</vt:lpstr>
      <vt:lpstr>L’environnement projet Structure par projets – les avantages</vt:lpstr>
      <vt:lpstr>L’environnement projet Structure par projets – les avantages</vt:lpstr>
      <vt:lpstr>L’environnement projet Structure par projets – les avantages</vt:lpstr>
      <vt:lpstr>L’environnement projet Structure par projets – les inconvénients</vt:lpstr>
      <vt:lpstr>L’environnement projet Structure par projets – les inconvénients</vt:lpstr>
      <vt:lpstr>L’environnement projet Structure par projets – les inconvénients</vt:lpstr>
      <vt:lpstr>L’environnement projet Structure par projets – les inconvénients</vt:lpstr>
      <vt:lpstr>L’environnement projet Structure matricielle</vt:lpstr>
      <vt:lpstr>L’environnement projet Structure matricielle</vt:lpstr>
      <vt:lpstr>L’environnement projet Structure matricielle – les avantages</vt:lpstr>
      <vt:lpstr>L’environnement projet Structure matricielle – les avantages</vt:lpstr>
      <vt:lpstr>L’environnement projet Structure matricielle – les avantages</vt:lpstr>
      <vt:lpstr>L’environnement projet Structure matricielle – les inconvénients</vt:lpstr>
      <vt:lpstr>L’environnement projet Structure matricielle – les inconvénients</vt:lpstr>
      <vt:lpstr>Le temps perdu</vt:lpstr>
      <vt:lpstr>Le temps perdu</vt:lpstr>
      <vt:lpstr>Le temps perdu</vt:lpstr>
      <vt:lpstr>Le temps perdu</vt:lpstr>
      <vt:lpstr>Le temps perdu</vt:lpstr>
      <vt:lpstr>Le temps perdu</vt:lpstr>
      <vt:lpstr>La délégation</vt:lpstr>
      <vt:lpstr>La délégation</vt:lpstr>
      <vt:lpstr>La délégation</vt:lpstr>
      <vt:lpstr>La délégation</vt:lpstr>
      <vt:lpstr>La délégation</vt:lpstr>
      <vt:lpstr>La délégation</vt:lpstr>
      <vt:lpstr>La délégation</vt:lpstr>
      <vt:lpstr>La délégation</vt:lpstr>
      <vt:lpstr>Les risques</vt:lpstr>
      <vt:lpstr>Les risques Définition</vt:lpstr>
      <vt:lpstr>Les risques Définition</vt:lpstr>
      <vt:lpstr>Les risques Définition</vt:lpstr>
      <vt:lpstr>Les risques Définition</vt:lpstr>
      <vt:lpstr>Les risques Définition</vt:lpstr>
      <vt:lpstr>Les risques La gestion des risques</vt:lpstr>
      <vt:lpstr>Les risques La gestion des risques</vt:lpstr>
      <vt:lpstr>Les risques La gestion des risques</vt:lpstr>
      <vt:lpstr>Les risques La gestion des risques</vt:lpstr>
      <vt:lpstr>Les risques La gestion des risques</vt:lpstr>
      <vt:lpstr>Les risques Facteurs de risques</vt:lpstr>
      <vt:lpstr>Les risques Facteurs de risques</vt:lpstr>
      <vt:lpstr>Les risques Facteurs de risques</vt:lpstr>
      <vt:lpstr>Les risques Facteurs de risques</vt:lpstr>
      <vt:lpstr>Les risques Facteurs de risques</vt:lpstr>
      <vt:lpstr>Les risques Facteurs de risques</vt:lpstr>
      <vt:lpstr>Les risques Facteurs de risques</vt:lpstr>
      <vt:lpstr>Résumé</vt:lpstr>
      <vt:lpstr>Résumé</vt:lpstr>
      <vt:lpstr>Résumé</vt:lpstr>
      <vt:lpstr>Résumé</vt:lpstr>
      <vt:lpstr>Résumé</vt:lpstr>
      <vt:lpstr>Résumé</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projet</dc:title>
  <dc:creator>Toni</dc:creator>
  <cp:lastModifiedBy>Toni Adriano</cp:lastModifiedBy>
  <cp:revision>162</cp:revision>
  <dcterms:created xsi:type="dcterms:W3CDTF">2014-10-26T13:57:03Z</dcterms:created>
  <dcterms:modified xsi:type="dcterms:W3CDTF">2015-10-09T12:30:10Z</dcterms:modified>
</cp:coreProperties>
</file>