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61" r:id="rId5"/>
    <p:sldId id="262" r:id="rId6"/>
    <p:sldId id="263" r:id="rId7"/>
    <p:sldId id="259" r:id="rId8"/>
    <p:sldId id="260" r:id="rId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501589-0770-427A-9E9D-9ECD233BB0CB}" v="140" dt="2023-05-26T18:50:05.027"/>
    <p1510:client id="{51F40162-8F43-4E01-A621-9FA5B9E5F095}" v="1411" dt="2023-05-24T19:21:39.052"/>
    <p1510:client id="{98886A47-A96E-4A78-BCBF-35142405FE58}" v="28" dt="2023-05-25T17:55:40.381"/>
    <p1510:client id="{A8306960-9230-48CC-98C2-57D788859052}" v="580" dt="2023-05-25T16:59:47.205"/>
    <p1510:client id="{B4E48532-AA20-468F-9173-D685EC085357}" v="667" dt="2023-05-19T16:35:04.033"/>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73" d="100"/>
          <a:sy n="73" d="100"/>
        </p:scale>
        <p:origin x="72"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734534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221378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610482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436663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935889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641969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544333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019698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979913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449910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694546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6/6/2023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‹Nº›</a:t>
            </a:fld>
            <a:endParaRPr lang="en-US" dirty="0"/>
          </a:p>
        </p:txBody>
      </p:sp>
    </p:spTree>
    <p:extLst>
      <p:ext uri="{BB962C8B-B14F-4D97-AF65-F5344CB8AC3E}">
        <p14:creationId xmlns:p14="http://schemas.microsoft.com/office/powerpoint/2010/main" val="392686651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s.wikipedia.org/wiki/Rasmus_Lerdor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php.net/manual/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s.wikipedia.org/wiki/Interfaz_de_entrada_com%C3%BA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Tabla 4">
            <a:extLst>
              <a:ext uri="{FF2B5EF4-FFF2-40B4-BE49-F238E27FC236}">
                <a16:creationId xmlns:a16="http://schemas.microsoft.com/office/drawing/2014/main" id="{D04FEB2B-54B5-8201-873D-2A34CCD40A42}"/>
              </a:ext>
            </a:extLst>
          </p:cNvPr>
          <p:cNvGraphicFramePr>
            <a:graphicFrameLocks noGrp="1"/>
          </p:cNvGraphicFramePr>
          <p:nvPr>
            <p:extLst>
              <p:ext uri="{D42A27DB-BD31-4B8C-83A1-F6EECF244321}">
                <p14:modId xmlns:p14="http://schemas.microsoft.com/office/powerpoint/2010/main" val="1602708208"/>
              </p:ext>
            </p:extLst>
          </p:nvPr>
        </p:nvGraphicFramePr>
        <p:xfrm>
          <a:off x="161364" y="1255058"/>
          <a:ext cx="11897838" cy="3522860"/>
        </p:xfrm>
        <a:graphic>
          <a:graphicData uri="http://schemas.openxmlformats.org/drawingml/2006/table">
            <a:tbl>
              <a:tblPr firstRow="1" bandRow="1">
                <a:tableStyleId>{5C22544A-7EE6-4342-B048-85BDC9FD1C3A}</a:tableStyleId>
              </a:tblPr>
              <a:tblGrid>
                <a:gridCol w="11897838">
                  <a:extLst>
                    <a:ext uri="{9D8B030D-6E8A-4147-A177-3AD203B41FA5}">
                      <a16:colId xmlns:a16="http://schemas.microsoft.com/office/drawing/2014/main" val="2584355245"/>
                    </a:ext>
                  </a:extLst>
                </a:gridCol>
              </a:tblGrid>
              <a:tr h="3522860">
                <a:tc>
                  <a:txBody>
                    <a:bodyPr/>
                    <a:lstStyle/>
                    <a:p>
                      <a:pPr algn="l"/>
                      <a:endParaRPr lang="es-ES" sz="4800" dirty="0">
                        <a:solidFill>
                          <a:schemeClr val="tx1"/>
                        </a:solidFill>
                        <a:latin typeface="Arial"/>
                      </a:endParaRPr>
                    </a:p>
                    <a:p>
                      <a:pPr lvl="0" algn="ctr">
                        <a:buNone/>
                      </a:pPr>
                      <a:endParaRPr lang="es-ES" sz="4800" dirty="0">
                        <a:solidFill>
                          <a:schemeClr val="tx1"/>
                        </a:solidFill>
                        <a:latin typeface="Arial"/>
                      </a:endParaRPr>
                    </a:p>
                    <a:p>
                      <a:pPr lvl="0" algn="ctr">
                        <a:buNone/>
                      </a:pPr>
                      <a:r>
                        <a:rPr lang="es-ES" sz="4800" dirty="0">
                          <a:solidFill>
                            <a:schemeClr val="tx1"/>
                          </a:solidFill>
                          <a:latin typeface="Arial"/>
                        </a:rPr>
                        <a:t>Introducción a PHP</a:t>
                      </a:r>
                      <a:endParaRPr lang="es-ES" sz="4800" dirty="0">
                        <a:latin typeface="Arial"/>
                      </a:endParaRPr>
                    </a:p>
                  </a:txBody>
                  <a:tcPr>
                    <a:solidFill>
                      <a:schemeClr val="bg1"/>
                    </a:solidFill>
                  </a:tcPr>
                </a:tc>
                <a:extLst>
                  <a:ext uri="{0D108BD9-81ED-4DB2-BD59-A6C34878D82A}">
                    <a16:rowId xmlns:a16="http://schemas.microsoft.com/office/drawing/2014/main" val="2345194900"/>
                  </a:ext>
                </a:extLst>
              </a:tr>
            </a:tbl>
          </a:graphicData>
        </a:graphic>
      </p:graphicFrame>
      <p:pic>
        <p:nvPicPr>
          <p:cNvPr id="2" name="Imagen 2" descr="Logo de PHP">
            <a:extLst>
              <a:ext uri="{FF2B5EF4-FFF2-40B4-BE49-F238E27FC236}">
                <a16:creationId xmlns:a16="http://schemas.microsoft.com/office/drawing/2014/main" id="{007F6B84-5D2E-6D99-EE75-7B309AD2FD9C}"/>
              </a:ext>
            </a:extLst>
          </p:cNvPr>
          <p:cNvPicPr>
            <a:picLocks noChangeAspect="1"/>
          </p:cNvPicPr>
          <p:nvPr/>
        </p:nvPicPr>
        <p:blipFill>
          <a:blip r:embed="rId2"/>
          <a:stretch>
            <a:fillRect/>
          </a:stretch>
        </p:blipFill>
        <p:spPr>
          <a:xfrm>
            <a:off x="242047" y="205326"/>
            <a:ext cx="2743200" cy="1480899"/>
          </a:xfrm>
          <a:prstGeom prst="rect">
            <a:avLst/>
          </a:prstGeom>
        </p:spPr>
      </p:pic>
    </p:spTree>
    <p:extLst>
      <p:ext uri="{BB962C8B-B14F-4D97-AF65-F5344CB8AC3E}">
        <p14:creationId xmlns:p14="http://schemas.microsoft.com/office/powerpoint/2010/main" val="2406273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D0D3C51-B243-002A-AE03-E72C3E023AEA}"/>
              </a:ext>
            </a:extLst>
          </p:cNvPr>
          <p:cNvSpPr>
            <a:spLocks noGrp="1"/>
          </p:cNvSpPr>
          <p:nvPr>
            <p:ph idx="1"/>
          </p:nvPr>
        </p:nvSpPr>
        <p:spPr>
          <a:xfrm>
            <a:off x="227391" y="209261"/>
            <a:ext cx="11657499" cy="6383338"/>
          </a:xfrm>
        </p:spPr>
        <p:txBody>
          <a:bodyPr vert="horz" lIns="91440" tIns="45720" rIns="91440" bIns="45720" rtlCol="0" anchor="t">
            <a:normAutofit lnSpcReduction="10000"/>
          </a:bodyPr>
          <a:lstStyle/>
          <a:p>
            <a:pPr marL="0" indent="0">
              <a:buNone/>
            </a:pPr>
            <a:r>
              <a:rPr lang="es-ES" dirty="0">
                <a:cs typeface="Calibri" panose="020F0502020204030204"/>
              </a:rPr>
              <a:t>Para Escribir Código PHP y Conectar con una Base de Datos Tenemos que Arrancar los Servicios de </a:t>
            </a:r>
            <a:r>
              <a:rPr lang="es-ES" dirty="0" err="1">
                <a:cs typeface="Calibri" panose="020F0502020204030204"/>
              </a:rPr>
              <a:t>Xampp</a:t>
            </a:r>
            <a:r>
              <a:rPr lang="es-ES" dirty="0">
                <a:cs typeface="Calibri" panose="020F0502020204030204"/>
              </a:rPr>
              <a:t>, Apache y MySQL, se debe Iniciar el </a:t>
            </a:r>
            <a:r>
              <a:rPr lang="es-ES" dirty="0" err="1">
                <a:cs typeface="Calibri" panose="020F0502020204030204"/>
              </a:rPr>
              <a:t>Xampp</a:t>
            </a:r>
            <a:r>
              <a:rPr lang="es-ES" dirty="0">
                <a:cs typeface="Calibri" panose="020F0502020204030204"/>
              </a:rPr>
              <a:t> en modo Administrador.</a:t>
            </a:r>
            <a:endParaRPr lang="es-ES">
              <a:cs typeface="Calibri" panose="020F0502020204030204"/>
            </a:endParaRPr>
          </a:p>
          <a:p>
            <a:pPr marL="0" indent="0">
              <a:buNone/>
            </a:pPr>
            <a:endParaRPr lang="es-ES" dirty="0">
              <a:cs typeface="Calibri" panose="020F0502020204030204"/>
            </a:endParaRPr>
          </a:p>
          <a:p>
            <a:pPr marL="0" indent="0">
              <a:buNone/>
            </a:pPr>
            <a:endParaRPr lang="es-ES" dirty="0">
              <a:cs typeface="Calibri" panose="020F0502020204030204"/>
            </a:endParaRPr>
          </a:p>
          <a:p>
            <a:pPr marL="0" indent="0">
              <a:buNone/>
            </a:pPr>
            <a:endParaRPr lang="es-ES" dirty="0">
              <a:cs typeface="Calibri" panose="020F0502020204030204"/>
            </a:endParaRPr>
          </a:p>
          <a:p>
            <a:pPr marL="0" indent="0">
              <a:buNone/>
            </a:pPr>
            <a:endParaRPr lang="es-ES" dirty="0">
              <a:cs typeface="Calibri" panose="020F0502020204030204"/>
            </a:endParaRPr>
          </a:p>
          <a:p>
            <a:pPr marL="0" indent="0">
              <a:buNone/>
            </a:pPr>
            <a:endParaRPr lang="es-ES" dirty="0">
              <a:cs typeface="Calibri" panose="020F0502020204030204"/>
            </a:endParaRPr>
          </a:p>
          <a:p>
            <a:pPr marL="0" indent="0">
              <a:buNone/>
            </a:pPr>
            <a:endParaRPr lang="es-ES" dirty="0">
              <a:cs typeface="Calibri" panose="020F0502020204030204"/>
            </a:endParaRPr>
          </a:p>
          <a:p>
            <a:pPr marL="0" indent="0">
              <a:buNone/>
            </a:pPr>
            <a:endParaRPr lang="es-ES" dirty="0">
              <a:cs typeface="Calibri" panose="020F0502020204030204"/>
            </a:endParaRPr>
          </a:p>
          <a:p>
            <a:pPr marL="0" indent="0">
              <a:buNone/>
            </a:pPr>
            <a:endParaRPr lang="es-ES" dirty="0">
              <a:cs typeface="Calibri" panose="020F0502020204030204"/>
            </a:endParaRPr>
          </a:p>
          <a:p>
            <a:pPr marL="0" indent="0">
              <a:buNone/>
            </a:pPr>
            <a:endParaRPr lang="es-ES" dirty="0">
              <a:cs typeface="Calibri" panose="020F0502020204030204"/>
            </a:endParaRPr>
          </a:p>
          <a:p>
            <a:pPr marL="0" indent="0">
              <a:buNone/>
            </a:pPr>
            <a:endParaRPr lang="en-US" sz="3200" dirty="0">
              <a:solidFill>
                <a:schemeClr val="tx1">
                  <a:lumMod val="65000"/>
                  <a:lumOff val="35000"/>
                </a:schemeClr>
              </a:solidFill>
              <a:latin typeface="Calibri Light"/>
              <a:cs typeface="Calibri Light"/>
            </a:endParaRPr>
          </a:p>
          <a:p>
            <a:pPr marL="0" indent="0" algn="ctr">
              <a:buNone/>
            </a:pPr>
            <a:r>
              <a:rPr lang="en-US" sz="3200" b="1" dirty="0" err="1">
                <a:solidFill>
                  <a:schemeClr val="tx1">
                    <a:lumMod val="65000"/>
                    <a:lumOff val="35000"/>
                  </a:schemeClr>
                </a:solidFill>
                <a:latin typeface="Calibri Light"/>
                <a:cs typeface="Calibri Light"/>
              </a:rPr>
              <a:t>Iniciamos</a:t>
            </a:r>
            <a:r>
              <a:rPr lang="en-US" sz="3200" b="1" dirty="0">
                <a:solidFill>
                  <a:schemeClr val="tx1">
                    <a:lumMod val="65000"/>
                    <a:lumOff val="35000"/>
                  </a:schemeClr>
                </a:solidFill>
                <a:latin typeface="Calibri Light"/>
                <a:cs typeface="Calibri Light"/>
              </a:rPr>
              <a:t> </a:t>
            </a:r>
            <a:r>
              <a:rPr lang="en-US" sz="3200" b="1" dirty="0" err="1">
                <a:solidFill>
                  <a:schemeClr val="tx1">
                    <a:lumMod val="65000"/>
                    <a:lumOff val="35000"/>
                  </a:schemeClr>
                </a:solidFill>
                <a:latin typeface="Calibri Light"/>
                <a:cs typeface="Calibri Light"/>
              </a:rPr>
              <a:t>los</a:t>
            </a:r>
            <a:r>
              <a:rPr lang="en-US" sz="3200" b="1" dirty="0">
                <a:solidFill>
                  <a:schemeClr val="tx1">
                    <a:lumMod val="65000"/>
                    <a:lumOff val="35000"/>
                  </a:schemeClr>
                </a:solidFill>
                <a:latin typeface="Calibri Light"/>
                <a:cs typeface="Calibri Light"/>
              </a:rPr>
              <a:t> </a:t>
            </a:r>
            <a:r>
              <a:rPr lang="en-US" sz="3200" b="1" dirty="0" err="1">
                <a:solidFill>
                  <a:schemeClr val="tx1">
                    <a:lumMod val="65000"/>
                    <a:lumOff val="35000"/>
                  </a:schemeClr>
                </a:solidFill>
                <a:latin typeface="Calibri Light"/>
                <a:cs typeface="Calibri Light"/>
              </a:rPr>
              <a:t>Servicios</a:t>
            </a:r>
            <a:r>
              <a:rPr lang="en-US" sz="3200" b="1" dirty="0">
                <a:solidFill>
                  <a:schemeClr val="tx1">
                    <a:lumMod val="65000"/>
                    <a:lumOff val="35000"/>
                  </a:schemeClr>
                </a:solidFill>
                <a:latin typeface="Calibri Light"/>
                <a:cs typeface="Calibri Light"/>
              </a:rPr>
              <a:t> </a:t>
            </a:r>
            <a:r>
              <a:rPr lang="en-US" sz="3200" b="1" dirty="0" err="1">
                <a:solidFill>
                  <a:schemeClr val="tx1">
                    <a:lumMod val="65000"/>
                    <a:lumOff val="35000"/>
                  </a:schemeClr>
                </a:solidFill>
                <a:latin typeface="Calibri Light"/>
                <a:cs typeface="Calibri Light"/>
              </a:rPr>
              <a:t>presionando</a:t>
            </a:r>
            <a:r>
              <a:rPr lang="en-US" sz="3200" b="1" dirty="0">
                <a:solidFill>
                  <a:schemeClr val="tx1">
                    <a:lumMod val="65000"/>
                    <a:lumOff val="35000"/>
                  </a:schemeClr>
                </a:solidFill>
                <a:latin typeface="Calibri Light"/>
                <a:cs typeface="Calibri Light"/>
              </a:rPr>
              <a:t> </a:t>
            </a:r>
            <a:r>
              <a:rPr lang="en-US" sz="3200" b="1" dirty="0" err="1">
                <a:solidFill>
                  <a:schemeClr val="tx1">
                    <a:lumMod val="65000"/>
                    <a:lumOff val="35000"/>
                  </a:schemeClr>
                </a:solidFill>
                <a:latin typeface="Calibri Light"/>
                <a:cs typeface="Calibri Light"/>
              </a:rPr>
              <a:t>los</a:t>
            </a:r>
            <a:r>
              <a:rPr lang="en-US" sz="3200" b="1" dirty="0">
                <a:solidFill>
                  <a:schemeClr val="tx1">
                    <a:lumMod val="65000"/>
                    <a:lumOff val="35000"/>
                  </a:schemeClr>
                </a:solidFill>
                <a:latin typeface="Calibri Light"/>
                <a:cs typeface="Calibri Light"/>
              </a:rPr>
              <a:t> </a:t>
            </a:r>
            <a:r>
              <a:rPr lang="en-US" sz="3200" b="1" dirty="0" err="1">
                <a:solidFill>
                  <a:schemeClr val="tx1">
                    <a:lumMod val="65000"/>
                    <a:lumOff val="35000"/>
                  </a:schemeClr>
                </a:solidFill>
                <a:latin typeface="Calibri Light"/>
                <a:cs typeface="Calibri Light"/>
              </a:rPr>
              <a:t>botones</a:t>
            </a:r>
            <a:r>
              <a:rPr lang="en-US" sz="3200" b="1" dirty="0">
                <a:solidFill>
                  <a:schemeClr val="tx1">
                    <a:lumMod val="65000"/>
                    <a:lumOff val="35000"/>
                  </a:schemeClr>
                </a:solidFill>
                <a:latin typeface="Calibri Light"/>
                <a:cs typeface="Calibri Light"/>
              </a:rPr>
              <a:t> Start</a:t>
            </a:r>
            <a:endParaRPr lang="es-ES" b="1" dirty="0">
              <a:solidFill>
                <a:schemeClr val="tx1">
                  <a:lumMod val="65000"/>
                  <a:lumOff val="35000"/>
                </a:schemeClr>
              </a:solidFill>
              <a:cs typeface="Calibri" panose="020F0502020204030204"/>
            </a:endParaRPr>
          </a:p>
        </p:txBody>
      </p:sp>
      <p:pic>
        <p:nvPicPr>
          <p:cNvPr id="5" name="Imagen 5" descr="Interfaz de usuario gráfica, Texto, Aplicación&#10;&#10;Descripción generada automáticamente">
            <a:extLst>
              <a:ext uri="{FF2B5EF4-FFF2-40B4-BE49-F238E27FC236}">
                <a16:creationId xmlns:a16="http://schemas.microsoft.com/office/drawing/2014/main" id="{54464188-6CD0-B246-B982-6338DAD58B28}"/>
              </a:ext>
            </a:extLst>
          </p:cNvPr>
          <p:cNvPicPr>
            <a:picLocks noChangeAspect="1"/>
          </p:cNvPicPr>
          <p:nvPr/>
        </p:nvPicPr>
        <p:blipFill>
          <a:blip r:embed="rId2"/>
          <a:stretch>
            <a:fillRect/>
          </a:stretch>
        </p:blipFill>
        <p:spPr>
          <a:xfrm>
            <a:off x="983673" y="1509946"/>
            <a:ext cx="10132291" cy="4473107"/>
          </a:xfrm>
          <a:prstGeom prst="rect">
            <a:avLst/>
          </a:prstGeom>
        </p:spPr>
      </p:pic>
    </p:spTree>
    <p:extLst>
      <p:ext uri="{BB962C8B-B14F-4D97-AF65-F5344CB8AC3E}">
        <p14:creationId xmlns:p14="http://schemas.microsoft.com/office/powerpoint/2010/main" val="96097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05B14D-0C61-E1F5-D2B1-BFB7F9C74131}"/>
              </a:ext>
            </a:extLst>
          </p:cNvPr>
          <p:cNvSpPr>
            <a:spLocks noGrp="1"/>
          </p:cNvSpPr>
          <p:nvPr>
            <p:ph type="title"/>
          </p:nvPr>
        </p:nvSpPr>
        <p:spPr>
          <a:xfrm>
            <a:off x="419712" y="273151"/>
            <a:ext cx="11329892" cy="6230285"/>
          </a:xfrm>
        </p:spPr>
        <p:txBody>
          <a:bodyPr vert="horz" lIns="91440" tIns="45720" rIns="91440" bIns="45720" rtlCol="0" anchor="b">
            <a:normAutofit/>
          </a:bodyPr>
          <a:lstStyle/>
          <a:p>
            <a:pPr algn="ctr"/>
            <a:br>
              <a:rPr lang="en-US" sz="3200" dirty="0">
                <a:solidFill>
                  <a:schemeClr val="tx1">
                    <a:lumMod val="65000"/>
                    <a:lumOff val="35000"/>
                  </a:schemeClr>
                </a:solidFill>
                <a:cs typeface="Calibri Light"/>
              </a:rPr>
            </a:br>
            <a:br>
              <a:rPr lang="en-US" sz="3200" dirty="0">
                <a:solidFill>
                  <a:schemeClr val="tx1">
                    <a:lumMod val="65000"/>
                    <a:lumOff val="35000"/>
                  </a:schemeClr>
                </a:solidFill>
                <a:cs typeface="Calibri Light"/>
              </a:rPr>
            </a:br>
            <a:br>
              <a:rPr lang="en-US" sz="3200" dirty="0">
                <a:solidFill>
                  <a:schemeClr val="tx1">
                    <a:lumMod val="65000"/>
                    <a:lumOff val="35000"/>
                  </a:schemeClr>
                </a:solidFill>
                <a:cs typeface="Calibri Light"/>
              </a:rPr>
            </a:br>
            <a:br>
              <a:rPr lang="en-US" sz="3200" dirty="0">
                <a:solidFill>
                  <a:schemeClr val="tx1">
                    <a:lumMod val="65000"/>
                    <a:lumOff val="35000"/>
                  </a:schemeClr>
                </a:solidFill>
                <a:cs typeface="Calibri Light"/>
              </a:rPr>
            </a:br>
            <a:br>
              <a:rPr lang="en-US" sz="3200" dirty="0">
                <a:solidFill>
                  <a:schemeClr val="tx1">
                    <a:lumMod val="65000"/>
                    <a:lumOff val="35000"/>
                  </a:schemeClr>
                </a:solidFill>
                <a:cs typeface="Calibri Light"/>
              </a:rPr>
            </a:br>
            <a:br>
              <a:rPr lang="en-US" sz="3200" dirty="0">
                <a:solidFill>
                  <a:schemeClr val="tx1">
                    <a:lumMod val="65000"/>
                    <a:lumOff val="35000"/>
                  </a:schemeClr>
                </a:solidFill>
                <a:cs typeface="Calibri Light"/>
              </a:rPr>
            </a:br>
            <a:br>
              <a:rPr lang="en-US" sz="3200" dirty="0">
                <a:solidFill>
                  <a:schemeClr val="tx1">
                    <a:lumMod val="65000"/>
                    <a:lumOff val="35000"/>
                  </a:schemeClr>
                </a:solidFill>
                <a:cs typeface="Calibri Light"/>
              </a:rPr>
            </a:br>
            <a:br>
              <a:rPr lang="en-US" sz="3200" dirty="0">
                <a:cs typeface="Calibri Light"/>
              </a:rPr>
            </a:br>
            <a:br>
              <a:rPr lang="en-US" sz="3200" dirty="0">
                <a:cs typeface="Calibri Light"/>
              </a:rPr>
            </a:br>
            <a:br>
              <a:rPr lang="en-US" sz="3200" dirty="0">
                <a:cs typeface="Calibri Light"/>
              </a:rPr>
            </a:br>
            <a:br>
              <a:rPr lang="en-US" sz="3200" dirty="0">
                <a:cs typeface="Calibri Light"/>
              </a:rPr>
            </a:br>
            <a:endParaRPr lang="en-US" sz="3200" kern="1200" dirty="0">
              <a:solidFill>
                <a:schemeClr val="tx1">
                  <a:lumMod val="65000"/>
                  <a:lumOff val="35000"/>
                </a:schemeClr>
              </a:solidFill>
              <a:latin typeface="+mj-lt"/>
              <a:cs typeface="Calibri Light"/>
            </a:endParaRPr>
          </a:p>
        </p:txBody>
      </p:sp>
      <p:pic>
        <p:nvPicPr>
          <p:cNvPr id="4" name="Imagen 4" descr="Tabla&#10;&#10;Descripción generada automáticamente">
            <a:extLst>
              <a:ext uri="{FF2B5EF4-FFF2-40B4-BE49-F238E27FC236}">
                <a16:creationId xmlns:a16="http://schemas.microsoft.com/office/drawing/2014/main" id="{EA08F40B-0AFE-2C04-A277-225898EC5F91}"/>
              </a:ext>
            </a:extLst>
          </p:cNvPr>
          <p:cNvPicPr>
            <a:picLocks noChangeAspect="1"/>
          </p:cNvPicPr>
          <p:nvPr/>
        </p:nvPicPr>
        <p:blipFill>
          <a:blip r:embed="rId2"/>
          <a:stretch>
            <a:fillRect/>
          </a:stretch>
        </p:blipFill>
        <p:spPr>
          <a:xfrm>
            <a:off x="198584" y="269846"/>
            <a:ext cx="11783289" cy="5660218"/>
          </a:xfrm>
          <a:prstGeom prst="rect">
            <a:avLst/>
          </a:prstGeom>
        </p:spPr>
      </p:pic>
      <p:graphicFrame>
        <p:nvGraphicFramePr>
          <p:cNvPr id="5" name="Tabla 5">
            <a:extLst>
              <a:ext uri="{FF2B5EF4-FFF2-40B4-BE49-F238E27FC236}">
                <a16:creationId xmlns:a16="http://schemas.microsoft.com/office/drawing/2014/main" id="{90997F94-975E-C7BC-B5AD-EB25DF7B368C}"/>
              </a:ext>
            </a:extLst>
          </p:cNvPr>
          <p:cNvGraphicFramePr>
            <a:graphicFrameLocks noGrp="1"/>
          </p:cNvGraphicFramePr>
          <p:nvPr>
            <p:extLst>
              <p:ext uri="{D42A27DB-BD31-4B8C-83A1-F6EECF244321}">
                <p14:modId xmlns:p14="http://schemas.microsoft.com/office/powerpoint/2010/main" val="1909778447"/>
              </p:ext>
            </p:extLst>
          </p:nvPr>
        </p:nvGraphicFramePr>
        <p:xfrm>
          <a:off x="173181" y="5980545"/>
          <a:ext cx="11776362" cy="669742"/>
        </p:xfrm>
        <a:graphic>
          <a:graphicData uri="http://schemas.openxmlformats.org/drawingml/2006/table">
            <a:tbl>
              <a:tblPr firstRow="1" bandRow="1">
                <a:tableStyleId>{5C22544A-7EE6-4342-B048-85BDC9FD1C3A}</a:tableStyleId>
              </a:tblPr>
              <a:tblGrid>
                <a:gridCol w="11776362">
                  <a:extLst>
                    <a:ext uri="{9D8B030D-6E8A-4147-A177-3AD203B41FA5}">
                      <a16:colId xmlns:a16="http://schemas.microsoft.com/office/drawing/2014/main" val="2531825495"/>
                    </a:ext>
                  </a:extLst>
                </a:gridCol>
              </a:tblGrid>
              <a:tr h="669742">
                <a:tc>
                  <a:txBody>
                    <a:bodyPr/>
                    <a:lstStyle/>
                    <a:p>
                      <a:pPr algn="ctr"/>
                      <a:r>
                        <a:rPr lang="es-ES" sz="2400" dirty="0">
                          <a:solidFill>
                            <a:schemeClr val="tx1"/>
                          </a:solidFill>
                        </a:rPr>
                        <a:t>Una Vez Hecho esto Veremos la Palabra Stop en los Botones y los Servicios Funcionando.</a:t>
                      </a:r>
                      <a:endParaRPr lang="es-ES" sz="2400" dirty="0"/>
                    </a:p>
                  </a:txBody>
                  <a:tcPr>
                    <a:solidFill>
                      <a:schemeClr val="bg1"/>
                    </a:solidFill>
                  </a:tcPr>
                </a:tc>
                <a:extLst>
                  <a:ext uri="{0D108BD9-81ED-4DB2-BD59-A6C34878D82A}">
                    <a16:rowId xmlns:a16="http://schemas.microsoft.com/office/drawing/2014/main" val="2953141856"/>
                  </a:ext>
                </a:extLst>
              </a:tr>
            </a:tbl>
          </a:graphicData>
        </a:graphic>
      </p:graphicFrame>
    </p:spTree>
    <p:extLst>
      <p:ext uri="{BB962C8B-B14F-4D97-AF65-F5344CB8AC3E}">
        <p14:creationId xmlns:p14="http://schemas.microsoft.com/office/powerpoint/2010/main" val="948706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4">
            <a:extLst>
              <a:ext uri="{FF2B5EF4-FFF2-40B4-BE49-F238E27FC236}">
                <a16:creationId xmlns:a16="http://schemas.microsoft.com/office/drawing/2014/main" id="{965440B9-A3E7-D106-8633-52348856BE1E}"/>
              </a:ext>
            </a:extLst>
          </p:cNvPr>
          <p:cNvGraphicFramePr>
            <a:graphicFrameLocks noGrp="1"/>
          </p:cNvGraphicFramePr>
          <p:nvPr>
            <p:extLst>
              <p:ext uri="{D42A27DB-BD31-4B8C-83A1-F6EECF244321}">
                <p14:modId xmlns:p14="http://schemas.microsoft.com/office/powerpoint/2010/main" val="1970277839"/>
              </p:ext>
            </p:extLst>
          </p:nvPr>
        </p:nvGraphicFramePr>
        <p:xfrm>
          <a:off x="295835" y="295835"/>
          <a:ext cx="11664874" cy="6328777"/>
        </p:xfrm>
        <a:graphic>
          <a:graphicData uri="http://schemas.openxmlformats.org/drawingml/2006/table">
            <a:tbl>
              <a:tblPr firstRow="1" bandRow="1">
                <a:tableStyleId>{5C22544A-7EE6-4342-B048-85BDC9FD1C3A}</a:tableStyleId>
              </a:tblPr>
              <a:tblGrid>
                <a:gridCol w="11664874">
                  <a:extLst>
                    <a:ext uri="{9D8B030D-6E8A-4147-A177-3AD203B41FA5}">
                      <a16:colId xmlns:a16="http://schemas.microsoft.com/office/drawing/2014/main" val="378915682"/>
                    </a:ext>
                  </a:extLst>
                </a:gridCol>
              </a:tblGrid>
              <a:tr h="6328777">
                <a:tc>
                  <a:txBody>
                    <a:bodyPr/>
                    <a:lstStyle/>
                    <a:p>
                      <a:pPr algn="ctr"/>
                      <a:r>
                        <a:rPr lang="es-ES" sz="2400" dirty="0">
                          <a:solidFill>
                            <a:schemeClr val="tx1"/>
                          </a:solidFill>
                        </a:rPr>
                        <a:t>Un poco de Historia</a:t>
                      </a:r>
                    </a:p>
                    <a:p>
                      <a:pPr lvl="0" algn="ctr">
                        <a:buNone/>
                      </a:pPr>
                      <a:endParaRPr lang="es-ES" sz="2400" dirty="0">
                        <a:solidFill>
                          <a:schemeClr val="tx1"/>
                        </a:solidFill>
                      </a:endParaRPr>
                    </a:p>
                    <a:p>
                      <a:pPr lvl="0" algn="l">
                        <a:buNone/>
                      </a:pPr>
                      <a:r>
                        <a:rPr lang="es-ES" sz="2400" b="0" i="0" u="none" strike="noStrike" noProof="0" dirty="0">
                          <a:solidFill>
                            <a:schemeClr val="tx1"/>
                          </a:solidFill>
                          <a:latin typeface="Calibri"/>
                        </a:rPr>
                        <a:t>PHP(</a:t>
                      </a:r>
                      <a:r>
                        <a:rPr lang="es-ES" sz="2400" b="0" i="0" u="none" strike="noStrike" noProof="0" dirty="0" err="1">
                          <a:solidFill>
                            <a:schemeClr val="tx1"/>
                          </a:solidFill>
                          <a:latin typeface="Calibri"/>
                        </a:rPr>
                        <a:t>Hypertext</a:t>
                      </a:r>
                      <a:r>
                        <a:rPr lang="es-ES" sz="2400" b="0" i="0" u="none" strike="noStrike" noProof="0" dirty="0">
                          <a:solidFill>
                            <a:schemeClr val="tx1"/>
                          </a:solidFill>
                          <a:latin typeface="Calibri"/>
                        </a:rPr>
                        <a:t> </a:t>
                      </a:r>
                      <a:r>
                        <a:rPr lang="es-ES" sz="2400" b="0" i="0" u="none" strike="noStrike" noProof="0" dirty="0" err="1">
                          <a:solidFill>
                            <a:schemeClr val="tx1"/>
                          </a:solidFill>
                          <a:latin typeface="Calibri"/>
                        </a:rPr>
                        <a:t>Preprocessor</a:t>
                      </a:r>
                      <a:r>
                        <a:rPr lang="es-ES" sz="2400" b="0" i="0" u="none" strike="noStrike" noProof="0" dirty="0">
                          <a:solidFill>
                            <a:schemeClr val="tx1"/>
                          </a:solidFill>
                          <a:latin typeface="Calibri"/>
                        </a:rPr>
                        <a:t>) Es un lenguaje de</a:t>
                      </a:r>
                      <a:r>
                        <a:rPr lang="es-ES" sz="2400" b="0" i="1" u="none" strike="noStrike" noProof="0" dirty="0">
                          <a:solidFill>
                            <a:schemeClr val="tx1"/>
                          </a:solidFill>
                          <a:latin typeface="Calibri"/>
                        </a:rPr>
                        <a:t> script </a:t>
                      </a:r>
                      <a:r>
                        <a:rPr lang="es-ES" sz="2400" b="0" i="0" u="none" strike="noStrike" noProof="0" dirty="0">
                          <a:solidFill>
                            <a:schemeClr val="tx1"/>
                          </a:solidFill>
                          <a:latin typeface="Calibri"/>
                        </a:rPr>
                        <a:t>de </a:t>
                      </a:r>
                      <a:r>
                        <a:rPr lang="es-ES" sz="2400" b="1" i="0" u="none" strike="noStrike" noProof="0" dirty="0">
                          <a:solidFill>
                            <a:schemeClr val="tx1"/>
                          </a:solidFill>
                          <a:latin typeface="Calibri"/>
                        </a:rPr>
                        <a:t>código abierto </a:t>
                      </a:r>
                      <a:r>
                        <a:rPr lang="es-ES" sz="2400" b="0" i="1" u="none" strike="noStrike" noProof="0" dirty="0">
                          <a:solidFill>
                            <a:schemeClr val="tx1"/>
                          </a:solidFill>
                          <a:latin typeface="Calibri"/>
                        </a:rPr>
                        <a:t>(open </a:t>
                      </a:r>
                      <a:r>
                        <a:rPr lang="es-ES" sz="2400" b="0" i="1" u="none" strike="noStrike" noProof="0" dirty="0" err="1">
                          <a:solidFill>
                            <a:schemeClr val="tx1"/>
                          </a:solidFill>
                          <a:latin typeface="Calibri"/>
                        </a:rPr>
                        <a:t>source</a:t>
                      </a:r>
                      <a:r>
                        <a:rPr lang="es-ES" sz="2400" b="0" i="1" u="none" strike="noStrike" noProof="0" dirty="0">
                          <a:solidFill>
                            <a:schemeClr val="tx1"/>
                          </a:solidFill>
                          <a:latin typeface="Calibri"/>
                        </a:rPr>
                        <a:t>), </a:t>
                      </a:r>
                      <a:r>
                        <a:rPr lang="es-ES" sz="2400" b="0" i="0" u="none" strike="noStrike" noProof="0" dirty="0">
                          <a:solidFill>
                            <a:schemeClr val="tx1"/>
                          </a:solidFill>
                        </a:rPr>
                        <a:t>Creado por </a:t>
                      </a:r>
                      <a:r>
                        <a:rPr lang="es-ES" sz="2400" b="0" i="0" u="none" strike="noStrike" noProof="0" dirty="0">
                          <a:solidFill>
                            <a:schemeClr val="tx1"/>
                          </a:solidFill>
                          <a:hlinkClick r:id="rId2"/>
                        </a:rPr>
                        <a:t>Rasmus Lerdorf</a:t>
                      </a:r>
                      <a:r>
                        <a:rPr lang="es-ES" sz="2400" b="0" i="0" u="none" strike="noStrike" noProof="0" dirty="0">
                          <a:solidFill>
                            <a:schemeClr val="tx1"/>
                          </a:solidFill>
                        </a:rPr>
                        <a:t> para uso personal en 1994,</a:t>
                      </a:r>
                      <a:r>
                        <a:rPr lang="es-ES" sz="2400" b="1" i="0" u="none" strike="noStrike" noProof="0" dirty="0">
                          <a:solidFill>
                            <a:schemeClr val="tx1"/>
                          </a:solidFill>
                          <a:latin typeface="Calibri"/>
                        </a:rPr>
                        <a:t> </a:t>
                      </a:r>
                      <a:r>
                        <a:rPr lang="es-ES" sz="2400" b="0" i="0" u="none" strike="noStrike" noProof="0" dirty="0">
                          <a:solidFill>
                            <a:schemeClr val="tx1"/>
                          </a:solidFill>
                          <a:latin typeface="Calibri"/>
                        </a:rPr>
                        <a:t>se suele utilizar en el desarrollo web de </a:t>
                      </a:r>
                      <a:r>
                        <a:rPr lang="es-ES" sz="2400" b="0" i="1" u="none" strike="noStrike" noProof="0" dirty="0" err="1">
                          <a:solidFill>
                            <a:schemeClr val="tx1"/>
                          </a:solidFill>
                          <a:latin typeface="Calibri"/>
                        </a:rPr>
                        <a:t>Backend</a:t>
                      </a:r>
                      <a:r>
                        <a:rPr lang="es-ES" sz="2400" b="0" i="0" u="none" strike="noStrike" noProof="0" dirty="0">
                          <a:solidFill>
                            <a:schemeClr val="tx1"/>
                          </a:solidFill>
                          <a:latin typeface="Calibri"/>
                        </a:rPr>
                        <a:t>. Aunque fue desarrollado para añadir más funcionalidades dinámicas a las páginas HTML estáticas, hoy en día, se ha convertido en un lenguaje autónomo. Es un lenguaje de p</a:t>
                      </a:r>
                      <a:r>
                        <a:rPr lang="es-ES" sz="2400" b="0" i="0" u="none" strike="noStrike" noProof="0" dirty="0">
                          <a:solidFill>
                            <a:schemeClr val="tx1"/>
                          </a:solidFill>
                        </a:rPr>
                        <a:t>rogramación estructurada o procedimental, y a partir de la versión 3 en 2000, es orientado a objetos.</a:t>
                      </a:r>
                      <a:endParaRPr lang="es-ES" dirty="0">
                        <a:solidFill>
                          <a:schemeClr val="tx1"/>
                        </a:solidFill>
                      </a:endParaRPr>
                    </a:p>
                    <a:p>
                      <a:pPr lvl="0" algn="l">
                        <a:lnSpc>
                          <a:spcPct val="100000"/>
                        </a:lnSpc>
                        <a:spcBef>
                          <a:spcPts val="0"/>
                        </a:spcBef>
                        <a:spcAft>
                          <a:spcPts val="0"/>
                        </a:spcAft>
                        <a:buNone/>
                      </a:pPr>
                      <a:r>
                        <a:rPr lang="es-ES" sz="2400" b="0" i="0" u="none" strike="noStrike" noProof="0" dirty="0">
                          <a:solidFill>
                            <a:schemeClr val="tx1"/>
                          </a:solidFill>
                          <a:latin typeface="Calibri"/>
                        </a:rPr>
                        <a:t>Desarrollar la </a:t>
                      </a:r>
                      <a:r>
                        <a:rPr lang="es-ES" sz="2400" b="0" i="0" u="none" strike="noStrike" noProof="0" dirty="0" err="1">
                          <a:solidFill>
                            <a:schemeClr val="tx1"/>
                          </a:solidFill>
                          <a:latin typeface="Calibri"/>
                        </a:rPr>
                        <a:t>backend</a:t>
                      </a:r>
                      <a:r>
                        <a:rPr lang="es-ES" sz="2400" b="0" i="0" u="none" strike="noStrike" noProof="0" dirty="0">
                          <a:solidFill>
                            <a:schemeClr val="tx1"/>
                          </a:solidFill>
                          <a:latin typeface="Calibri"/>
                        </a:rPr>
                        <a:t> de la web significa que se usa del lado del servidor, desde el principio se usa con el servidor web Apache. Otros lenguajes similares son ASP, JSP o </a:t>
                      </a:r>
                      <a:r>
                        <a:rPr lang="es-ES" sz="2400" b="0" i="0" u="none" strike="noStrike" noProof="0" dirty="0" err="1">
                          <a:solidFill>
                            <a:schemeClr val="tx1"/>
                          </a:solidFill>
                          <a:latin typeface="Calibri"/>
                        </a:rPr>
                        <a:t>ColdFusion</a:t>
                      </a:r>
                      <a:r>
                        <a:rPr lang="es-ES" sz="2400" b="0" i="0" u="none" strike="noStrike" noProof="0" dirty="0">
                          <a:solidFill>
                            <a:schemeClr val="tx1"/>
                          </a:solidFill>
                          <a:latin typeface="Calibri"/>
                        </a:rPr>
                        <a:t>.</a:t>
                      </a:r>
                      <a:endParaRPr lang="es-ES" dirty="0">
                        <a:solidFill>
                          <a:schemeClr val="tx1"/>
                        </a:solidFill>
                      </a:endParaRPr>
                    </a:p>
                    <a:p>
                      <a:pPr lvl="0" algn="l">
                        <a:lnSpc>
                          <a:spcPct val="100000"/>
                        </a:lnSpc>
                        <a:spcBef>
                          <a:spcPts val="0"/>
                        </a:spcBef>
                        <a:spcAft>
                          <a:spcPts val="0"/>
                        </a:spcAft>
                        <a:buNone/>
                      </a:pPr>
                      <a:r>
                        <a:rPr lang="es-ES" sz="2400" b="0" i="0" u="none" strike="noStrike" noProof="0" dirty="0">
                          <a:solidFill>
                            <a:schemeClr val="tx1"/>
                          </a:solidFill>
                          <a:latin typeface="Calibri"/>
                        </a:rPr>
                        <a:t>Los scripts PHP son documentos de texto y el servidor los interpreta y ejecuta antes de servir las páginas al cliente. El cliente no ve el código PHP sino los resultados que produce.</a:t>
                      </a:r>
                    </a:p>
                    <a:p>
                      <a:pPr lvl="0" algn="l">
                        <a:lnSpc>
                          <a:spcPct val="100000"/>
                        </a:lnSpc>
                        <a:spcBef>
                          <a:spcPts val="0"/>
                        </a:spcBef>
                        <a:spcAft>
                          <a:spcPts val="0"/>
                        </a:spcAft>
                        <a:buNone/>
                      </a:pPr>
                      <a:r>
                        <a:rPr lang="es-ES" sz="2400" b="0" i="0" u="none" strike="noStrike" noProof="0" dirty="0">
                          <a:solidFill>
                            <a:schemeClr val="tx1"/>
                          </a:solidFill>
                        </a:rPr>
                        <a:t>Por sus ventajas: es potente, fácil de aprender, de libre distribución, permite el acceso a bases de datos y otras funcionalidades orientadas a la red. Dispone de abundante soporte en la Web.</a:t>
                      </a:r>
                      <a:endParaRPr lang="es-ES" dirty="0">
                        <a:solidFill>
                          <a:schemeClr val="tx1"/>
                        </a:solidFill>
                      </a:endParaRPr>
                    </a:p>
                  </a:txBody>
                  <a:tcPr>
                    <a:solidFill>
                      <a:schemeClr val="bg1"/>
                    </a:solidFill>
                  </a:tcPr>
                </a:tc>
                <a:extLst>
                  <a:ext uri="{0D108BD9-81ED-4DB2-BD59-A6C34878D82A}">
                    <a16:rowId xmlns:a16="http://schemas.microsoft.com/office/drawing/2014/main" val="570171724"/>
                  </a:ext>
                </a:extLst>
              </a:tr>
            </a:tbl>
          </a:graphicData>
        </a:graphic>
      </p:graphicFrame>
    </p:spTree>
    <p:extLst>
      <p:ext uri="{BB962C8B-B14F-4D97-AF65-F5344CB8AC3E}">
        <p14:creationId xmlns:p14="http://schemas.microsoft.com/office/powerpoint/2010/main" val="737083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4">
            <a:extLst>
              <a:ext uri="{FF2B5EF4-FFF2-40B4-BE49-F238E27FC236}">
                <a16:creationId xmlns:a16="http://schemas.microsoft.com/office/drawing/2014/main" id="{8AFD47FA-0F43-403A-E81D-E9B37F701502}"/>
              </a:ext>
            </a:extLst>
          </p:cNvPr>
          <p:cNvGraphicFramePr>
            <a:graphicFrameLocks noGrp="1"/>
          </p:cNvGraphicFramePr>
          <p:nvPr>
            <p:extLst>
              <p:ext uri="{D42A27DB-BD31-4B8C-83A1-F6EECF244321}">
                <p14:modId xmlns:p14="http://schemas.microsoft.com/office/powerpoint/2010/main" val="2047146336"/>
              </p:ext>
            </p:extLst>
          </p:nvPr>
        </p:nvGraphicFramePr>
        <p:xfrm>
          <a:off x="295835" y="206188"/>
          <a:ext cx="11682803" cy="6481069"/>
        </p:xfrm>
        <a:graphic>
          <a:graphicData uri="http://schemas.openxmlformats.org/drawingml/2006/table">
            <a:tbl>
              <a:tblPr firstRow="1" bandRow="1">
                <a:tableStyleId>{5C22544A-7EE6-4342-B048-85BDC9FD1C3A}</a:tableStyleId>
              </a:tblPr>
              <a:tblGrid>
                <a:gridCol w="11682803">
                  <a:extLst>
                    <a:ext uri="{9D8B030D-6E8A-4147-A177-3AD203B41FA5}">
                      <a16:colId xmlns:a16="http://schemas.microsoft.com/office/drawing/2014/main" val="1340811974"/>
                    </a:ext>
                  </a:extLst>
                </a:gridCol>
              </a:tblGrid>
              <a:tr h="6481069">
                <a:tc>
                  <a:txBody>
                    <a:bodyPr/>
                    <a:lstStyle/>
                    <a:p>
                      <a:r>
                        <a:rPr lang="es-ES" sz="2400" b="0" dirty="0">
                          <a:solidFill>
                            <a:schemeClr val="tx1"/>
                          </a:solidFill>
                        </a:rPr>
                        <a:t>Un lenguaje interpretado es diferente a los lenguajes compilados. Los lenguajes interpretados como PHP, </a:t>
                      </a:r>
                      <a:r>
                        <a:rPr lang="es-ES" sz="2400" b="0" dirty="0" err="1">
                          <a:solidFill>
                            <a:schemeClr val="tx1"/>
                          </a:solidFill>
                        </a:rPr>
                        <a:t>Javascript</a:t>
                      </a:r>
                      <a:r>
                        <a:rPr lang="es-ES" sz="2400" b="0" dirty="0">
                          <a:solidFill>
                            <a:schemeClr val="tx1"/>
                          </a:solidFill>
                        </a:rPr>
                        <a:t> y Java, necesitan un programa que interprete el script para ejecutar los comandos, los lenguajes compilados a través de un programa compilan el código fuente y generan programas ejecutables.</a:t>
                      </a:r>
                      <a:endParaRPr lang="es-ES" sz="2400" dirty="0">
                        <a:solidFill>
                          <a:schemeClr val="tx1"/>
                        </a:solidFill>
                      </a:endParaRPr>
                    </a:p>
                    <a:p>
                      <a:pPr lvl="0">
                        <a:buNone/>
                      </a:pPr>
                      <a:r>
                        <a:rPr lang="es-ES" sz="2400" dirty="0">
                          <a:solidFill>
                            <a:schemeClr val="tx1"/>
                          </a:solidFill>
                        </a:rPr>
                        <a:t>PHP</a:t>
                      </a:r>
                      <a:r>
                        <a:rPr lang="es-ES" sz="2400" b="0" dirty="0">
                          <a:solidFill>
                            <a:schemeClr val="tx1"/>
                          </a:solidFill>
                        </a:rPr>
                        <a:t> tiene un archivo de configuración que muchas veces tiene que ser modificado por el usuario según las necesidades, en este archivo se pueden agregar o quitar funcionalidades, modificar el tamaño y la cantidad de archivos que se pueden enviar al servidor, así como configurar algunos parámetros para la conexión con algunos sistemas gestores de base de datos, el archivo está en la carpeta de </a:t>
                      </a:r>
                      <a:r>
                        <a:rPr lang="es-ES" sz="2400" b="0" dirty="0" err="1">
                          <a:solidFill>
                            <a:schemeClr val="tx1"/>
                          </a:solidFill>
                        </a:rPr>
                        <a:t>php</a:t>
                      </a:r>
                      <a:r>
                        <a:rPr lang="es-ES" sz="2400" b="0" dirty="0">
                          <a:solidFill>
                            <a:schemeClr val="tx1"/>
                          </a:solidFill>
                        </a:rPr>
                        <a:t>, que está dentro de la carpeta </a:t>
                      </a:r>
                      <a:r>
                        <a:rPr lang="es-ES" sz="2400" b="0" dirty="0" err="1">
                          <a:solidFill>
                            <a:schemeClr val="tx1"/>
                          </a:solidFill>
                        </a:rPr>
                        <a:t>xampp</a:t>
                      </a:r>
                      <a:r>
                        <a:rPr lang="es-ES" sz="2400" b="0" dirty="0">
                          <a:solidFill>
                            <a:schemeClr val="tx1"/>
                          </a:solidFill>
                        </a:rPr>
                        <a:t> y su nombre es php.ini.</a:t>
                      </a:r>
                    </a:p>
                    <a:p>
                      <a:pPr lvl="0" algn="l">
                        <a:lnSpc>
                          <a:spcPct val="100000"/>
                        </a:lnSpc>
                        <a:spcBef>
                          <a:spcPts val="0"/>
                        </a:spcBef>
                        <a:spcAft>
                          <a:spcPts val="0"/>
                        </a:spcAft>
                        <a:buNone/>
                      </a:pPr>
                      <a:r>
                        <a:rPr lang="es-ES" sz="2400" b="0" dirty="0">
                          <a:solidFill>
                            <a:schemeClr val="tx1"/>
                          </a:solidFill>
                        </a:rPr>
                        <a:t>Es un lenguaje débilmente tipado, </a:t>
                      </a:r>
                      <a:r>
                        <a:rPr lang="es-ES" sz="2400" dirty="0">
                          <a:solidFill>
                            <a:schemeClr val="tx1"/>
                          </a:solidFill>
                        </a:rPr>
                        <a:t>Tipado débil: </a:t>
                      </a:r>
                      <a:r>
                        <a:rPr lang="es-ES" sz="2400" b="0" i="0" u="none" strike="noStrike" noProof="0" dirty="0">
                          <a:solidFill>
                            <a:schemeClr val="tx1"/>
                          </a:solidFill>
                          <a:latin typeface="Calibri"/>
                        </a:rPr>
                        <a:t>es en donde no indicamos el tipo de variable al declararla. La verdadera diferencia es que podemos asignar, por ejemplo, un valor entero a una variable que anteriormente tenía una cadena.</a:t>
                      </a:r>
                      <a:endParaRPr lang="es-ES" sz="2400" dirty="0">
                        <a:solidFill>
                          <a:schemeClr val="tx1"/>
                        </a:solidFill>
                      </a:endParaRPr>
                    </a:p>
                    <a:p>
                      <a:pPr lvl="0" algn="l">
                        <a:lnSpc>
                          <a:spcPct val="100000"/>
                        </a:lnSpc>
                        <a:spcBef>
                          <a:spcPts val="0"/>
                        </a:spcBef>
                        <a:spcAft>
                          <a:spcPts val="0"/>
                        </a:spcAft>
                        <a:buNone/>
                      </a:pPr>
                      <a:r>
                        <a:rPr lang="es-ES" sz="2400" b="0" i="0" u="none" strike="noStrike" noProof="0" dirty="0">
                          <a:solidFill>
                            <a:schemeClr val="tx1"/>
                          </a:solidFill>
                          <a:latin typeface="Calibri"/>
                        </a:rPr>
                        <a:t>También podemos operar aritméticamente con variables de distintos tipos. Por ejemplo, sumar “x” + 5 que dará x5.</a:t>
                      </a:r>
                      <a:endParaRPr lang="es-ES" sz="2400" dirty="0">
                        <a:solidFill>
                          <a:schemeClr val="tx1"/>
                        </a:solidFill>
                      </a:endParaRPr>
                    </a:p>
                    <a:p>
                      <a:pPr lvl="0">
                        <a:buNone/>
                      </a:pPr>
                      <a:endParaRPr lang="es-ES" sz="2400" b="0" dirty="0">
                        <a:solidFill>
                          <a:schemeClr val="tx1"/>
                        </a:solidFill>
                      </a:endParaRPr>
                    </a:p>
                    <a:p>
                      <a:pPr lvl="0">
                        <a:buNone/>
                      </a:pPr>
                      <a:r>
                        <a:rPr lang="es-ES" sz="2400" b="0" dirty="0">
                          <a:solidFill>
                            <a:schemeClr val="tx1"/>
                          </a:solidFill>
                        </a:rPr>
                        <a:t>El manual de PHP está en su página oficial aquí: </a:t>
                      </a:r>
                      <a:r>
                        <a:rPr lang="es-ES" sz="2400" b="0" dirty="0">
                          <a:solidFill>
                            <a:schemeClr val="tx1"/>
                          </a:solidFill>
                          <a:hlinkClick r:id="rId2"/>
                        </a:rPr>
                        <a:t>Manual de PHP</a:t>
                      </a:r>
                      <a:endParaRPr lang="es-ES" sz="2400" b="0" dirty="0">
                        <a:solidFill>
                          <a:schemeClr val="tx1"/>
                        </a:solidFill>
                      </a:endParaRPr>
                    </a:p>
                  </a:txBody>
                  <a:tcPr>
                    <a:solidFill>
                      <a:schemeClr val="bg1"/>
                    </a:solidFill>
                  </a:tcPr>
                </a:tc>
                <a:extLst>
                  <a:ext uri="{0D108BD9-81ED-4DB2-BD59-A6C34878D82A}">
                    <a16:rowId xmlns:a16="http://schemas.microsoft.com/office/drawing/2014/main" val="374072864"/>
                  </a:ext>
                </a:extLst>
              </a:tr>
            </a:tbl>
          </a:graphicData>
        </a:graphic>
      </p:graphicFrame>
    </p:spTree>
    <p:extLst>
      <p:ext uri="{BB962C8B-B14F-4D97-AF65-F5344CB8AC3E}">
        <p14:creationId xmlns:p14="http://schemas.microsoft.com/office/powerpoint/2010/main" val="791878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4">
            <a:extLst>
              <a:ext uri="{FF2B5EF4-FFF2-40B4-BE49-F238E27FC236}">
                <a16:creationId xmlns:a16="http://schemas.microsoft.com/office/drawing/2014/main" id="{8BF345F5-33C4-9EE8-8F57-3E40EC2CAD29}"/>
              </a:ext>
            </a:extLst>
          </p:cNvPr>
          <p:cNvGraphicFramePr>
            <a:graphicFrameLocks noGrp="1"/>
          </p:cNvGraphicFramePr>
          <p:nvPr>
            <p:extLst>
              <p:ext uri="{D42A27DB-BD31-4B8C-83A1-F6EECF244321}">
                <p14:modId xmlns:p14="http://schemas.microsoft.com/office/powerpoint/2010/main" val="544052339"/>
              </p:ext>
            </p:extLst>
          </p:nvPr>
        </p:nvGraphicFramePr>
        <p:xfrm>
          <a:off x="224117" y="224117"/>
          <a:ext cx="11754521" cy="20208240"/>
        </p:xfrm>
        <a:graphic>
          <a:graphicData uri="http://schemas.openxmlformats.org/drawingml/2006/table">
            <a:tbl>
              <a:tblPr firstRow="1" bandRow="1">
                <a:tableStyleId>{5C22544A-7EE6-4342-B048-85BDC9FD1C3A}</a:tableStyleId>
              </a:tblPr>
              <a:tblGrid>
                <a:gridCol w="11754521">
                  <a:extLst>
                    <a:ext uri="{9D8B030D-6E8A-4147-A177-3AD203B41FA5}">
                      <a16:colId xmlns:a16="http://schemas.microsoft.com/office/drawing/2014/main" val="3874651590"/>
                    </a:ext>
                  </a:extLst>
                </a:gridCol>
              </a:tblGrid>
              <a:tr h="6456148">
                <a:tc>
                  <a:txBody>
                    <a:bodyPr/>
                    <a:lstStyle/>
                    <a:p>
                      <a:pPr lvl="0" algn="ctr">
                        <a:lnSpc>
                          <a:spcPct val="100000"/>
                        </a:lnSpc>
                        <a:spcBef>
                          <a:spcPts val="0"/>
                        </a:spcBef>
                        <a:spcAft>
                          <a:spcPts val="0"/>
                        </a:spcAft>
                        <a:buNone/>
                      </a:pPr>
                      <a:r>
                        <a:rPr lang="es-ES" sz="2400" b="1" i="0" u="none" strike="noStrike" noProof="0" dirty="0">
                          <a:solidFill>
                            <a:schemeClr val="tx1"/>
                          </a:solidFill>
                          <a:latin typeface="Calibri"/>
                        </a:rPr>
                        <a:t>20 datos curiosos sobre PHP</a:t>
                      </a:r>
                      <a:endParaRPr lang="es-ES" sz="2400" b="1" dirty="0">
                        <a:solidFill>
                          <a:schemeClr val="tx1"/>
                        </a:solidFill>
                      </a:endParaRPr>
                    </a:p>
                    <a:p>
                      <a:pPr lvl="0" algn="l">
                        <a:lnSpc>
                          <a:spcPct val="100000"/>
                        </a:lnSpc>
                        <a:spcBef>
                          <a:spcPts val="0"/>
                        </a:spcBef>
                        <a:spcAft>
                          <a:spcPts val="0"/>
                        </a:spcAft>
                        <a:buNone/>
                      </a:pPr>
                      <a:endParaRPr lang="es-ES" dirty="0">
                        <a:solidFill>
                          <a:schemeClr val="tx1"/>
                        </a:solidFill>
                      </a:endParaRPr>
                    </a:p>
                    <a:p>
                      <a:pPr lvl="0" algn="l">
                        <a:lnSpc>
                          <a:spcPct val="100000"/>
                        </a:lnSpc>
                        <a:spcBef>
                          <a:spcPts val="0"/>
                        </a:spcBef>
                        <a:spcAft>
                          <a:spcPts val="0"/>
                        </a:spcAft>
                        <a:buNone/>
                      </a:pPr>
                      <a:endParaRPr lang="es-ES" dirty="0">
                        <a:solidFill>
                          <a:schemeClr val="tx1"/>
                        </a:solidFill>
                      </a:endParaRPr>
                    </a:p>
                    <a:p>
                      <a:pPr lvl="0" algn="l">
                        <a:lnSpc>
                          <a:spcPct val="100000"/>
                        </a:lnSpc>
                        <a:spcBef>
                          <a:spcPts val="0"/>
                        </a:spcBef>
                        <a:spcAft>
                          <a:spcPts val="0"/>
                        </a:spcAft>
                        <a:buNone/>
                      </a:pPr>
                      <a:r>
                        <a:rPr lang="es-ES" sz="1800" b="0" i="0" u="none" strike="noStrike" noProof="0" dirty="0">
                          <a:solidFill>
                            <a:schemeClr val="tx1"/>
                          </a:solidFill>
                          <a:latin typeface="Calibri"/>
                        </a:rPr>
                        <a:t>1. PHP significaba originalmente Personal Home Page.</a:t>
                      </a:r>
                      <a:endParaRPr lang="es-ES" dirty="0">
                        <a:solidFill>
                          <a:schemeClr val="tx1"/>
                        </a:solidFill>
                      </a:endParaRPr>
                    </a:p>
                    <a:p>
                      <a:pPr lvl="0" algn="l">
                        <a:lnSpc>
                          <a:spcPct val="100000"/>
                        </a:lnSpc>
                        <a:spcBef>
                          <a:spcPts val="0"/>
                        </a:spcBef>
                        <a:spcAft>
                          <a:spcPts val="0"/>
                        </a:spcAft>
                        <a:buNone/>
                      </a:pPr>
                      <a:endParaRPr lang="es-ES" dirty="0">
                        <a:solidFill>
                          <a:schemeClr val="tx1"/>
                        </a:solidFill>
                      </a:endParaRPr>
                    </a:p>
                    <a:p>
                      <a:pPr lvl="0" algn="l">
                        <a:lnSpc>
                          <a:spcPct val="100000"/>
                        </a:lnSpc>
                        <a:spcBef>
                          <a:spcPts val="0"/>
                        </a:spcBef>
                        <a:spcAft>
                          <a:spcPts val="0"/>
                        </a:spcAft>
                        <a:buNone/>
                      </a:pPr>
                      <a:endParaRPr lang="es-ES" dirty="0">
                        <a:solidFill>
                          <a:schemeClr val="tx1"/>
                        </a:solidFill>
                      </a:endParaRPr>
                    </a:p>
                    <a:p>
                      <a:pPr lvl="0" algn="l">
                        <a:lnSpc>
                          <a:spcPct val="100000"/>
                        </a:lnSpc>
                        <a:spcBef>
                          <a:spcPts val="0"/>
                        </a:spcBef>
                        <a:spcAft>
                          <a:spcPts val="0"/>
                        </a:spcAft>
                        <a:buNone/>
                      </a:pPr>
                      <a:r>
                        <a:rPr lang="es-ES" sz="1800" b="0" i="0" u="none" strike="noStrike" noProof="0" dirty="0">
                          <a:solidFill>
                            <a:schemeClr val="tx1"/>
                          </a:solidFill>
                          <a:latin typeface="Calibri"/>
                        </a:rPr>
                        <a:t>2. PHP ahora se conoce oficialmente como '</a:t>
                      </a:r>
                      <a:r>
                        <a:rPr lang="es-ES" sz="1800" b="0" i="0" u="none" strike="noStrike" noProof="0" dirty="0" err="1">
                          <a:solidFill>
                            <a:schemeClr val="tx1"/>
                          </a:solidFill>
                          <a:latin typeface="Calibri"/>
                        </a:rPr>
                        <a:t>Hypertext</a:t>
                      </a:r>
                      <a:r>
                        <a:rPr lang="es-ES" sz="1800" b="0" i="0" u="none" strike="noStrike" noProof="0" dirty="0">
                          <a:solidFill>
                            <a:schemeClr val="tx1"/>
                          </a:solidFill>
                          <a:latin typeface="Calibri"/>
                        </a:rPr>
                        <a:t> </a:t>
                      </a:r>
                      <a:r>
                        <a:rPr lang="es-ES" sz="1800" b="0" i="0" u="none" strike="noStrike" noProof="0" dirty="0" err="1">
                          <a:solidFill>
                            <a:schemeClr val="tx1"/>
                          </a:solidFill>
                          <a:latin typeface="Calibri"/>
                        </a:rPr>
                        <a:t>Preprocessor</a:t>
                      </a:r>
                      <a:r>
                        <a:rPr lang="es-ES" sz="1800" b="0" i="0" u="none" strike="noStrike" noProof="0" dirty="0">
                          <a:solidFill>
                            <a:schemeClr val="tx1"/>
                          </a:solidFill>
                          <a:latin typeface="Calibri"/>
                        </a:rPr>
                        <a:t> (Preprocesador de hipertexto)' y fue lanzado en el año 1995.</a:t>
                      </a:r>
                      <a:endParaRPr lang="es-ES" dirty="0">
                        <a:solidFill>
                          <a:schemeClr val="tx1"/>
                        </a:solidFill>
                      </a:endParaRPr>
                    </a:p>
                    <a:p>
                      <a:pPr lvl="0" algn="l">
                        <a:lnSpc>
                          <a:spcPct val="100000"/>
                        </a:lnSpc>
                        <a:spcBef>
                          <a:spcPts val="0"/>
                        </a:spcBef>
                        <a:spcAft>
                          <a:spcPts val="0"/>
                        </a:spcAft>
                        <a:buNone/>
                      </a:pPr>
                      <a:endParaRPr lang="es-ES" dirty="0">
                        <a:solidFill>
                          <a:schemeClr val="tx1"/>
                        </a:solidFill>
                      </a:endParaRPr>
                    </a:p>
                    <a:p>
                      <a:pPr lvl="0" algn="l">
                        <a:lnSpc>
                          <a:spcPct val="100000"/>
                        </a:lnSpc>
                        <a:spcBef>
                          <a:spcPts val="0"/>
                        </a:spcBef>
                        <a:spcAft>
                          <a:spcPts val="0"/>
                        </a:spcAft>
                        <a:buNone/>
                      </a:pPr>
                      <a:endParaRPr lang="es-ES" dirty="0">
                        <a:solidFill>
                          <a:schemeClr val="tx1"/>
                        </a:solidFill>
                      </a:endParaRPr>
                    </a:p>
                    <a:p>
                      <a:pPr lvl="0" algn="l">
                        <a:lnSpc>
                          <a:spcPct val="100000"/>
                        </a:lnSpc>
                        <a:spcBef>
                          <a:spcPts val="0"/>
                        </a:spcBef>
                        <a:spcAft>
                          <a:spcPts val="0"/>
                        </a:spcAft>
                        <a:buNone/>
                      </a:pPr>
                      <a:r>
                        <a:rPr lang="es-ES" sz="1800" b="0" i="0" u="none" strike="noStrike" noProof="0" dirty="0">
                          <a:solidFill>
                            <a:schemeClr val="tx1"/>
                          </a:solidFill>
                          <a:latin typeface="Calibri"/>
                        </a:rPr>
                        <a:t>3. Inicialmente escrito como un conjunto de </a:t>
                      </a:r>
                      <a:r>
                        <a:rPr lang="es-ES" sz="1800" b="0" i="0" u="none" strike="noStrike" noProof="0" dirty="0">
                          <a:solidFill>
                            <a:schemeClr val="tx1"/>
                          </a:solidFill>
                          <a:latin typeface="Calibri"/>
                          <a:hlinkClick r:id="rId2"/>
                        </a:rPr>
                        <a:t>Common Gateway Interface (CGI)</a:t>
                      </a:r>
                      <a:r>
                        <a:rPr lang="es-ES" sz="1800" b="0" i="0" u="none" strike="noStrike" noProof="0" dirty="0">
                          <a:solidFill>
                            <a:schemeClr val="tx1"/>
                          </a:solidFill>
                          <a:latin typeface="Calibri"/>
                        </a:rPr>
                        <a:t> en “C” (1994).</a:t>
                      </a:r>
                      <a:endParaRPr lang="es-ES" dirty="0">
                        <a:solidFill>
                          <a:schemeClr val="tx1"/>
                        </a:solidFill>
                      </a:endParaRPr>
                    </a:p>
                    <a:p>
                      <a:pPr lvl="0" algn="l">
                        <a:lnSpc>
                          <a:spcPct val="100000"/>
                        </a:lnSpc>
                        <a:spcBef>
                          <a:spcPts val="0"/>
                        </a:spcBef>
                        <a:spcAft>
                          <a:spcPts val="0"/>
                        </a:spcAft>
                        <a:buNone/>
                      </a:pPr>
                      <a:endParaRPr lang="es-ES" sz="1800" b="0" i="0" u="none" strike="noStrike" noProof="0" dirty="0">
                        <a:solidFill>
                          <a:schemeClr val="tx1"/>
                        </a:solidFill>
                        <a:latin typeface="Calibri"/>
                      </a:endParaRPr>
                    </a:p>
                    <a:p>
                      <a:pPr lvl="0" algn="l">
                        <a:lnSpc>
                          <a:spcPct val="100000"/>
                        </a:lnSpc>
                        <a:spcBef>
                          <a:spcPts val="0"/>
                        </a:spcBef>
                        <a:spcAft>
                          <a:spcPts val="0"/>
                        </a:spcAft>
                        <a:buNone/>
                      </a:pPr>
                      <a:endParaRPr lang="es-ES" dirty="0">
                        <a:solidFill>
                          <a:schemeClr val="tx1"/>
                        </a:solidFill>
                      </a:endParaRPr>
                    </a:p>
                    <a:p>
                      <a:pPr lvl="0" algn="l">
                        <a:lnSpc>
                          <a:spcPct val="100000"/>
                        </a:lnSpc>
                        <a:spcBef>
                          <a:spcPts val="0"/>
                        </a:spcBef>
                        <a:spcAft>
                          <a:spcPts val="0"/>
                        </a:spcAft>
                        <a:buNone/>
                      </a:pPr>
                      <a:r>
                        <a:rPr lang="es-ES" sz="1800" b="0" i="0" u="none" strike="noStrike" noProof="0" dirty="0">
                          <a:solidFill>
                            <a:schemeClr val="tx1"/>
                          </a:solidFill>
                          <a:latin typeface="Calibri"/>
                        </a:rPr>
                        <a:t>4. PHP fue diseñado originalmente para reemplazar un conjunto de scripts de Perl para mantener las Personal Home Pages.</a:t>
                      </a:r>
                      <a:endParaRPr lang="es-ES" dirty="0">
                        <a:solidFill>
                          <a:schemeClr val="tx1"/>
                        </a:solidFill>
                      </a:endParaRPr>
                    </a:p>
                    <a:p>
                      <a:pPr lvl="0" algn="l">
                        <a:lnSpc>
                          <a:spcPct val="100000"/>
                        </a:lnSpc>
                        <a:spcBef>
                          <a:spcPts val="0"/>
                        </a:spcBef>
                        <a:spcAft>
                          <a:spcPts val="0"/>
                        </a:spcAft>
                        <a:buNone/>
                      </a:pPr>
                      <a:endParaRPr lang="es-ES" dirty="0">
                        <a:solidFill>
                          <a:schemeClr val="tx1"/>
                        </a:solidFill>
                      </a:endParaRPr>
                    </a:p>
                    <a:p>
                      <a:pPr lvl="0" algn="l">
                        <a:lnSpc>
                          <a:spcPct val="100000"/>
                        </a:lnSpc>
                        <a:spcBef>
                          <a:spcPts val="0"/>
                        </a:spcBef>
                        <a:spcAft>
                          <a:spcPts val="0"/>
                        </a:spcAft>
                        <a:buNone/>
                      </a:pPr>
                      <a:endParaRPr lang="es-ES" dirty="0">
                        <a:solidFill>
                          <a:schemeClr val="tx1"/>
                        </a:solidFill>
                      </a:endParaRPr>
                    </a:p>
                    <a:p>
                      <a:pPr lvl="0" algn="l">
                        <a:lnSpc>
                          <a:spcPct val="100000"/>
                        </a:lnSpc>
                        <a:spcBef>
                          <a:spcPts val="0"/>
                        </a:spcBef>
                        <a:spcAft>
                          <a:spcPts val="0"/>
                        </a:spcAft>
                        <a:buNone/>
                      </a:pPr>
                      <a:r>
                        <a:rPr lang="es-ES" sz="1800" b="0" i="0" u="none" strike="noStrike" noProof="0" dirty="0">
                          <a:solidFill>
                            <a:schemeClr val="tx1"/>
                          </a:solidFill>
                          <a:latin typeface="Calibri"/>
                        </a:rPr>
                        <a:t>5. PHP fue creado originalmente por Rasmus Lerdorf en 1995. Escribió los binarios originales de </a:t>
                      </a:r>
                      <a:r>
                        <a:rPr lang="es-ES" sz="1800" b="0" i="0" u="none" strike="noStrike" noProof="0" dirty="0" err="1">
                          <a:solidFill>
                            <a:schemeClr val="tx1"/>
                          </a:solidFill>
                          <a:latin typeface="Calibri"/>
                        </a:rPr>
                        <a:t>Common</a:t>
                      </a:r>
                      <a:r>
                        <a:rPr lang="es-ES" sz="1800" b="0" i="0" u="none" strike="noStrike" noProof="0" dirty="0">
                          <a:solidFill>
                            <a:schemeClr val="tx1"/>
                          </a:solidFill>
                          <a:latin typeface="Calibri"/>
                        </a:rPr>
                        <a:t> Gateway Interface (CGI).</a:t>
                      </a:r>
                      <a:endParaRPr lang="es-ES" dirty="0">
                        <a:solidFill>
                          <a:schemeClr val="tx1"/>
                        </a:solidFill>
                      </a:endParaRPr>
                    </a:p>
                    <a:p>
                      <a:pPr lvl="0" algn="l">
                        <a:lnSpc>
                          <a:spcPct val="100000"/>
                        </a:lnSpc>
                        <a:spcBef>
                          <a:spcPts val="0"/>
                        </a:spcBef>
                        <a:spcAft>
                          <a:spcPts val="0"/>
                        </a:spcAft>
                        <a:buNone/>
                      </a:pPr>
                      <a:endParaRPr lang="es-ES" dirty="0">
                        <a:solidFill>
                          <a:schemeClr val="tx1"/>
                        </a:solidFill>
                      </a:endParaRPr>
                    </a:p>
                    <a:p>
                      <a:pPr lvl="0" algn="l">
                        <a:lnSpc>
                          <a:spcPct val="100000"/>
                        </a:lnSpc>
                        <a:spcBef>
                          <a:spcPts val="0"/>
                        </a:spcBef>
                        <a:spcAft>
                          <a:spcPts val="0"/>
                        </a:spcAft>
                        <a:buNone/>
                      </a:pPr>
                      <a:endParaRPr lang="es-ES" dirty="0">
                        <a:solidFill>
                          <a:schemeClr val="tx1"/>
                        </a:solidFill>
                      </a:endParaRPr>
                    </a:p>
                    <a:p>
                      <a:pPr lvl="0" algn="l">
                        <a:lnSpc>
                          <a:spcPct val="100000"/>
                        </a:lnSpc>
                        <a:spcBef>
                          <a:spcPts val="0"/>
                        </a:spcBef>
                        <a:spcAft>
                          <a:spcPts val="0"/>
                        </a:spcAft>
                        <a:buNone/>
                      </a:pPr>
                      <a:r>
                        <a:rPr lang="es-ES" sz="1800" b="0" i="0" u="none" strike="noStrike" noProof="0" dirty="0">
                          <a:solidFill>
                            <a:schemeClr val="tx1"/>
                          </a:solidFill>
                          <a:latin typeface="Calibri"/>
                        </a:rPr>
                        <a:t>6. </a:t>
                      </a:r>
                      <a:r>
                        <a:rPr lang="es-ES" sz="1800" b="0" i="0" u="none" strike="noStrike" noProof="0" err="1">
                          <a:solidFill>
                            <a:schemeClr val="tx1"/>
                          </a:solidFill>
                          <a:latin typeface="Calibri"/>
                        </a:rPr>
                        <a:t>Zeev</a:t>
                      </a:r>
                      <a:r>
                        <a:rPr lang="es-ES" sz="1800" b="0" i="0" u="none" strike="noStrike" noProof="0" dirty="0">
                          <a:solidFill>
                            <a:schemeClr val="tx1"/>
                          </a:solidFill>
                          <a:latin typeface="Calibri"/>
                        </a:rPr>
                        <a:t> </a:t>
                      </a:r>
                      <a:r>
                        <a:rPr lang="es-ES" sz="1800" b="0" i="0" u="none" strike="noStrike" noProof="0" err="1">
                          <a:solidFill>
                            <a:schemeClr val="tx1"/>
                          </a:solidFill>
                          <a:latin typeface="Calibri"/>
                        </a:rPr>
                        <a:t>Suraski</a:t>
                      </a:r>
                      <a:r>
                        <a:rPr lang="es-ES" sz="1800" b="0" i="0" u="none" strike="noStrike" noProof="0" dirty="0">
                          <a:solidFill>
                            <a:schemeClr val="tx1"/>
                          </a:solidFill>
                          <a:latin typeface="Calibri"/>
                        </a:rPr>
                        <a:t> y </a:t>
                      </a:r>
                      <a:r>
                        <a:rPr lang="es-ES" sz="1800" b="0" i="0" u="none" strike="noStrike" noProof="0" err="1">
                          <a:solidFill>
                            <a:schemeClr val="tx1"/>
                          </a:solidFill>
                          <a:latin typeface="Calibri"/>
                        </a:rPr>
                        <a:t>Andi</a:t>
                      </a:r>
                      <a:r>
                        <a:rPr lang="es-ES" sz="1800" b="0" i="0" u="none" strike="noStrike" noProof="0" dirty="0">
                          <a:solidFill>
                            <a:schemeClr val="tx1"/>
                          </a:solidFill>
                          <a:latin typeface="Calibri"/>
                        </a:rPr>
                        <a:t> </a:t>
                      </a:r>
                      <a:r>
                        <a:rPr lang="es-ES" sz="1800" b="0" i="0" u="none" strike="noStrike" noProof="0" err="1">
                          <a:solidFill>
                            <a:schemeClr val="tx1"/>
                          </a:solidFill>
                          <a:latin typeface="Calibri"/>
                        </a:rPr>
                        <a:t>Gutmans</a:t>
                      </a:r>
                      <a:r>
                        <a:rPr lang="es-ES" sz="1800" b="0" i="0" u="none" strike="noStrike" noProof="0" dirty="0">
                          <a:solidFill>
                            <a:schemeClr val="tx1"/>
                          </a:solidFill>
                          <a:latin typeface="Calibri"/>
                        </a:rPr>
                        <a:t>, dos desarrolladores en el Technion IIT, reescribieron el analizador sintáctico en 1997 y formaron la base de PHP 3.</a:t>
                      </a:r>
                      <a:endParaRPr lang="es-ES" dirty="0">
                        <a:solidFill>
                          <a:schemeClr val="tx1"/>
                        </a:solidFill>
                      </a:endParaRPr>
                    </a:p>
                    <a:p>
                      <a:pPr lvl="0" algn="l">
                        <a:lnSpc>
                          <a:spcPct val="100000"/>
                        </a:lnSpc>
                        <a:spcBef>
                          <a:spcPts val="0"/>
                        </a:spcBef>
                        <a:spcAft>
                          <a:spcPts val="0"/>
                        </a:spcAft>
                        <a:buNone/>
                      </a:pPr>
                      <a:endParaRPr lang="es-ES" dirty="0">
                        <a:solidFill>
                          <a:schemeClr val="tx1"/>
                        </a:solidFill>
                      </a:endParaRPr>
                    </a:p>
                    <a:p>
                      <a:pPr lvl="0" algn="l">
                        <a:lnSpc>
                          <a:spcPct val="100000"/>
                        </a:lnSpc>
                        <a:spcBef>
                          <a:spcPts val="0"/>
                        </a:spcBef>
                        <a:spcAft>
                          <a:spcPts val="0"/>
                        </a:spcAft>
                        <a:buNone/>
                      </a:pPr>
                      <a:endParaRPr lang="es-ES" dirty="0">
                        <a:solidFill>
                          <a:schemeClr val="tx1"/>
                        </a:solidFill>
                      </a:endParaRPr>
                    </a:p>
                    <a:p>
                      <a:pPr lvl="0" algn="l">
                        <a:lnSpc>
                          <a:spcPct val="100000"/>
                        </a:lnSpc>
                        <a:spcBef>
                          <a:spcPts val="0"/>
                        </a:spcBef>
                        <a:spcAft>
                          <a:spcPts val="0"/>
                        </a:spcAft>
                        <a:buNone/>
                      </a:pPr>
                      <a:r>
                        <a:rPr lang="es-ES" sz="1800" b="0" i="0" u="none" strike="noStrike" noProof="0" dirty="0">
                          <a:solidFill>
                            <a:schemeClr val="tx1"/>
                          </a:solidFill>
                          <a:latin typeface="Calibri"/>
                        </a:rPr>
                        <a:t>7. PHP 3 se lanzó oficialmente en junio de 1998.</a:t>
                      </a:r>
                      <a:endParaRPr lang="es-ES" dirty="0">
                        <a:solidFill>
                          <a:schemeClr val="tx1"/>
                        </a:solidFill>
                      </a:endParaRPr>
                    </a:p>
                    <a:p>
                      <a:pPr lvl="0" algn="l">
                        <a:lnSpc>
                          <a:spcPct val="100000"/>
                        </a:lnSpc>
                        <a:spcBef>
                          <a:spcPts val="0"/>
                        </a:spcBef>
                        <a:spcAft>
                          <a:spcPts val="0"/>
                        </a:spcAft>
                        <a:buNone/>
                      </a:pPr>
                      <a:endParaRPr lang="es-ES" dirty="0">
                        <a:solidFill>
                          <a:schemeClr val="tx1"/>
                        </a:solidFill>
                      </a:endParaRPr>
                    </a:p>
                    <a:p>
                      <a:pPr lvl="0" algn="l">
                        <a:lnSpc>
                          <a:spcPct val="100000"/>
                        </a:lnSpc>
                        <a:spcBef>
                          <a:spcPts val="0"/>
                        </a:spcBef>
                        <a:spcAft>
                          <a:spcPts val="0"/>
                        </a:spcAft>
                        <a:buNone/>
                      </a:pPr>
                      <a:endParaRPr lang="es-ES" dirty="0">
                        <a:solidFill>
                          <a:schemeClr val="tx1"/>
                        </a:solidFill>
                      </a:endParaRPr>
                    </a:p>
                    <a:p>
                      <a:pPr lvl="0" algn="l">
                        <a:lnSpc>
                          <a:spcPct val="100000"/>
                        </a:lnSpc>
                        <a:spcBef>
                          <a:spcPts val="0"/>
                        </a:spcBef>
                        <a:spcAft>
                          <a:spcPts val="0"/>
                        </a:spcAft>
                        <a:buNone/>
                      </a:pPr>
                      <a:r>
                        <a:rPr lang="es-ES" sz="1800" b="0" i="0" u="none" strike="noStrike" noProof="0" dirty="0">
                          <a:solidFill>
                            <a:schemeClr val="tx1"/>
                          </a:solidFill>
                          <a:latin typeface="Calibri"/>
                        </a:rPr>
                        <a:t>8. </a:t>
                      </a:r>
                      <a:r>
                        <a:rPr lang="es-ES" sz="1800" b="0" i="0" u="none" strike="noStrike" noProof="0" err="1">
                          <a:solidFill>
                            <a:schemeClr val="tx1"/>
                          </a:solidFill>
                          <a:latin typeface="Calibri"/>
                        </a:rPr>
                        <a:t>Suraski</a:t>
                      </a:r>
                      <a:r>
                        <a:rPr lang="es-ES" sz="1800" b="0" i="0" u="none" strike="noStrike" noProof="0" dirty="0">
                          <a:solidFill>
                            <a:schemeClr val="tx1"/>
                          </a:solidFill>
                          <a:latin typeface="Calibri"/>
                        </a:rPr>
                        <a:t> y </a:t>
                      </a:r>
                      <a:r>
                        <a:rPr lang="es-ES" sz="1800" b="0" i="0" u="none" strike="noStrike" noProof="0" err="1">
                          <a:solidFill>
                            <a:schemeClr val="tx1"/>
                          </a:solidFill>
                          <a:latin typeface="Calibri"/>
                        </a:rPr>
                        <a:t>Gutmans</a:t>
                      </a:r>
                      <a:r>
                        <a:rPr lang="es-ES" sz="1800" b="0" i="0" u="none" strike="noStrike" noProof="0" dirty="0">
                          <a:solidFill>
                            <a:schemeClr val="tx1"/>
                          </a:solidFill>
                          <a:latin typeface="Calibri"/>
                        </a:rPr>
                        <a:t> reescribieron el núcleo de PHP 3, produciendo Zend </a:t>
                      </a:r>
                      <a:r>
                        <a:rPr lang="es-ES" sz="1800" b="0" i="0" u="none" strike="noStrike" noProof="0" err="1">
                          <a:solidFill>
                            <a:schemeClr val="tx1"/>
                          </a:solidFill>
                          <a:latin typeface="Calibri"/>
                        </a:rPr>
                        <a:t>Engine</a:t>
                      </a:r>
                      <a:r>
                        <a:rPr lang="es-ES" sz="1800" b="0" i="0" u="none" strike="noStrike" noProof="0" dirty="0">
                          <a:solidFill>
                            <a:schemeClr val="tx1"/>
                          </a:solidFill>
                          <a:latin typeface="Calibri"/>
                        </a:rPr>
                        <a:t> en 1999. También fundaron Zend Technologies en </a:t>
                      </a:r>
                      <a:r>
                        <a:rPr lang="es-ES" sz="1800" b="0" i="0" u="none" strike="noStrike" noProof="0" err="1">
                          <a:solidFill>
                            <a:schemeClr val="tx1"/>
                          </a:solidFill>
                          <a:latin typeface="Calibri"/>
                        </a:rPr>
                        <a:t>Ramat</a:t>
                      </a:r>
                      <a:r>
                        <a:rPr lang="es-ES" sz="1800" b="0" i="0" u="none" strike="noStrike" noProof="0" dirty="0">
                          <a:solidFill>
                            <a:schemeClr val="tx1"/>
                          </a:solidFill>
                          <a:latin typeface="Calibri"/>
                        </a:rPr>
                        <a:t> Gan, Israel.</a:t>
                      </a:r>
                      <a:endParaRPr lang="es-ES" dirty="0">
                        <a:solidFill>
                          <a:schemeClr val="tx1"/>
                        </a:solidFill>
                      </a:endParaRPr>
                    </a:p>
                    <a:p>
                      <a:pPr lvl="0" algn="l">
                        <a:lnSpc>
                          <a:spcPct val="100000"/>
                        </a:lnSpc>
                        <a:spcBef>
                          <a:spcPts val="0"/>
                        </a:spcBef>
                        <a:spcAft>
                          <a:spcPts val="0"/>
                        </a:spcAft>
                        <a:buNone/>
                      </a:pPr>
                      <a:endParaRPr lang="es-ES" dirty="0">
                        <a:solidFill>
                          <a:schemeClr val="tx1"/>
                        </a:solidFill>
                      </a:endParaRPr>
                    </a:p>
                    <a:p>
                      <a:pPr lvl="0" algn="l">
                        <a:lnSpc>
                          <a:spcPct val="100000"/>
                        </a:lnSpc>
                        <a:spcBef>
                          <a:spcPts val="0"/>
                        </a:spcBef>
                        <a:spcAft>
                          <a:spcPts val="0"/>
                        </a:spcAft>
                        <a:buNone/>
                      </a:pPr>
                      <a:endParaRPr lang="es-ES" dirty="0">
                        <a:solidFill>
                          <a:schemeClr val="tx1"/>
                        </a:solidFill>
                      </a:endParaRPr>
                    </a:p>
                    <a:p>
                      <a:pPr lvl="0" algn="l">
                        <a:lnSpc>
                          <a:spcPct val="100000"/>
                        </a:lnSpc>
                        <a:spcBef>
                          <a:spcPts val="0"/>
                        </a:spcBef>
                        <a:spcAft>
                          <a:spcPts val="0"/>
                        </a:spcAft>
                        <a:buNone/>
                      </a:pPr>
                      <a:r>
                        <a:rPr lang="es-ES" sz="1800" b="0" i="0" u="none" strike="noStrike" noProof="0" dirty="0">
                          <a:solidFill>
                            <a:schemeClr val="tx1"/>
                          </a:solidFill>
                          <a:latin typeface="Calibri"/>
                        </a:rPr>
                        <a:t>9. El 22 de mayo de 2000, fue lanzado PHP 4 por Zend </a:t>
                      </a:r>
                      <a:r>
                        <a:rPr lang="es-ES" sz="1800" b="0" i="0" u="none" strike="noStrike" noProof="0" err="1">
                          <a:solidFill>
                            <a:schemeClr val="tx1"/>
                          </a:solidFill>
                          <a:latin typeface="Calibri"/>
                        </a:rPr>
                        <a:t>Engine</a:t>
                      </a:r>
                      <a:r>
                        <a:rPr lang="es-ES" sz="1800" b="0" i="0" u="none" strike="noStrike" noProof="0" dirty="0">
                          <a:solidFill>
                            <a:schemeClr val="tx1"/>
                          </a:solidFill>
                          <a:latin typeface="Calibri"/>
                        </a:rPr>
                        <a:t> 1.0</a:t>
                      </a:r>
                      <a:endParaRPr lang="es-ES" dirty="0">
                        <a:solidFill>
                          <a:schemeClr val="tx1"/>
                        </a:solidFill>
                      </a:endParaRPr>
                    </a:p>
                    <a:p>
                      <a:pPr lvl="0" algn="l">
                        <a:lnSpc>
                          <a:spcPct val="100000"/>
                        </a:lnSpc>
                        <a:spcBef>
                          <a:spcPts val="0"/>
                        </a:spcBef>
                        <a:spcAft>
                          <a:spcPts val="0"/>
                        </a:spcAft>
                        <a:buNone/>
                      </a:pPr>
                      <a:endParaRPr lang="es-ES" dirty="0">
                        <a:solidFill>
                          <a:schemeClr val="tx1"/>
                        </a:solidFill>
                      </a:endParaRPr>
                    </a:p>
                    <a:p>
                      <a:pPr lvl="0" algn="l">
                        <a:lnSpc>
                          <a:spcPct val="100000"/>
                        </a:lnSpc>
                        <a:spcBef>
                          <a:spcPts val="0"/>
                        </a:spcBef>
                        <a:spcAft>
                          <a:spcPts val="0"/>
                        </a:spcAft>
                        <a:buNone/>
                      </a:pPr>
                      <a:endParaRPr lang="es-ES" dirty="0">
                        <a:solidFill>
                          <a:schemeClr val="tx1"/>
                        </a:solidFill>
                      </a:endParaRPr>
                    </a:p>
                    <a:p>
                      <a:pPr lvl="0" algn="l">
                        <a:lnSpc>
                          <a:spcPct val="100000"/>
                        </a:lnSpc>
                        <a:spcBef>
                          <a:spcPts val="0"/>
                        </a:spcBef>
                        <a:spcAft>
                          <a:spcPts val="0"/>
                        </a:spcAft>
                        <a:buNone/>
                      </a:pPr>
                      <a:r>
                        <a:rPr lang="es-ES" sz="1800" b="0" i="0" u="none" strike="noStrike" noProof="0" dirty="0">
                          <a:solidFill>
                            <a:schemeClr val="tx1"/>
                          </a:solidFill>
                          <a:latin typeface="Calibri"/>
                        </a:rPr>
                        <a:t>10. La implementación principal de PHP ahora es producida por </a:t>
                      </a:r>
                      <a:r>
                        <a:rPr lang="es-ES" sz="1800" b="0" i="0" u="none" strike="noStrike" noProof="0" err="1">
                          <a:solidFill>
                            <a:schemeClr val="tx1"/>
                          </a:solidFill>
                          <a:latin typeface="Calibri"/>
                        </a:rPr>
                        <a:t>The</a:t>
                      </a:r>
                      <a:r>
                        <a:rPr lang="es-ES" sz="1800" b="0" i="0" u="none" strike="noStrike" noProof="0" dirty="0">
                          <a:solidFill>
                            <a:schemeClr val="tx1"/>
                          </a:solidFill>
                          <a:latin typeface="Calibri"/>
                        </a:rPr>
                        <a:t> PHP </a:t>
                      </a:r>
                      <a:r>
                        <a:rPr lang="es-ES" sz="1800" b="0" i="0" u="none" strike="noStrike" noProof="0" err="1">
                          <a:solidFill>
                            <a:schemeClr val="tx1"/>
                          </a:solidFill>
                          <a:latin typeface="Calibri"/>
                        </a:rPr>
                        <a:t>Group</a:t>
                      </a:r>
                      <a:r>
                        <a:rPr lang="es-ES" sz="1800" b="0" i="0" u="none" strike="noStrike" noProof="0" dirty="0">
                          <a:solidFill>
                            <a:schemeClr val="tx1"/>
                          </a:solidFill>
                          <a:latin typeface="Calibri"/>
                        </a:rPr>
                        <a:t> y sirve como el estándar de facto para PHP ya que no hay una especificación formal.</a:t>
                      </a:r>
                      <a:endParaRPr lang="es-ES" dirty="0">
                        <a:solidFill>
                          <a:schemeClr val="tx1"/>
                        </a:solidFill>
                      </a:endParaRPr>
                    </a:p>
                    <a:p>
                      <a:pPr lvl="0" algn="l">
                        <a:lnSpc>
                          <a:spcPct val="100000"/>
                        </a:lnSpc>
                        <a:spcBef>
                          <a:spcPts val="0"/>
                        </a:spcBef>
                        <a:spcAft>
                          <a:spcPts val="0"/>
                        </a:spcAft>
                        <a:buNone/>
                      </a:pPr>
                      <a:endParaRPr lang="es-ES" dirty="0">
                        <a:solidFill>
                          <a:schemeClr val="tx1"/>
                        </a:solidFill>
                      </a:endParaRPr>
                    </a:p>
                    <a:p>
                      <a:pPr lvl="0" algn="l">
                        <a:lnSpc>
                          <a:spcPct val="100000"/>
                        </a:lnSpc>
                        <a:spcBef>
                          <a:spcPts val="0"/>
                        </a:spcBef>
                        <a:spcAft>
                          <a:spcPts val="0"/>
                        </a:spcAft>
                        <a:buNone/>
                      </a:pPr>
                      <a:endParaRPr lang="es-ES" dirty="0">
                        <a:solidFill>
                          <a:schemeClr val="tx1"/>
                        </a:solidFill>
                      </a:endParaRPr>
                    </a:p>
                    <a:p>
                      <a:pPr lvl="0" algn="l">
                        <a:lnSpc>
                          <a:spcPct val="100000"/>
                        </a:lnSpc>
                        <a:spcBef>
                          <a:spcPts val="0"/>
                        </a:spcBef>
                        <a:spcAft>
                          <a:spcPts val="0"/>
                        </a:spcAft>
                        <a:buNone/>
                      </a:pPr>
                      <a:r>
                        <a:rPr lang="es-ES" sz="1800" b="0" i="0" u="none" strike="noStrike" noProof="0" dirty="0">
                          <a:solidFill>
                            <a:schemeClr val="tx1"/>
                          </a:solidFill>
                          <a:latin typeface="Calibri"/>
                        </a:rPr>
                        <a:t>11. El 13 de julio del 2000, se lanzó PHP 5, impulsado por el nuevo Zend </a:t>
                      </a:r>
                      <a:r>
                        <a:rPr lang="es-ES" sz="1800" b="0" i="0" u="none" strike="noStrike" noProof="0" dirty="0" err="1">
                          <a:solidFill>
                            <a:schemeClr val="tx1"/>
                          </a:solidFill>
                          <a:latin typeface="Calibri"/>
                        </a:rPr>
                        <a:t>Engine</a:t>
                      </a:r>
                      <a:r>
                        <a:rPr lang="es-ES" sz="1800" b="0" i="0" u="none" strike="noStrike" noProof="0" dirty="0">
                          <a:solidFill>
                            <a:schemeClr val="tx1"/>
                          </a:solidFill>
                          <a:latin typeface="Calibri"/>
                        </a:rPr>
                        <a:t> II. PHP 5 introdujo el soporte de programación orientada a objetos con todas las funciones. Estaba en PHP 3 y PHP 4 pero solo en las características básicas.</a:t>
                      </a:r>
                      <a:endParaRPr lang="es-ES" dirty="0">
                        <a:solidFill>
                          <a:schemeClr val="tx1"/>
                        </a:solidFill>
                      </a:endParaRPr>
                    </a:p>
                    <a:p>
                      <a:pPr lvl="0" algn="l">
                        <a:lnSpc>
                          <a:spcPct val="100000"/>
                        </a:lnSpc>
                        <a:spcBef>
                          <a:spcPts val="0"/>
                        </a:spcBef>
                        <a:spcAft>
                          <a:spcPts val="0"/>
                        </a:spcAft>
                        <a:buNone/>
                      </a:pPr>
                      <a:endParaRPr lang="es-ES" dirty="0">
                        <a:solidFill>
                          <a:schemeClr val="tx1"/>
                        </a:solidFill>
                      </a:endParaRPr>
                    </a:p>
                    <a:p>
                      <a:pPr lvl="0" algn="l">
                        <a:lnSpc>
                          <a:spcPct val="100000"/>
                        </a:lnSpc>
                        <a:spcBef>
                          <a:spcPts val="0"/>
                        </a:spcBef>
                        <a:spcAft>
                          <a:spcPts val="0"/>
                        </a:spcAft>
                        <a:buNone/>
                      </a:pPr>
                      <a:endParaRPr lang="es-ES" dirty="0">
                        <a:solidFill>
                          <a:schemeClr val="tx1"/>
                        </a:solidFill>
                      </a:endParaRPr>
                    </a:p>
                    <a:p>
                      <a:pPr lvl="0" algn="l">
                        <a:lnSpc>
                          <a:spcPct val="100000"/>
                        </a:lnSpc>
                        <a:spcBef>
                          <a:spcPts val="0"/>
                        </a:spcBef>
                        <a:spcAft>
                          <a:spcPts val="0"/>
                        </a:spcAft>
                        <a:buNone/>
                      </a:pPr>
                      <a:r>
                        <a:rPr lang="es-ES" sz="1800" b="0" i="0" u="none" strike="noStrike" noProof="0" dirty="0">
                          <a:solidFill>
                            <a:schemeClr val="tx1"/>
                          </a:solidFill>
                          <a:latin typeface="Calibri"/>
                        </a:rPr>
                        <a:t>12. PHP es un software gratuito publicado bajo la Licencia PHP, que es incompatible con la Licencia Pública General de GNU (GPL) debido a restricciones en el uso del término PHP.</a:t>
                      </a:r>
                      <a:endParaRPr lang="es-ES" dirty="0">
                        <a:solidFill>
                          <a:schemeClr val="tx1"/>
                        </a:solidFill>
                      </a:endParaRPr>
                    </a:p>
                    <a:p>
                      <a:pPr lvl="0" algn="l">
                        <a:lnSpc>
                          <a:spcPct val="100000"/>
                        </a:lnSpc>
                        <a:spcBef>
                          <a:spcPts val="0"/>
                        </a:spcBef>
                        <a:spcAft>
                          <a:spcPts val="0"/>
                        </a:spcAft>
                        <a:buNone/>
                      </a:pPr>
                      <a:endParaRPr lang="es-ES" dirty="0">
                        <a:solidFill>
                          <a:schemeClr val="tx1"/>
                        </a:solidFill>
                      </a:endParaRPr>
                    </a:p>
                    <a:p>
                      <a:pPr lvl="0" algn="l">
                        <a:lnSpc>
                          <a:spcPct val="100000"/>
                        </a:lnSpc>
                        <a:spcBef>
                          <a:spcPts val="0"/>
                        </a:spcBef>
                        <a:spcAft>
                          <a:spcPts val="0"/>
                        </a:spcAft>
                        <a:buNone/>
                      </a:pPr>
                      <a:endParaRPr lang="es-ES" dirty="0">
                        <a:solidFill>
                          <a:schemeClr val="tx1"/>
                        </a:solidFill>
                      </a:endParaRPr>
                    </a:p>
                    <a:p>
                      <a:pPr lvl="0" algn="l">
                        <a:lnSpc>
                          <a:spcPct val="100000"/>
                        </a:lnSpc>
                        <a:spcBef>
                          <a:spcPts val="0"/>
                        </a:spcBef>
                        <a:spcAft>
                          <a:spcPts val="0"/>
                        </a:spcAft>
                        <a:buNone/>
                      </a:pPr>
                      <a:r>
                        <a:rPr lang="es-ES" sz="1800" b="0" i="0" u="none" strike="noStrike" noProof="0" dirty="0">
                          <a:solidFill>
                            <a:schemeClr val="tx1"/>
                          </a:solidFill>
                          <a:latin typeface="Calibri"/>
                        </a:rPr>
                        <a:t>13. PHP fue diseñado originalmente para crear páginas web dinámicas y más interactivas. Es el lenguaje de scripting de uso general, de código abierto y más ampliamente utilizado.    </a:t>
                      </a:r>
                      <a:endParaRPr lang="es-ES" dirty="0">
                        <a:solidFill>
                          <a:schemeClr val="tx1"/>
                        </a:solidFill>
                      </a:endParaRPr>
                    </a:p>
                    <a:p>
                      <a:pPr lvl="0" algn="l">
                        <a:lnSpc>
                          <a:spcPct val="100000"/>
                        </a:lnSpc>
                        <a:spcBef>
                          <a:spcPts val="0"/>
                        </a:spcBef>
                        <a:spcAft>
                          <a:spcPts val="0"/>
                        </a:spcAft>
                        <a:buNone/>
                      </a:pPr>
                      <a:endParaRPr lang="es-ES" dirty="0">
                        <a:solidFill>
                          <a:schemeClr val="tx1"/>
                        </a:solidFill>
                      </a:endParaRPr>
                    </a:p>
                    <a:p>
                      <a:pPr lvl="0" algn="l">
                        <a:lnSpc>
                          <a:spcPct val="100000"/>
                        </a:lnSpc>
                        <a:spcBef>
                          <a:spcPts val="0"/>
                        </a:spcBef>
                        <a:spcAft>
                          <a:spcPts val="0"/>
                        </a:spcAft>
                        <a:buNone/>
                      </a:pPr>
                      <a:endParaRPr lang="es-ES" dirty="0">
                        <a:solidFill>
                          <a:schemeClr val="tx1"/>
                        </a:solidFill>
                      </a:endParaRPr>
                    </a:p>
                    <a:p>
                      <a:pPr lvl="0" algn="l">
                        <a:lnSpc>
                          <a:spcPct val="100000"/>
                        </a:lnSpc>
                        <a:spcBef>
                          <a:spcPts val="0"/>
                        </a:spcBef>
                        <a:spcAft>
                          <a:spcPts val="0"/>
                        </a:spcAft>
                        <a:buNone/>
                      </a:pPr>
                      <a:r>
                        <a:rPr lang="es-ES" sz="1800" b="0" i="0" u="none" strike="noStrike" noProof="0" dirty="0">
                          <a:solidFill>
                            <a:schemeClr val="tx1"/>
                          </a:solidFill>
                          <a:latin typeface="Calibri"/>
                        </a:rPr>
                        <a:t>14. Es posible usar PHP en casi todos los sistemas operativos. PHP se puede utilizar en todos los principales sistemas operativos, incluidos Linux, Microsoft Windows, Mac OS X y RISC OS.</a:t>
                      </a:r>
                      <a:endParaRPr lang="es-ES" dirty="0">
                        <a:solidFill>
                          <a:schemeClr val="tx1"/>
                        </a:solidFill>
                      </a:endParaRPr>
                    </a:p>
                    <a:p>
                      <a:pPr lvl="0" algn="l">
                        <a:lnSpc>
                          <a:spcPct val="100000"/>
                        </a:lnSpc>
                        <a:spcBef>
                          <a:spcPts val="0"/>
                        </a:spcBef>
                        <a:spcAft>
                          <a:spcPts val="0"/>
                        </a:spcAft>
                        <a:buNone/>
                      </a:pPr>
                      <a:endParaRPr lang="es-ES" dirty="0">
                        <a:solidFill>
                          <a:schemeClr val="tx1"/>
                        </a:solidFill>
                      </a:endParaRPr>
                    </a:p>
                    <a:p>
                      <a:pPr lvl="0" algn="l">
                        <a:lnSpc>
                          <a:spcPct val="100000"/>
                        </a:lnSpc>
                        <a:spcBef>
                          <a:spcPts val="0"/>
                        </a:spcBef>
                        <a:spcAft>
                          <a:spcPts val="0"/>
                        </a:spcAft>
                        <a:buNone/>
                      </a:pPr>
                      <a:endParaRPr lang="es-ES" dirty="0">
                        <a:solidFill>
                          <a:schemeClr val="tx1"/>
                        </a:solidFill>
                      </a:endParaRPr>
                    </a:p>
                    <a:p>
                      <a:pPr lvl="0" algn="l">
                        <a:lnSpc>
                          <a:spcPct val="100000"/>
                        </a:lnSpc>
                        <a:spcBef>
                          <a:spcPts val="0"/>
                        </a:spcBef>
                        <a:spcAft>
                          <a:spcPts val="0"/>
                        </a:spcAft>
                        <a:buNone/>
                      </a:pPr>
                      <a:r>
                        <a:rPr lang="es-ES" sz="1800" b="0" i="0" u="none" strike="noStrike" noProof="0" dirty="0">
                          <a:solidFill>
                            <a:schemeClr val="tx1"/>
                          </a:solidFill>
                          <a:latin typeface="Calibri"/>
                        </a:rPr>
                        <a:t>15. PHP utiliza programación procedural o programación orientada a objetos y también una mezcla de ellos.</a:t>
                      </a:r>
                      <a:endParaRPr lang="es-ES" dirty="0">
                        <a:solidFill>
                          <a:schemeClr val="tx1"/>
                        </a:solidFill>
                      </a:endParaRPr>
                    </a:p>
                    <a:p>
                      <a:pPr lvl="0" algn="l">
                        <a:lnSpc>
                          <a:spcPct val="100000"/>
                        </a:lnSpc>
                        <a:spcBef>
                          <a:spcPts val="0"/>
                        </a:spcBef>
                        <a:spcAft>
                          <a:spcPts val="0"/>
                        </a:spcAft>
                        <a:buNone/>
                      </a:pPr>
                      <a:endParaRPr lang="es-ES" dirty="0">
                        <a:solidFill>
                          <a:schemeClr val="tx1"/>
                        </a:solidFill>
                      </a:endParaRPr>
                    </a:p>
                    <a:p>
                      <a:pPr lvl="0" algn="l">
                        <a:lnSpc>
                          <a:spcPct val="100000"/>
                        </a:lnSpc>
                        <a:spcBef>
                          <a:spcPts val="0"/>
                        </a:spcBef>
                        <a:spcAft>
                          <a:spcPts val="0"/>
                        </a:spcAft>
                        <a:buNone/>
                      </a:pPr>
                      <a:endParaRPr lang="es-ES" dirty="0">
                        <a:solidFill>
                          <a:schemeClr val="tx1"/>
                        </a:solidFill>
                      </a:endParaRPr>
                    </a:p>
                    <a:p>
                      <a:pPr lvl="0" algn="l">
                        <a:lnSpc>
                          <a:spcPct val="100000"/>
                        </a:lnSpc>
                        <a:spcBef>
                          <a:spcPts val="0"/>
                        </a:spcBef>
                        <a:spcAft>
                          <a:spcPts val="0"/>
                        </a:spcAft>
                        <a:buNone/>
                      </a:pPr>
                      <a:r>
                        <a:rPr lang="es-ES" sz="1800" b="0" i="0" u="none" strike="noStrike" noProof="0" dirty="0">
                          <a:solidFill>
                            <a:schemeClr val="tx1"/>
                          </a:solidFill>
                          <a:latin typeface="Calibri"/>
                        </a:rPr>
                        <a:t>16. PHP está instalado en más de 200 millones de sitios web y 1 millón de servidores web.</a:t>
                      </a:r>
                      <a:endParaRPr lang="es-ES" dirty="0">
                        <a:solidFill>
                          <a:schemeClr val="tx1"/>
                        </a:solidFill>
                      </a:endParaRPr>
                    </a:p>
                    <a:p>
                      <a:pPr lvl="0" algn="l">
                        <a:lnSpc>
                          <a:spcPct val="100000"/>
                        </a:lnSpc>
                        <a:spcBef>
                          <a:spcPts val="0"/>
                        </a:spcBef>
                        <a:spcAft>
                          <a:spcPts val="0"/>
                        </a:spcAft>
                        <a:buNone/>
                      </a:pPr>
                      <a:endParaRPr lang="es-ES" dirty="0">
                        <a:solidFill>
                          <a:schemeClr val="tx1"/>
                        </a:solidFill>
                      </a:endParaRPr>
                    </a:p>
                    <a:p>
                      <a:pPr lvl="0" algn="l">
                        <a:lnSpc>
                          <a:spcPct val="100000"/>
                        </a:lnSpc>
                        <a:spcBef>
                          <a:spcPts val="0"/>
                        </a:spcBef>
                        <a:spcAft>
                          <a:spcPts val="0"/>
                        </a:spcAft>
                        <a:buNone/>
                      </a:pPr>
                      <a:endParaRPr lang="es-ES" dirty="0">
                        <a:solidFill>
                          <a:schemeClr val="tx1"/>
                        </a:solidFill>
                      </a:endParaRPr>
                    </a:p>
                    <a:p>
                      <a:pPr lvl="0" algn="l">
                        <a:lnSpc>
                          <a:spcPct val="100000"/>
                        </a:lnSpc>
                        <a:spcBef>
                          <a:spcPts val="0"/>
                        </a:spcBef>
                        <a:spcAft>
                          <a:spcPts val="0"/>
                        </a:spcAft>
                        <a:buNone/>
                      </a:pPr>
                      <a:r>
                        <a:rPr lang="es-ES" sz="1800" b="0" i="0" u="none" strike="noStrike" noProof="0" dirty="0">
                          <a:solidFill>
                            <a:schemeClr val="tx1"/>
                          </a:solidFill>
                          <a:latin typeface="Calibri"/>
                        </a:rPr>
                        <a:t>17. El 75% de los sitios web 2.0 están construidos en PHP. PHP es utilizado por el 81.7% de todos los sitios web cuyo lenguaje de programación del servidor conocemos.</a:t>
                      </a:r>
                      <a:endParaRPr lang="es-ES" dirty="0">
                        <a:solidFill>
                          <a:schemeClr val="tx1"/>
                        </a:solidFill>
                      </a:endParaRPr>
                    </a:p>
                    <a:p>
                      <a:pPr lvl="0" algn="l">
                        <a:lnSpc>
                          <a:spcPct val="100000"/>
                        </a:lnSpc>
                        <a:spcBef>
                          <a:spcPts val="0"/>
                        </a:spcBef>
                        <a:spcAft>
                          <a:spcPts val="0"/>
                        </a:spcAft>
                        <a:buNone/>
                      </a:pPr>
                      <a:endParaRPr lang="es-ES" dirty="0">
                        <a:solidFill>
                          <a:schemeClr val="tx1"/>
                        </a:solidFill>
                      </a:endParaRPr>
                    </a:p>
                    <a:p>
                      <a:pPr lvl="0" algn="l">
                        <a:lnSpc>
                          <a:spcPct val="100000"/>
                        </a:lnSpc>
                        <a:spcBef>
                          <a:spcPts val="0"/>
                        </a:spcBef>
                        <a:spcAft>
                          <a:spcPts val="0"/>
                        </a:spcAft>
                        <a:buNone/>
                      </a:pPr>
                      <a:endParaRPr lang="es-ES" dirty="0">
                        <a:solidFill>
                          <a:schemeClr val="tx1"/>
                        </a:solidFill>
                      </a:endParaRPr>
                    </a:p>
                    <a:p>
                      <a:pPr lvl="0" algn="l">
                        <a:lnSpc>
                          <a:spcPct val="100000"/>
                        </a:lnSpc>
                        <a:spcBef>
                          <a:spcPts val="0"/>
                        </a:spcBef>
                        <a:spcAft>
                          <a:spcPts val="0"/>
                        </a:spcAft>
                        <a:buNone/>
                      </a:pPr>
                      <a:r>
                        <a:rPr lang="es-ES" sz="1800" b="0" i="0" u="none" strike="noStrike" noProof="0" dirty="0">
                          <a:solidFill>
                            <a:schemeClr val="tx1"/>
                          </a:solidFill>
                          <a:latin typeface="Calibri"/>
                        </a:rPr>
                        <a:t>18. Hay alrededor de 5 millones de desarrolladores de PHP en todo el mundo.</a:t>
                      </a:r>
                      <a:endParaRPr lang="es-ES" dirty="0">
                        <a:solidFill>
                          <a:schemeClr val="tx1"/>
                        </a:solidFill>
                      </a:endParaRPr>
                    </a:p>
                    <a:p>
                      <a:pPr lvl="0" algn="l">
                        <a:lnSpc>
                          <a:spcPct val="100000"/>
                        </a:lnSpc>
                        <a:spcBef>
                          <a:spcPts val="0"/>
                        </a:spcBef>
                        <a:spcAft>
                          <a:spcPts val="0"/>
                        </a:spcAft>
                        <a:buNone/>
                      </a:pPr>
                      <a:endParaRPr lang="es-ES" dirty="0">
                        <a:solidFill>
                          <a:schemeClr val="tx1"/>
                        </a:solidFill>
                      </a:endParaRPr>
                    </a:p>
                    <a:p>
                      <a:pPr lvl="0" algn="l">
                        <a:lnSpc>
                          <a:spcPct val="100000"/>
                        </a:lnSpc>
                        <a:spcBef>
                          <a:spcPts val="0"/>
                        </a:spcBef>
                        <a:spcAft>
                          <a:spcPts val="0"/>
                        </a:spcAft>
                        <a:buNone/>
                      </a:pPr>
                      <a:endParaRPr lang="es-ES" dirty="0">
                        <a:solidFill>
                          <a:schemeClr val="tx1"/>
                        </a:solidFill>
                      </a:endParaRPr>
                    </a:p>
                    <a:p>
                      <a:pPr lvl="0">
                        <a:buNone/>
                      </a:pPr>
                      <a:r>
                        <a:rPr lang="es-ES" sz="1800" b="0" i="0" u="none" strike="noStrike" noProof="0" dirty="0">
                          <a:solidFill>
                            <a:schemeClr val="tx1"/>
                          </a:solidFill>
                          <a:latin typeface="Calibri"/>
                        </a:rPr>
                        <a:t>19. Algunas de las principales marcas en línea, como Facebook, </a:t>
                      </a:r>
                      <a:r>
                        <a:rPr lang="es-ES" sz="1800" b="0" i="0" u="none" strike="noStrike" noProof="0" err="1">
                          <a:solidFill>
                            <a:schemeClr val="tx1"/>
                          </a:solidFill>
                          <a:latin typeface="Calibri"/>
                        </a:rPr>
                        <a:t>ProProfs</a:t>
                      </a:r>
                      <a:r>
                        <a:rPr lang="es-ES" sz="1800" b="0" i="0" u="none" strike="noStrike" noProof="0" dirty="0">
                          <a:solidFill>
                            <a:schemeClr val="tx1"/>
                          </a:solidFill>
                          <a:latin typeface="Calibri"/>
                        </a:rPr>
                        <a:t>, </a:t>
                      </a:r>
                      <a:r>
                        <a:rPr lang="es-ES" sz="1800" b="0" i="0" u="none" strike="noStrike" noProof="0" err="1">
                          <a:solidFill>
                            <a:schemeClr val="tx1"/>
                          </a:solidFill>
                          <a:latin typeface="Calibri"/>
                        </a:rPr>
                        <a:t>Digg</a:t>
                      </a:r>
                      <a:r>
                        <a:rPr lang="es-ES" sz="1800" b="0" i="0" u="none" strike="noStrike" noProof="0" dirty="0">
                          <a:solidFill>
                            <a:schemeClr val="tx1"/>
                          </a:solidFill>
                          <a:latin typeface="Calibri"/>
                        </a:rPr>
                        <a:t>, Friendster, Flickr, </a:t>
                      </a:r>
                      <a:r>
                        <a:rPr lang="es-ES" sz="1800" b="0" i="0" u="none" strike="noStrike" noProof="0" err="1">
                          <a:solidFill>
                            <a:schemeClr val="tx1"/>
                          </a:solidFill>
                          <a:latin typeface="Calibri"/>
                        </a:rPr>
                        <a:t>Technorati</a:t>
                      </a:r>
                      <a:r>
                        <a:rPr lang="es-ES" sz="1800" b="0" i="0" u="none" strike="noStrike" noProof="0" dirty="0">
                          <a:solidFill>
                            <a:schemeClr val="tx1"/>
                          </a:solidFill>
                          <a:latin typeface="Calibri"/>
                        </a:rPr>
                        <a:t> y Yahoo! Están desarrolladas en PHP.</a:t>
                      </a:r>
                    </a:p>
                    <a:p>
                      <a:pPr lvl="0">
                        <a:buNone/>
                      </a:pPr>
                      <a:endParaRPr lang="es-ES" sz="1800" b="0" i="0" u="none" strike="noStrike" noProof="0" dirty="0">
                        <a:solidFill>
                          <a:schemeClr val="tx1"/>
                        </a:solidFill>
                        <a:latin typeface="Calibri"/>
                      </a:endParaRPr>
                    </a:p>
                    <a:p>
                      <a:pPr lvl="0">
                        <a:buNone/>
                      </a:pPr>
                      <a:endParaRPr lang="es-ES" sz="1800" b="0" i="0" u="none" strike="noStrike" noProof="0" dirty="0">
                        <a:solidFill>
                          <a:schemeClr val="tx1"/>
                        </a:solidFill>
                        <a:latin typeface="Calibri"/>
                      </a:endParaRPr>
                    </a:p>
                    <a:p>
                      <a:pPr lvl="0" algn="l">
                        <a:lnSpc>
                          <a:spcPct val="100000"/>
                        </a:lnSpc>
                        <a:spcBef>
                          <a:spcPts val="0"/>
                        </a:spcBef>
                        <a:spcAft>
                          <a:spcPts val="0"/>
                        </a:spcAft>
                        <a:buNone/>
                      </a:pPr>
                      <a:r>
                        <a:rPr lang="es-ES" sz="1800" b="0" i="0" u="none" strike="noStrike" noProof="0" dirty="0">
                          <a:solidFill>
                            <a:schemeClr val="tx1"/>
                          </a:solidFill>
                          <a:latin typeface="Calibri"/>
                        </a:rPr>
                        <a:t>20. Actualmente está en su versión 8.2.</a:t>
                      </a:r>
                      <a:endParaRPr lang="es-ES" sz="1800" b="1" i="0" u="none" strike="noStrike" noProof="0" dirty="0">
                        <a:solidFill>
                          <a:srgbClr val="000000"/>
                        </a:solidFill>
                        <a:latin typeface="Calibri"/>
                      </a:endParaRPr>
                    </a:p>
                    <a:p>
                      <a:pPr lvl="0">
                        <a:buNone/>
                      </a:pPr>
                      <a:endParaRPr lang="es-ES" sz="1800" b="0" i="0" u="none" strike="noStrike" noProof="0" dirty="0">
                        <a:solidFill>
                          <a:schemeClr val="tx1"/>
                        </a:solidFill>
                        <a:latin typeface="Calibri"/>
                      </a:endParaRPr>
                    </a:p>
                  </a:txBody>
                  <a:tcPr>
                    <a:solidFill>
                      <a:schemeClr val="bg1"/>
                    </a:solidFill>
                  </a:tcPr>
                </a:tc>
                <a:extLst>
                  <a:ext uri="{0D108BD9-81ED-4DB2-BD59-A6C34878D82A}">
                    <a16:rowId xmlns:a16="http://schemas.microsoft.com/office/drawing/2014/main" val="523971543"/>
                  </a:ext>
                </a:extLst>
              </a:tr>
            </a:tbl>
          </a:graphicData>
        </a:graphic>
      </p:graphicFrame>
    </p:spTree>
    <p:extLst>
      <p:ext uri="{BB962C8B-B14F-4D97-AF65-F5344CB8AC3E}">
        <p14:creationId xmlns:p14="http://schemas.microsoft.com/office/powerpoint/2010/main" val="3308474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4">
            <a:extLst>
              <a:ext uri="{FF2B5EF4-FFF2-40B4-BE49-F238E27FC236}">
                <a16:creationId xmlns:a16="http://schemas.microsoft.com/office/drawing/2014/main" id="{F44A33A8-4E71-D4E7-E79A-0818828A8AD7}"/>
              </a:ext>
            </a:extLst>
          </p:cNvPr>
          <p:cNvGraphicFramePr>
            <a:graphicFrameLocks noGrp="1"/>
          </p:cNvGraphicFramePr>
          <p:nvPr>
            <p:extLst>
              <p:ext uri="{D42A27DB-BD31-4B8C-83A1-F6EECF244321}">
                <p14:modId xmlns:p14="http://schemas.microsoft.com/office/powerpoint/2010/main" val="1830157636"/>
              </p:ext>
            </p:extLst>
          </p:nvPr>
        </p:nvGraphicFramePr>
        <p:xfrm>
          <a:off x="161636" y="230909"/>
          <a:ext cx="11805474" cy="6461656"/>
        </p:xfrm>
        <a:graphic>
          <a:graphicData uri="http://schemas.openxmlformats.org/drawingml/2006/table">
            <a:tbl>
              <a:tblPr firstRow="1" bandRow="1">
                <a:tableStyleId>{5C22544A-7EE6-4342-B048-85BDC9FD1C3A}</a:tableStyleId>
              </a:tblPr>
              <a:tblGrid>
                <a:gridCol w="11805474">
                  <a:extLst>
                    <a:ext uri="{9D8B030D-6E8A-4147-A177-3AD203B41FA5}">
                      <a16:colId xmlns:a16="http://schemas.microsoft.com/office/drawing/2014/main" val="3778136539"/>
                    </a:ext>
                  </a:extLst>
                </a:gridCol>
              </a:tblGrid>
              <a:tr h="6461656">
                <a:tc>
                  <a:txBody>
                    <a:bodyPr/>
                    <a:lstStyle/>
                    <a:p>
                      <a:r>
                        <a:rPr lang="es-ES" sz="2400" dirty="0">
                          <a:solidFill>
                            <a:schemeClr val="tx1"/>
                          </a:solidFill>
                        </a:rPr>
                        <a:t>Uno de los Editores de Código Más Adecuados para Escribir PHP es el Visual Studio </a:t>
                      </a:r>
                      <a:r>
                        <a:rPr lang="es-ES" sz="2400" dirty="0" err="1">
                          <a:solidFill>
                            <a:schemeClr val="tx1"/>
                          </a:solidFill>
                        </a:rPr>
                        <a:t>Code</a:t>
                      </a:r>
                      <a:r>
                        <a:rPr lang="es-ES" sz="2400" dirty="0">
                          <a:solidFill>
                            <a:schemeClr val="tx1"/>
                          </a:solidFill>
                        </a:rPr>
                        <a:t>.</a:t>
                      </a:r>
                    </a:p>
                    <a:p>
                      <a:pPr lvl="0">
                        <a:buNone/>
                      </a:pPr>
                      <a:endParaRPr lang="es-ES" sz="2400" dirty="0">
                        <a:solidFill>
                          <a:schemeClr val="tx1"/>
                        </a:solidFill>
                      </a:endParaRPr>
                    </a:p>
                  </a:txBody>
                  <a:tcPr>
                    <a:solidFill>
                      <a:schemeClr val="bg1"/>
                    </a:solidFill>
                  </a:tcPr>
                </a:tc>
                <a:extLst>
                  <a:ext uri="{0D108BD9-81ED-4DB2-BD59-A6C34878D82A}">
                    <a16:rowId xmlns:a16="http://schemas.microsoft.com/office/drawing/2014/main" val="1701000793"/>
                  </a:ext>
                </a:extLst>
              </a:tr>
            </a:tbl>
          </a:graphicData>
        </a:graphic>
      </p:graphicFrame>
      <p:pic>
        <p:nvPicPr>
          <p:cNvPr id="5" name="Imagen 5" descr="Interfaz de usuario gráfica, Texto">
            <a:extLst>
              <a:ext uri="{FF2B5EF4-FFF2-40B4-BE49-F238E27FC236}">
                <a16:creationId xmlns:a16="http://schemas.microsoft.com/office/drawing/2014/main" id="{0D6C0E5B-47A0-E70C-FC74-7F2382A28B2B}"/>
              </a:ext>
            </a:extLst>
          </p:cNvPr>
          <p:cNvPicPr>
            <a:picLocks noChangeAspect="1"/>
          </p:cNvPicPr>
          <p:nvPr/>
        </p:nvPicPr>
        <p:blipFill>
          <a:blip r:embed="rId2"/>
          <a:stretch>
            <a:fillRect/>
          </a:stretch>
        </p:blipFill>
        <p:spPr>
          <a:xfrm>
            <a:off x="233218" y="863023"/>
            <a:ext cx="11725562" cy="5997863"/>
          </a:xfrm>
          <a:prstGeom prst="rect">
            <a:avLst/>
          </a:prstGeom>
        </p:spPr>
      </p:pic>
    </p:spTree>
    <p:extLst>
      <p:ext uri="{BB962C8B-B14F-4D97-AF65-F5344CB8AC3E}">
        <p14:creationId xmlns:p14="http://schemas.microsoft.com/office/powerpoint/2010/main" val="2000808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2">
            <a:extLst>
              <a:ext uri="{FF2B5EF4-FFF2-40B4-BE49-F238E27FC236}">
                <a16:creationId xmlns:a16="http://schemas.microsoft.com/office/drawing/2014/main" id="{5FFC18FF-0A6F-AF75-4CB9-F0626C0D4CF9}"/>
              </a:ext>
            </a:extLst>
          </p:cNvPr>
          <p:cNvGraphicFramePr>
            <a:graphicFrameLocks noGrp="1"/>
          </p:cNvGraphicFramePr>
          <p:nvPr>
            <p:extLst>
              <p:ext uri="{D42A27DB-BD31-4B8C-83A1-F6EECF244321}">
                <p14:modId xmlns:p14="http://schemas.microsoft.com/office/powerpoint/2010/main" val="1053307260"/>
              </p:ext>
            </p:extLst>
          </p:nvPr>
        </p:nvGraphicFramePr>
        <p:xfrm>
          <a:off x="259976" y="179294"/>
          <a:ext cx="11727627" cy="6461795"/>
        </p:xfrm>
        <a:graphic>
          <a:graphicData uri="http://schemas.openxmlformats.org/drawingml/2006/table">
            <a:tbl>
              <a:tblPr firstRow="1" bandRow="1">
                <a:tableStyleId>{5C22544A-7EE6-4342-B048-85BDC9FD1C3A}</a:tableStyleId>
              </a:tblPr>
              <a:tblGrid>
                <a:gridCol w="11727627">
                  <a:extLst>
                    <a:ext uri="{9D8B030D-6E8A-4147-A177-3AD203B41FA5}">
                      <a16:colId xmlns:a16="http://schemas.microsoft.com/office/drawing/2014/main" val="3807783373"/>
                    </a:ext>
                  </a:extLst>
                </a:gridCol>
              </a:tblGrid>
              <a:tr h="6461795">
                <a:tc>
                  <a:txBody>
                    <a:bodyPr/>
                    <a:lstStyle/>
                    <a:p>
                      <a:endParaRPr lang="es-ES" sz="6400" dirty="0">
                        <a:solidFill>
                          <a:schemeClr val="tx1"/>
                        </a:solidFill>
                        <a:latin typeface="Arial"/>
                      </a:endParaRPr>
                    </a:p>
                    <a:p>
                      <a:pPr lvl="0">
                        <a:buNone/>
                      </a:pPr>
                      <a:endParaRPr lang="es-ES" sz="6400" dirty="0">
                        <a:solidFill>
                          <a:schemeClr val="tx1"/>
                        </a:solidFill>
                        <a:latin typeface="Arial"/>
                      </a:endParaRPr>
                    </a:p>
                    <a:p>
                      <a:pPr lvl="0">
                        <a:buNone/>
                      </a:pPr>
                      <a:endParaRPr lang="es-ES" sz="6400" dirty="0">
                        <a:solidFill>
                          <a:schemeClr val="tx1"/>
                        </a:solidFill>
                        <a:latin typeface="Arial"/>
                      </a:endParaRPr>
                    </a:p>
                    <a:p>
                      <a:pPr lvl="0">
                        <a:buNone/>
                      </a:pPr>
                      <a:r>
                        <a:rPr lang="es-ES" sz="6400" dirty="0">
                          <a:solidFill>
                            <a:schemeClr val="tx1"/>
                          </a:solidFill>
                          <a:latin typeface="Arial"/>
                        </a:rPr>
                        <a:t>Y ahora pasamos a la Acción.</a:t>
                      </a:r>
                      <a:endParaRPr lang="es-ES" sz="6400" dirty="0">
                        <a:latin typeface="Arial"/>
                      </a:endParaRPr>
                    </a:p>
                  </a:txBody>
                  <a:tcPr>
                    <a:solidFill>
                      <a:schemeClr val="bg1"/>
                    </a:solidFill>
                  </a:tcPr>
                </a:tc>
                <a:extLst>
                  <a:ext uri="{0D108BD9-81ED-4DB2-BD59-A6C34878D82A}">
                    <a16:rowId xmlns:a16="http://schemas.microsoft.com/office/drawing/2014/main" val="2810152617"/>
                  </a:ext>
                </a:extLst>
              </a:tr>
            </a:tbl>
          </a:graphicData>
        </a:graphic>
      </p:graphicFrame>
      <p:pic>
        <p:nvPicPr>
          <p:cNvPr id="4" name="Imagen 2" descr="Logo de PHP">
            <a:extLst>
              <a:ext uri="{FF2B5EF4-FFF2-40B4-BE49-F238E27FC236}">
                <a16:creationId xmlns:a16="http://schemas.microsoft.com/office/drawing/2014/main" id="{B75EE5DD-ED9C-B940-B4A8-57B26068C225}"/>
              </a:ext>
            </a:extLst>
          </p:cNvPr>
          <p:cNvPicPr>
            <a:picLocks noChangeAspect="1"/>
          </p:cNvPicPr>
          <p:nvPr/>
        </p:nvPicPr>
        <p:blipFill>
          <a:blip r:embed="rId2"/>
          <a:stretch>
            <a:fillRect/>
          </a:stretch>
        </p:blipFill>
        <p:spPr>
          <a:xfrm>
            <a:off x="242047" y="205326"/>
            <a:ext cx="2743200" cy="1480899"/>
          </a:xfrm>
          <a:prstGeom prst="rect">
            <a:avLst/>
          </a:prstGeom>
        </p:spPr>
      </p:pic>
      <p:pic>
        <p:nvPicPr>
          <p:cNvPr id="3" name="Imagen 4" descr="Imagen que contiene grande, sostener, tabla, gato">
            <a:extLst>
              <a:ext uri="{FF2B5EF4-FFF2-40B4-BE49-F238E27FC236}">
                <a16:creationId xmlns:a16="http://schemas.microsoft.com/office/drawing/2014/main" id="{6DBA3FF3-72D0-1671-3F90-3817A07E1336}"/>
              </a:ext>
            </a:extLst>
          </p:cNvPr>
          <p:cNvPicPr>
            <a:picLocks noChangeAspect="1"/>
          </p:cNvPicPr>
          <p:nvPr/>
        </p:nvPicPr>
        <p:blipFill>
          <a:blip r:embed="rId3"/>
          <a:stretch>
            <a:fillRect/>
          </a:stretch>
        </p:blipFill>
        <p:spPr>
          <a:xfrm>
            <a:off x="6239573" y="207140"/>
            <a:ext cx="5698835" cy="2983344"/>
          </a:xfrm>
          <a:prstGeom prst="rect">
            <a:avLst/>
          </a:prstGeom>
        </p:spPr>
      </p:pic>
    </p:spTree>
    <p:extLst>
      <p:ext uri="{BB962C8B-B14F-4D97-AF65-F5344CB8AC3E}">
        <p14:creationId xmlns:p14="http://schemas.microsoft.com/office/powerpoint/2010/main" val="21099380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Panorámica</PresentationFormat>
  <Paragraphs>0</Paragraphs>
  <Slides>8</Slides>
  <Notes>0</Notes>
  <HiddenSlides>0</HiddenSlides>
  <MMClips>0</MMClips>
  <ScaleCrop>false</ScaleCrop>
  <HeadingPairs>
    <vt:vector size="4" baseType="variant">
      <vt:variant>
        <vt:lpstr>Tema</vt:lpstr>
      </vt:variant>
      <vt:variant>
        <vt:i4>1</vt:i4>
      </vt:variant>
      <vt:variant>
        <vt:lpstr>Títulos de diapositiva</vt:lpstr>
      </vt:variant>
      <vt:variant>
        <vt:i4>8</vt:i4>
      </vt:variant>
    </vt:vector>
  </HeadingPairs>
  <TitlesOfParts>
    <vt:vector size="9" baseType="lpstr">
      <vt:lpstr>Office Theme</vt:lpstr>
      <vt:lpstr>Presentación de PowerPoint</vt:lpstr>
      <vt:lpstr>Presentación de PowerPoint</vt:lpstr>
      <vt:lpstr>           </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
  <cp:revision>436</cp:revision>
  <dcterms:created xsi:type="dcterms:W3CDTF">2023-05-19T15:45:52Z</dcterms:created>
  <dcterms:modified xsi:type="dcterms:W3CDTF">2023-06-06T16:12:46Z</dcterms:modified>
</cp:coreProperties>
</file>