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90" r:id="rId5"/>
    <p:sldId id="258" r:id="rId6"/>
    <p:sldId id="259" r:id="rId7"/>
    <p:sldId id="272" r:id="rId8"/>
    <p:sldId id="279" r:id="rId9"/>
    <p:sldId id="273" r:id="rId10"/>
    <p:sldId id="276" r:id="rId11"/>
    <p:sldId id="261" r:id="rId12"/>
    <p:sldId id="262" r:id="rId13"/>
    <p:sldId id="263" r:id="rId15"/>
    <p:sldId id="264" r:id="rId16"/>
    <p:sldId id="265" r:id="rId17"/>
    <p:sldId id="289" r:id="rId18"/>
    <p:sldId id="266" r:id="rId19"/>
    <p:sldId id="282" r:id="rId20"/>
    <p:sldId id="283" r:id="rId21"/>
    <p:sldId id="278" r:id="rId22"/>
    <p:sldId id="267" r:id="rId23"/>
    <p:sldId id="268" r:id="rId24"/>
    <p:sldId id="284" r:id="rId25"/>
    <p:sldId id="269" r:id="rId26"/>
    <p:sldId id="271" r:id="rId27"/>
    <p:sldId id="288" r:id="rId28"/>
    <p:sldId id="286" r:id="rId29"/>
    <p:sldId id="287" r:id="rId30"/>
    <p:sldId id="27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7"/>
    <p:restoredTop sz="93387"/>
  </p:normalViewPr>
  <p:slideViewPr>
    <p:cSldViewPr snapToGrid="0" snapToObjects="1">
      <p:cViewPr varScale="1">
        <p:scale>
          <a:sx n="86" d="100"/>
          <a:sy n="86" d="100"/>
        </p:scale>
        <p:origin x="2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读写速度对比，单位秒</a:t>
            </a:r>
            <a:endParaRPr lang="zh-CN" altLang="en-US" sz="16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7876960"/>
        <c:axId val="1857827488"/>
      </c:barChart>
      <c:catAx>
        <c:axId val="185787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57827488"/>
        <c:crosses val="autoZero"/>
        <c:auto val="1"/>
        <c:lblAlgn val="ctr"/>
        <c:lblOffset val="100"/>
        <c:noMultiLvlLbl val="0"/>
      </c:catAx>
      <c:valAx>
        <c:axId val="1857827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5787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/>
              <a:t>读写速度对比，单位秒</a:t>
            </a:r>
            <a:endParaRPr lang="zh-CN" altLang="en-US" sz="16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Sheet1!$A$1:$A$4</c:f>
              <c:strCache>
                <c:ptCount val="4"/>
                <c:pt idx="0">
                  <c:v>随机读内存</c:v>
                </c:pt>
                <c:pt idx="1">
                  <c:v>顺序读内存</c:v>
                </c:pt>
                <c:pt idx="2">
                  <c:v>顺序写磁盘</c:v>
                </c:pt>
                <c:pt idx="3">
                  <c:v>顺序读磁盘</c:v>
                </c:pt>
              </c:strCache>
            </c:strRef>
          </c:cat>
          <c:val>
            <c:numRef>
              <c:f>Sheet1!$B$1:$B$4</c:f>
              <c:numCache>
                <c:formatCode>0_ </c:formatCode>
                <c:ptCount val="4"/>
                <c:pt idx="0">
                  <c:v>41.2445800304</c:v>
                </c:pt>
                <c:pt idx="1">
                  <c:v>5.76257514954</c:v>
                </c:pt>
                <c:pt idx="2">
                  <c:v>27.4033689499</c:v>
                </c:pt>
                <c:pt idx="3">
                  <c:v>21.9127309322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779904"/>
        <c:axId val="1639704576"/>
      </c:barChart>
      <c:catAx>
        <c:axId val="163977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39704576"/>
        <c:crosses val="autoZero"/>
        <c:auto val="1"/>
        <c:lblAlgn val="ctr"/>
        <c:lblOffset val="100"/>
        <c:noMultiLvlLbl val="0"/>
      </c:catAx>
      <c:valAx>
        <c:axId val="1639704576"/>
        <c:scaling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3977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699DF-4990-4AA5-91DF-11EC40387C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648F06-3558-449F-BC10-ABC91E3BB1CF}">
      <dgm:prSet/>
      <dgm:spPr/>
      <dgm:t>
        <a:bodyPr/>
        <a:lstStyle/>
        <a:p>
          <a:r>
            <a:rPr kumimoji="1" lang="zh-CN"/>
            <a:t>倒排索引</a:t>
          </a:r>
          <a:endParaRPr lang="en-US"/>
        </a:p>
      </dgm:t>
    </dgm:pt>
    <dgm:pt modelId="{55FA2221-8113-49D0-B225-AF65119CC053}" cxnId="{5748923F-7AF3-4076-9131-777A55DD1549}" type="parTrans">
      <dgm:prSet/>
      <dgm:spPr/>
      <dgm:t>
        <a:bodyPr/>
        <a:lstStyle/>
        <a:p>
          <a:endParaRPr lang="en-US"/>
        </a:p>
      </dgm:t>
    </dgm:pt>
    <dgm:pt modelId="{E14D7D67-9577-4B80-9874-1FA077BF3390}" cxnId="{5748923F-7AF3-4076-9131-777A55DD1549}" type="sibTrans">
      <dgm:prSet/>
      <dgm:spPr/>
      <dgm:t>
        <a:bodyPr/>
        <a:lstStyle/>
        <a:p>
          <a:endParaRPr lang="en-US"/>
        </a:p>
      </dgm:t>
    </dgm:pt>
    <dgm:pt modelId="{05D0F11E-9EF9-4FC0-8ACB-C5678A137D12}">
      <dgm:prSet/>
      <dgm:spPr/>
      <dgm:t>
        <a:bodyPr/>
        <a:lstStyle/>
        <a:p>
          <a:r>
            <a:rPr kumimoji="1" lang="zh-CN"/>
            <a:t>正排存储</a:t>
          </a:r>
          <a:endParaRPr lang="en-US"/>
        </a:p>
      </dgm:t>
    </dgm:pt>
    <dgm:pt modelId="{04A9A7A0-EECB-480E-9ECD-24689093AB90}" cxnId="{1BC8FED7-EB2B-455B-85F7-7C5FE122241E}" type="parTrans">
      <dgm:prSet/>
      <dgm:spPr/>
      <dgm:t>
        <a:bodyPr/>
        <a:lstStyle/>
        <a:p>
          <a:endParaRPr lang="en-US"/>
        </a:p>
      </dgm:t>
    </dgm:pt>
    <dgm:pt modelId="{56FB41FE-C033-4D47-BE1A-75D73984103C}" cxnId="{1BC8FED7-EB2B-455B-85F7-7C5FE122241E}" type="sibTrans">
      <dgm:prSet/>
      <dgm:spPr/>
      <dgm:t>
        <a:bodyPr/>
        <a:lstStyle/>
        <a:p>
          <a:endParaRPr lang="en-US"/>
        </a:p>
      </dgm:t>
    </dgm:pt>
    <dgm:pt modelId="{CEEC0B2B-CA31-4045-A5B0-8B71B86D1E4C}">
      <dgm:prSet/>
      <dgm:spPr/>
      <dgm:t>
        <a:bodyPr/>
        <a:lstStyle/>
        <a:p>
          <a:r>
            <a:rPr kumimoji="1" lang="zh-CN"/>
            <a:t>分布式索引</a:t>
          </a:r>
          <a:endParaRPr lang="en-US"/>
        </a:p>
      </dgm:t>
    </dgm:pt>
    <dgm:pt modelId="{65487B7C-E15A-493E-8C5D-2B12DB3FF07E}" cxnId="{CA36A405-1105-4E07-9592-AA08C17B2A10}" type="parTrans">
      <dgm:prSet/>
      <dgm:spPr/>
      <dgm:t>
        <a:bodyPr/>
        <a:lstStyle/>
        <a:p>
          <a:endParaRPr lang="en-US"/>
        </a:p>
      </dgm:t>
    </dgm:pt>
    <dgm:pt modelId="{DF2B48DE-DCB1-40DC-865B-FA905F20F2FC}" cxnId="{CA36A405-1105-4E07-9592-AA08C17B2A10}" type="sibTrans">
      <dgm:prSet/>
      <dgm:spPr/>
      <dgm:t>
        <a:bodyPr/>
        <a:lstStyle/>
        <a:p>
          <a:endParaRPr lang="en-US"/>
        </a:p>
      </dgm:t>
    </dgm:pt>
    <dgm:pt modelId="{DE31CD8D-3251-4097-AAAE-719001E9188B}">
      <dgm:prSet/>
      <dgm:spPr/>
      <dgm:t>
        <a:bodyPr/>
        <a:lstStyle/>
        <a:p>
          <a:r>
            <a:rPr kumimoji="1" lang="en-US"/>
            <a:t>Query</a:t>
          </a:r>
          <a:r>
            <a:rPr kumimoji="1" lang="zh-CN"/>
            <a:t>解析</a:t>
          </a:r>
          <a:endParaRPr lang="en-US"/>
        </a:p>
      </dgm:t>
    </dgm:pt>
    <dgm:pt modelId="{7DBDB13C-D53A-42DB-8686-D008E444DDEE}" cxnId="{3DF7549F-EA42-498D-858A-AD012E62DDA8}" type="parTrans">
      <dgm:prSet/>
      <dgm:spPr/>
      <dgm:t>
        <a:bodyPr/>
        <a:lstStyle/>
        <a:p>
          <a:endParaRPr lang="en-US"/>
        </a:p>
      </dgm:t>
    </dgm:pt>
    <dgm:pt modelId="{AF8605F0-3798-4FF9-AF21-F56A4537CB9A}" cxnId="{3DF7549F-EA42-498D-858A-AD012E62DDA8}" type="sibTrans">
      <dgm:prSet/>
      <dgm:spPr/>
      <dgm:t>
        <a:bodyPr/>
        <a:lstStyle/>
        <a:p>
          <a:endParaRPr lang="en-US"/>
        </a:p>
      </dgm:t>
    </dgm:pt>
    <dgm:pt modelId="{8A78EE43-4B48-40ED-908C-F0896B45F668}">
      <dgm:prSet/>
      <dgm:spPr/>
      <dgm:t>
        <a:bodyPr/>
        <a:lstStyle/>
        <a:p>
          <a:r>
            <a:rPr kumimoji="1" lang="zh-CN"/>
            <a:t>搜索排序</a:t>
          </a:r>
          <a:endParaRPr lang="en-US"/>
        </a:p>
      </dgm:t>
    </dgm:pt>
    <dgm:pt modelId="{40419189-8486-4B2C-9780-E1F170A6CE36}" cxnId="{A3C62C89-E54B-4A6E-B911-AAA63FF0A392}" type="parTrans">
      <dgm:prSet/>
      <dgm:spPr/>
      <dgm:t>
        <a:bodyPr/>
        <a:lstStyle/>
        <a:p>
          <a:endParaRPr lang="en-US"/>
        </a:p>
      </dgm:t>
    </dgm:pt>
    <dgm:pt modelId="{4E14F7E4-7C1E-4341-AE24-62ED26D866E4}" cxnId="{A3C62C89-E54B-4A6E-B911-AAA63FF0A392}" type="sibTrans">
      <dgm:prSet/>
      <dgm:spPr/>
      <dgm:t>
        <a:bodyPr/>
        <a:lstStyle/>
        <a:p>
          <a:endParaRPr lang="en-US"/>
        </a:p>
      </dgm:t>
    </dgm:pt>
    <dgm:pt modelId="{4D35588C-3FA7-4447-BE63-2B844C37ECF8}">
      <dgm:prSet/>
      <dgm:spPr/>
      <dgm:t>
        <a:bodyPr/>
        <a:lstStyle/>
        <a:p>
          <a:r>
            <a:rPr kumimoji="1" lang="zh-CN"/>
            <a:t>过载保护</a:t>
          </a:r>
          <a:endParaRPr lang="en-US"/>
        </a:p>
      </dgm:t>
    </dgm:pt>
    <dgm:pt modelId="{27066F15-A02B-41FC-B342-7BF3299D87CD}" cxnId="{9505412D-66E0-4FAF-B0ED-F7CE3F40A7DE}" type="parTrans">
      <dgm:prSet/>
      <dgm:spPr/>
      <dgm:t>
        <a:bodyPr/>
        <a:lstStyle/>
        <a:p>
          <a:endParaRPr lang="en-US"/>
        </a:p>
      </dgm:t>
    </dgm:pt>
    <dgm:pt modelId="{42EA261A-05C9-47B7-BE9B-379776C6F0D6}" cxnId="{9505412D-66E0-4FAF-B0ED-F7CE3F40A7DE}" type="sibTrans">
      <dgm:prSet/>
      <dgm:spPr/>
      <dgm:t>
        <a:bodyPr/>
        <a:lstStyle/>
        <a:p>
          <a:endParaRPr lang="en-US"/>
        </a:p>
      </dgm:t>
    </dgm:pt>
    <dgm:pt modelId="{90ACFB1E-DFC4-421A-9812-77E1228166B3}">
      <dgm:prSet/>
      <dgm:spPr/>
      <dgm:t>
        <a:bodyPr/>
        <a:lstStyle/>
        <a:p>
          <a:r>
            <a:rPr kumimoji="1" lang="zh-CN"/>
            <a:t>日常维护</a:t>
          </a:r>
          <a:endParaRPr lang="en-US"/>
        </a:p>
      </dgm:t>
    </dgm:pt>
    <dgm:pt modelId="{55FC6832-00E1-4283-A2E4-EA0FC0C52527}" cxnId="{E00BCFAA-4C6D-44A1-952A-4BBB9DDD8E34}" type="parTrans">
      <dgm:prSet/>
      <dgm:spPr/>
      <dgm:t>
        <a:bodyPr/>
        <a:lstStyle/>
        <a:p>
          <a:endParaRPr lang="en-US"/>
        </a:p>
      </dgm:t>
    </dgm:pt>
    <dgm:pt modelId="{53C89D74-A468-4A50-BB15-9580635B0FB6}" cxnId="{E00BCFAA-4C6D-44A1-952A-4BBB9DDD8E34}" type="sibTrans">
      <dgm:prSet/>
      <dgm:spPr/>
      <dgm:t>
        <a:bodyPr/>
        <a:lstStyle/>
        <a:p>
          <a:endParaRPr lang="en-US"/>
        </a:p>
      </dgm:t>
    </dgm:pt>
    <dgm:pt modelId="{EC69C3B6-318F-0245-A8DD-86B276B6E0E0}" type="pres">
      <dgm:prSet presAssocID="{C78699DF-4990-4AA5-91DF-11EC40387CF9}" presName="vert0" presStyleCnt="0">
        <dgm:presLayoutVars>
          <dgm:dir/>
          <dgm:animOne val="branch"/>
          <dgm:animLvl val="lvl"/>
        </dgm:presLayoutVars>
      </dgm:prSet>
      <dgm:spPr/>
    </dgm:pt>
    <dgm:pt modelId="{D5B71A25-135E-EB44-8E94-83A39C462C51}" type="pres">
      <dgm:prSet presAssocID="{A8648F06-3558-449F-BC10-ABC91E3BB1CF}" presName="thickLine" presStyleLbl="alignNode1" presStyleIdx="0" presStyleCnt="7"/>
      <dgm:spPr/>
    </dgm:pt>
    <dgm:pt modelId="{43E3A11A-FE22-D949-9831-32C8742878DC}" type="pres">
      <dgm:prSet presAssocID="{A8648F06-3558-449F-BC10-ABC91E3BB1CF}" presName="horz1" presStyleCnt="0"/>
      <dgm:spPr/>
    </dgm:pt>
    <dgm:pt modelId="{F69D076C-E9C5-344A-A299-D2B32EEC8A9C}" type="pres">
      <dgm:prSet presAssocID="{A8648F06-3558-449F-BC10-ABC91E3BB1CF}" presName="tx1" presStyleLbl="revTx" presStyleIdx="0" presStyleCnt="7"/>
      <dgm:spPr/>
    </dgm:pt>
    <dgm:pt modelId="{242E8789-C8CE-F642-B057-F7717F4009E0}" type="pres">
      <dgm:prSet presAssocID="{A8648F06-3558-449F-BC10-ABC91E3BB1CF}" presName="vert1" presStyleCnt="0"/>
      <dgm:spPr/>
    </dgm:pt>
    <dgm:pt modelId="{2C892ECC-E828-A549-AF49-E8833C34BFF3}" type="pres">
      <dgm:prSet presAssocID="{05D0F11E-9EF9-4FC0-8ACB-C5678A137D12}" presName="thickLine" presStyleLbl="alignNode1" presStyleIdx="1" presStyleCnt="7"/>
      <dgm:spPr/>
    </dgm:pt>
    <dgm:pt modelId="{C72D45CC-F0EB-8949-8336-B355704B3A52}" type="pres">
      <dgm:prSet presAssocID="{05D0F11E-9EF9-4FC0-8ACB-C5678A137D12}" presName="horz1" presStyleCnt="0"/>
      <dgm:spPr/>
    </dgm:pt>
    <dgm:pt modelId="{AF522234-A763-6947-8B37-5BB79A16095D}" type="pres">
      <dgm:prSet presAssocID="{05D0F11E-9EF9-4FC0-8ACB-C5678A137D12}" presName="tx1" presStyleLbl="revTx" presStyleIdx="1" presStyleCnt="7"/>
      <dgm:spPr/>
    </dgm:pt>
    <dgm:pt modelId="{7E51F129-ACDC-F948-80EF-EFA574337FA2}" type="pres">
      <dgm:prSet presAssocID="{05D0F11E-9EF9-4FC0-8ACB-C5678A137D12}" presName="vert1" presStyleCnt="0"/>
      <dgm:spPr/>
    </dgm:pt>
    <dgm:pt modelId="{BEE3645B-B685-FA45-B5DE-CCBE78280524}" type="pres">
      <dgm:prSet presAssocID="{CEEC0B2B-CA31-4045-A5B0-8B71B86D1E4C}" presName="thickLine" presStyleLbl="alignNode1" presStyleIdx="2" presStyleCnt="7"/>
      <dgm:spPr/>
    </dgm:pt>
    <dgm:pt modelId="{9162D67B-6A45-F147-99B1-A0B2208F3509}" type="pres">
      <dgm:prSet presAssocID="{CEEC0B2B-CA31-4045-A5B0-8B71B86D1E4C}" presName="horz1" presStyleCnt="0"/>
      <dgm:spPr/>
    </dgm:pt>
    <dgm:pt modelId="{EB879FA5-DFE6-F847-A093-FA084A622972}" type="pres">
      <dgm:prSet presAssocID="{CEEC0B2B-CA31-4045-A5B0-8B71B86D1E4C}" presName="tx1" presStyleLbl="revTx" presStyleIdx="2" presStyleCnt="7"/>
      <dgm:spPr/>
    </dgm:pt>
    <dgm:pt modelId="{03FA5C36-2CA7-594C-9472-F8280F43B58C}" type="pres">
      <dgm:prSet presAssocID="{CEEC0B2B-CA31-4045-A5B0-8B71B86D1E4C}" presName="vert1" presStyleCnt="0"/>
      <dgm:spPr/>
    </dgm:pt>
    <dgm:pt modelId="{071B0459-7E13-DB49-ACDE-344C507D7F56}" type="pres">
      <dgm:prSet presAssocID="{DE31CD8D-3251-4097-AAAE-719001E9188B}" presName="thickLine" presStyleLbl="alignNode1" presStyleIdx="3" presStyleCnt="7"/>
      <dgm:spPr/>
    </dgm:pt>
    <dgm:pt modelId="{956B669E-FB5F-D14C-B840-06342B9EEF5D}" type="pres">
      <dgm:prSet presAssocID="{DE31CD8D-3251-4097-AAAE-719001E9188B}" presName="horz1" presStyleCnt="0"/>
      <dgm:spPr/>
    </dgm:pt>
    <dgm:pt modelId="{A9D318C4-39D4-9741-AF92-B1E2E6416D95}" type="pres">
      <dgm:prSet presAssocID="{DE31CD8D-3251-4097-AAAE-719001E9188B}" presName="tx1" presStyleLbl="revTx" presStyleIdx="3" presStyleCnt="7"/>
      <dgm:spPr/>
    </dgm:pt>
    <dgm:pt modelId="{C07868C6-7E8A-A247-9279-03585F08BF6F}" type="pres">
      <dgm:prSet presAssocID="{DE31CD8D-3251-4097-AAAE-719001E9188B}" presName="vert1" presStyleCnt="0"/>
      <dgm:spPr/>
    </dgm:pt>
    <dgm:pt modelId="{6EA716FB-1462-C74F-A5CD-FD5F2D3F50F9}" type="pres">
      <dgm:prSet presAssocID="{8A78EE43-4B48-40ED-908C-F0896B45F668}" presName="thickLine" presStyleLbl="alignNode1" presStyleIdx="4" presStyleCnt="7"/>
      <dgm:spPr/>
    </dgm:pt>
    <dgm:pt modelId="{B88F5CCC-99C6-8F48-BE83-B441067E53B7}" type="pres">
      <dgm:prSet presAssocID="{8A78EE43-4B48-40ED-908C-F0896B45F668}" presName="horz1" presStyleCnt="0"/>
      <dgm:spPr/>
    </dgm:pt>
    <dgm:pt modelId="{2E1BBD34-BF03-C94B-A7D0-B59D0F74119D}" type="pres">
      <dgm:prSet presAssocID="{8A78EE43-4B48-40ED-908C-F0896B45F668}" presName="tx1" presStyleLbl="revTx" presStyleIdx="4" presStyleCnt="7"/>
      <dgm:spPr/>
    </dgm:pt>
    <dgm:pt modelId="{31976F13-57CB-E84E-BAF5-6F43CB712920}" type="pres">
      <dgm:prSet presAssocID="{8A78EE43-4B48-40ED-908C-F0896B45F668}" presName="vert1" presStyleCnt="0"/>
      <dgm:spPr/>
    </dgm:pt>
    <dgm:pt modelId="{FC78643C-347E-0849-A129-B93A7BC5EC27}" type="pres">
      <dgm:prSet presAssocID="{4D35588C-3FA7-4447-BE63-2B844C37ECF8}" presName="thickLine" presStyleLbl="alignNode1" presStyleIdx="5" presStyleCnt="7"/>
      <dgm:spPr/>
    </dgm:pt>
    <dgm:pt modelId="{E1D6A1F7-D90D-3947-BA7E-A7B3A421ABB1}" type="pres">
      <dgm:prSet presAssocID="{4D35588C-3FA7-4447-BE63-2B844C37ECF8}" presName="horz1" presStyleCnt="0"/>
      <dgm:spPr/>
    </dgm:pt>
    <dgm:pt modelId="{32088346-717A-BF46-B05C-36DFEAFEFC31}" type="pres">
      <dgm:prSet presAssocID="{4D35588C-3FA7-4447-BE63-2B844C37ECF8}" presName="tx1" presStyleLbl="revTx" presStyleIdx="5" presStyleCnt="7"/>
      <dgm:spPr/>
    </dgm:pt>
    <dgm:pt modelId="{A18CB905-BC73-C843-A52E-37F80E9041D1}" type="pres">
      <dgm:prSet presAssocID="{4D35588C-3FA7-4447-BE63-2B844C37ECF8}" presName="vert1" presStyleCnt="0"/>
      <dgm:spPr/>
    </dgm:pt>
    <dgm:pt modelId="{6D2C73A0-5EDA-8644-9EF3-7483057F5F67}" type="pres">
      <dgm:prSet presAssocID="{90ACFB1E-DFC4-421A-9812-77E1228166B3}" presName="thickLine" presStyleLbl="alignNode1" presStyleIdx="6" presStyleCnt="7"/>
      <dgm:spPr/>
    </dgm:pt>
    <dgm:pt modelId="{0D022F1A-F01C-5A48-87CF-7C3A53C8F208}" type="pres">
      <dgm:prSet presAssocID="{90ACFB1E-DFC4-421A-9812-77E1228166B3}" presName="horz1" presStyleCnt="0"/>
      <dgm:spPr/>
    </dgm:pt>
    <dgm:pt modelId="{0D5F9F71-EF75-134F-8D15-A4A09D92D86B}" type="pres">
      <dgm:prSet presAssocID="{90ACFB1E-DFC4-421A-9812-77E1228166B3}" presName="tx1" presStyleLbl="revTx" presStyleIdx="6" presStyleCnt="7"/>
      <dgm:spPr/>
    </dgm:pt>
    <dgm:pt modelId="{4BE66FE7-C496-AB45-B82F-EBB3BE672976}" type="pres">
      <dgm:prSet presAssocID="{90ACFB1E-DFC4-421A-9812-77E1228166B3}" presName="vert1" presStyleCnt="0"/>
      <dgm:spPr/>
    </dgm:pt>
  </dgm:ptLst>
  <dgm:cxnLst>
    <dgm:cxn modelId="{990EFB00-599B-744E-940B-E985CA458A54}" type="presOf" srcId="{CEEC0B2B-CA31-4045-A5B0-8B71B86D1E4C}" destId="{EB879FA5-DFE6-F847-A093-FA084A622972}" srcOrd="0" destOrd="0" presId="urn:microsoft.com/office/officeart/2008/layout/LinedList"/>
    <dgm:cxn modelId="{CA36A405-1105-4E07-9592-AA08C17B2A10}" srcId="{C78699DF-4990-4AA5-91DF-11EC40387CF9}" destId="{CEEC0B2B-CA31-4045-A5B0-8B71B86D1E4C}" srcOrd="2" destOrd="0" parTransId="{65487B7C-E15A-493E-8C5D-2B12DB3FF07E}" sibTransId="{DF2B48DE-DCB1-40DC-865B-FA905F20F2FC}"/>
    <dgm:cxn modelId="{ACBB590F-8ABA-E247-9002-A00414E66E7C}" type="presOf" srcId="{8A78EE43-4B48-40ED-908C-F0896B45F668}" destId="{2E1BBD34-BF03-C94B-A7D0-B59D0F74119D}" srcOrd="0" destOrd="0" presId="urn:microsoft.com/office/officeart/2008/layout/LinedList"/>
    <dgm:cxn modelId="{9505412D-66E0-4FAF-B0ED-F7CE3F40A7DE}" srcId="{C78699DF-4990-4AA5-91DF-11EC40387CF9}" destId="{4D35588C-3FA7-4447-BE63-2B844C37ECF8}" srcOrd="5" destOrd="0" parTransId="{27066F15-A02B-41FC-B342-7BF3299D87CD}" sibTransId="{42EA261A-05C9-47B7-BE9B-379776C6F0D6}"/>
    <dgm:cxn modelId="{5748923F-7AF3-4076-9131-777A55DD1549}" srcId="{C78699DF-4990-4AA5-91DF-11EC40387CF9}" destId="{A8648F06-3558-449F-BC10-ABC91E3BB1CF}" srcOrd="0" destOrd="0" parTransId="{55FA2221-8113-49D0-B225-AF65119CC053}" sibTransId="{E14D7D67-9577-4B80-9874-1FA077BF3390}"/>
    <dgm:cxn modelId="{A7DDB268-9D02-FC45-B498-6C6FC8FCA3CC}" type="presOf" srcId="{05D0F11E-9EF9-4FC0-8ACB-C5678A137D12}" destId="{AF522234-A763-6947-8B37-5BB79A16095D}" srcOrd="0" destOrd="0" presId="urn:microsoft.com/office/officeart/2008/layout/LinedList"/>
    <dgm:cxn modelId="{3212AE7A-1857-894A-9404-14B541FFFD56}" type="presOf" srcId="{DE31CD8D-3251-4097-AAAE-719001E9188B}" destId="{A9D318C4-39D4-9741-AF92-B1E2E6416D95}" srcOrd="0" destOrd="0" presId="urn:microsoft.com/office/officeart/2008/layout/LinedList"/>
    <dgm:cxn modelId="{A3C62C89-E54B-4A6E-B911-AAA63FF0A392}" srcId="{C78699DF-4990-4AA5-91DF-11EC40387CF9}" destId="{8A78EE43-4B48-40ED-908C-F0896B45F668}" srcOrd="4" destOrd="0" parTransId="{40419189-8486-4B2C-9780-E1F170A6CE36}" sibTransId="{4E14F7E4-7C1E-4341-AE24-62ED26D866E4}"/>
    <dgm:cxn modelId="{DEEF898C-D1B9-3E4F-B2D7-15F2BD293DB5}" type="presOf" srcId="{90ACFB1E-DFC4-421A-9812-77E1228166B3}" destId="{0D5F9F71-EF75-134F-8D15-A4A09D92D86B}" srcOrd="0" destOrd="0" presId="urn:microsoft.com/office/officeart/2008/layout/LinedList"/>
    <dgm:cxn modelId="{3DF7549F-EA42-498D-858A-AD012E62DDA8}" srcId="{C78699DF-4990-4AA5-91DF-11EC40387CF9}" destId="{DE31CD8D-3251-4097-AAAE-719001E9188B}" srcOrd="3" destOrd="0" parTransId="{7DBDB13C-D53A-42DB-8686-D008E444DDEE}" sibTransId="{AF8605F0-3798-4FF9-AF21-F56A4537CB9A}"/>
    <dgm:cxn modelId="{E00BCFAA-4C6D-44A1-952A-4BBB9DDD8E34}" srcId="{C78699DF-4990-4AA5-91DF-11EC40387CF9}" destId="{90ACFB1E-DFC4-421A-9812-77E1228166B3}" srcOrd="6" destOrd="0" parTransId="{55FC6832-00E1-4283-A2E4-EA0FC0C52527}" sibTransId="{53C89D74-A468-4A50-BB15-9580635B0FB6}"/>
    <dgm:cxn modelId="{13740FAE-8D05-6343-847D-532195E98CE7}" type="presOf" srcId="{A8648F06-3558-449F-BC10-ABC91E3BB1CF}" destId="{F69D076C-E9C5-344A-A299-D2B32EEC8A9C}" srcOrd="0" destOrd="0" presId="urn:microsoft.com/office/officeart/2008/layout/LinedList"/>
    <dgm:cxn modelId="{AFCE55AF-5E39-D445-9D05-4C444252E14C}" type="presOf" srcId="{C78699DF-4990-4AA5-91DF-11EC40387CF9}" destId="{EC69C3B6-318F-0245-A8DD-86B276B6E0E0}" srcOrd="0" destOrd="0" presId="urn:microsoft.com/office/officeart/2008/layout/LinedList"/>
    <dgm:cxn modelId="{7ACDA9C4-6694-5647-94ED-BA0F8F91B788}" type="presOf" srcId="{4D35588C-3FA7-4447-BE63-2B844C37ECF8}" destId="{32088346-717A-BF46-B05C-36DFEAFEFC31}" srcOrd="0" destOrd="0" presId="urn:microsoft.com/office/officeart/2008/layout/LinedList"/>
    <dgm:cxn modelId="{1BC8FED7-EB2B-455B-85F7-7C5FE122241E}" srcId="{C78699DF-4990-4AA5-91DF-11EC40387CF9}" destId="{05D0F11E-9EF9-4FC0-8ACB-C5678A137D12}" srcOrd="1" destOrd="0" parTransId="{04A9A7A0-EECB-480E-9ECD-24689093AB90}" sibTransId="{56FB41FE-C033-4D47-BE1A-75D73984103C}"/>
    <dgm:cxn modelId="{FA10A87A-BEB6-D241-A001-AEAC6651ACEB}" type="presParOf" srcId="{EC69C3B6-318F-0245-A8DD-86B276B6E0E0}" destId="{D5B71A25-135E-EB44-8E94-83A39C462C51}" srcOrd="0" destOrd="0" presId="urn:microsoft.com/office/officeart/2008/layout/LinedList"/>
    <dgm:cxn modelId="{23E69007-7DF4-0442-ACED-8F16BC3A266B}" type="presParOf" srcId="{EC69C3B6-318F-0245-A8DD-86B276B6E0E0}" destId="{43E3A11A-FE22-D949-9831-32C8742878DC}" srcOrd="1" destOrd="0" presId="urn:microsoft.com/office/officeart/2008/layout/LinedList"/>
    <dgm:cxn modelId="{9A7B7458-49B0-9946-ADB5-EF476BFB85C2}" type="presParOf" srcId="{43E3A11A-FE22-D949-9831-32C8742878DC}" destId="{F69D076C-E9C5-344A-A299-D2B32EEC8A9C}" srcOrd="0" destOrd="0" presId="urn:microsoft.com/office/officeart/2008/layout/LinedList"/>
    <dgm:cxn modelId="{D0087E32-5C85-6B49-9970-CB1F68C81F36}" type="presParOf" srcId="{43E3A11A-FE22-D949-9831-32C8742878DC}" destId="{242E8789-C8CE-F642-B057-F7717F4009E0}" srcOrd="1" destOrd="0" presId="urn:microsoft.com/office/officeart/2008/layout/LinedList"/>
    <dgm:cxn modelId="{6F448097-C63A-5D48-AF1A-F4EF78CD96F4}" type="presParOf" srcId="{EC69C3B6-318F-0245-A8DD-86B276B6E0E0}" destId="{2C892ECC-E828-A549-AF49-E8833C34BFF3}" srcOrd="2" destOrd="0" presId="urn:microsoft.com/office/officeart/2008/layout/LinedList"/>
    <dgm:cxn modelId="{31B293F5-9C4E-CD43-9CF5-8B1CB2B883FF}" type="presParOf" srcId="{EC69C3B6-318F-0245-A8DD-86B276B6E0E0}" destId="{C72D45CC-F0EB-8949-8336-B355704B3A52}" srcOrd="3" destOrd="0" presId="urn:microsoft.com/office/officeart/2008/layout/LinedList"/>
    <dgm:cxn modelId="{C087BE95-81F8-DC41-BF8B-7D13184DF836}" type="presParOf" srcId="{C72D45CC-F0EB-8949-8336-B355704B3A52}" destId="{AF522234-A763-6947-8B37-5BB79A16095D}" srcOrd="0" destOrd="0" presId="urn:microsoft.com/office/officeart/2008/layout/LinedList"/>
    <dgm:cxn modelId="{946B5C1E-9ACA-1B48-B931-6314F821913B}" type="presParOf" srcId="{C72D45CC-F0EB-8949-8336-B355704B3A52}" destId="{7E51F129-ACDC-F948-80EF-EFA574337FA2}" srcOrd="1" destOrd="0" presId="urn:microsoft.com/office/officeart/2008/layout/LinedList"/>
    <dgm:cxn modelId="{0DC5F5A5-9781-A640-80DD-34A3C316AE7E}" type="presParOf" srcId="{EC69C3B6-318F-0245-A8DD-86B276B6E0E0}" destId="{BEE3645B-B685-FA45-B5DE-CCBE78280524}" srcOrd="4" destOrd="0" presId="urn:microsoft.com/office/officeart/2008/layout/LinedList"/>
    <dgm:cxn modelId="{7AF080C2-FF1D-E842-BB67-964D1C0EC9CD}" type="presParOf" srcId="{EC69C3B6-318F-0245-A8DD-86B276B6E0E0}" destId="{9162D67B-6A45-F147-99B1-A0B2208F3509}" srcOrd="5" destOrd="0" presId="urn:microsoft.com/office/officeart/2008/layout/LinedList"/>
    <dgm:cxn modelId="{62D6A96A-D87C-A94C-B52A-AC2B5BDBFDBD}" type="presParOf" srcId="{9162D67B-6A45-F147-99B1-A0B2208F3509}" destId="{EB879FA5-DFE6-F847-A093-FA084A622972}" srcOrd="0" destOrd="0" presId="urn:microsoft.com/office/officeart/2008/layout/LinedList"/>
    <dgm:cxn modelId="{250AAC99-072F-A441-A87C-EF7220D1EB2B}" type="presParOf" srcId="{9162D67B-6A45-F147-99B1-A0B2208F3509}" destId="{03FA5C36-2CA7-594C-9472-F8280F43B58C}" srcOrd="1" destOrd="0" presId="urn:microsoft.com/office/officeart/2008/layout/LinedList"/>
    <dgm:cxn modelId="{B92C93BD-9F45-5341-9159-30848F85ED8D}" type="presParOf" srcId="{EC69C3B6-318F-0245-A8DD-86B276B6E0E0}" destId="{071B0459-7E13-DB49-ACDE-344C507D7F56}" srcOrd="6" destOrd="0" presId="urn:microsoft.com/office/officeart/2008/layout/LinedList"/>
    <dgm:cxn modelId="{D1719E27-A07D-C944-9855-0567CFE512C8}" type="presParOf" srcId="{EC69C3B6-318F-0245-A8DD-86B276B6E0E0}" destId="{956B669E-FB5F-D14C-B840-06342B9EEF5D}" srcOrd="7" destOrd="0" presId="urn:microsoft.com/office/officeart/2008/layout/LinedList"/>
    <dgm:cxn modelId="{3061DBCB-C8A4-864E-A9A7-03002E0F4829}" type="presParOf" srcId="{956B669E-FB5F-D14C-B840-06342B9EEF5D}" destId="{A9D318C4-39D4-9741-AF92-B1E2E6416D95}" srcOrd="0" destOrd="0" presId="urn:microsoft.com/office/officeart/2008/layout/LinedList"/>
    <dgm:cxn modelId="{9BB68975-AB83-5C43-9FE2-6EFC93DFE2A6}" type="presParOf" srcId="{956B669E-FB5F-D14C-B840-06342B9EEF5D}" destId="{C07868C6-7E8A-A247-9279-03585F08BF6F}" srcOrd="1" destOrd="0" presId="urn:microsoft.com/office/officeart/2008/layout/LinedList"/>
    <dgm:cxn modelId="{6BE7CF28-5005-A045-8846-14C2343939C7}" type="presParOf" srcId="{EC69C3B6-318F-0245-A8DD-86B276B6E0E0}" destId="{6EA716FB-1462-C74F-A5CD-FD5F2D3F50F9}" srcOrd="8" destOrd="0" presId="urn:microsoft.com/office/officeart/2008/layout/LinedList"/>
    <dgm:cxn modelId="{8D313D41-D898-6F43-92AB-D75873236994}" type="presParOf" srcId="{EC69C3B6-318F-0245-A8DD-86B276B6E0E0}" destId="{B88F5CCC-99C6-8F48-BE83-B441067E53B7}" srcOrd="9" destOrd="0" presId="urn:microsoft.com/office/officeart/2008/layout/LinedList"/>
    <dgm:cxn modelId="{396AC212-4BAC-FF42-8DFB-3C145CBA63BE}" type="presParOf" srcId="{B88F5CCC-99C6-8F48-BE83-B441067E53B7}" destId="{2E1BBD34-BF03-C94B-A7D0-B59D0F74119D}" srcOrd="0" destOrd="0" presId="urn:microsoft.com/office/officeart/2008/layout/LinedList"/>
    <dgm:cxn modelId="{4188EDDC-C61C-8D4D-8BCB-42A443F48E72}" type="presParOf" srcId="{B88F5CCC-99C6-8F48-BE83-B441067E53B7}" destId="{31976F13-57CB-E84E-BAF5-6F43CB712920}" srcOrd="1" destOrd="0" presId="urn:microsoft.com/office/officeart/2008/layout/LinedList"/>
    <dgm:cxn modelId="{809BD670-4BDE-A242-8056-79ED81C9F9EF}" type="presParOf" srcId="{EC69C3B6-318F-0245-A8DD-86B276B6E0E0}" destId="{FC78643C-347E-0849-A129-B93A7BC5EC27}" srcOrd="10" destOrd="0" presId="urn:microsoft.com/office/officeart/2008/layout/LinedList"/>
    <dgm:cxn modelId="{B57A4AA5-621C-AF40-9516-8EB918A25434}" type="presParOf" srcId="{EC69C3B6-318F-0245-A8DD-86B276B6E0E0}" destId="{E1D6A1F7-D90D-3947-BA7E-A7B3A421ABB1}" srcOrd="11" destOrd="0" presId="urn:microsoft.com/office/officeart/2008/layout/LinedList"/>
    <dgm:cxn modelId="{E21373AF-1E80-F846-8CF3-5F5B23EFAD8A}" type="presParOf" srcId="{E1D6A1F7-D90D-3947-BA7E-A7B3A421ABB1}" destId="{32088346-717A-BF46-B05C-36DFEAFEFC31}" srcOrd="0" destOrd="0" presId="urn:microsoft.com/office/officeart/2008/layout/LinedList"/>
    <dgm:cxn modelId="{9BE799C2-B71B-4A4F-AB3A-D4FF2AC9A105}" type="presParOf" srcId="{E1D6A1F7-D90D-3947-BA7E-A7B3A421ABB1}" destId="{A18CB905-BC73-C843-A52E-37F80E9041D1}" srcOrd="1" destOrd="0" presId="urn:microsoft.com/office/officeart/2008/layout/LinedList"/>
    <dgm:cxn modelId="{4B21BF2F-6443-1048-83AC-C736169A659B}" type="presParOf" srcId="{EC69C3B6-318F-0245-A8DD-86B276B6E0E0}" destId="{6D2C73A0-5EDA-8644-9EF3-7483057F5F67}" srcOrd="12" destOrd="0" presId="urn:microsoft.com/office/officeart/2008/layout/LinedList"/>
    <dgm:cxn modelId="{FE596208-84F6-E143-9103-A7237C049973}" type="presParOf" srcId="{EC69C3B6-318F-0245-A8DD-86B276B6E0E0}" destId="{0D022F1A-F01C-5A48-87CF-7C3A53C8F208}" srcOrd="13" destOrd="0" presId="urn:microsoft.com/office/officeart/2008/layout/LinedList"/>
    <dgm:cxn modelId="{B2B159F2-4288-8541-840D-AA909B926850}" type="presParOf" srcId="{0D022F1A-F01C-5A48-87CF-7C3A53C8F208}" destId="{0D5F9F71-EF75-134F-8D15-A4A09D92D86B}" srcOrd="0" destOrd="0" presId="urn:microsoft.com/office/officeart/2008/layout/LinedList"/>
    <dgm:cxn modelId="{ABA124DA-716F-7349-BA3C-2F27CE4DBA97}" type="presParOf" srcId="{0D022F1A-F01C-5A48-87CF-7C3A53C8F208}" destId="{4BE66FE7-C496-AB45-B82F-EBB3BE6729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5C5FA-EE64-436B-A61F-57E7CBE6772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E738A6-8F36-4F56-A732-C71F4DDB67F0}">
      <dgm:prSet/>
      <dgm:spPr/>
      <dgm:t>
        <a:bodyPr/>
        <a:lstStyle/>
        <a:p>
          <a:r>
            <a:rPr kumimoji="1" lang="zh-CN"/>
            <a:t>在倒排链的</a:t>
          </a:r>
          <a:r>
            <a:rPr kumimoji="1" lang="en-US"/>
            <a:t>key</a:t>
          </a:r>
          <a:r>
            <a:rPr kumimoji="1" lang="zh-CN"/>
            <a:t>上作文章。</a:t>
          </a:r>
          <a:endParaRPr lang="en-US"/>
        </a:p>
      </dgm:t>
    </dgm:pt>
    <dgm:pt modelId="{8760255E-07B0-435C-BFD9-503AE1CDDF04}" cxnId="{C12C3D09-7CBE-4347-AB20-11D294829799}" type="parTrans">
      <dgm:prSet/>
      <dgm:spPr/>
      <dgm:t>
        <a:bodyPr/>
        <a:lstStyle/>
        <a:p>
          <a:endParaRPr lang="en-US"/>
        </a:p>
      </dgm:t>
    </dgm:pt>
    <dgm:pt modelId="{4747DAB1-9B5A-48EF-94D9-9D12A6F9C989}" cxnId="{C12C3D09-7CBE-4347-AB20-11D294829799}" type="sibTrans">
      <dgm:prSet/>
      <dgm:spPr/>
      <dgm:t>
        <a:bodyPr/>
        <a:lstStyle/>
        <a:p>
          <a:endParaRPr lang="en-US"/>
        </a:p>
      </dgm:t>
    </dgm:pt>
    <dgm:pt modelId="{0F8D68E6-EE1D-4532-8127-77608D792920}">
      <dgm:prSet/>
      <dgm:spPr/>
      <dgm:t>
        <a:bodyPr/>
        <a:lstStyle/>
        <a:p>
          <a:r>
            <a:rPr kumimoji="1" lang="zh-CN"/>
            <a:t>职位分词、省、城市、公司名、公司</a:t>
          </a:r>
          <a:r>
            <a:rPr kumimoji="1" lang="en-US"/>
            <a:t>ID</a:t>
          </a:r>
          <a:r>
            <a:rPr kumimoji="1" lang="zh-CN"/>
            <a:t>、人名都可以作为</a:t>
          </a:r>
          <a:r>
            <a:rPr kumimoji="1" lang="en-US"/>
            <a:t>key</a:t>
          </a:r>
          <a:r>
            <a:rPr kumimoji="1" lang="zh-CN"/>
            <a:t>。</a:t>
          </a:r>
          <a:endParaRPr lang="en-US"/>
        </a:p>
      </dgm:t>
    </dgm:pt>
    <dgm:pt modelId="{782B76B3-1461-4E43-9E6C-79E3C95B6CF4}" cxnId="{3764C454-00F9-4149-874D-9F18ADC7049B}" type="parTrans">
      <dgm:prSet/>
      <dgm:spPr/>
      <dgm:t>
        <a:bodyPr/>
        <a:lstStyle/>
        <a:p>
          <a:endParaRPr lang="en-US"/>
        </a:p>
      </dgm:t>
    </dgm:pt>
    <dgm:pt modelId="{7F237D4E-FEF2-4CDE-8F04-4BE91A185F59}" cxnId="{3764C454-00F9-4149-874D-9F18ADC7049B}" type="sibTrans">
      <dgm:prSet/>
      <dgm:spPr/>
      <dgm:t>
        <a:bodyPr/>
        <a:lstStyle/>
        <a:p>
          <a:endParaRPr lang="en-US"/>
        </a:p>
      </dgm:t>
    </dgm:pt>
    <dgm:pt modelId="{E1B71D75-CCE2-43A6-BCE8-54FCEDEF35F9}">
      <dgm:prSet/>
      <dgm:spPr/>
      <dgm:t>
        <a:bodyPr/>
        <a:lstStyle/>
        <a:p>
          <a:r>
            <a:rPr kumimoji="1" lang="zh-CN" dirty="0"/>
            <a:t>倒排拉链的</a:t>
          </a:r>
          <a:r>
            <a:rPr kumimoji="1" lang="zh-CN" altLang="en-US" dirty="0"/>
            <a:t>每</a:t>
          </a:r>
          <a:r>
            <a:rPr kumimoji="1" lang="zh-CN" dirty="0"/>
            <a:t>一个元素除了存</a:t>
          </a:r>
          <a:r>
            <a:rPr kumimoji="1" lang="zh-CN" altLang="en-US" dirty="0"/>
            <a:t>储</a:t>
          </a:r>
          <a:r>
            <a:rPr kumimoji="1" lang="en-US" dirty="0" err="1"/>
            <a:t>docID</a:t>
          </a:r>
          <a:r>
            <a:rPr kumimoji="1" lang="zh-CN" dirty="0"/>
            <a:t>，额外存储一个</a:t>
          </a:r>
          <a:r>
            <a:rPr kumimoji="1" lang="en-US" dirty="0"/>
            <a:t>int32</a:t>
          </a:r>
          <a:r>
            <a:rPr kumimoji="1" lang="zh-CN" dirty="0"/>
            <a:t>，可以表示</a:t>
          </a:r>
          <a:r>
            <a:rPr kumimoji="1" lang="en-US" dirty="0"/>
            <a:t>32</a:t>
          </a:r>
          <a:r>
            <a:rPr kumimoji="1" lang="zh-CN" dirty="0"/>
            <a:t>个</a:t>
          </a:r>
          <a:r>
            <a:rPr kumimoji="1" lang="en-US" dirty="0"/>
            <a:t>bool</a:t>
          </a:r>
          <a:r>
            <a:rPr kumimoji="1" lang="zh-CN" dirty="0"/>
            <a:t>型属性。遍历倒排链时通过位运算就可以完成筛选功能。</a:t>
          </a:r>
          <a:endParaRPr lang="en-US" dirty="0"/>
        </a:p>
      </dgm:t>
    </dgm:pt>
    <dgm:pt modelId="{0F5158F4-CA97-4849-9452-B5DA79E27EBF}" cxnId="{AC2D71C4-3379-4668-854E-72AFBF40A1AE}" type="parTrans">
      <dgm:prSet/>
      <dgm:spPr/>
      <dgm:t>
        <a:bodyPr/>
        <a:lstStyle/>
        <a:p>
          <a:endParaRPr lang="en-US"/>
        </a:p>
      </dgm:t>
    </dgm:pt>
    <dgm:pt modelId="{70281609-B214-4D80-8528-40449916166E}" cxnId="{AC2D71C4-3379-4668-854E-72AFBF40A1AE}" type="sibTrans">
      <dgm:prSet/>
      <dgm:spPr/>
      <dgm:t>
        <a:bodyPr/>
        <a:lstStyle/>
        <a:p>
          <a:endParaRPr lang="en-US"/>
        </a:p>
      </dgm:t>
    </dgm:pt>
    <dgm:pt modelId="{477BAD37-87EE-4D38-923C-26D8A1EB7CB8}">
      <dgm:prSet/>
      <dgm:spPr/>
      <dgm:t>
        <a:bodyPr/>
        <a:lstStyle/>
        <a:p>
          <a:r>
            <a:rPr kumimoji="1" lang="zh-CN"/>
            <a:t>举例：可直聊、</a:t>
          </a:r>
          <a:r>
            <a:rPr kumimoji="1" lang="en-US"/>
            <a:t>985</a:t>
          </a:r>
          <a:r>
            <a:rPr kumimoji="1" lang="zh-CN"/>
            <a:t>、</a:t>
          </a:r>
          <a:r>
            <a:rPr kumimoji="1" lang="en-US"/>
            <a:t>211</a:t>
          </a:r>
          <a:r>
            <a:rPr kumimoji="1" lang="zh-CN"/>
            <a:t>、是否猎头、工龄</a:t>
          </a:r>
          <a:r>
            <a:rPr kumimoji="1" lang="en-US"/>
            <a:t>(</a:t>
          </a:r>
          <a:r>
            <a:rPr kumimoji="1" lang="zh-CN"/>
            <a:t>连续属性</a:t>
          </a:r>
          <a:r>
            <a:rPr kumimoji="1" lang="en-US"/>
            <a:t>)</a:t>
          </a:r>
          <a:r>
            <a:rPr kumimoji="1" lang="zh-CN"/>
            <a:t>、学历</a:t>
          </a:r>
          <a:r>
            <a:rPr kumimoji="1" lang="en-US"/>
            <a:t>(</a:t>
          </a:r>
          <a:r>
            <a:rPr kumimoji="1" lang="zh-CN"/>
            <a:t>范围查找</a:t>
          </a:r>
          <a:r>
            <a:rPr kumimoji="1" lang="en-US"/>
            <a:t>)</a:t>
          </a:r>
          <a:endParaRPr lang="en-US"/>
        </a:p>
      </dgm:t>
    </dgm:pt>
    <dgm:pt modelId="{3D24AC8E-462E-4FB7-AC4E-34CDCAA38432}" cxnId="{72CA6CEA-A14E-4338-9F29-BFD7648D1767}" type="parTrans">
      <dgm:prSet/>
      <dgm:spPr/>
      <dgm:t>
        <a:bodyPr/>
        <a:lstStyle/>
        <a:p>
          <a:endParaRPr lang="en-US"/>
        </a:p>
      </dgm:t>
    </dgm:pt>
    <dgm:pt modelId="{FB2EEC25-18F3-4EDF-8FC3-81B36890D335}" cxnId="{72CA6CEA-A14E-4338-9F29-BFD7648D1767}" type="sibTrans">
      <dgm:prSet/>
      <dgm:spPr/>
      <dgm:t>
        <a:bodyPr/>
        <a:lstStyle/>
        <a:p>
          <a:endParaRPr lang="en-US"/>
        </a:p>
      </dgm:t>
    </dgm:pt>
    <dgm:pt modelId="{F6C2CDD8-5700-4D68-847A-8EA05B0AEB03}">
      <dgm:prSet/>
      <dgm:spPr/>
      <dgm:t>
        <a:bodyPr/>
        <a:lstStyle/>
        <a:p>
          <a:r>
            <a:rPr kumimoji="1" lang="zh-CN"/>
            <a:t>取出正排拿到所有属性后再做过滤。</a:t>
          </a:r>
          <a:endParaRPr lang="en-US"/>
        </a:p>
      </dgm:t>
    </dgm:pt>
    <dgm:pt modelId="{A81C1942-52ED-4498-A275-35190E4D184C}" cxnId="{7B21CEF2-12F2-4130-9237-E506C8720D8F}" type="parTrans">
      <dgm:prSet/>
      <dgm:spPr/>
      <dgm:t>
        <a:bodyPr/>
        <a:lstStyle/>
        <a:p>
          <a:endParaRPr lang="en-US"/>
        </a:p>
      </dgm:t>
    </dgm:pt>
    <dgm:pt modelId="{72AD5ACB-0004-41A1-8025-8A91D7AB1862}" cxnId="{7B21CEF2-12F2-4130-9237-E506C8720D8F}" type="sibTrans">
      <dgm:prSet/>
      <dgm:spPr/>
      <dgm:t>
        <a:bodyPr/>
        <a:lstStyle/>
        <a:p>
          <a:endParaRPr lang="en-US"/>
        </a:p>
      </dgm:t>
    </dgm:pt>
    <dgm:pt modelId="{BE68223F-7DC4-49B5-BACE-F9507CEE8B3C}">
      <dgm:prSet/>
      <dgm:spPr/>
      <dgm:t>
        <a:bodyPr/>
        <a:lstStyle/>
        <a:p>
          <a:r>
            <a:rPr kumimoji="1" lang="zh-CN"/>
            <a:t>举例：工龄</a:t>
          </a:r>
          <a:r>
            <a:rPr kumimoji="1" lang="en-US"/>
            <a:t>(</a:t>
          </a:r>
          <a:r>
            <a:rPr kumimoji="1" lang="zh-CN"/>
            <a:t>连续属性</a:t>
          </a:r>
          <a:r>
            <a:rPr kumimoji="1" lang="en-US"/>
            <a:t>)</a:t>
          </a:r>
          <a:r>
            <a:rPr kumimoji="1" lang="zh-CN"/>
            <a:t>、学校、行业</a:t>
          </a:r>
          <a:endParaRPr lang="en-US"/>
        </a:p>
      </dgm:t>
    </dgm:pt>
    <dgm:pt modelId="{0CA3687D-A3E2-4C2D-A9F0-0ACC7C70A4A9}" cxnId="{C7AA6B1A-D6A9-44FF-A6E8-66BC7EF2466F}" type="parTrans">
      <dgm:prSet/>
      <dgm:spPr/>
      <dgm:t>
        <a:bodyPr/>
        <a:lstStyle/>
        <a:p>
          <a:endParaRPr lang="en-US"/>
        </a:p>
      </dgm:t>
    </dgm:pt>
    <dgm:pt modelId="{F1C4E12F-40E1-41F4-9C50-6277CA1ED67E}" cxnId="{C7AA6B1A-D6A9-44FF-A6E8-66BC7EF2466F}" type="sibTrans">
      <dgm:prSet/>
      <dgm:spPr/>
      <dgm:t>
        <a:bodyPr/>
        <a:lstStyle/>
        <a:p>
          <a:endParaRPr lang="en-US"/>
        </a:p>
      </dgm:t>
    </dgm:pt>
    <dgm:pt modelId="{12E74C6D-0305-C149-9B48-6DDD39F4F570}" type="pres">
      <dgm:prSet presAssocID="{9275C5FA-EE64-436B-A61F-57E7CBE6772F}" presName="linear" presStyleCnt="0">
        <dgm:presLayoutVars>
          <dgm:animLvl val="lvl"/>
          <dgm:resizeHandles val="exact"/>
        </dgm:presLayoutVars>
      </dgm:prSet>
      <dgm:spPr/>
    </dgm:pt>
    <dgm:pt modelId="{C8C782EE-0617-1F46-BC09-0CA75D897107}" type="pres">
      <dgm:prSet presAssocID="{36E738A6-8F36-4F56-A732-C71F4DDB67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438680-D5E7-1941-8B7D-6A126424723B}" type="pres">
      <dgm:prSet presAssocID="{36E738A6-8F36-4F56-A732-C71F4DDB67F0}" presName="childText" presStyleLbl="revTx" presStyleIdx="0" presStyleCnt="3">
        <dgm:presLayoutVars>
          <dgm:bulletEnabled val="1"/>
        </dgm:presLayoutVars>
      </dgm:prSet>
      <dgm:spPr/>
    </dgm:pt>
    <dgm:pt modelId="{E2D436D1-C0EE-874A-96E7-BDB5F5F06788}" type="pres">
      <dgm:prSet presAssocID="{E1B71D75-CCE2-43A6-BCE8-54FCEDEF35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BABDD6-2AB6-174E-ACAD-68F19BA6F695}" type="pres">
      <dgm:prSet presAssocID="{E1B71D75-CCE2-43A6-BCE8-54FCEDEF35F9}" presName="childText" presStyleLbl="revTx" presStyleIdx="1" presStyleCnt="3">
        <dgm:presLayoutVars>
          <dgm:bulletEnabled val="1"/>
        </dgm:presLayoutVars>
      </dgm:prSet>
      <dgm:spPr/>
    </dgm:pt>
    <dgm:pt modelId="{9D8D2C73-1794-FF42-9A7A-3D15F995B339}" type="pres">
      <dgm:prSet presAssocID="{F6C2CDD8-5700-4D68-847A-8EA05B0AEB0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048997-9D60-0A46-8DCA-AB65CFE123EF}" type="pres">
      <dgm:prSet presAssocID="{F6C2CDD8-5700-4D68-847A-8EA05B0AEB0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12C3D09-7CBE-4347-AB20-11D294829799}" srcId="{9275C5FA-EE64-436B-A61F-57E7CBE6772F}" destId="{36E738A6-8F36-4F56-A732-C71F4DDB67F0}" srcOrd="0" destOrd="0" parTransId="{8760255E-07B0-435C-BFD9-503AE1CDDF04}" sibTransId="{4747DAB1-9B5A-48EF-94D9-9D12A6F9C989}"/>
    <dgm:cxn modelId="{C7AA6B1A-D6A9-44FF-A6E8-66BC7EF2466F}" srcId="{F6C2CDD8-5700-4D68-847A-8EA05B0AEB03}" destId="{BE68223F-7DC4-49B5-BACE-F9507CEE8B3C}" srcOrd="0" destOrd="0" parTransId="{0CA3687D-A3E2-4C2D-A9F0-0ACC7C70A4A9}" sibTransId="{F1C4E12F-40E1-41F4-9C50-6277CA1ED67E}"/>
    <dgm:cxn modelId="{8AF94E20-3E40-5647-8B3E-BEC944AA2056}" type="presOf" srcId="{477BAD37-87EE-4D38-923C-26D8A1EB7CB8}" destId="{E8BABDD6-2AB6-174E-ACAD-68F19BA6F695}" srcOrd="0" destOrd="0" presId="urn:microsoft.com/office/officeart/2005/8/layout/vList2"/>
    <dgm:cxn modelId="{DA27B93C-F62F-FD45-8BC7-13E751ABCF94}" type="presOf" srcId="{E1B71D75-CCE2-43A6-BCE8-54FCEDEF35F9}" destId="{E2D436D1-C0EE-874A-96E7-BDB5F5F06788}" srcOrd="0" destOrd="0" presId="urn:microsoft.com/office/officeart/2005/8/layout/vList2"/>
    <dgm:cxn modelId="{3764C454-00F9-4149-874D-9F18ADC7049B}" srcId="{36E738A6-8F36-4F56-A732-C71F4DDB67F0}" destId="{0F8D68E6-EE1D-4532-8127-77608D792920}" srcOrd="0" destOrd="0" parTransId="{782B76B3-1461-4E43-9E6C-79E3C95B6CF4}" sibTransId="{7F237D4E-FEF2-4CDE-8F04-4BE91A185F59}"/>
    <dgm:cxn modelId="{F4864568-4569-E64E-9893-00C6972DFDD0}" type="presOf" srcId="{BE68223F-7DC4-49B5-BACE-F9507CEE8B3C}" destId="{D3048997-9D60-0A46-8DCA-AB65CFE123EF}" srcOrd="0" destOrd="0" presId="urn:microsoft.com/office/officeart/2005/8/layout/vList2"/>
    <dgm:cxn modelId="{4AB1A76A-BE15-244F-9172-4AE8F10D51DB}" type="presOf" srcId="{9275C5FA-EE64-436B-A61F-57E7CBE6772F}" destId="{12E74C6D-0305-C149-9B48-6DDD39F4F570}" srcOrd="0" destOrd="0" presId="urn:microsoft.com/office/officeart/2005/8/layout/vList2"/>
    <dgm:cxn modelId="{D5FCD179-8C36-F64A-8BA6-659B7EBAACF3}" type="presOf" srcId="{0F8D68E6-EE1D-4532-8127-77608D792920}" destId="{C1438680-D5E7-1941-8B7D-6A126424723B}" srcOrd="0" destOrd="0" presId="urn:microsoft.com/office/officeart/2005/8/layout/vList2"/>
    <dgm:cxn modelId="{AC2D71C4-3379-4668-854E-72AFBF40A1AE}" srcId="{9275C5FA-EE64-436B-A61F-57E7CBE6772F}" destId="{E1B71D75-CCE2-43A6-BCE8-54FCEDEF35F9}" srcOrd="1" destOrd="0" parTransId="{0F5158F4-CA97-4849-9452-B5DA79E27EBF}" sibTransId="{70281609-B214-4D80-8528-40449916166E}"/>
    <dgm:cxn modelId="{758ABEC8-B0C3-534A-9071-208B0E76A077}" type="presOf" srcId="{36E738A6-8F36-4F56-A732-C71F4DDB67F0}" destId="{C8C782EE-0617-1F46-BC09-0CA75D897107}" srcOrd="0" destOrd="0" presId="urn:microsoft.com/office/officeart/2005/8/layout/vList2"/>
    <dgm:cxn modelId="{5414BFCB-D0E5-2640-8B9C-CBD9E2573B3A}" type="presOf" srcId="{F6C2CDD8-5700-4D68-847A-8EA05B0AEB03}" destId="{9D8D2C73-1794-FF42-9A7A-3D15F995B339}" srcOrd="0" destOrd="0" presId="urn:microsoft.com/office/officeart/2005/8/layout/vList2"/>
    <dgm:cxn modelId="{72CA6CEA-A14E-4338-9F29-BFD7648D1767}" srcId="{E1B71D75-CCE2-43A6-BCE8-54FCEDEF35F9}" destId="{477BAD37-87EE-4D38-923C-26D8A1EB7CB8}" srcOrd="0" destOrd="0" parTransId="{3D24AC8E-462E-4FB7-AC4E-34CDCAA38432}" sibTransId="{FB2EEC25-18F3-4EDF-8FC3-81B36890D335}"/>
    <dgm:cxn modelId="{7B21CEF2-12F2-4130-9237-E506C8720D8F}" srcId="{9275C5FA-EE64-436B-A61F-57E7CBE6772F}" destId="{F6C2CDD8-5700-4D68-847A-8EA05B0AEB03}" srcOrd="2" destOrd="0" parTransId="{A81C1942-52ED-4498-A275-35190E4D184C}" sibTransId="{72AD5ACB-0004-41A1-8025-8A91D7AB1862}"/>
    <dgm:cxn modelId="{BFB3AC7D-6F93-9C48-8746-07C7339E5930}" type="presParOf" srcId="{12E74C6D-0305-C149-9B48-6DDD39F4F570}" destId="{C8C782EE-0617-1F46-BC09-0CA75D897107}" srcOrd="0" destOrd="0" presId="urn:microsoft.com/office/officeart/2005/8/layout/vList2"/>
    <dgm:cxn modelId="{E190C5EF-D1FD-0B43-A06C-E7A4281C4FE3}" type="presParOf" srcId="{12E74C6D-0305-C149-9B48-6DDD39F4F570}" destId="{C1438680-D5E7-1941-8B7D-6A126424723B}" srcOrd="1" destOrd="0" presId="urn:microsoft.com/office/officeart/2005/8/layout/vList2"/>
    <dgm:cxn modelId="{B922F31B-E896-D045-8F05-B32ECDB6C26E}" type="presParOf" srcId="{12E74C6D-0305-C149-9B48-6DDD39F4F570}" destId="{E2D436D1-C0EE-874A-96E7-BDB5F5F06788}" srcOrd="2" destOrd="0" presId="urn:microsoft.com/office/officeart/2005/8/layout/vList2"/>
    <dgm:cxn modelId="{18564550-0945-5042-B4D0-5CC92B398440}" type="presParOf" srcId="{12E74C6D-0305-C149-9B48-6DDD39F4F570}" destId="{E8BABDD6-2AB6-174E-ACAD-68F19BA6F695}" srcOrd="3" destOrd="0" presId="urn:microsoft.com/office/officeart/2005/8/layout/vList2"/>
    <dgm:cxn modelId="{84A72FC9-C46E-424C-9A7D-0A0A94C37DC0}" type="presParOf" srcId="{12E74C6D-0305-C149-9B48-6DDD39F4F570}" destId="{9D8D2C73-1794-FF42-9A7A-3D15F995B339}" srcOrd="4" destOrd="0" presId="urn:microsoft.com/office/officeart/2005/8/layout/vList2"/>
    <dgm:cxn modelId="{E862C42C-C3CA-134B-92AE-601923725AEB}" type="presParOf" srcId="{12E74C6D-0305-C149-9B48-6DDD39F4F570}" destId="{D3048997-9D60-0A46-8DCA-AB65CFE123E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6C004-02C7-460F-8A5A-02910A79C8F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DC30DD-54E2-447C-A5BB-7B00ABF3EC49}">
      <dgm:prSet/>
      <dgm:spPr/>
      <dgm:t>
        <a:bodyPr/>
        <a:lstStyle/>
        <a:p>
          <a:r>
            <a:rPr kumimoji="1" lang="en-US"/>
            <a:t>Goroutine</a:t>
          </a:r>
          <a:r>
            <a:rPr kumimoji="1" lang="zh-CN"/>
            <a:t>的量要克制，虽然可以轻忽创建上百万的</a:t>
          </a:r>
          <a:r>
            <a:rPr kumimoji="1" lang="en-US"/>
            <a:t>routine</a:t>
          </a:r>
          <a:r>
            <a:rPr kumimoji="1" lang="zh-CN"/>
            <a:t>，但真正在执行的不超过</a:t>
          </a:r>
          <a:r>
            <a:rPr kumimoji="1" lang="en-US"/>
            <a:t>1</a:t>
          </a:r>
          <a:r>
            <a:rPr kumimoji="1" lang="zh-CN"/>
            <a:t>万。</a:t>
          </a:r>
          <a:endParaRPr lang="en-US"/>
        </a:p>
      </dgm:t>
    </dgm:pt>
    <dgm:pt modelId="{B9B4427A-E189-432B-8B01-93EADE872B22}" cxnId="{7AB2B791-9709-44BE-9F55-B9DF177BFD65}" type="parTrans">
      <dgm:prSet/>
      <dgm:spPr/>
      <dgm:t>
        <a:bodyPr/>
        <a:lstStyle/>
        <a:p>
          <a:endParaRPr lang="en-US"/>
        </a:p>
      </dgm:t>
    </dgm:pt>
    <dgm:pt modelId="{045A7817-C877-4306-A85D-6417F6A77484}" cxnId="{7AB2B791-9709-44BE-9F55-B9DF177BFD65}" type="sibTrans">
      <dgm:prSet/>
      <dgm:spPr/>
      <dgm:t>
        <a:bodyPr/>
        <a:lstStyle/>
        <a:p>
          <a:endParaRPr lang="en-US"/>
        </a:p>
      </dgm:t>
    </dgm:pt>
    <dgm:pt modelId="{D31359AF-0E54-4AAE-BD00-F6B37E3E7134}">
      <dgm:prSet/>
      <dgm:spPr/>
      <dgm:t>
        <a:bodyPr/>
        <a:lstStyle/>
        <a:p>
          <a:r>
            <a:rPr kumimoji="1" lang="zh-CN"/>
            <a:t>用</a:t>
          </a:r>
          <a:r>
            <a:rPr kumimoji="1" lang="en-US"/>
            <a:t>slice</a:t>
          </a:r>
          <a:r>
            <a:rPr kumimoji="1" lang="zh-CN"/>
            <a:t>替代并发容器（</a:t>
          </a:r>
          <a:r>
            <a:rPr kumimoji="1" lang="en-US"/>
            <a:t>channel</a:t>
          </a:r>
          <a:r>
            <a:rPr kumimoji="1" lang="zh-CN"/>
            <a:t>和</a:t>
          </a:r>
          <a:r>
            <a:rPr kumimoji="1" lang="en-US"/>
            <a:t>ConcurrentHashMap</a:t>
          </a:r>
          <a:r>
            <a:rPr kumimoji="1" lang="zh-CN"/>
            <a:t>）</a:t>
          </a:r>
          <a:endParaRPr lang="en-US"/>
        </a:p>
      </dgm:t>
    </dgm:pt>
    <dgm:pt modelId="{D4F17432-264A-4713-A230-653D7E5987CE}" cxnId="{E8A4559A-B48E-46EF-8E73-BE06A2D85D04}" type="parTrans">
      <dgm:prSet/>
      <dgm:spPr/>
      <dgm:t>
        <a:bodyPr/>
        <a:lstStyle/>
        <a:p>
          <a:endParaRPr lang="en-US"/>
        </a:p>
      </dgm:t>
    </dgm:pt>
    <dgm:pt modelId="{09781757-D1D9-45DE-8AC7-8D9BAB1157CA}" cxnId="{E8A4559A-B48E-46EF-8E73-BE06A2D85D04}" type="sibTrans">
      <dgm:prSet/>
      <dgm:spPr/>
      <dgm:t>
        <a:bodyPr/>
        <a:lstStyle/>
        <a:p>
          <a:endParaRPr lang="en-US"/>
        </a:p>
      </dgm:t>
    </dgm:pt>
    <dgm:pt modelId="{FDF171AC-D2C6-4F57-9384-98C58404D8D1}">
      <dgm:prSet/>
      <dgm:spPr/>
      <dgm:t>
        <a:bodyPr/>
        <a:lstStyle/>
        <a:p>
          <a:r>
            <a:rPr kumimoji="1" lang="zh-CN"/>
            <a:t>并发容器都要加锁</a:t>
          </a:r>
          <a:endParaRPr lang="en-US"/>
        </a:p>
      </dgm:t>
    </dgm:pt>
    <dgm:pt modelId="{DE2DD66B-FF17-485A-861C-8EAC1666A36E}" cxnId="{D2505DA2-CE6C-4499-AB3B-1CA562FB64CD}" type="parTrans">
      <dgm:prSet/>
      <dgm:spPr/>
      <dgm:t>
        <a:bodyPr/>
        <a:lstStyle/>
        <a:p>
          <a:endParaRPr lang="en-US"/>
        </a:p>
      </dgm:t>
    </dgm:pt>
    <dgm:pt modelId="{EB280EBA-CCF6-4AC2-9B8B-AEF04C43C372}" cxnId="{D2505DA2-CE6C-4499-AB3B-1CA562FB64CD}" type="sibTrans">
      <dgm:prSet/>
      <dgm:spPr/>
      <dgm:t>
        <a:bodyPr/>
        <a:lstStyle/>
        <a:p>
          <a:endParaRPr lang="en-US"/>
        </a:p>
      </dgm:t>
    </dgm:pt>
    <dgm:pt modelId="{98615D6D-C530-43C7-9480-E3C35B95F82C}">
      <dgm:prSet/>
      <dgm:spPr/>
      <dgm:t>
        <a:bodyPr/>
        <a:lstStyle/>
        <a:p>
          <a:r>
            <a:rPr kumimoji="1" lang="en-US"/>
            <a:t>Golang</a:t>
          </a:r>
          <a:r>
            <a:rPr kumimoji="1" lang="zh-CN"/>
            <a:t>中的</a:t>
          </a:r>
          <a:r>
            <a:rPr kumimoji="1" lang="en-US"/>
            <a:t>array</a:t>
          </a:r>
          <a:r>
            <a:rPr kumimoji="1" lang="zh-CN"/>
            <a:t>、</a:t>
          </a:r>
          <a:r>
            <a:rPr kumimoji="1" lang="en-US"/>
            <a:t>slice</a:t>
          </a:r>
          <a:r>
            <a:rPr kumimoji="1" lang="zh-CN"/>
            <a:t>、</a:t>
          </a:r>
          <a:r>
            <a:rPr kumimoji="1" lang="en-US"/>
            <a:t>struct</a:t>
          </a:r>
          <a:r>
            <a:rPr kumimoji="1" lang="zh-CN"/>
            <a:t>都支持并发读写，如果确定不存在</a:t>
          </a:r>
          <a:r>
            <a:rPr kumimoji="1" lang="en-US"/>
            <a:t>race</a:t>
          </a:r>
          <a:r>
            <a:rPr kumimoji="1" lang="zh-CN"/>
            <a:t> </a:t>
          </a:r>
          <a:r>
            <a:rPr kumimoji="1" lang="en-US"/>
            <a:t>condition</a:t>
          </a:r>
          <a:r>
            <a:rPr kumimoji="1" lang="zh-CN"/>
            <a:t>可以不加锁</a:t>
          </a:r>
          <a:endParaRPr lang="en-US"/>
        </a:p>
      </dgm:t>
    </dgm:pt>
    <dgm:pt modelId="{B213668B-1D9A-4AB0-AF90-D6CDA1FE4D9B}" cxnId="{D8620BDA-480F-4833-9B96-97518DF9DCA0}" type="parTrans">
      <dgm:prSet/>
      <dgm:spPr/>
      <dgm:t>
        <a:bodyPr/>
        <a:lstStyle/>
        <a:p>
          <a:endParaRPr lang="en-US"/>
        </a:p>
      </dgm:t>
    </dgm:pt>
    <dgm:pt modelId="{22F2E6FB-F089-404B-8626-6F6428B29959}" cxnId="{D8620BDA-480F-4833-9B96-97518DF9DCA0}" type="sibTrans">
      <dgm:prSet/>
      <dgm:spPr/>
      <dgm:t>
        <a:bodyPr/>
        <a:lstStyle/>
        <a:p>
          <a:endParaRPr lang="en-US"/>
        </a:p>
      </dgm:t>
    </dgm:pt>
    <dgm:pt modelId="{8E39D387-CFEF-4F12-AB7E-AD2DA0C13BCD}">
      <dgm:prSet/>
      <dgm:spPr/>
      <dgm:t>
        <a:bodyPr/>
        <a:lstStyle/>
        <a:p>
          <a:r>
            <a:rPr kumimoji="1" lang="en-US"/>
            <a:t>map</a:t>
          </a:r>
          <a:r>
            <a:rPr kumimoji="1" lang="zh-CN"/>
            <a:t>不支持并发读写</a:t>
          </a:r>
          <a:endParaRPr lang="en-US"/>
        </a:p>
      </dgm:t>
    </dgm:pt>
    <dgm:pt modelId="{D6D067A4-BBBC-45F9-8554-3543D07CF5C5}" cxnId="{0415DB62-265C-4287-A473-8D474B356E78}" type="parTrans">
      <dgm:prSet/>
      <dgm:spPr/>
      <dgm:t>
        <a:bodyPr/>
        <a:lstStyle/>
        <a:p>
          <a:endParaRPr lang="en-US"/>
        </a:p>
      </dgm:t>
    </dgm:pt>
    <dgm:pt modelId="{729815D3-975E-4A91-97D1-DE54001E6711}" cxnId="{0415DB62-265C-4287-A473-8D474B356E78}" type="sibTrans">
      <dgm:prSet/>
      <dgm:spPr/>
      <dgm:t>
        <a:bodyPr/>
        <a:lstStyle/>
        <a:p>
          <a:endParaRPr lang="en-US"/>
        </a:p>
      </dgm:t>
    </dgm:pt>
    <dgm:pt modelId="{1215183A-0FE6-4F6D-B248-B27992DDD8DD}">
      <dgm:prSet/>
      <dgm:spPr/>
      <dgm:t>
        <a:bodyPr/>
        <a:lstStyle/>
        <a:p>
          <a:r>
            <a:rPr kumimoji="1" lang="zh-CN" dirty="0"/>
            <a:t>防止频繁</a:t>
          </a:r>
          <a:r>
            <a:rPr kumimoji="1" lang="en-US" dirty="0"/>
            <a:t>GC</a:t>
          </a:r>
          <a:endParaRPr lang="en-US" dirty="0"/>
        </a:p>
      </dgm:t>
    </dgm:pt>
    <dgm:pt modelId="{AE3BC351-FB56-4904-B875-7993CC6B1C11}" cxnId="{F54F8CAB-CA47-4B5E-9B1B-900CD7980DE2}" type="parTrans">
      <dgm:prSet/>
      <dgm:spPr/>
      <dgm:t>
        <a:bodyPr/>
        <a:lstStyle/>
        <a:p>
          <a:endParaRPr lang="en-US"/>
        </a:p>
      </dgm:t>
    </dgm:pt>
    <dgm:pt modelId="{6384072F-A2AE-4761-A05F-8E488DCDB47E}" cxnId="{F54F8CAB-CA47-4B5E-9B1B-900CD7980DE2}" type="sibTrans">
      <dgm:prSet/>
      <dgm:spPr/>
      <dgm:t>
        <a:bodyPr/>
        <a:lstStyle/>
        <a:p>
          <a:endParaRPr lang="en-US"/>
        </a:p>
      </dgm:t>
    </dgm:pt>
    <dgm:pt modelId="{405B5A44-C5E7-4616-AE76-5CBD66BE0099}">
      <dgm:prSet/>
      <dgm:spPr/>
      <dgm:t>
        <a:bodyPr/>
        <a:lstStyle/>
        <a:p>
          <a:r>
            <a:rPr kumimoji="1" lang="zh-CN"/>
            <a:t>在</a:t>
          </a:r>
          <a:r>
            <a:rPr kumimoji="1" lang="en-US"/>
            <a:t>make</a:t>
          </a:r>
          <a:r>
            <a:rPr kumimoji="1" lang="zh-CN"/>
            <a:t> </a:t>
          </a:r>
          <a:r>
            <a:rPr kumimoji="1" lang="en-US"/>
            <a:t>map</a:t>
          </a:r>
          <a:r>
            <a:rPr kumimoji="1" lang="zh-CN"/>
            <a:t>和</a:t>
          </a:r>
          <a:r>
            <a:rPr kumimoji="1" lang="en-US"/>
            <a:t>make</a:t>
          </a:r>
          <a:r>
            <a:rPr kumimoji="1" lang="zh-CN"/>
            <a:t> </a:t>
          </a:r>
          <a:r>
            <a:rPr kumimoji="1" lang="en-US"/>
            <a:t>slice</a:t>
          </a:r>
          <a:r>
            <a:rPr kumimoji="1" lang="zh-CN"/>
            <a:t>时全部指定</a:t>
          </a:r>
          <a:r>
            <a:rPr kumimoji="1" lang="en-US"/>
            <a:t>capacity</a:t>
          </a:r>
          <a:endParaRPr lang="en-US"/>
        </a:p>
      </dgm:t>
    </dgm:pt>
    <dgm:pt modelId="{8B60F67B-ABE1-4616-8C3A-3240DCA21550}" cxnId="{9B6222AB-5246-4D90-9D1D-2515B560DF24}" type="parTrans">
      <dgm:prSet/>
      <dgm:spPr/>
      <dgm:t>
        <a:bodyPr/>
        <a:lstStyle/>
        <a:p>
          <a:endParaRPr lang="en-US"/>
        </a:p>
      </dgm:t>
    </dgm:pt>
    <dgm:pt modelId="{2A5EB7C7-300F-426F-A0D2-478C887C3066}" cxnId="{9B6222AB-5246-4D90-9D1D-2515B560DF24}" type="sibTrans">
      <dgm:prSet/>
      <dgm:spPr/>
      <dgm:t>
        <a:bodyPr/>
        <a:lstStyle/>
        <a:p>
          <a:endParaRPr lang="en-US"/>
        </a:p>
      </dgm:t>
    </dgm:pt>
    <dgm:pt modelId="{F79BD71F-4115-4C25-A0DD-143C72764F9B}">
      <dgm:prSet/>
      <dgm:spPr/>
      <dgm:t>
        <a:bodyPr/>
        <a:lstStyle/>
        <a:p>
          <a:r>
            <a:rPr kumimoji="1" lang="zh-CN"/>
            <a:t>每次遍历倒排链时都要创建一个</a:t>
          </a:r>
          <a:r>
            <a:rPr kumimoji="1" lang="en-US"/>
            <a:t>int</a:t>
          </a:r>
          <a:r>
            <a:rPr kumimoji="1" lang="zh-CN"/>
            <a:t>数组以容纳满足</a:t>
          </a:r>
          <a:r>
            <a:rPr kumimoji="1" lang="en-US"/>
            <a:t>bits</a:t>
          </a:r>
          <a:r>
            <a:rPr kumimoji="1" lang="zh-CN"/>
            <a:t>的结果，此时可以创建一个生产</a:t>
          </a:r>
          <a:r>
            <a:rPr kumimoji="1" lang="en-US"/>
            <a:t>int</a:t>
          </a:r>
          <a:r>
            <a:rPr kumimoji="1" lang="zh-CN"/>
            <a:t>数组的</a:t>
          </a:r>
          <a:r>
            <a:rPr kumimoji="1" lang="en-US"/>
            <a:t>sync.Pool</a:t>
          </a:r>
          <a:endParaRPr lang="en-US"/>
        </a:p>
      </dgm:t>
    </dgm:pt>
    <dgm:pt modelId="{05BA6EC8-B632-4437-B99F-427355642260}" cxnId="{C8F78980-AFB2-4E66-9008-E6284AD0427B}" type="parTrans">
      <dgm:prSet/>
      <dgm:spPr/>
      <dgm:t>
        <a:bodyPr/>
        <a:lstStyle/>
        <a:p>
          <a:endParaRPr lang="en-US"/>
        </a:p>
      </dgm:t>
    </dgm:pt>
    <dgm:pt modelId="{CA9A35F6-4DEE-4C44-A415-DEFECED90C64}" cxnId="{C8F78980-AFB2-4E66-9008-E6284AD0427B}" type="sibTrans">
      <dgm:prSet/>
      <dgm:spPr/>
      <dgm:t>
        <a:bodyPr/>
        <a:lstStyle/>
        <a:p>
          <a:endParaRPr lang="en-US"/>
        </a:p>
      </dgm:t>
    </dgm:pt>
    <dgm:pt modelId="{DD55259F-76AF-BA46-8A16-585218D55E8E}" type="pres">
      <dgm:prSet presAssocID="{7A96C004-02C7-460F-8A5A-02910A79C8F6}" presName="linear" presStyleCnt="0">
        <dgm:presLayoutVars>
          <dgm:animLvl val="lvl"/>
          <dgm:resizeHandles val="exact"/>
        </dgm:presLayoutVars>
      </dgm:prSet>
      <dgm:spPr/>
    </dgm:pt>
    <dgm:pt modelId="{F974FFD3-4AC7-1F4E-A521-94A64033C02F}" type="pres">
      <dgm:prSet presAssocID="{A1DC30DD-54E2-447C-A5BB-7B00ABF3EC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824922-4078-F640-A619-BCE1FBF8C392}" type="pres">
      <dgm:prSet presAssocID="{045A7817-C877-4306-A85D-6417F6A77484}" presName="spacer" presStyleCnt="0"/>
      <dgm:spPr/>
    </dgm:pt>
    <dgm:pt modelId="{CE6B4008-2EEA-9540-917B-F029A165D6E0}" type="pres">
      <dgm:prSet presAssocID="{D31359AF-0E54-4AAE-BD00-F6B37E3E71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9BE9A2-A0F0-B24C-B384-F015F9ADE185}" type="pres">
      <dgm:prSet presAssocID="{D31359AF-0E54-4AAE-BD00-F6B37E3E7134}" presName="childText" presStyleLbl="revTx" presStyleIdx="0" presStyleCnt="2">
        <dgm:presLayoutVars>
          <dgm:bulletEnabled val="1"/>
        </dgm:presLayoutVars>
      </dgm:prSet>
      <dgm:spPr/>
    </dgm:pt>
    <dgm:pt modelId="{B5DA5425-9AEA-9D44-A039-8BCB46178CB0}" type="pres">
      <dgm:prSet presAssocID="{1215183A-0FE6-4F6D-B248-B27992DDD8D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AD8FAE0-0655-E045-AFFB-E63114D155C2}" type="pres">
      <dgm:prSet presAssocID="{1215183A-0FE6-4F6D-B248-B27992DDD8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C0CF32A-CDA1-364A-ADF7-96A3F27995E6}" type="presOf" srcId="{A1DC30DD-54E2-447C-A5BB-7B00ABF3EC49}" destId="{F974FFD3-4AC7-1F4E-A521-94A64033C02F}" srcOrd="0" destOrd="0" presId="urn:microsoft.com/office/officeart/2005/8/layout/vList2"/>
    <dgm:cxn modelId="{E0C8AF46-A971-B146-B83D-324C25A72CFA}" type="presOf" srcId="{F79BD71F-4115-4C25-A0DD-143C72764F9B}" destId="{EAD8FAE0-0655-E045-AFFB-E63114D155C2}" srcOrd="0" destOrd="1" presId="urn:microsoft.com/office/officeart/2005/8/layout/vList2"/>
    <dgm:cxn modelId="{32D50B4C-DCE7-1649-B961-06FAAA718A38}" type="presOf" srcId="{405B5A44-C5E7-4616-AE76-5CBD66BE0099}" destId="{EAD8FAE0-0655-E045-AFFB-E63114D155C2}" srcOrd="0" destOrd="0" presId="urn:microsoft.com/office/officeart/2005/8/layout/vList2"/>
    <dgm:cxn modelId="{8DDD964E-EBF9-3947-B58E-0FFAFA01FE6F}" type="presOf" srcId="{8E39D387-CFEF-4F12-AB7E-AD2DA0C13BCD}" destId="{0D9BE9A2-A0F0-B24C-B384-F015F9ADE185}" srcOrd="0" destOrd="2" presId="urn:microsoft.com/office/officeart/2005/8/layout/vList2"/>
    <dgm:cxn modelId="{0415DB62-265C-4287-A473-8D474B356E78}" srcId="{D31359AF-0E54-4AAE-BD00-F6B37E3E7134}" destId="{8E39D387-CFEF-4F12-AB7E-AD2DA0C13BCD}" srcOrd="2" destOrd="0" parTransId="{D6D067A4-BBBC-45F9-8554-3543D07CF5C5}" sibTransId="{729815D3-975E-4A91-97D1-DE54001E6711}"/>
    <dgm:cxn modelId="{8F07237F-E547-B44C-91AB-2EBB85A6DFF4}" type="presOf" srcId="{7A96C004-02C7-460F-8A5A-02910A79C8F6}" destId="{DD55259F-76AF-BA46-8A16-585218D55E8E}" srcOrd="0" destOrd="0" presId="urn:microsoft.com/office/officeart/2005/8/layout/vList2"/>
    <dgm:cxn modelId="{91F6CF7F-CFF2-2F46-AEA1-E8A7FE143561}" type="presOf" srcId="{FDF171AC-D2C6-4F57-9384-98C58404D8D1}" destId="{0D9BE9A2-A0F0-B24C-B384-F015F9ADE185}" srcOrd="0" destOrd="0" presId="urn:microsoft.com/office/officeart/2005/8/layout/vList2"/>
    <dgm:cxn modelId="{C8F78980-AFB2-4E66-9008-E6284AD0427B}" srcId="{1215183A-0FE6-4F6D-B248-B27992DDD8DD}" destId="{F79BD71F-4115-4C25-A0DD-143C72764F9B}" srcOrd="1" destOrd="0" parTransId="{05BA6EC8-B632-4437-B99F-427355642260}" sibTransId="{CA9A35F6-4DEE-4C44-A415-DEFECED90C64}"/>
    <dgm:cxn modelId="{384C338B-4415-EE4B-9CA0-305BCAB76E6E}" type="presOf" srcId="{1215183A-0FE6-4F6D-B248-B27992DDD8DD}" destId="{B5DA5425-9AEA-9D44-A039-8BCB46178CB0}" srcOrd="0" destOrd="0" presId="urn:microsoft.com/office/officeart/2005/8/layout/vList2"/>
    <dgm:cxn modelId="{7AB2B791-9709-44BE-9F55-B9DF177BFD65}" srcId="{7A96C004-02C7-460F-8A5A-02910A79C8F6}" destId="{A1DC30DD-54E2-447C-A5BB-7B00ABF3EC49}" srcOrd="0" destOrd="0" parTransId="{B9B4427A-E189-432B-8B01-93EADE872B22}" sibTransId="{045A7817-C877-4306-A85D-6417F6A77484}"/>
    <dgm:cxn modelId="{E8A4559A-B48E-46EF-8E73-BE06A2D85D04}" srcId="{7A96C004-02C7-460F-8A5A-02910A79C8F6}" destId="{D31359AF-0E54-4AAE-BD00-F6B37E3E7134}" srcOrd="1" destOrd="0" parTransId="{D4F17432-264A-4713-A230-653D7E5987CE}" sibTransId="{09781757-D1D9-45DE-8AC7-8D9BAB1157CA}"/>
    <dgm:cxn modelId="{D2505DA2-CE6C-4499-AB3B-1CA562FB64CD}" srcId="{D31359AF-0E54-4AAE-BD00-F6B37E3E7134}" destId="{FDF171AC-D2C6-4F57-9384-98C58404D8D1}" srcOrd="0" destOrd="0" parTransId="{DE2DD66B-FF17-485A-861C-8EAC1666A36E}" sibTransId="{EB280EBA-CCF6-4AC2-9B8B-AEF04C43C372}"/>
    <dgm:cxn modelId="{9B6222AB-5246-4D90-9D1D-2515B560DF24}" srcId="{1215183A-0FE6-4F6D-B248-B27992DDD8DD}" destId="{405B5A44-C5E7-4616-AE76-5CBD66BE0099}" srcOrd="0" destOrd="0" parTransId="{8B60F67B-ABE1-4616-8C3A-3240DCA21550}" sibTransId="{2A5EB7C7-300F-426F-A0D2-478C887C3066}"/>
    <dgm:cxn modelId="{F54F8CAB-CA47-4B5E-9B1B-900CD7980DE2}" srcId="{7A96C004-02C7-460F-8A5A-02910A79C8F6}" destId="{1215183A-0FE6-4F6D-B248-B27992DDD8DD}" srcOrd="2" destOrd="0" parTransId="{AE3BC351-FB56-4904-B875-7993CC6B1C11}" sibTransId="{6384072F-A2AE-4761-A05F-8E488DCDB47E}"/>
    <dgm:cxn modelId="{D8620BDA-480F-4833-9B96-97518DF9DCA0}" srcId="{D31359AF-0E54-4AAE-BD00-F6B37E3E7134}" destId="{98615D6D-C530-43C7-9480-E3C35B95F82C}" srcOrd="1" destOrd="0" parTransId="{B213668B-1D9A-4AB0-AF90-D6CDA1FE4D9B}" sibTransId="{22F2E6FB-F089-404B-8626-6F6428B29959}"/>
    <dgm:cxn modelId="{E32E9DDF-BD90-F74F-8875-68A7AACCF6D4}" type="presOf" srcId="{98615D6D-C530-43C7-9480-E3C35B95F82C}" destId="{0D9BE9A2-A0F0-B24C-B384-F015F9ADE185}" srcOrd="0" destOrd="1" presId="urn:microsoft.com/office/officeart/2005/8/layout/vList2"/>
    <dgm:cxn modelId="{75AC1FFF-DE46-3C40-B067-ECFF48C4FB69}" type="presOf" srcId="{D31359AF-0E54-4AAE-BD00-F6B37E3E7134}" destId="{CE6B4008-2EEA-9540-917B-F029A165D6E0}" srcOrd="0" destOrd="0" presId="urn:microsoft.com/office/officeart/2005/8/layout/vList2"/>
    <dgm:cxn modelId="{89510783-5026-D54D-9880-00A3E9DFDC39}" type="presParOf" srcId="{DD55259F-76AF-BA46-8A16-585218D55E8E}" destId="{F974FFD3-4AC7-1F4E-A521-94A64033C02F}" srcOrd="0" destOrd="0" presId="urn:microsoft.com/office/officeart/2005/8/layout/vList2"/>
    <dgm:cxn modelId="{48494003-E7C6-934B-A5DA-ACB1CCC97954}" type="presParOf" srcId="{DD55259F-76AF-BA46-8A16-585218D55E8E}" destId="{E1824922-4078-F640-A619-BCE1FBF8C392}" srcOrd="1" destOrd="0" presId="urn:microsoft.com/office/officeart/2005/8/layout/vList2"/>
    <dgm:cxn modelId="{1D56B0B4-9204-414C-BE56-A9804F89C96E}" type="presParOf" srcId="{DD55259F-76AF-BA46-8A16-585218D55E8E}" destId="{CE6B4008-2EEA-9540-917B-F029A165D6E0}" srcOrd="2" destOrd="0" presId="urn:microsoft.com/office/officeart/2005/8/layout/vList2"/>
    <dgm:cxn modelId="{57B4BB53-1714-254B-B16C-9232F35BDE4C}" type="presParOf" srcId="{DD55259F-76AF-BA46-8A16-585218D55E8E}" destId="{0D9BE9A2-A0F0-B24C-B384-F015F9ADE185}" srcOrd="3" destOrd="0" presId="urn:microsoft.com/office/officeart/2005/8/layout/vList2"/>
    <dgm:cxn modelId="{680969E7-6CE9-D540-81C9-B7044C642B77}" type="presParOf" srcId="{DD55259F-76AF-BA46-8A16-585218D55E8E}" destId="{B5DA5425-9AEA-9D44-A039-8BCB46178CB0}" srcOrd="4" destOrd="0" presId="urn:microsoft.com/office/officeart/2005/8/layout/vList2"/>
    <dgm:cxn modelId="{DBFC789D-6918-6943-AD56-592A82E046F4}" type="presParOf" srcId="{DD55259F-76AF-BA46-8A16-585218D55E8E}" destId="{EAD8FAE0-0655-E045-AFFB-E63114D155C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E2FAB7-B98B-0A4C-AD05-6EA9C7E34789}" type="doc">
      <dgm:prSet loTypeId="urn:microsoft.com/office/officeart/2005/8/layout/process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79A423A-08BD-4C41-93BE-CDC0D3ECC5B4}">
      <dgm:prSet phldrT="[文本]"/>
      <dgm:spPr/>
      <dgm:t>
        <a:bodyPr/>
        <a:lstStyle/>
        <a:p>
          <a:r>
            <a:rPr lang="zh-CN" altLang="en-US" dirty="0"/>
            <a:t>一级过载</a:t>
          </a:r>
        </a:p>
      </dgm:t>
    </dgm:pt>
    <dgm:pt modelId="{9E84D7FF-F73E-C548-9557-4A895A1599F2}" cxnId="{7D4DF8DD-1CDE-8B42-8550-EDACE4902C56}" type="parTrans">
      <dgm:prSet/>
      <dgm:spPr/>
      <dgm:t>
        <a:bodyPr/>
        <a:lstStyle/>
        <a:p>
          <a:endParaRPr lang="zh-CN" altLang="en-US"/>
        </a:p>
      </dgm:t>
    </dgm:pt>
    <dgm:pt modelId="{AED5EC77-2D16-B64D-BCA7-EE412C52DA82}" cxnId="{7D4DF8DD-1CDE-8B42-8550-EDACE4902C56}" type="sibTrans">
      <dgm:prSet/>
      <dgm:spPr/>
      <dgm:t>
        <a:bodyPr/>
        <a:lstStyle/>
        <a:p>
          <a:endParaRPr lang="zh-CN" altLang="en-US"/>
        </a:p>
      </dgm:t>
    </dgm:pt>
    <dgm:pt modelId="{7EA43FC3-CC26-7A4E-9818-8FB28AD3ECDB}">
      <dgm:prSet phldrT="[文本]"/>
      <dgm:spPr/>
      <dgm:t>
        <a:bodyPr/>
        <a:lstStyle/>
        <a:p>
          <a:r>
            <a:rPr lang="en-US" altLang="zh-CN" dirty="0"/>
            <a:t>&gt;1000</a:t>
          </a:r>
          <a:r>
            <a:rPr lang="zh-CN" altLang="en-US" dirty="0"/>
            <a:t>次</a:t>
          </a:r>
          <a:r>
            <a:rPr lang="en-US" altLang="zh-CN" dirty="0"/>
            <a:t>/1</a:t>
          </a:r>
          <a:r>
            <a:rPr lang="zh-CN" altLang="en-US" dirty="0"/>
            <a:t>秒</a:t>
          </a:r>
        </a:p>
      </dgm:t>
    </dgm:pt>
    <dgm:pt modelId="{CB13C97C-A763-6D45-B202-8BF2EC5A201D}" cxnId="{96919C82-1D90-B743-8A6A-5D270605778C}" type="parTrans">
      <dgm:prSet/>
      <dgm:spPr/>
      <dgm:t>
        <a:bodyPr/>
        <a:lstStyle/>
        <a:p>
          <a:endParaRPr lang="zh-CN" altLang="en-US"/>
        </a:p>
      </dgm:t>
    </dgm:pt>
    <dgm:pt modelId="{26F97BB3-FBF6-8F43-95DC-894F774969BC}" cxnId="{96919C82-1D90-B743-8A6A-5D270605778C}" type="sibTrans">
      <dgm:prSet/>
      <dgm:spPr/>
      <dgm:t>
        <a:bodyPr/>
        <a:lstStyle/>
        <a:p>
          <a:endParaRPr lang="zh-CN" altLang="en-US"/>
        </a:p>
      </dgm:t>
    </dgm:pt>
    <dgm:pt modelId="{6FD346A5-6BBE-1643-A313-0469A710C217}">
      <dgm:prSet phldrT="[文本]"/>
      <dgm:spPr/>
      <dgm:t>
        <a:bodyPr/>
        <a:lstStyle/>
        <a:p>
          <a:r>
            <a:rPr lang="zh-CN" altLang="en-US" dirty="0"/>
            <a:t>拒绝</a:t>
          </a:r>
          <a:r>
            <a:rPr lang="en-US" altLang="zh-CN" dirty="0"/>
            <a:t>50%</a:t>
          </a:r>
          <a:r>
            <a:rPr lang="zh-CN" altLang="en-US" dirty="0"/>
            <a:t>的请求</a:t>
          </a:r>
        </a:p>
      </dgm:t>
    </dgm:pt>
    <dgm:pt modelId="{5A806803-D3E9-2B4F-B310-91DF9657CEC5}" cxnId="{E68305CB-34B3-EC48-8975-7EE892D77DE5}" type="parTrans">
      <dgm:prSet/>
      <dgm:spPr/>
      <dgm:t>
        <a:bodyPr/>
        <a:lstStyle/>
        <a:p>
          <a:endParaRPr lang="zh-CN" altLang="en-US"/>
        </a:p>
      </dgm:t>
    </dgm:pt>
    <dgm:pt modelId="{38F1B710-4AB0-C145-B189-88D03A4768AB}" cxnId="{E68305CB-34B3-EC48-8975-7EE892D77DE5}" type="sibTrans">
      <dgm:prSet/>
      <dgm:spPr/>
      <dgm:t>
        <a:bodyPr/>
        <a:lstStyle/>
        <a:p>
          <a:endParaRPr lang="zh-CN" altLang="en-US"/>
        </a:p>
      </dgm:t>
    </dgm:pt>
    <dgm:pt modelId="{D33793AC-E0AF-924A-B43C-952FFF9532BD}">
      <dgm:prSet phldrT="[文本]"/>
      <dgm:spPr/>
      <dgm:t>
        <a:bodyPr/>
        <a:lstStyle/>
        <a:p>
          <a:r>
            <a:rPr lang="zh-CN" altLang="en-US" dirty="0"/>
            <a:t>二级过载</a:t>
          </a:r>
        </a:p>
      </dgm:t>
    </dgm:pt>
    <dgm:pt modelId="{2E7F33D4-9AA9-FF44-841D-FAFE3CB9350F}" cxnId="{C3B8F06E-5015-614C-A03A-342BC05EDACB}" type="parTrans">
      <dgm:prSet/>
      <dgm:spPr/>
      <dgm:t>
        <a:bodyPr/>
        <a:lstStyle/>
        <a:p>
          <a:endParaRPr lang="zh-CN" altLang="en-US"/>
        </a:p>
      </dgm:t>
    </dgm:pt>
    <dgm:pt modelId="{651CC8C5-44F8-1D47-B879-C7F08E182889}" cxnId="{C3B8F06E-5015-614C-A03A-342BC05EDACB}" type="sibTrans">
      <dgm:prSet/>
      <dgm:spPr/>
      <dgm:t>
        <a:bodyPr/>
        <a:lstStyle/>
        <a:p>
          <a:endParaRPr lang="zh-CN" altLang="en-US"/>
        </a:p>
      </dgm:t>
    </dgm:pt>
    <dgm:pt modelId="{171069D2-CA16-8143-A0E1-364F2C348F33}">
      <dgm:prSet phldrT="[文本]"/>
      <dgm:spPr/>
      <dgm:t>
        <a:bodyPr/>
        <a:lstStyle/>
        <a:p>
          <a:r>
            <a:rPr lang="en-US" altLang="zh-CN" dirty="0"/>
            <a:t>&gt;5000</a:t>
          </a:r>
          <a:r>
            <a:rPr lang="zh-CN" altLang="en-US" dirty="0"/>
            <a:t>次</a:t>
          </a:r>
          <a:r>
            <a:rPr lang="en-US" altLang="zh-CN" dirty="0"/>
            <a:t>/5</a:t>
          </a:r>
          <a:r>
            <a:rPr lang="zh-CN" altLang="en-US" dirty="0"/>
            <a:t>秒</a:t>
          </a:r>
        </a:p>
      </dgm:t>
    </dgm:pt>
    <dgm:pt modelId="{5B7650CC-34DA-0244-800E-51892AB962C6}" cxnId="{EDF03C96-B487-8B42-8D4B-991AEC59E0A7}" type="parTrans">
      <dgm:prSet/>
      <dgm:spPr/>
      <dgm:t>
        <a:bodyPr/>
        <a:lstStyle/>
        <a:p>
          <a:endParaRPr lang="zh-CN" altLang="en-US"/>
        </a:p>
      </dgm:t>
    </dgm:pt>
    <dgm:pt modelId="{68C97A7E-4576-3E41-83D4-E96C9AD8A485}" cxnId="{EDF03C96-B487-8B42-8D4B-991AEC59E0A7}" type="sibTrans">
      <dgm:prSet/>
      <dgm:spPr/>
      <dgm:t>
        <a:bodyPr/>
        <a:lstStyle/>
        <a:p>
          <a:endParaRPr lang="zh-CN" altLang="en-US"/>
        </a:p>
      </dgm:t>
    </dgm:pt>
    <dgm:pt modelId="{17D610EF-A68E-EB4F-AABA-FAD6DFC1AF16}">
      <dgm:prSet phldrT="[文本]"/>
      <dgm:spPr/>
      <dgm:t>
        <a:bodyPr/>
        <a:lstStyle/>
        <a:p>
          <a:r>
            <a:rPr lang="zh-CN" altLang="en-US" dirty="0"/>
            <a:t>拒绝</a:t>
          </a:r>
          <a:r>
            <a:rPr lang="en-US" altLang="zh-CN" dirty="0"/>
            <a:t>80%</a:t>
          </a:r>
          <a:r>
            <a:rPr lang="zh-CN" altLang="en-US" dirty="0"/>
            <a:t>的请求</a:t>
          </a:r>
        </a:p>
      </dgm:t>
    </dgm:pt>
    <dgm:pt modelId="{2D81F4FE-4BD5-6E4D-B334-B836B9AA49AB}" cxnId="{C4498385-A0F5-CC4D-89A1-ACDBD118FD16}" type="parTrans">
      <dgm:prSet/>
      <dgm:spPr/>
      <dgm:t>
        <a:bodyPr/>
        <a:lstStyle/>
        <a:p>
          <a:endParaRPr lang="zh-CN" altLang="en-US"/>
        </a:p>
      </dgm:t>
    </dgm:pt>
    <dgm:pt modelId="{BA94ED2A-6135-154E-AB58-6BA6BAA66970}" cxnId="{C4498385-A0F5-CC4D-89A1-ACDBD118FD16}" type="sibTrans">
      <dgm:prSet/>
      <dgm:spPr/>
      <dgm:t>
        <a:bodyPr/>
        <a:lstStyle/>
        <a:p>
          <a:endParaRPr lang="zh-CN" altLang="en-US"/>
        </a:p>
      </dgm:t>
    </dgm:pt>
    <dgm:pt modelId="{D4B43A19-0D99-5A46-8FC5-B6B257993305}">
      <dgm:prSet phldrT="[文本]"/>
      <dgm:spPr/>
      <dgm:t>
        <a:bodyPr/>
        <a:lstStyle/>
        <a:p>
          <a:r>
            <a:rPr lang="zh-CN" altLang="en-US" dirty="0"/>
            <a:t>三级过载</a:t>
          </a:r>
        </a:p>
      </dgm:t>
    </dgm:pt>
    <dgm:pt modelId="{4DA31E0B-A36D-5D46-A847-5AFE0D0DDACD}" cxnId="{D58DD9C8-8C38-0445-A25B-D565AA8B0601}" type="parTrans">
      <dgm:prSet/>
      <dgm:spPr/>
      <dgm:t>
        <a:bodyPr/>
        <a:lstStyle/>
        <a:p>
          <a:endParaRPr lang="zh-CN" altLang="en-US"/>
        </a:p>
      </dgm:t>
    </dgm:pt>
    <dgm:pt modelId="{2FC9EF61-1D11-9743-96E1-6A5ED9A6D7DE}" cxnId="{D58DD9C8-8C38-0445-A25B-D565AA8B0601}" type="sibTrans">
      <dgm:prSet/>
      <dgm:spPr/>
      <dgm:t>
        <a:bodyPr/>
        <a:lstStyle/>
        <a:p>
          <a:endParaRPr lang="zh-CN" altLang="en-US"/>
        </a:p>
      </dgm:t>
    </dgm:pt>
    <dgm:pt modelId="{48DE9611-59FD-6A45-958A-DF9D4BA80A69}">
      <dgm:prSet phldrT="[文本]"/>
      <dgm:spPr/>
      <dgm:t>
        <a:bodyPr/>
        <a:lstStyle/>
        <a:p>
          <a:r>
            <a:rPr lang="en-US" altLang="zh-CN" dirty="0"/>
            <a:t>&gt;2000</a:t>
          </a:r>
          <a:r>
            <a:rPr lang="zh-CN" altLang="en-US" dirty="0"/>
            <a:t>次</a:t>
          </a:r>
          <a:r>
            <a:rPr lang="en-US" altLang="zh-CN" dirty="0"/>
            <a:t>/1</a:t>
          </a:r>
          <a:r>
            <a:rPr lang="zh-CN" altLang="en-US" dirty="0"/>
            <a:t>秒</a:t>
          </a:r>
        </a:p>
      </dgm:t>
    </dgm:pt>
    <dgm:pt modelId="{F44C4639-CF7F-5740-977D-1C3E73603F09}" cxnId="{671CD0B2-CC5A-A347-9C94-00F021BCB0CB}" type="parTrans">
      <dgm:prSet/>
      <dgm:spPr/>
      <dgm:t>
        <a:bodyPr/>
        <a:lstStyle/>
        <a:p>
          <a:endParaRPr lang="zh-CN" altLang="en-US"/>
        </a:p>
      </dgm:t>
    </dgm:pt>
    <dgm:pt modelId="{C0AB7BA4-5B23-854E-A3EB-E63B2D7A44ED}" cxnId="{671CD0B2-CC5A-A347-9C94-00F021BCB0CB}" type="sibTrans">
      <dgm:prSet/>
      <dgm:spPr/>
      <dgm:t>
        <a:bodyPr/>
        <a:lstStyle/>
        <a:p>
          <a:endParaRPr lang="zh-CN" altLang="en-US"/>
        </a:p>
      </dgm:t>
    </dgm:pt>
    <dgm:pt modelId="{FFDB5414-E41E-B44B-909D-0FB8CC1A8D37}">
      <dgm:prSet phldrT="[文本]"/>
      <dgm:spPr/>
      <dgm:t>
        <a:bodyPr/>
        <a:lstStyle/>
        <a:p>
          <a:r>
            <a:rPr lang="zh-CN" altLang="en-US" dirty="0"/>
            <a:t>拒绝所有请求</a:t>
          </a:r>
        </a:p>
      </dgm:t>
    </dgm:pt>
    <dgm:pt modelId="{B2CF0827-6C0C-BE4E-B786-967FD4D5F874}" cxnId="{819D77B2-FC63-C849-B4FB-C8F5C03D4A22}" type="parTrans">
      <dgm:prSet/>
      <dgm:spPr/>
      <dgm:t>
        <a:bodyPr/>
        <a:lstStyle/>
        <a:p>
          <a:endParaRPr lang="zh-CN" altLang="en-US"/>
        </a:p>
      </dgm:t>
    </dgm:pt>
    <dgm:pt modelId="{F0650BB9-10F9-4B4A-8ADC-A3CF9619C649}" cxnId="{819D77B2-FC63-C849-B4FB-C8F5C03D4A22}" type="sibTrans">
      <dgm:prSet/>
      <dgm:spPr/>
      <dgm:t>
        <a:bodyPr/>
        <a:lstStyle/>
        <a:p>
          <a:endParaRPr lang="zh-CN" altLang="en-US"/>
        </a:p>
      </dgm:t>
    </dgm:pt>
    <dgm:pt modelId="{94D1A2F2-0205-164A-895B-E7F9296B8B9D}" type="pres">
      <dgm:prSet presAssocID="{0AE2FAB7-B98B-0A4C-AD05-6EA9C7E34789}" presName="Name0" presStyleCnt="0">
        <dgm:presLayoutVars>
          <dgm:dir/>
          <dgm:animLvl val="lvl"/>
          <dgm:resizeHandles val="exact"/>
        </dgm:presLayoutVars>
      </dgm:prSet>
      <dgm:spPr/>
    </dgm:pt>
    <dgm:pt modelId="{052183E1-D24B-BF44-8D18-CA7BC8D0C01B}" type="pres">
      <dgm:prSet presAssocID="{D4B43A19-0D99-5A46-8FC5-B6B257993305}" presName="boxAndChildren" presStyleCnt="0"/>
      <dgm:spPr/>
    </dgm:pt>
    <dgm:pt modelId="{5957E6FB-20CB-F243-AD43-7FA4D8D99E3D}" type="pres">
      <dgm:prSet presAssocID="{D4B43A19-0D99-5A46-8FC5-B6B257993305}" presName="parentTextBox" presStyleLbl="node1" presStyleIdx="0" presStyleCnt="3"/>
      <dgm:spPr/>
    </dgm:pt>
    <dgm:pt modelId="{A7F8928D-4050-7446-8EFF-6BC25E05AF6D}" type="pres">
      <dgm:prSet presAssocID="{D4B43A19-0D99-5A46-8FC5-B6B257993305}" presName="entireBox" presStyleLbl="node1" presStyleIdx="0" presStyleCnt="3"/>
      <dgm:spPr/>
    </dgm:pt>
    <dgm:pt modelId="{99A86E12-7CE0-0A43-A5EF-28750F44A2F1}" type="pres">
      <dgm:prSet presAssocID="{D4B43A19-0D99-5A46-8FC5-B6B257993305}" presName="descendantBox" presStyleCnt="0"/>
      <dgm:spPr/>
    </dgm:pt>
    <dgm:pt modelId="{948AABA2-18F4-7646-B907-7DCD2613E189}" type="pres">
      <dgm:prSet presAssocID="{48DE9611-59FD-6A45-958A-DF9D4BA80A69}" presName="childTextBox" presStyleLbl="fgAccFollowNode1" presStyleIdx="0" presStyleCnt="6">
        <dgm:presLayoutVars>
          <dgm:bulletEnabled val="1"/>
        </dgm:presLayoutVars>
      </dgm:prSet>
      <dgm:spPr/>
    </dgm:pt>
    <dgm:pt modelId="{384A5D54-23ED-9F40-A078-757649159ACE}" type="pres">
      <dgm:prSet presAssocID="{FFDB5414-E41E-B44B-909D-0FB8CC1A8D37}" presName="childTextBox" presStyleLbl="fgAccFollowNode1" presStyleIdx="1" presStyleCnt="6">
        <dgm:presLayoutVars>
          <dgm:bulletEnabled val="1"/>
        </dgm:presLayoutVars>
      </dgm:prSet>
      <dgm:spPr/>
    </dgm:pt>
    <dgm:pt modelId="{B29F51B1-7A65-7349-8FEF-2D12FFFF7151}" type="pres">
      <dgm:prSet presAssocID="{651CC8C5-44F8-1D47-B879-C7F08E182889}" presName="sp" presStyleCnt="0"/>
      <dgm:spPr/>
    </dgm:pt>
    <dgm:pt modelId="{82D9D1C7-98A9-F94A-9B96-3B6E56D373DB}" type="pres">
      <dgm:prSet presAssocID="{D33793AC-E0AF-924A-B43C-952FFF9532BD}" presName="arrowAndChildren" presStyleCnt="0"/>
      <dgm:spPr/>
    </dgm:pt>
    <dgm:pt modelId="{2D7E37EE-9D6C-794D-B113-2920D104DED2}" type="pres">
      <dgm:prSet presAssocID="{D33793AC-E0AF-924A-B43C-952FFF9532BD}" presName="parentTextArrow" presStyleLbl="node1" presStyleIdx="0" presStyleCnt="3"/>
      <dgm:spPr/>
    </dgm:pt>
    <dgm:pt modelId="{86355539-7023-A14D-B267-9291BFB610E7}" type="pres">
      <dgm:prSet presAssocID="{D33793AC-E0AF-924A-B43C-952FFF9532BD}" presName="arrow" presStyleLbl="node1" presStyleIdx="1" presStyleCnt="3"/>
      <dgm:spPr/>
    </dgm:pt>
    <dgm:pt modelId="{BAE29466-FB25-2F45-9F64-9D0EDEC2C2CC}" type="pres">
      <dgm:prSet presAssocID="{D33793AC-E0AF-924A-B43C-952FFF9532BD}" presName="descendantArrow" presStyleCnt="0"/>
      <dgm:spPr/>
    </dgm:pt>
    <dgm:pt modelId="{4EC6F0DC-B4AC-FA41-A4CD-B827E1BD7CDF}" type="pres">
      <dgm:prSet presAssocID="{171069D2-CA16-8143-A0E1-364F2C348F33}" presName="childTextArrow" presStyleLbl="fgAccFollowNode1" presStyleIdx="2" presStyleCnt="6">
        <dgm:presLayoutVars>
          <dgm:bulletEnabled val="1"/>
        </dgm:presLayoutVars>
      </dgm:prSet>
      <dgm:spPr/>
    </dgm:pt>
    <dgm:pt modelId="{574D77F4-AEA5-3E41-80DE-03599C1D458C}" type="pres">
      <dgm:prSet presAssocID="{17D610EF-A68E-EB4F-AABA-FAD6DFC1AF16}" presName="childTextArrow" presStyleLbl="fgAccFollowNode1" presStyleIdx="3" presStyleCnt="6">
        <dgm:presLayoutVars>
          <dgm:bulletEnabled val="1"/>
        </dgm:presLayoutVars>
      </dgm:prSet>
      <dgm:spPr/>
    </dgm:pt>
    <dgm:pt modelId="{9ACB6DEF-535E-4D49-AD8A-D6880E065802}" type="pres">
      <dgm:prSet presAssocID="{AED5EC77-2D16-B64D-BCA7-EE412C52DA82}" presName="sp" presStyleCnt="0"/>
      <dgm:spPr/>
    </dgm:pt>
    <dgm:pt modelId="{CFE566C2-3B80-6E4D-AADC-C8A3B2746726}" type="pres">
      <dgm:prSet presAssocID="{079A423A-08BD-4C41-93BE-CDC0D3ECC5B4}" presName="arrowAndChildren" presStyleCnt="0"/>
      <dgm:spPr/>
    </dgm:pt>
    <dgm:pt modelId="{A0F81290-77EA-874F-BA97-4B5D883BBB31}" type="pres">
      <dgm:prSet presAssocID="{079A423A-08BD-4C41-93BE-CDC0D3ECC5B4}" presName="parentTextArrow" presStyleLbl="node1" presStyleIdx="1" presStyleCnt="3"/>
      <dgm:spPr/>
    </dgm:pt>
    <dgm:pt modelId="{2F2093E0-3F63-B941-8FA3-55DD01FF8F7E}" type="pres">
      <dgm:prSet presAssocID="{079A423A-08BD-4C41-93BE-CDC0D3ECC5B4}" presName="arrow" presStyleLbl="node1" presStyleIdx="2" presStyleCnt="3"/>
      <dgm:spPr/>
    </dgm:pt>
    <dgm:pt modelId="{BE408913-0232-3D45-8507-116DEFB891B8}" type="pres">
      <dgm:prSet presAssocID="{079A423A-08BD-4C41-93BE-CDC0D3ECC5B4}" presName="descendantArrow" presStyleCnt="0"/>
      <dgm:spPr/>
    </dgm:pt>
    <dgm:pt modelId="{FC05B81B-ED3D-8640-A80B-5F894C49AE11}" type="pres">
      <dgm:prSet presAssocID="{7EA43FC3-CC26-7A4E-9818-8FB28AD3ECDB}" presName="childTextArrow" presStyleLbl="fgAccFollowNode1" presStyleIdx="4" presStyleCnt="6">
        <dgm:presLayoutVars>
          <dgm:bulletEnabled val="1"/>
        </dgm:presLayoutVars>
      </dgm:prSet>
      <dgm:spPr/>
    </dgm:pt>
    <dgm:pt modelId="{5314AE83-9774-254E-B6B0-DFCFAB1D39AF}" type="pres">
      <dgm:prSet presAssocID="{6FD346A5-6BBE-1643-A313-0469A710C21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AFC5E417-C0DA-9D41-983B-892654C8454C}" type="presOf" srcId="{0AE2FAB7-B98B-0A4C-AD05-6EA9C7E34789}" destId="{94D1A2F2-0205-164A-895B-E7F9296B8B9D}" srcOrd="0" destOrd="0" presId="urn:microsoft.com/office/officeart/2005/8/layout/process4"/>
    <dgm:cxn modelId="{4D3C6234-C1B1-FB45-B46C-A20E03306CAC}" type="presOf" srcId="{7EA43FC3-CC26-7A4E-9818-8FB28AD3ECDB}" destId="{FC05B81B-ED3D-8640-A80B-5F894C49AE11}" srcOrd="0" destOrd="0" presId="urn:microsoft.com/office/officeart/2005/8/layout/process4"/>
    <dgm:cxn modelId="{67C9254D-1ED1-F943-9587-45D039EB85CB}" type="presOf" srcId="{D33793AC-E0AF-924A-B43C-952FFF9532BD}" destId="{2D7E37EE-9D6C-794D-B113-2920D104DED2}" srcOrd="0" destOrd="0" presId="urn:microsoft.com/office/officeart/2005/8/layout/process4"/>
    <dgm:cxn modelId="{2B473E5D-A399-B04B-ACF3-EC6D7EF85DCC}" type="presOf" srcId="{6FD346A5-6BBE-1643-A313-0469A710C217}" destId="{5314AE83-9774-254E-B6B0-DFCFAB1D39AF}" srcOrd="0" destOrd="0" presId="urn:microsoft.com/office/officeart/2005/8/layout/process4"/>
    <dgm:cxn modelId="{9DFD9B5F-A853-5643-87E6-CC8D3942A123}" type="presOf" srcId="{FFDB5414-E41E-B44B-909D-0FB8CC1A8D37}" destId="{384A5D54-23ED-9F40-A078-757649159ACE}" srcOrd="0" destOrd="0" presId="urn:microsoft.com/office/officeart/2005/8/layout/process4"/>
    <dgm:cxn modelId="{C3B8F06E-5015-614C-A03A-342BC05EDACB}" srcId="{0AE2FAB7-B98B-0A4C-AD05-6EA9C7E34789}" destId="{D33793AC-E0AF-924A-B43C-952FFF9532BD}" srcOrd="1" destOrd="0" parTransId="{2E7F33D4-9AA9-FF44-841D-FAFE3CB9350F}" sibTransId="{651CC8C5-44F8-1D47-B879-C7F08E182889}"/>
    <dgm:cxn modelId="{1352A576-AD2C-304A-BBE4-FAC06CA93F3A}" type="presOf" srcId="{D4B43A19-0D99-5A46-8FC5-B6B257993305}" destId="{A7F8928D-4050-7446-8EFF-6BC25E05AF6D}" srcOrd="1" destOrd="0" presId="urn:microsoft.com/office/officeart/2005/8/layout/process4"/>
    <dgm:cxn modelId="{96919C82-1D90-B743-8A6A-5D270605778C}" srcId="{079A423A-08BD-4C41-93BE-CDC0D3ECC5B4}" destId="{7EA43FC3-CC26-7A4E-9818-8FB28AD3ECDB}" srcOrd="0" destOrd="0" parTransId="{CB13C97C-A763-6D45-B202-8BF2EC5A201D}" sibTransId="{26F97BB3-FBF6-8F43-95DC-894F774969BC}"/>
    <dgm:cxn modelId="{70F2C184-5375-6844-8000-68F103390197}" type="presOf" srcId="{48DE9611-59FD-6A45-958A-DF9D4BA80A69}" destId="{948AABA2-18F4-7646-B907-7DCD2613E189}" srcOrd="0" destOrd="0" presId="urn:microsoft.com/office/officeart/2005/8/layout/process4"/>
    <dgm:cxn modelId="{C4498385-A0F5-CC4D-89A1-ACDBD118FD16}" srcId="{D33793AC-E0AF-924A-B43C-952FFF9532BD}" destId="{17D610EF-A68E-EB4F-AABA-FAD6DFC1AF16}" srcOrd="1" destOrd="0" parTransId="{2D81F4FE-4BD5-6E4D-B334-B836B9AA49AB}" sibTransId="{BA94ED2A-6135-154E-AB58-6BA6BAA66970}"/>
    <dgm:cxn modelId="{EDF03C96-B487-8B42-8D4B-991AEC59E0A7}" srcId="{D33793AC-E0AF-924A-B43C-952FFF9532BD}" destId="{171069D2-CA16-8143-A0E1-364F2C348F33}" srcOrd="0" destOrd="0" parTransId="{5B7650CC-34DA-0244-800E-51892AB962C6}" sibTransId="{68C97A7E-4576-3E41-83D4-E96C9AD8A485}"/>
    <dgm:cxn modelId="{590E69B0-3E47-A946-9130-166125D40108}" type="presOf" srcId="{D33793AC-E0AF-924A-B43C-952FFF9532BD}" destId="{86355539-7023-A14D-B267-9291BFB610E7}" srcOrd="1" destOrd="0" presId="urn:microsoft.com/office/officeart/2005/8/layout/process4"/>
    <dgm:cxn modelId="{819D77B2-FC63-C849-B4FB-C8F5C03D4A22}" srcId="{D4B43A19-0D99-5A46-8FC5-B6B257993305}" destId="{FFDB5414-E41E-B44B-909D-0FB8CC1A8D37}" srcOrd="1" destOrd="0" parTransId="{B2CF0827-6C0C-BE4E-B786-967FD4D5F874}" sibTransId="{F0650BB9-10F9-4B4A-8ADC-A3CF9619C649}"/>
    <dgm:cxn modelId="{671CD0B2-CC5A-A347-9C94-00F021BCB0CB}" srcId="{D4B43A19-0D99-5A46-8FC5-B6B257993305}" destId="{48DE9611-59FD-6A45-958A-DF9D4BA80A69}" srcOrd="0" destOrd="0" parTransId="{F44C4639-CF7F-5740-977D-1C3E73603F09}" sibTransId="{C0AB7BA4-5B23-854E-A3EB-E63B2D7A44ED}"/>
    <dgm:cxn modelId="{B12475BB-8F7C-4C4D-AFDC-13180E98FE90}" type="presOf" srcId="{079A423A-08BD-4C41-93BE-CDC0D3ECC5B4}" destId="{2F2093E0-3F63-B941-8FA3-55DD01FF8F7E}" srcOrd="1" destOrd="0" presId="urn:microsoft.com/office/officeart/2005/8/layout/process4"/>
    <dgm:cxn modelId="{137696C6-3F17-2A4C-BDAF-B2F7842F24EC}" type="presOf" srcId="{D4B43A19-0D99-5A46-8FC5-B6B257993305}" destId="{5957E6FB-20CB-F243-AD43-7FA4D8D99E3D}" srcOrd="0" destOrd="0" presId="urn:microsoft.com/office/officeart/2005/8/layout/process4"/>
    <dgm:cxn modelId="{D58DD9C8-8C38-0445-A25B-D565AA8B0601}" srcId="{0AE2FAB7-B98B-0A4C-AD05-6EA9C7E34789}" destId="{D4B43A19-0D99-5A46-8FC5-B6B257993305}" srcOrd="2" destOrd="0" parTransId="{4DA31E0B-A36D-5D46-A847-5AFE0D0DDACD}" sibTransId="{2FC9EF61-1D11-9743-96E1-6A5ED9A6D7DE}"/>
    <dgm:cxn modelId="{E68305CB-34B3-EC48-8975-7EE892D77DE5}" srcId="{079A423A-08BD-4C41-93BE-CDC0D3ECC5B4}" destId="{6FD346A5-6BBE-1643-A313-0469A710C217}" srcOrd="1" destOrd="0" parTransId="{5A806803-D3E9-2B4F-B310-91DF9657CEC5}" sibTransId="{38F1B710-4AB0-C145-B189-88D03A4768AB}"/>
    <dgm:cxn modelId="{52D618D7-5C4B-5444-84DF-41CA757DC98F}" type="presOf" srcId="{079A423A-08BD-4C41-93BE-CDC0D3ECC5B4}" destId="{A0F81290-77EA-874F-BA97-4B5D883BBB31}" srcOrd="0" destOrd="0" presId="urn:microsoft.com/office/officeart/2005/8/layout/process4"/>
    <dgm:cxn modelId="{7D4DF8DD-1CDE-8B42-8550-EDACE4902C56}" srcId="{0AE2FAB7-B98B-0A4C-AD05-6EA9C7E34789}" destId="{079A423A-08BD-4C41-93BE-CDC0D3ECC5B4}" srcOrd="0" destOrd="0" parTransId="{9E84D7FF-F73E-C548-9557-4A895A1599F2}" sibTransId="{AED5EC77-2D16-B64D-BCA7-EE412C52DA82}"/>
    <dgm:cxn modelId="{892DB7E6-9DAE-0B4C-B634-4FB885B7055C}" type="presOf" srcId="{171069D2-CA16-8143-A0E1-364F2C348F33}" destId="{4EC6F0DC-B4AC-FA41-A4CD-B827E1BD7CDF}" srcOrd="0" destOrd="0" presId="urn:microsoft.com/office/officeart/2005/8/layout/process4"/>
    <dgm:cxn modelId="{4DAB0AEB-0B57-5C44-AFD4-7CDF7D6E9861}" type="presOf" srcId="{17D610EF-A68E-EB4F-AABA-FAD6DFC1AF16}" destId="{574D77F4-AEA5-3E41-80DE-03599C1D458C}" srcOrd="0" destOrd="0" presId="urn:microsoft.com/office/officeart/2005/8/layout/process4"/>
    <dgm:cxn modelId="{43051E0F-EE89-DC45-876B-A019D9948EB8}" type="presParOf" srcId="{94D1A2F2-0205-164A-895B-E7F9296B8B9D}" destId="{052183E1-D24B-BF44-8D18-CA7BC8D0C01B}" srcOrd="0" destOrd="0" presId="urn:microsoft.com/office/officeart/2005/8/layout/process4"/>
    <dgm:cxn modelId="{BC2E51EC-66B6-D04A-B598-61A36B1D728E}" type="presParOf" srcId="{052183E1-D24B-BF44-8D18-CA7BC8D0C01B}" destId="{5957E6FB-20CB-F243-AD43-7FA4D8D99E3D}" srcOrd="0" destOrd="0" presId="urn:microsoft.com/office/officeart/2005/8/layout/process4"/>
    <dgm:cxn modelId="{FC8FA28C-7200-F641-97ED-670B675E8F8C}" type="presParOf" srcId="{052183E1-D24B-BF44-8D18-CA7BC8D0C01B}" destId="{A7F8928D-4050-7446-8EFF-6BC25E05AF6D}" srcOrd="1" destOrd="0" presId="urn:microsoft.com/office/officeart/2005/8/layout/process4"/>
    <dgm:cxn modelId="{A64598E7-ED8A-2F44-AA87-0DFA3B29DC26}" type="presParOf" srcId="{052183E1-D24B-BF44-8D18-CA7BC8D0C01B}" destId="{99A86E12-7CE0-0A43-A5EF-28750F44A2F1}" srcOrd="2" destOrd="0" presId="urn:microsoft.com/office/officeart/2005/8/layout/process4"/>
    <dgm:cxn modelId="{3487156A-9906-234A-929A-AA1D8AB326A3}" type="presParOf" srcId="{99A86E12-7CE0-0A43-A5EF-28750F44A2F1}" destId="{948AABA2-18F4-7646-B907-7DCD2613E189}" srcOrd="0" destOrd="0" presId="urn:microsoft.com/office/officeart/2005/8/layout/process4"/>
    <dgm:cxn modelId="{C1E533F4-E724-6641-94FC-FD3EBDF527DA}" type="presParOf" srcId="{99A86E12-7CE0-0A43-A5EF-28750F44A2F1}" destId="{384A5D54-23ED-9F40-A078-757649159ACE}" srcOrd="1" destOrd="0" presId="urn:microsoft.com/office/officeart/2005/8/layout/process4"/>
    <dgm:cxn modelId="{1B4DF004-B5D7-1346-9D01-50A579DCC1F9}" type="presParOf" srcId="{94D1A2F2-0205-164A-895B-E7F9296B8B9D}" destId="{B29F51B1-7A65-7349-8FEF-2D12FFFF7151}" srcOrd="1" destOrd="0" presId="urn:microsoft.com/office/officeart/2005/8/layout/process4"/>
    <dgm:cxn modelId="{7D5E4D79-757A-BF4A-8FE0-26D2B61859FA}" type="presParOf" srcId="{94D1A2F2-0205-164A-895B-E7F9296B8B9D}" destId="{82D9D1C7-98A9-F94A-9B96-3B6E56D373DB}" srcOrd="2" destOrd="0" presId="urn:microsoft.com/office/officeart/2005/8/layout/process4"/>
    <dgm:cxn modelId="{F957247F-8BFA-164D-AE60-92ECC62C4041}" type="presParOf" srcId="{82D9D1C7-98A9-F94A-9B96-3B6E56D373DB}" destId="{2D7E37EE-9D6C-794D-B113-2920D104DED2}" srcOrd="0" destOrd="0" presId="urn:microsoft.com/office/officeart/2005/8/layout/process4"/>
    <dgm:cxn modelId="{A61695C7-8A32-0243-B3C7-47403E26C1FE}" type="presParOf" srcId="{82D9D1C7-98A9-F94A-9B96-3B6E56D373DB}" destId="{86355539-7023-A14D-B267-9291BFB610E7}" srcOrd="1" destOrd="0" presId="urn:microsoft.com/office/officeart/2005/8/layout/process4"/>
    <dgm:cxn modelId="{02941442-F648-4B48-AF48-F49CF3D89952}" type="presParOf" srcId="{82D9D1C7-98A9-F94A-9B96-3B6E56D373DB}" destId="{BAE29466-FB25-2F45-9F64-9D0EDEC2C2CC}" srcOrd="2" destOrd="0" presId="urn:microsoft.com/office/officeart/2005/8/layout/process4"/>
    <dgm:cxn modelId="{21F8C9BA-387F-F242-9F0A-275CAC723064}" type="presParOf" srcId="{BAE29466-FB25-2F45-9F64-9D0EDEC2C2CC}" destId="{4EC6F0DC-B4AC-FA41-A4CD-B827E1BD7CDF}" srcOrd="0" destOrd="0" presId="urn:microsoft.com/office/officeart/2005/8/layout/process4"/>
    <dgm:cxn modelId="{65F8261F-ADB4-6F49-BCD1-75A257063765}" type="presParOf" srcId="{BAE29466-FB25-2F45-9F64-9D0EDEC2C2CC}" destId="{574D77F4-AEA5-3E41-80DE-03599C1D458C}" srcOrd="1" destOrd="0" presId="urn:microsoft.com/office/officeart/2005/8/layout/process4"/>
    <dgm:cxn modelId="{F797D570-0DBD-9B4A-857D-D985F2F5FE86}" type="presParOf" srcId="{94D1A2F2-0205-164A-895B-E7F9296B8B9D}" destId="{9ACB6DEF-535E-4D49-AD8A-D6880E065802}" srcOrd="3" destOrd="0" presId="urn:microsoft.com/office/officeart/2005/8/layout/process4"/>
    <dgm:cxn modelId="{323F74FC-0B7C-4D4D-9EA1-A65419F46130}" type="presParOf" srcId="{94D1A2F2-0205-164A-895B-E7F9296B8B9D}" destId="{CFE566C2-3B80-6E4D-AADC-C8A3B2746726}" srcOrd="4" destOrd="0" presId="urn:microsoft.com/office/officeart/2005/8/layout/process4"/>
    <dgm:cxn modelId="{FC0EE244-FB7D-CC44-B879-06D600E27B89}" type="presParOf" srcId="{CFE566C2-3B80-6E4D-AADC-C8A3B2746726}" destId="{A0F81290-77EA-874F-BA97-4B5D883BBB31}" srcOrd="0" destOrd="0" presId="urn:microsoft.com/office/officeart/2005/8/layout/process4"/>
    <dgm:cxn modelId="{A2F60A7B-F57F-9043-BA4D-5809B628B5AC}" type="presParOf" srcId="{CFE566C2-3B80-6E4D-AADC-C8A3B2746726}" destId="{2F2093E0-3F63-B941-8FA3-55DD01FF8F7E}" srcOrd="1" destOrd="0" presId="urn:microsoft.com/office/officeart/2005/8/layout/process4"/>
    <dgm:cxn modelId="{0C914901-AACD-814A-B4D9-2755928FD862}" type="presParOf" srcId="{CFE566C2-3B80-6E4D-AADC-C8A3B2746726}" destId="{BE408913-0232-3D45-8507-116DEFB891B8}" srcOrd="2" destOrd="0" presId="urn:microsoft.com/office/officeart/2005/8/layout/process4"/>
    <dgm:cxn modelId="{55EB0B1B-52FF-0643-B069-C8481794F2FE}" type="presParOf" srcId="{BE408913-0232-3D45-8507-116DEFB891B8}" destId="{FC05B81B-ED3D-8640-A80B-5F894C49AE11}" srcOrd="0" destOrd="0" presId="urn:microsoft.com/office/officeart/2005/8/layout/process4"/>
    <dgm:cxn modelId="{66F55A2D-4CB0-9047-8F14-6A10E4A15D9E}" type="presParOf" srcId="{BE408913-0232-3D45-8507-116DEFB891B8}" destId="{5314AE83-9774-254E-B6B0-DFCFAB1D39A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71A25-135E-EB44-8E94-83A39C462C5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D076C-E9C5-344A-A299-D2B32EEC8A9C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倒排索引</a:t>
          </a:r>
          <a:endParaRPr lang="en-US" sz="3000" kern="1200"/>
        </a:p>
      </dsp:txBody>
      <dsp:txXfrm>
        <a:off x="0" y="623"/>
        <a:ext cx="6492875" cy="729164"/>
      </dsp:txXfrm>
    </dsp:sp>
    <dsp:sp modelId="{2C892ECC-E828-A549-AF49-E8833C34BFF3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22234-A763-6947-8B37-5BB79A16095D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正排存储</a:t>
          </a:r>
          <a:endParaRPr lang="en-US" sz="3000" kern="1200"/>
        </a:p>
      </dsp:txBody>
      <dsp:txXfrm>
        <a:off x="0" y="729788"/>
        <a:ext cx="6492875" cy="729164"/>
      </dsp:txXfrm>
    </dsp:sp>
    <dsp:sp modelId="{BEE3645B-B685-FA45-B5DE-CCBE78280524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79FA5-DFE6-F847-A093-FA084A622972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分布式索引</a:t>
          </a:r>
          <a:endParaRPr lang="en-US" sz="3000" kern="1200"/>
        </a:p>
      </dsp:txBody>
      <dsp:txXfrm>
        <a:off x="0" y="1458952"/>
        <a:ext cx="6492875" cy="729164"/>
      </dsp:txXfrm>
    </dsp:sp>
    <dsp:sp modelId="{071B0459-7E13-DB49-ACDE-344C507D7F56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318C4-39D4-9741-AF92-B1E2E6416D95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kern="1200"/>
            <a:t>Query</a:t>
          </a:r>
          <a:r>
            <a:rPr kumimoji="1" lang="zh-CN" sz="3000" kern="1200"/>
            <a:t>解析</a:t>
          </a:r>
          <a:endParaRPr lang="en-US" sz="3000" kern="1200"/>
        </a:p>
      </dsp:txBody>
      <dsp:txXfrm>
        <a:off x="0" y="2188117"/>
        <a:ext cx="6492875" cy="729164"/>
      </dsp:txXfrm>
    </dsp:sp>
    <dsp:sp modelId="{6EA716FB-1462-C74F-A5CD-FD5F2D3F50F9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BBD34-BF03-C94B-A7D0-B59D0F74119D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搜索排序</a:t>
          </a:r>
          <a:endParaRPr lang="en-US" sz="3000" kern="1200"/>
        </a:p>
      </dsp:txBody>
      <dsp:txXfrm>
        <a:off x="0" y="2917282"/>
        <a:ext cx="6492875" cy="729164"/>
      </dsp:txXfrm>
    </dsp:sp>
    <dsp:sp modelId="{FC78643C-347E-0849-A129-B93A7BC5EC27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88346-717A-BF46-B05C-36DFEAFEFC31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过载保护</a:t>
          </a:r>
          <a:endParaRPr lang="en-US" sz="3000" kern="1200"/>
        </a:p>
      </dsp:txBody>
      <dsp:txXfrm>
        <a:off x="0" y="3646447"/>
        <a:ext cx="6492875" cy="729164"/>
      </dsp:txXfrm>
    </dsp:sp>
    <dsp:sp modelId="{6D2C73A0-5EDA-8644-9EF3-7483057F5F67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F9F71-EF75-134F-8D15-A4A09D92D86B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日常维护</a:t>
          </a:r>
          <a:endParaRPr lang="en-US" sz="3000" kern="1200"/>
        </a:p>
      </dsp:txBody>
      <dsp:txXfrm>
        <a:off x="0" y="4375611"/>
        <a:ext cx="6492875" cy="72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782EE-0617-1F46-BC09-0CA75D897107}">
      <dsp:nvSpPr>
        <dsp:cNvPr id="0" name=""/>
        <dsp:cNvSpPr/>
      </dsp:nvSpPr>
      <dsp:spPr>
        <a:xfrm>
          <a:off x="0" y="55410"/>
          <a:ext cx="7315200" cy="11566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900" kern="1200"/>
            <a:t>在倒排链的</a:t>
          </a:r>
          <a:r>
            <a:rPr kumimoji="1" lang="en-US" sz="1900" kern="1200"/>
            <a:t>key</a:t>
          </a:r>
          <a:r>
            <a:rPr kumimoji="1" lang="zh-CN" sz="1900" kern="1200"/>
            <a:t>上作文章。</a:t>
          </a:r>
          <a:endParaRPr lang="en-US" sz="1900" kern="1200"/>
        </a:p>
      </dsp:txBody>
      <dsp:txXfrm>
        <a:off x="56463" y="111873"/>
        <a:ext cx="7202274" cy="1043728"/>
      </dsp:txXfrm>
    </dsp:sp>
    <dsp:sp modelId="{C1438680-D5E7-1941-8B7D-6A126424723B}">
      <dsp:nvSpPr>
        <dsp:cNvPr id="0" name=""/>
        <dsp:cNvSpPr/>
      </dsp:nvSpPr>
      <dsp:spPr>
        <a:xfrm>
          <a:off x="0" y="1212065"/>
          <a:ext cx="73152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1500" kern="1200"/>
            <a:t>职位分词、省、城市、公司名、公司</a:t>
          </a:r>
          <a:r>
            <a:rPr kumimoji="1" lang="en-US" sz="1500" kern="1200"/>
            <a:t>ID</a:t>
          </a:r>
          <a:r>
            <a:rPr kumimoji="1" lang="zh-CN" sz="1500" kern="1200"/>
            <a:t>、人名都可以作为</a:t>
          </a:r>
          <a:r>
            <a:rPr kumimoji="1" lang="en-US" sz="1500" kern="1200"/>
            <a:t>key</a:t>
          </a:r>
          <a:r>
            <a:rPr kumimoji="1" lang="zh-CN" sz="1500" kern="1200"/>
            <a:t>。</a:t>
          </a:r>
          <a:endParaRPr lang="en-US" sz="1500" kern="1200"/>
        </a:p>
      </dsp:txBody>
      <dsp:txXfrm>
        <a:off x="0" y="1212065"/>
        <a:ext cx="7315200" cy="314640"/>
      </dsp:txXfrm>
    </dsp:sp>
    <dsp:sp modelId="{E2D436D1-C0EE-874A-96E7-BDB5F5F06788}">
      <dsp:nvSpPr>
        <dsp:cNvPr id="0" name=""/>
        <dsp:cNvSpPr/>
      </dsp:nvSpPr>
      <dsp:spPr>
        <a:xfrm>
          <a:off x="0" y="1526705"/>
          <a:ext cx="7315200" cy="11566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900" kern="1200" dirty="0"/>
            <a:t>倒排拉链的</a:t>
          </a:r>
          <a:r>
            <a:rPr kumimoji="1" lang="zh-CN" altLang="en-US" sz="1900" kern="1200" dirty="0"/>
            <a:t>每</a:t>
          </a:r>
          <a:r>
            <a:rPr kumimoji="1" lang="zh-CN" sz="1900" kern="1200" dirty="0"/>
            <a:t>一个元素除了存</a:t>
          </a:r>
          <a:r>
            <a:rPr kumimoji="1" lang="zh-CN" altLang="en-US" sz="1900" kern="1200" dirty="0"/>
            <a:t>储</a:t>
          </a:r>
          <a:r>
            <a:rPr kumimoji="1" lang="en-US" sz="1900" kern="1200" dirty="0" err="1"/>
            <a:t>docID</a:t>
          </a:r>
          <a:r>
            <a:rPr kumimoji="1" lang="zh-CN" sz="1900" kern="1200" dirty="0"/>
            <a:t>，额外存储一个</a:t>
          </a:r>
          <a:r>
            <a:rPr kumimoji="1" lang="en-US" sz="1900" kern="1200" dirty="0"/>
            <a:t>int32</a:t>
          </a:r>
          <a:r>
            <a:rPr kumimoji="1" lang="zh-CN" sz="1900" kern="1200" dirty="0"/>
            <a:t>，可以表示</a:t>
          </a:r>
          <a:r>
            <a:rPr kumimoji="1" lang="en-US" sz="1900" kern="1200" dirty="0"/>
            <a:t>32</a:t>
          </a:r>
          <a:r>
            <a:rPr kumimoji="1" lang="zh-CN" sz="1900" kern="1200" dirty="0"/>
            <a:t>个</a:t>
          </a:r>
          <a:r>
            <a:rPr kumimoji="1" lang="en-US" sz="1900" kern="1200" dirty="0"/>
            <a:t>bool</a:t>
          </a:r>
          <a:r>
            <a:rPr kumimoji="1" lang="zh-CN" sz="1900" kern="1200" dirty="0"/>
            <a:t>型属性。遍历倒排链时通过位运算就可以完成筛选功能。</a:t>
          </a:r>
          <a:endParaRPr lang="en-US" sz="1900" kern="1200" dirty="0"/>
        </a:p>
      </dsp:txBody>
      <dsp:txXfrm>
        <a:off x="56463" y="1583168"/>
        <a:ext cx="7202274" cy="1043728"/>
      </dsp:txXfrm>
    </dsp:sp>
    <dsp:sp modelId="{E8BABDD6-2AB6-174E-ACAD-68F19BA6F695}">
      <dsp:nvSpPr>
        <dsp:cNvPr id="0" name=""/>
        <dsp:cNvSpPr/>
      </dsp:nvSpPr>
      <dsp:spPr>
        <a:xfrm>
          <a:off x="0" y="2683360"/>
          <a:ext cx="73152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1500" kern="1200"/>
            <a:t>举例：可直聊、</a:t>
          </a:r>
          <a:r>
            <a:rPr kumimoji="1" lang="en-US" sz="1500" kern="1200"/>
            <a:t>985</a:t>
          </a:r>
          <a:r>
            <a:rPr kumimoji="1" lang="zh-CN" sz="1500" kern="1200"/>
            <a:t>、</a:t>
          </a:r>
          <a:r>
            <a:rPr kumimoji="1" lang="en-US" sz="1500" kern="1200"/>
            <a:t>211</a:t>
          </a:r>
          <a:r>
            <a:rPr kumimoji="1" lang="zh-CN" sz="1500" kern="1200"/>
            <a:t>、是否猎头、工龄</a:t>
          </a:r>
          <a:r>
            <a:rPr kumimoji="1" lang="en-US" sz="1500" kern="1200"/>
            <a:t>(</a:t>
          </a:r>
          <a:r>
            <a:rPr kumimoji="1" lang="zh-CN" sz="1500" kern="1200"/>
            <a:t>连续属性</a:t>
          </a:r>
          <a:r>
            <a:rPr kumimoji="1" lang="en-US" sz="1500" kern="1200"/>
            <a:t>)</a:t>
          </a:r>
          <a:r>
            <a:rPr kumimoji="1" lang="zh-CN" sz="1500" kern="1200"/>
            <a:t>、学历</a:t>
          </a:r>
          <a:r>
            <a:rPr kumimoji="1" lang="en-US" sz="1500" kern="1200"/>
            <a:t>(</a:t>
          </a:r>
          <a:r>
            <a:rPr kumimoji="1" lang="zh-CN" sz="1500" kern="1200"/>
            <a:t>范围查找</a:t>
          </a:r>
          <a:r>
            <a:rPr kumimoji="1" lang="en-US" sz="1500" kern="1200"/>
            <a:t>)</a:t>
          </a:r>
          <a:endParaRPr lang="en-US" sz="1500" kern="1200"/>
        </a:p>
      </dsp:txBody>
      <dsp:txXfrm>
        <a:off x="0" y="2683360"/>
        <a:ext cx="7315200" cy="314640"/>
      </dsp:txXfrm>
    </dsp:sp>
    <dsp:sp modelId="{9D8D2C73-1794-FF42-9A7A-3D15F995B339}">
      <dsp:nvSpPr>
        <dsp:cNvPr id="0" name=""/>
        <dsp:cNvSpPr/>
      </dsp:nvSpPr>
      <dsp:spPr>
        <a:xfrm>
          <a:off x="0" y="2998000"/>
          <a:ext cx="7315200" cy="11566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900" kern="1200"/>
            <a:t>取出正排拿到所有属性后再做过滤。</a:t>
          </a:r>
          <a:endParaRPr lang="en-US" sz="1900" kern="1200"/>
        </a:p>
      </dsp:txBody>
      <dsp:txXfrm>
        <a:off x="56463" y="3054463"/>
        <a:ext cx="7202274" cy="1043728"/>
      </dsp:txXfrm>
    </dsp:sp>
    <dsp:sp modelId="{D3048997-9D60-0A46-8DCA-AB65CFE123EF}">
      <dsp:nvSpPr>
        <dsp:cNvPr id="0" name=""/>
        <dsp:cNvSpPr/>
      </dsp:nvSpPr>
      <dsp:spPr>
        <a:xfrm>
          <a:off x="0" y="4154655"/>
          <a:ext cx="73152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1500" kern="1200"/>
            <a:t>举例：工龄</a:t>
          </a:r>
          <a:r>
            <a:rPr kumimoji="1" lang="en-US" sz="1500" kern="1200"/>
            <a:t>(</a:t>
          </a:r>
          <a:r>
            <a:rPr kumimoji="1" lang="zh-CN" sz="1500" kern="1200"/>
            <a:t>连续属性</a:t>
          </a:r>
          <a:r>
            <a:rPr kumimoji="1" lang="en-US" sz="1500" kern="1200"/>
            <a:t>)</a:t>
          </a:r>
          <a:r>
            <a:rPr kumimoji="1" lang="zh-CN" sz="1500" kern="1200"/>
            <a:t>、学校、行业</a:t>
          </a:r>
          <a:endParaRPr lang="en-US" sz="1500" kern="1200"/>
        </a:p>
      </dsp:txBody>
      <dsp:txXfrm>
        <a:off x="0" y="4154655"/>
        <a:ext cx="7315200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4FFD3-4AC7-1F4E-A521-94A64033C02F}">
      <dsp:nvSpPr>
        <dsp:cNvPr id="0" name=""/>
        <dsp:cNvSpPr/>
      </dsp:nvSpPr>
      <dsp:spPr>
        <a:xfrm>
          <a:off x="0" y="137279"/>
          <a:ext cx="6492875" cy="9090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/>
            <a:t>Goroutine</a:t>
          </a:r>
          <a:r>
            <a:rPr kumimoji="1" lang="zh-CN" sz="2100" kern="1200"/>
            <a:t>的量要克制，虽然可以轻忽创建上百万的</a:t>
          </a:r>
          <a:r>
            <a:rPr kumimoji="1" lang="en-US" sz="2100" kern="1200"/>
            <a:t>routine</a:t>
          </a:r>
          <a:r>
            <a:rPr kumimoji="1" lang="zh-CN" sz="2100" kern="1200"/>
            <a:t>，但真正在执行的不超过</a:t>
          </a:r>
          <a:r>
            <a:rPr kumimoji="1" lang="en-US" sz="2100" kern="1200"/>
            <a:t>1</a:t>
          </a:r>
          <a:r>
            <a:rPr kumimoji="1" lang="zh-CN" sz="2100" kern="1200"/>
            <a:t>万。</a:t>
          </a:r>
          <a:endParaRPr lang="en-US" sz="2100" kern="1200"/>
        </a:p>
      </dsp:txBody>
      <dsp:txXfrm>
        <a:off x="44378" y="181657"/>
        <a:ext cx="6404119" cy="820333"/>
      </dsp:txXfrm>
    </dsp:sp>
    <dsp:sp modelId="{CE6B4008-2EEA-9540-917B-F029A165D6E0}">
      <dsp:nvSpPr>
        <dsp:cNvPr id="0" name=""/>
        <dsp:cNvSpPr/>
      </dsp:nvSpPr>
      <dsp:spPr>
        <a:xfrm>
          <a:off x="0" y="1106849"/>
          <a:ext cx="6492875" cy="90908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100" kern="1200"/>
            <a:t>用</a:t>
          </a:r>
          <a:r>
            <a:rPr kumimoji="1" lang="en-US" sz="2100" kern="1200"/>
            <a:t>slice</a:t>
          </a:r>
          <a:r>
            <a:rPr kumimoji="1" lang="zh-CN" sz="2100" kern="1200"/>
            <a:t>替代并发容器（</a:t>
          </a:r>
          <a:r>
            <a:rPr kumimoji="1" lang="en-US" sz="2100" kern="1200"/>
            <a:t>channel</a:t>
          </a:r>
          <a:r>
            <a:rPr kumimoji="1" lang="zh-CN" sz="2100" kern="1200"/>
            <a:t>和</a:t>
          </a:r>
          <a:r>
            <a:rPr kumimoji="1" lang="en-US" sz="2100" kern="1200"/>
            <a:t>ConcurrentHashMap</a:t>
          </a:r>
          <a:r>
            <a:rPr kumimoji="1" lang="zh-CN" sz="2100" kern="1200"/>
            <a:t>）</a:t>
          </a:r>
          <a:endParaRPr lang="en-US" sz="2100" kern="1200"/>
        </a:p>
      </dsp:txBody>
      <dsp:txXfrm>
        <a:off x="44378" y="1151227"/>
        <a:ext cx="6404119" cy="820333"/>
      </dsp:txXfrm>
    </dsp:sp>
    <dsp:sp modelId="{0D9BE9A2-A0F0-B24C-B384-F015F9ADE185}">
      <dsp:nvSpPr>
        <dsp:cNvPr id="0" name=""/>
        <dsp:cNvSpPr/>
      </dsp:nvSpPr>
      <dsp:spPr>
        <a:xfrm>
          <a:off x="0" y="2015939"/>
          <a:ext cx="6492875" cy="117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1600" kern="1200"/>
            <a:t>并发容器都要加锁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1600" kern="1200"/>
            <a:t>Golang</a:t>
          </a:r>
          <a:r>
            <a:rPr kumimoji="1" lang="zh-CN" sz="1600" kern="1200"/>
            <a:t>中的</a:t>
          </a:r>
          <a:r>
            <a:rPr kumimoji="1" lang="en-US" sz="1600" kern="1200"/>
            <a:t>array</a:t>
          </a:r>
          <a:r>
            <a:rPr kumimoji="1" lang="zh-CN" sz="1600" kern="1200"/>
            <a:t>、</a:t>
          </a:r>
          <a:r>
            <a:rPr kumimoji="1" lang="en-US" sz="1600" kern="1200"/>
            <a:t>slice</a:t>
          </a:r>
          <a:r>
            <a:rPr kumimoji="1" lang="zh-CN" sz="1600" kern="1200"/>
            <a:t>、</a:t>
          </a:r>
          <a:r>
            <a:rPr kumimoji="1" lang="en-US" sz="1600" kern="1200"/>
            <a:t>struct</a:t>
          </a:r>
          <a:r>
            <a:rPr kumimoji="1" lang="zh-CN" sz="1600" kern="1200"/>
            <a:t>都支持并发读写，如果确定不存在</a:t>
          </a:r>
          <a:r>
            <a:rPr kumimoji="1" lang="en-US" sz="1600" kern="1200"/>
            <a:t>race</a:t>
          </a:r>
          <a:r>
            <a:rPr kumimoji="1" lang="zh-CN" sz="1600" kern="1200"/>
            <a:t> </a:t>
          </a:r>
          <a:r>
            <a:rPr kumimoji="1" lang="en-US" sz="1600" kern="1200"/>
            <a:t>condition</a:t>
          </a:r>
          <a:r>
            <a:rPr kumimoji="1" lang="zh-CN" sz="1600" kern="1200"/>
            <a:t>可以不加锁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1600" kern="1200"/>
            <a:t>map</a:t>
          </a:r>
          <a:r>
            <a:rPr kumimoji="1" lang="zh-CN" sz="1600" kern="1200"/>
            <a:t>不支持并发读写</a:t>
          </a:r>
          <a:endParaRPr lang="en-US" sz="1600" kern="1200"/>
        </a:p>
      </dsp:txBody>
      <dsp:txXfrm>
        <a:off x="0" y="2015939"/>
        <a:ext cx="6492875" cy="1173690"/>
      </dsp:txXfrm>
    </dsp:sp>
    <dsp:sp modelId="{B5DA5425-9AEA-9D44-A039-8BCB46178CB0}">
      <dsp:nvSpPr>
        <dsp:cNvPr id="0" name=""/>
        <dsp:cNvSpPr/>
      </dsp:nvSpPr>
      <dsp:spPr>
        <a:xfrm>
          <a:off x="0" y="3189629"/>
          <a:ext cx="6492875" cy="90908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100" kern="1200" dirty="0"/>
            <a:t>防止频繁</a:t>
          </a:r>
          <a:r>
            <a:rPr kumimoji="1" lang="en-US" sz="2100" kern="1200" dirty="0"/>
            <a:t>GC</a:t>
          </a:r>
          <a:endParaRPr lang="en-US" sz="2100" kern="1200" dirty="0"/>
        </a:p>
      </dsp:txBody>
      <dsp:txXfrm>
        <a:off x="44378" y="3234007"/>
        <a:ext cx="6404119" cy="820333"/>
      </dsp:txXfrm>
    </dsp:sp>
    <dsp:sp modelId="{EAD8FAE0-0655-E045-AFFB-E63114D155C2}">
      <dsp:nvSpPr>
        <dsp:cNvPr id="0" name=""/>
        <dsp:cNvSpPr/>
      </dsp:nvSpPr>
      <dsp:spPr>
        <a:xfrm>
          <a:off x="0" y="4098720"/>
          <a:ext cx="6492875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1600" kern="1200"/>
            <a:t>在</a:t>
          </a:r>
          <a:r>
            <a:rPr kumimoji="1" lang="en-US" sz="1600" kern="1200"/>
            <a:t>make</a:t>
          </a:r>
          <a:r>
            <a:rPr kumimoji="1" lang="zh-CN" sz="1600" kern="1200"/>
            <a:t> </a:t>
          </a:r>
          <a:r>
            <a:rPr kumimoji="1" lang="en-US" sz="1600" kern="1200"/>
            <a:t>map</a:t>
          </a:r>
          <a:r>
            <a:rPr kumimoji="1" lang="zh-CN" sz="1600" kern="1200"/>
            <a:t>和</a:t>
          </a:r>
          <a:r>
            <a:rPr kumimoji="1" lang="en-US" sz="1600" kern="1200"/>
            <a:t>make</a:t>
          </a:r>
          <a:r>
            <a:rPr kumimoji="1" lang="zh-CN" sz="1600" kern="1200"/>
            <a:t> </a:t>
          </a:r>
          <a:r>
            <a:rPr kumimoji="1" lang="en-US" sz="1600" kern="1200"/>
            <a:t>slice</a:t>
          </a:r>
          <a:r>
            <a:rPr kumimoji="1" lang="zh-CN" sz="1600" kern="1200"/>
            <a:t>时全部指定</a:t>
          </a:r>
          <a:r>
            <a:rPr kumimoji="1" lang="en-US" sz="1600" kern="1200"/>
            <a:t>capacity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1600" kern="1200"/>
            <a:t>每次遍历倒排链时都要创建一个</a:t>
          </a:r>
          <a:r>
            <a:rPr kumimoji="1" lang="en-US" sz="1600" kern="1200"/>
            <a:t>int</a:t>
          </a:r>
          <a:r>
            <a:rPr kumimoji="1" lang="zh-CN" sz="1600" kern="1200"/>
            <a:t>数组以容纳满足</a:t>
          </a:r>
          <a:r>
            <a:rPr kumimoji="1" lang="en-US" sz="1600" kern="1200"/>
            <a:t>bits</a:t>
          </a:r>
          <a:r>
            <a:rPr kumimoji="1" lang="zh-CN" sz="1600" kern="1200"/>
            <a:t>的结果，此时可以创建一个生产</a:t>
          </a:r>
          <a:r>
            <a:rPr kumimoji="1" lang="en-US" sz="1600" kern="1200"/>
            <a:t>int</a:t>
          </a:r>
          <a:r>
            <a:rPr kumimoji="1" lang="zh-CN" sz="1600" kern="1200"/>
            <a:t>数组的</a:t>
          </a:r>
          <a:r>
            <a:rPr kumimoji="1" lang="en-US" sz="1600" kern="1200"/>
            <a:t>sync.Pool</a:t>
          </a:r>
          <a:endParaRPr lang="en-US" sz="1600" kern="1200"/>
        </a:p>
      </dsp:txBody>
      <dsp:txXfrm>
        <a:off x="0" y="4098720"/>
        <a:ext cx="6492875" cy="869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8928D-4050-7446-8EFF-6BC25E05AF6D}">
      <dsp:nvSpPr>
        <dsp:cNvPr id="0" name=""/>
        <dsp:cNvSpPr/>
      </dsp:nvSpPr>
      <dsp:spPr>
        <a:xfrm>
          <a:off x="0" y="2808870"/>
          <a:ext cx="6611007" cy="9219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三级过载</a:t>
          </a:r>
        </a:p>
      </dsp:txBody>
      <dsp:txXfrm>
        <a:off x="0" y="2808870"/>
        <a:ext cx="6611007" cy="497844"/>
      </dsp:txXfrm>
    </dsp:sp>
    <dsp:sp modelId="{948AABA2-18F4-7646-B907-7DCD2613E189}">
      <dsp:nvSpPr>
        <dsp:cNvPr id="0" name=""/>
        <dsp:cNvSpPr/>
      </dsp:nvSpPr>
      <dsp:spPr>
        <a:xfrm>
          <a:off x="0" y="3288276"/>
          <a:ext cx="3305503" cy="4240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&gt;2000</a:t>
          </a:r>
          <a:r>
            <a:rPr lang="zh-CN" altLang="en-US" sz="2200" kern="1200" dirty="0"/>
            <a:t>次</a:t>
          </a:r>
          <a:r>
            <a:rPr lang="en-US" altLang="zh-CN" sz="2200" kern="1200" dirty="0"/>
            <a:t>/1</a:t>
          </a:r>
          <a:r>
            <a:rPr lang="zh-CN" altLang="en-US" sz="2200" kern="1200" dirty="0"/>
            <a:t>秒</a:t>
          </a:r>
        </a:p>
      </dsp:txBody>
      <dsp:txXfrm>
        <a:off x="0" y="3288276"/>
        <a:ext cx="3305503" cy="424089"/>
      </dsp:txXfrm>
    </dsp:sp>
    <dsp:sp modelId="{384A5D54-23ED-9F40-A078-757649159ACE}">
      <dsp:nvSpPr>
        <dsp:cNvPr id="0" name=""/>
        <dsp:cNvSpPr/>
      </dsp:nvSpPr>
      <dsp:spPr>
        <a:xfrm>
          <a:off x="3305503" y="3288276"/>
          <a:ext cx="3305503" cy="42408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拒绝所有请求</a:t>
          </a:r>
        </a:p>
      </dsp:txBody>
      <dsp:txXfrm>
        <a:off x="3305503" y="3288276"/>
        <a:ext cx="3305503" cy="424089"/>
      </dsp:txXfrm>
    </dsp:sp>
    <dsp:sp modelId="{86355539-7023-A14D-B267-9291BFB610E7}">
      <dsp:nvSpPr>
        <dsp:cNvPr id="0" name=""/>
        <dsp:cNvSpPr/>
      </dsp:nvSpPr>
      <dsp:spPr>
        <a:xfrm rot="10800000">
          <a:off x="0" y="1404765"/>
          <a:ext cx="6611007" cy="141793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二级过载</a:t>
          </a:r>
        </a:p>
      </dsp:txBody>
      <dsp:txXfrm rot="-10800000">
        <a:off x="0" y="1404765"/>
        <a:ext cx="6611007" cy="497694"/>
      </dsp:txXfrm>
    </dsp:sp>
    <dsp:sp modelId="{4EC6F0DC-B4AC-FA41-A4CD-B827E1BD7CDF}">
      <dsp:nvSpPr>
        <dsp:cNvPr id="0" name=""/>
        <dsp:cNvSpPr/>
      </dsp:nvSpPr>
      <dsp:spPr>
        <a:xfrm>
          <a:off x="0" y="1902460"/>
          <a:ext cx="3305503" cy="4239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&gt;5000</a:t>
          </a:r>
          <a:r>
            <a:rPr lang="zh-CN" altLang="en-US" sz="2200" kern="1200" dirty="0"/>
            <a:t>次</a:t>
          </a:r>
          <a:r>
            <a:rPr lang="en-US" altLang="zh-CN" sz="2200" kern="1200" dirty="0"/>
            <a:t>/5</a:t>
          </a:r>
          <a:r>
            <a:rPr lang="zh-CN" altLang="en-US" sz="2200" kern="1200" dirty="0"/>
            <a:t>秒</a:t>
          </a:r>
        </a:p>
      </dsp:txBody>
      <dsp:txXfrm>
        <a:off x="0" y="1902460"/>
        <a:ext cx="3305503" cy="423962"/>
      </dsp:txXfrm>
    </dsp:sp>
    <dsp:sp modelId="{574D77F4-AEA5-3E41-80DE-03599C1D458C}">
      <dsp:nvSpPr>
        <dsp:cNvPr id="0" name=""/>
        <dsp:cNvSpPr/>
      </dsp:nvSpPr>
      <dsp:spPr>
        <a:xfrm>
          <a:off x="3305503" y="1902460"/>
          <a:ext cx="3305503" cy="4239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拒绝</a:t>
          </a:r>
          <a:r>
            <a:rPr lang="en-US" altLang="zh-CN" sz="2200" kern="1200" dirty="0"/>
            <a:t>80%</a:t>
          </a:r>
          <a:r>
            <a:rPr lang="zh-CN" altLang="en-US" sz="2200" kern="1200" dirty="0"/>
            <a:t>的请求</a:t>
          </a:r>
        </a:p>
      </dsp:txBody>
      <dsp:txXfrm>
        <a:off x="3305503" y="1902460"/>
        <a:ext cx="3305503" cy="423962"/>
      </dsp:txXfrm>
    </dsp:sp>
    <dsp:sp modelId="{2F2093E0-3F63-B941-8FA3-55DD01FF8F7E}">
      <dsp:nvSpPr>
        <dsp:cNvPr id="0" name=""/>
        <dsp:cNvSpPr/>
      </dsp:nvSpPr>
      <dsp:spPr>
        <a:xfrm rot="10800000">
          <a:off x="0" y="659"/>
          <a:ext cx="6611007" cy="141793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一级过载</a:t>
          </a:r>
        </a:p>
      </dsp:txBody>
      <dsp:txXfrm rot="-10800000">
        <a:off x="0" y="659"/>
        <a:ext cx="6611007" cy="497694"/>
      </dsp:txXfrm>
    </dsp:sp>
    <dsp:sp modelId="{FC05B81B-ED3D-8640-A80B-5F894C49AE11}">
      <dsp:nvSpPr>
        <dsp:cNvPr id="0" name=""/>
        <dsp:cNvSpPr/>
      </dsp:nvSpPr>
      <dsp:spPr>
        <a:xfrm>
          <a:off x="0" y="498354"/>
          <a:ext cx="3305503" cy="42396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&gt;1000</a:t>
          </a:r>
          <a:r>
            <a:rPr lang="zh-CN" altLang="en-US" sz="2200" kern="1200" dirty="0"/>
            <a:t>次</a:t>
          </a:r>
          <a:r>
            <a:rPr lang="en-US" altLang="zh-CN" sz="2200" kern="1200" dirty="0"/>
            <a:t>/1</a:t>
          </a:r>
          <a:r>
            <a:rPr lang="zh-CN" altLang="en-US" sz="2200" kern="1200" dirty="0"/>
            <a:t>秒</a:t>
          </a:r>
        </a:p>
      </dsp:txBody>
      <dsp:txXfrm>
        <a:off x="0" y="498354"/>
        <a:ext cx="3305503" cy="423962"/>
      </dsp:txXfrm>
    </dsp:sp>
    <dsp:sp modelId="{5314AE83-9774-254E-B6B0-DFCFAB1D39AF}">
      <dsp:nvSpPr>
        <dsp:cNvPr id="0" name=""/>
        <dsp:cNvSpPr/>
      </dsp:nvSpPr>
      <dsp:spPr>
        <a:xfrm>
          <a:off x="3305503" y="498354"/>
          <a:ext cx="3305503" cy="4239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拒绝</a:t>
          </a:r>
          <a:r>
            <a:rPr lang="en-US" altLang="zh-CN" sz="2200" kern="1200" dirty="0"/>
            <a:t>50%</a:t>
          </a:r>
          <a:r>
            <a:rPr lang="zh-CN" altLang="en-US" sz="2200" kern="1200" dirty="0"/>
            <a:t>的请求</a:t>
          </a:r>
        </a:p>
      </dsp:txBody>
      <dsp:txXfrm>
        <a:off x="3305503" y="498354"/>
        <a:ext cx="3305503" cy="423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96B51-BED2-BE49-AF60-157853C6A1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C27C-69A1-294F-BD3A-80105220C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# -*- coding:utf-8 -*-</a:t>
            </a:r>
            <a:endParaRPr kumimoji="1" lang="en-US" altLang="zh-CN" dirty="0"/>
          </a:p>
          <a:p>
            <a:r>
              <a:rPr kumimoji="1" lang="en-US" altLang="zh-CN" dirty="0"/>
              <a:t>from random import </a:t>
            </a:r>
            <a:r>
              <a:rPr kumimoji="1" lang="en-US" altLang="zh-CN" dirty="0" err="1"/>
              <a:t>randint</a:t>
            </a:r>
            <a:endParaRPr kumimoji="1" lang="en-US" altLang="zh-CN" dirty="0"/>
          </a:p>
          <a:p>
            <a:r>
              <a:rPr kumimoji="1" lang="en-US" altLang="zh-CN" dirty="0"/>
              <a:t>import time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SIZE =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(1e8)</a:t>
            </a:r>
            <a:endParaRPr kumimoji="1" lang="en-US" altLang="zh-CN" dirty="0"/>
          </a:p>
          <a:p>
            <a:r>
              <a:rPr kumimoji="1" lang="en-US" altLang="zh-CN" dirty="0" err="1"/>
              <a:t>arr</a:t>
            </a:r>
            <a:r>
              <a:rPr kumimoji="1" lang="en-US" altLang="zh-CN" dirty="0"/>
              <a:t> = [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randint</a:t>
            </a:r>
            <a:r>
              <a:rPr kumimoji="1" lang="en-US" altLang="zh-CN" dirty="0"/>
              <a:t>(1, SIZE)) for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in </a:t>
            </a:r>
            <a:r>
              <a:rPr kumimoji="1" lang="en-US" altLang="zh-CN" dirty="0" err="1"/>
              <a:t>xrange</a:t>
            </a:r>
            <a:r>
              <a:rPr kumimoji="1" lang="en-US" altLang="zh-CN" dirty="0"/>
              <a:t>(SIZE)]</a:t>
            </a:r>
            <a:endParaRPr kumimoji="1" lang="en-US" altLang="zh-CN" dirty="0"/>
          </a:p>
          <a:p>
            <a:r>
              <a:rPr kumimoji="1" lang="en-US" altLang="zh-CN" dirty="0" err="1"/>
              <a:t>indexs</a:t>
            </a:r>
            <a:r>
              <a:rPr kumimoji="1" lang="en-US" altLang="zh-CN" dirty="0"/>
              <a:t> = [</a:t>
            </a:r>
            <a:r>
              <a:rPr kumimoji="1" lang="en-US" altLang="zh-CN" dirty="0" err="1"/>
              <a:t>randint</a:t>
            </a:r>
            <a:r>
              <a:rPr kumimoji="1" lang="en-US" altLang="zh-CN" dirty="0"/>
              <a:t>(0, SIZE - 1) for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in </a:t>
            </a:r>
            <a:r>
              <a:rPr kumimoji="1" lang="en-US" altLang="zh-CN" dirty="0" err="1"/>
              <a:t>xrange</a:t>
            </a:r>
            <a:r>
              <a:rPr kumimoji="1" lang="en-US" altLang="zh-CN" dirty="0"/>
              <a:t>(SIZE)]</a:t>
            </a:r>
            <a:endParaRPr kumimoji="1" lang="en-US" altLang="zh-CN" dirty="0"/>
          </a:p>
          <a:p>
            <a:r>
              <a:rPr kumimoji="1" lang="en-US" altLang="zh-CN" dirty="0" err="1"/>
              <a:t>f_out</a:t>
            </a:r>
            <a:r>
              <a:rPr kumimoji="1" lang="en-US" altLang="zh-CN" dirty="0"/>
              <a:t> = open("</a:t>
            </a:r>
            <a:r>
              <a:rPr kumimoji="1" lang="en-US" altLang="zh-CN" dirty="0" err="1"/>
              <a:t>arr.txt</a:t>
            </a:r>
            <a:r>
              <a:rPr kumimoji="1" lang="en-US" altLang="zh-CN" dirty="0"/>
              <a:t>", "w")</a:t>
            </a:r>
            <a:endParaRPr kumimoji="1" lang="en-US" altLang="zh-CN" dirty="0"/>
          </a:p>
          <a:p>
            <a:r>
              <a:rPr kumimoji="1" lang="en-US" altLang="zh-CN" dirty="0"/>
              <a:t>t1 = </a:t>
            </a:r>
            <a:r>
              <a:rPr kumimoji="1" lang="en-US" altLang="zh-CN" dirty="0" err="1"/>
              <a:t>time.time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for index in </a:t>
            </a:r>
            <a:r>
              <a:rPr kumimoji="1" lang="en-US" altLang="zh-CN" dirty="0" err="1"/>
              <a:t>indexs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r>
              <a:rPr kumimoji="1" lang="en-US" altLang="zh-CN" dirty="0"/>
              <a:t>    a =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[index]</a:t>
            </a:r>
            <a:endParaRPr kumimoji="1" lang="en-US" altLang="zh-CN" dirty="0"/>
          </a:p>
          <a:p>
            <a:r>
              <a:rPr kumimoji="1" lang="en-US" altLang="zh-CN" dirty="0"/>
              <a:t>t2 = </a:t>
            </a:r>
            <a:r>
              <a:rPr kumimoji="1" lang="en-US" altLang="zh-CN" dirty="0" err="1"/>
              <a:t>time.time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print "</a:t>
            </a:r>
            <a:r>
              <a:rPr kumimoji="1" lang="zh-CN" altLang="en-US" dirty="0"/>
              <a:t>随机读内存</a:t>
            </a:r>
            <a:r>
              <a:rPr kumimoji="1" lang="en-US" altLang="zh-CN" dirty="0"/>
              <a:t>",t2-t1</a:t>
            </a:r>
            <a:endParaRPr kumimoji="1" lang="en-US" altLang="zh-CN" dirty="0"/>
          </a:p>
          <a:p>
            <a:r>
              <a:rPr kumimoji="1" lang="en-US" altLang="zh-CN" dirty="0"/>
              <a:t>for </a:t>
            </a:r>
            <a:r>
              <a:rPr kumimoji="1" lang="en-US" altLang="zh-CN" dirty="0" err="1"/>
              <a:t>ele</a:t>
            </a:r>
            <a:r>
              <a:rPr kumimoji="1" lang="en-US" altLang="zh-CN" dirty="0"/>
              <a:t> in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r>
              <a:rPr kumimoji="1" lang="en-US" altLang="zh-CN" dirty="0"/>
              <a:t>    a = </a:t>
            </a:r>
            <a:r>
              <a:rPr kumimoji="1" lang="en-US" altLang="zh-CN" dirty="0" err="1"/>
              <a:t>ele</a:t>
            </a:r>
            <a:endParaRPr kumimoji="1" lang="en-US" altLang="zh-CN" dirty="0"/>
          </a:p>
          <a:p>
            <a:r>
              <a:rPr kumimoji="1" lang="en-US" altLang="zh-CN" dirty="0"/>
              <a:t>t3 = </a:t>
            </a:r>
            <a:r>
              <a:rPr kumimoji="1" lang="en-US" altLang="zh-CN" dirty="0" err="1"/>
              <a:t>time.time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print "</a:t>
            </a:r>
            <a:r>
              <a:rPr kumimoji="1" lang="zh-CN" altLang="en-US" dirty="0"/>
              <a:t>顺序读内存</a:t>
            </a:r>
            <a:r>
              <a:rPr kumimoji="1" lang="en-US" altLang="zh-CN" dirty="0"/>
              <a:t>",t3-t2</a:t>
            </a:r>
            <a:endParaRPr kumimoji="1" lang="en-US" altLang="zh-CN" dirty="0"/>
          </a:p>
          <a:p>
            <a:r>
              <a:rPr kumimoji="1" lang="en-US" altLang="zh-CN" dirty="0"/>
              <a:t>for </a:t>
            </a:r>
            <a:r>
              <a:rPr kumimoji="1" lang="en-US" altLang="zh-CN" dirty="0" err="1"/>
              <a:t>ele</a:t>
            </a:r>
            <a:r>
              <a:rPr kumimoji="1" lang="en-US" altLang="zh-CN" dirty="0"/>
              <a:t> in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f_out.write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</a:t>
            </a:r>
            <a:r>
              <a:rPr kumimoji="1" lang="en-US" altLang="zh-CN" dirty="0"/>
              <a:t> + "\n")</a:t>
            </a:r>
            <a:endParaRPr kumimoji="1" lang="en-US" altLang="zh-CN" dirty="0"/>
          </a:p>
          <a:p>
            <a:r>
              <a:rPr kumimoji="1" lang="en-US" altLang="zh-CN" dirty="0" err="1"/>
              <a:t>f_out.flush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t4 = </a:t>
            </a:r>
            <a:r>
              <a:rPr kumimoji="1" lang="en-US" altLang="zh-CN" dirty="0" err="1"/>
              <a:t>time.time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print "</a:t>
            </a:r>
            <a:r>
              <a:rPr kumimoji="1" lang="zh-CN" altLang="en-US" dirty="0"/>
              <a:t>顺序写磁盘</a:t>
            </a:r>
            <a:r>
              <a:rPr kumimoji="1" lang="en-US" altLang="zh-CN" dirty="0"/>
              <a:t>",t4-t3</a:t>
            </a:r>
            <a:endParaRPr kumimoji="1" lang="en-US" altLang="zh-CN" dirty="0"/>
          </a:p>
          <a:p>
            <a:r>
              <a:rPr kumimoji="1" lang="en-US" altLang="zh-CN" dirty="0" err="1"/>
              <a:t>f_out.close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f_in</a:t>
            </a:r>
            <a:r>
              <a:rPr kumimoji="1" lang="en-US" altLang="zh-CN" dirty="0"/>
              <a:t> = open("</a:t>
            </a:r>
            <a:r>
              <a:rPr kumimoji="1" lang="en-US" altLang="zh-CN" dirty="0" err="1"/>
              <a:t>arr.txt</a:t>
            </a:r>
            <a:r>
              <a:rPr kumimoji="1" lang="en-US" altLang="zh-CN" dirty="0"/>
              <a:t>")</a:t>
            </a:r>
            <a:endParaRPr kumimoji="1" lang="en-US" altLang="zh-CN" dirty="0"/>
          </a:p>
          <a:p>
            <a:r>
              <a:rPr kumimoji="1" lang="en-US" altLang="zh-CN" dirty="0"/>
              <a:t>t5 = </a:t>
            </a:r>
            <a:r>
              <a:rPr kumimoji="1" lang="en-US" altLang="zh-CN" dirty="0" err="1"/>
              <a:t>time.time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for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in </a:t>
            </a:r>
            <a:r>
              <a:rPr kumimoji="1" lang="en-US" altLang="zh-CN" dirty="0" err="1"/>
              <a:t>xrange</a:t>
            </a:r>
            <a:r>
              <a:rPr kumimoji="1" lang="en-US" altLang="zh-CN" dirty="0"/>
              <a:t>(SIZE):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f_in.readline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t6 = </a:t>
            </a:r>
            <a:r>
              <a:rPr kumimoji="1" lang="en-US" altLang="zh-CN" dirty="0" err="1"/>
              <a:t>time.time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print "</a:t>
            </a:r>
            <a:r>
              <a:rPr kumimoji="1" lang="zh-CN" altLang="en-US" dirty="0"/>
              <a:t>顺序读磁盘</a:t>
            </a:r>
            <a:r>
              <a:rPr kumimoji="1" lang="en-US" altLang="zh-CN" dirty="0"/>
              <a:t>",t6-t5</a:t>
            </a:r>
            <a:endParaRPr kumimoji="1" lang="en-US" altLang="zh-CN" dirty="0"/>
          </a:p>
          <a:p>
            <a:r>
              <a:rPr kumimoji="1" lang="en-US" altLang="zh-CN" dirty="0" err="1"/>
              <a:t>f_in.close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3C27C-69A1-294F-BD3A-80105220C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422B-636B-1D4B-BBFF-B999857528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1AD1-68B4-264B-9B7D-33A798F104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26690" y="1741170"/>
            <a:ext cx="6738620" cy="1129030"/>
          </a:xfrm>
        </p:spPr>
        <p:txBody>
          <a:bodyPr anchor="b">
            <a:normAutofit/>
          </a:bodyPr>
          <a:lstStyle/>
          <a:p>
            <a:r>
              <a:rPr kumimoji="1" lang="zh-CN" altLang="en-US" sz="6100">
                <a:solidFill>
                  <a:srgbClr val="FFFFFF"/>
                </a:solidFill>
              </a:rPr>
              <a:t>自建搜索引擎之路</a:t>
            </a:r>
            <a:endParaRPr kumimoji="1" lang="zh-CN" altLang="en-US" sz="6100">
              <a:solidFill>
                <a:srgbClr val="FFFF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张朝阳</a:t>
            </a:r>
            <a:r>
              <a:rPr kumimoji="1" lang="en-US" altLang="zh-CN" dirty="0">
                <a:solidFill>
                  <a:srgbClr val="FFFFFF"/>
                </a:solidFill>
              </a:rPr>
              <a:t>	2019-5-8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>
                <a:solidFill>
                  <a:srgbClr val="FFFFFF"/>
                </a:solidFill>
              </a:rPr>
              <a:t>说存储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kumimoji="1" lang="en-US" altLang="zh-CN" sz="2000">
                <a:solidFill>
                  <a:srgbClr val="000000"/>
                </a:solidFill>
              </a:rPr>
              <a:t>RAM</a:t>
            </a:r>
            <a:r>
              <a:rPr kumimoji="1" lang="zh-CN" altLang="en-US" sz="2000">
                <a:solidFill>
                  <a:srgbClr val="000000"/>
                </a:solidFill>
              </a:rPr>
              <a:t>（</a:t>
            </a:r>
            <a:r>
              <a:rPr lang="en-US" altLang="zh-CN" sz="2000">
                <a:solidFill>
                  <a:srgbClr val="000000"/>
                </a:solidFill>
              </a:rPr>
              <a:t>Random Access Memory</a:t>
            </a:r>
            <a:r>
              <a:rPr kumimoji="1" lang="zh-CN" altLang="en-US" sz="2000">
                <a:solidFill>
                  <a:srgbClr val="000000"/>
                </a:solidFill>
              </a:rPr>
              <a:t>），顾名思义，在随机读写时优势很明显。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r>
              <a:rPr kumimoji="1" lang="zh-CN" altLang="en-US" sz="2000">
                <a:solidFill>
                  <a:srgbClr val="000000"/>
                </a:solidFill>
              </a:rPr>
              <a:t>磁盘，信息存储在盘面上，通过寻道和转动来定位数据的位置，寻道时间通常为几毫秒，转速为</a:t>
            </a:r>
            <a:r>
              <a:rPr kumimoji="1" lang="en-US" altLang="zh-CN" sz="2000">
                <a:solidFill>
                  <a:srgbClr val="000000"/>
                </a:solidFill>
              </a:rPr>
              <a:t>7000-15000</a:t>
            </a:r>
            <a:r>
              <a:rPr kumimoji="1" lang="zh-CN" altLang="en-US" sz="2000">
                <a:solidFill>
                  <a:srgbClr val="000000"/>
                </a:solidFill>
              </a:rPr>
              <a:t>转</a:t>
            </a:r>
            <a:r>
              <a:rPr kumimoji="1" lang="en-US" altLang="zh-CN" sz="2000">
                <a:solidFill>
                  <a:srgbClr val="000000"/>
                </a:solidFill>
              </a:rPr>
              <a:t>/</a:t>
            </a:r>
            <a:r>
              <a:rPr kumimoji="1" lang="zh-CN" altLang="en-US" sz="2000">
                <a:solidFill>
                  <a:srgbClr val="000000"/>
                </a:solidFill>
              </a:rPr>
              <a:t>分。盘面越多存储的数据越多。通过</a:t>
            </a:r>
            <a:r>
              <a:rPr lang="en-US" altLang="zh-CN" sz="2000">
                <a:solidFill>
                  <a:srgbClr val="000000"/>
                </a:solidFill>
              </a:rPr>
              <a:t>RAID </a:t>
            </a:r>
            <a:r>
              <a:rPr lang="zh-CN" altLang="en-US" sz="2000">
                <a:solidFill>
                  <a:srgbClr val="000000"/>
                </a:solidFill>
              </a:rPr>
              <a:t>（</a:t>
            </a:r>
            <a:r>
              <a:rPr lang="en-US" altLang="zh-CN" sz="2000">
                <a:solidFill>
                  <a:srgbClr val="000000"/>
                </a:solidFill>
              </a:rPr>
              <a:t>Redundant Array of Independent Disks</a:t>
            </a:r>
            <a:r>
              <a:rPr lang="zh-CN" altLang="en-US" sz="2000">
                <a:solidFill>
                  <a:srgbClr val="000000"/>
                </a:solidFill>
              </a:rPr>
              <a:t>）提供单机冗余存储，以提升容灾能力。</a:t>
            </a:r>
            <a:endParaRPr lang="en-US" altLang="zh-CN" sz="2000">
              <a:solidFill>
                <a:srgbClr val="000000"/>
              </a:solidFill>
            </a:endParaRPr>
          </a:p>
          <a:p>
            <a:r>
              <a:rPr lang="zh-CN" altLang="en-US" sz="2000">
                <a:solidFill>
                  <a:srgbClr val="000000"/>
                </a:solidFill>
              </a:rPr>
              <a:t>内存的页是一个逻辑概念，是分配内存的最小单位，通常为</a:t>
            </a:r>
            <a:r>
              <a:rPr lang="en-US" altLang="zh-CN" sz="2000">
                <a:solidFill>
                  <a:srgbClr val="000000"/>
                </a:solidFill>
              </a:rPr>
              <a:t>4K</a:t>
            </a:r>
            <a:r>
              <a:rPr lang="zh-CN" altLang="en-US" sz="2000">
                <a:solidFill>
                  <a:srgbClr val="000000"/>
                </a:solidFill>
              </a:rPr>
              <a:t>。</a:t>
            </a:r>
            <a:endParaRPr lang="en-US" altLang="zh-CN" sz="2000">
              <a:solidFill>
                <a:srgbClr val="000000"/>
              </a:solidFill>
            </a:endParaRPr>
          </a:p>
          <a:p>
            <a:r>
              <a:rPr lang="zh-CN" altLang="en-US" sz="2000">
                <a:solidFill>
                  <a:srgbClr val="000000"/>
                </a:solidFill>
              </a:rPr>
              <a:t>磁盘扇区是读写的最小单位，磁盘块是</a:t>
            </a:r>
            <a:r>
              <a:rPr lang="en-US" altLang="zh-CN" sz="2000">
                <a:solidFill>
                  <a:srgbClr val="000000"/>
                </a:solidFill>
              </a:rPr>
              <a:t>CPU</a:t>
            </a:r>
            <a:r>
              <a:rPr lang="zh-CN" altLang="en-US" sz="2000">
                <a:solidFill>
                  <a:srgbClr val="000000"/>
                </a:solidFill>
              </a:rPr>
              <a:t>读写磁盘的最小单位，一个块通常为</a:t>
            </a:r>
            <a:r>
              <a:rPr lang="en-US" altLang="zh-CN" sz="2000">
                <a:solidFill>
                  <a:srgbClr val="000000"/>
                </a:solidFill>
              </a:rPr>
              <a:t>4K</a:t>
            </a:r>
            <a:r>
              <a:rPr lang="zh-CN" altLang="en-US" sz="2000">
                <a:solidFill>
                  <a:srgbClr val="000000"/>
                </a:solidFill>
              </a:rPr>
              <a:t>。</a:t>
            </a:r>
            <a:endParaRPr lang="zh-CN" altLang="en-US" sz="2000">
              <a:solidFill>
                <a:srgbClr val="000000"/>
              </a:solidFill>
            </a:endParaRPr>
          </a:p>
          <a:p>
            <a:endParaRPr kumimoji="1" lang="zh-CN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说存储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顺序读写磁盘快于随机读写主存。</a:t>
            </a:r>
            <a:endParaRPr kumimoji="1" lang="zh-CN" altLang="en-US" dirty="0"/>
          </a:p>
          <a:p>
            <a:r>
              <a:rPr kumimoji="1" lang="zh-CN" altLang="en-US" dirty="0"/>
              <a:t>拿长度为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亿的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数组做实验，读写</a:t>
            </a:r>
            <a:r>
              <a:rPr kumimoji="1" lang="en-US" altLang="zh-CN" dirty="0"/>
              <a:t>1</a:t>
            </a:r>
            <a:r>
              <a:rPr kumimoji="1" lang="zh-CN" altLang="en-US" dirty="0"/>
              <a:t>亿次。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009650" y="2934848"/>
          <a:ext cx="5086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1009650" y="2934847"/>
          <a:ext cx="5479927" cy="287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2776" y="1825625"/>
            <a:ext cx="3931024" cy="4351338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即</a:t>
            </a:r>
            <a:r>
              <a:rPr kumimoji="1" lang="en-US" altLang="zh-CN" dirty="0"/>
              <a:t>Balance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</a:t>
            </a:r>
            <a:r>
              <a:rPr lang="zh-CN" altLang="en-US" dirty="0"/>
              <a:t>叉树每个节点上最多有</a:t>
            </a:r>
            <a:r>
              <a:rPr lang="en-US" altLang="zh-CN" dirty="0"/>
              <a:t>m</a:t>
            </a:r>
            <a:r>
              <a:rPr lang="zh-CN" altLang="en-US" dirty="0"/>
              <a:t>个数据，最少有</a:t>
            </a:r>
            <a:r>
              <a:rPr lang="en-US" altLang="zh-CN" dirty="0"/>
              <a:t>m/2</a:t>
            </a:r>
            <a:r>
              <a:rPr lang="zh-CN" altLang="en-US" dirty="0"/>
              <a:t>个数据（根节点除外）。</a:t>
            </a:r>
            <a:endParaRPr kumimoji="1" lang="en-US" altLang="zh-CN" dirty="0"/>
          </a:p>
          <a:p>
            <a:r>
              <a:rPr kumimoji="1" lang="zh-CN" altLang="en-US" dirty="0"/>
              <a:t>叶节点上存储了所有数据，把叶节点链接起来可以顺序遍历所有数据。</a:t>
            </a:r>
            <a:endParaRPr kumimoji="1" lang="en-US" altLang="zh-CN" dirty="0"/>
          </a:p>
          <a:p>
            <a:r>
              <a:rPr kumimoji="1" lang="zh-CN" altLang="en-US" dirty="0"/>
              <a:t>每个节点设计成内存页的整倍数。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m=1200</a:t>
            </a:r>
            <a:r>
              <a:rPr kumimoji="1" lang="zh-CN" altLang="en-US" dirty="0"/>
              <a:t>，树的前两层放在内存中。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125697" y="1822450"/>
          <a:ext cx="134769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231"/>
                <a:gridCol w="449231"/>
                <a:gridCol w="449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25697" y="3281998"/>
          <a:ext cx="134769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231"/>
                <a:gridCol w="449231"/>
                <a:gridCol w="449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90709" y="3281998"/>
          <a:ext cx="134769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231"/>
                <a:gridCol w="449231"/>
                <a:gridCol w="449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60685" y="3281998"/>
          <a:ext cx="134769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231"/>
                <a:gridCol w="449231"/>
                <a:gridCol w="4492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680014" y="4741546"/>
          <a:ext cx="4243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367681" y="4741546"/>
          <a:ext cx="4243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992347" y="4741546"/>
          <a:ext cx="4243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55348" y="4741546"/>
          <a:ext cx="4243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304680" y="4741546"/>
          <a:ext cx="4243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617013" y="4741546"/>
          <a:ext cx="4243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929346" y="4741546"/>
          <a:ext cx="4243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43015" y="4741546"/>
          <a:ext cx="4243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30684" y="4741546"/>
          <a:ext cx="4243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线箭头连接符 18"/>
          <p:cNvCxnSpPr/>
          <p:nvPr/>
        </p:nvCxnSpPr>
        <p:spPr>
          <a:xfrm>
            <a:off x="1353672" y="6024281"/>
            <a:ext cx="263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4792007" y="6042209"/>
            <a:ext cx="263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4104340" y="6042209"/>
            <a:ext cx="263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3416673" y="6042209"/>
            <a:ext cx="263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2729006" y="6042209"/>
            <a:ext cx="263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2041339" y="6042209"/>
            <a:ext cx="263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5479674" y="6042209"/>
            <a:ext cx="263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167343" y="6033243"/>
            <a:ext cx="263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4" idx="2"/>
            <a:endCxn id="5" idx="0"/>
          </p:cNvCxnSpPr>
          <p:nvPr/>
        </p:nvCxnSpPr>
        <p:spPr>
          <a:xfrm>
            <a:off x="3799543" y="2564130"/>
            <a:ext cx="0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4" idx="2"/>
            <a:endCxn id="6" idx="0"/>
          </p:cNvCxnSpPr>
          <p:nvPr/>
        </p:nvCxnSpPr>
        <p:spPr>
          <a:xfrm flipH="1">
            <a:off x="1764555" y="2564130"/>
            <a:ext cx="2034988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6" idx="2"/>
            <a:endCxn id="14" idx="0"/>
          </p:cNvCxnSpPr>
          <p:nvPr/>
        </p:nvCxnSpPr>
        <p:spPr>
          <a:xfrm flipH="1">
            <a:off x="1141509" y="4023678"/>
            <a:ext cx="623046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4" idx="2"/>
            <a:endCxn id="7" idx="0"/>
          </p:cNvCxnSpPr>
          <p:nvPr/>
        </p:nvCxnSpPr>
        <p:spPr>
          <a:xfrm>
            <a:off x="3799543" y="2564130"/>
            <a:ext cx="2034988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6" idx="2"/>
            <a:endCxn id="13" idx="0"/>
          </p:cNvCxnSpPr>
          <p:nvPr/>
        </p:nvCxnSpPr>
        <p:spPr>
          <a:xfrm>
            <a:off x="1764555" y="4023678"/>
            <a:ext cx="64621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6" idx="2"/>
            <a:endCxn id="12" idx="0"/>
          </p:cNvCxnSpPr>
          <p:nvPr/>
        </p:nvCxnSpPr>
        <p:spPr>
          <a:xfrm>
            <a:off x="1764555" y="4023678"/>
            <a:ext cx="752288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5" idx="2"/>
            <a:endCxn id="9" idx="0"/>
          </p:cNvCxnSpPr>
          <p:nvPr/>
        </p:nvCxnSpPr>
        <p:spPr>
          <a:xfrm>
            <a:off x="3799543" y="4023678"/>
            <a:ext cx="780301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5" idx="2"/>
            <a:endCxn id="8" idx="0"/>
          </p:cNvCxnSpPr>
          <p:nvPr/>
        </p:nvCxnSpPr>
        <p:spPr>
          <a:xfrm>
            <a:off x="3799543" y="4023678"/>
            <a:ext cx="92634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5" idx="2"/>
            <a:endCxn id="10" idx="0"/>
          </p:cNvCxnSpPr>
          <p:nvPr/>
        </p:nvCxnSpPr>
        <p:spPr>
          <a:xfrm flipH="1">
            <a:off x="3204510" y="4023678"/>
            <a:ext cx="595033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7" idx="2"/>
            <a:endCxn id="16" idx="0"/>
          </p:cNvCxnSpPr>
          <p:nvPr/>
        </p:nvCxnSpPr>
        <p:spPr>
          <a:xfrm>
            <a:off x="5834531" y="4023678"/>
            <a:ext cx="808316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7" idx="2"/>
            <a:endCxn id="15" idx="0"/>
          </p:cNvCxnSpPr>
          <p:nvPr/>
        </p:nvCxnSpPr>
        <p:spPr>
          <a:xfrm>
            <a:off x="5834531" y="4023678"/>
            <a:ext cx="120647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7" idx="2"/>
            <a:endCxn id="11" idx="0"/>
          </p:cNvCxnSpPr>
          <p:nvPr/>
        </p:nvCxnSpPr>
        <p:spPr>
          <a:xfrm flipH="1">
            <a:off x="5267511" y="4023678"/>
            <a:ext cx="567020" cy="71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142074" y="2024546"/>
            <a:ext cx="75854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cxnSp>
        <p:nvCxnSpPr>
          <p:cNvPr id="67" name="肘形连接符 66"/>
          <p:cNvCxnSpPr/>
          <p:nvPr/>
        </p:nvCxnSpPr>
        <p:spPr>
          <a:xfrm rot="10800000" flipV="1">
            <a:off x="929346" y="2218172"/>
            <a:ext cx="212728" cy="3802936"/>
          </a:xfrm>
          <a:prstGeom prst="bentConnector3">
            <a:avLst>
              <a:gd name="adj1" fmla="val 2074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跳表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64696"/>
            <a:ext cx="10515600" cy="190015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跳表由多条并联的链表组成。查找时当前元素小于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就观察链表的下一个元素，大于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就遍历下一层的链表。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沿着最底层的链表可以顺序遍历所有数据。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如果倒排链用跳表，将大大提高</a:t>
            </a:r>
            <a:r>
              <a:rPr kumimoji="1" lang="en-US" altLang="zh-CN" dirty="0"/>
              <a:t>2</a:t>
            </a:r>
            <a:r>
              <a:rPr kumimoji="1" lang="zh-CN" altLang="en-US" dirty="0"/>
              <a:t>条倒排链取交集的速度。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8200" y="1690688"/>
          <a:ext cx="424326" cy="2146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26"/>
              </a:tblGrid>
              <a:tr h="53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97971" y="1690688"/>
          <a:ext cx="966690" cy="2146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45"/>
                <a:gridCol w="483345"/>
              </a:tblGrid>
              <a:tr h="536552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3655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3655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3655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18398" y="2227240"/>
          <a:ext cx="966690" cy="160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45"/>
                <a:gridCol w="483345"/>
              </a:tblGrid>
              <a:tr h="53655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3655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3655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36690" y="2231233"/>
          <a:ext cx="966690" cy="160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45"/>
                <a:gridCol w="483345"/>
              </a:tblGrid>
              <a:tr h="53655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3655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3655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57117" y="2758820"/>
          <a:ext cx="966690" cy="107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45"/>
                <a:gridCol w="483345"/>
              </a:tblGrid>
              <a:tr h="53655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3655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538825" y="2758820"/>
          <a:ext cx="966690" cy="1073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45"/>
                <a:gridCol w="483345"/>
              </a:tblGrid>
              <a:tr h="53655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3655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859254" y="1694681"/>
          <a:ext cx="424326" cy="2146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26"/>
              </a:tblGrid>
              <a:tr h="53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16263" y="3295372"/>
          <a:ext cx="966690" cy="536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45"/>
                <a:gridCol w="483345"/>
              </a:tblGrid>
              <a:tr h="53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77544" y="3304337"/>
          <a:ext cx="966690" cy="536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45"/>
                <a:gridCol w="483345"/>
              </a:tblGrid>
              <a:tr h="53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直线箭头连接符 13"/>
          <p:cNvCxnSpPr/>
          <p:nvPr/>
        </p:nvCxnSpPr>
        <p:spPr>
          <a:xfrm>
            <a:off x="1262526" y="1963271"/>
            <a:ext cx="5635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1262526" y="2483224"/>
            <a:ext cx="16741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7" idx="1"/>
          </p:cNvCxnSpPr>
          <p:nvPr/>
        </p:nvCxnSpPr>
        <p:spPr>
          <a:xfrm>
            <a:off x="1262526" y="3032068"/>
            <a:ext cx="1674164" cy="3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639671" y="2483224"/>
            <a:ext cx="32583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5011271" y="3032068"/>
            <a:ext cx="1886700" cy="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8928847" y="2483224"/>
            <a:ext cx="193040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7659971" y="1963271"/>
            <a:ext cx="319928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endCxn id="11" idx="1"/>
          </p:cNvCxnSpPr>
          <p:nvPr/>
        </p:nvCxnSpPr>
        <p:spPr>
          <a:xfrm>
            <a:off x="1262524" y="3563648"/>
            <a:ext cx="3537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7659971" y="2483224"/>
            <a:ext cx="558427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6311153" y="3563648"/>
            <a:ext cx="586818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5011271" y="3572613"/>
            <a:ext cx="566273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3639671" y="3572613"/>
            <a:ext cx="61352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3639671" y="3032068"/>
            <a:ext cx="61352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366682" y="3550378"/>
            <a:ext cx="570008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7659971" y="3014139"/>
            <a:ext cx="558427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659971" y="3550378"/>
            <a:ext cx="558427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8928847" y="3032068"/>
            <a:ext cx="609978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8928847" y="3581578"/>
            <a:ext cx="6012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10255624" y="3581578"/>
            <a:ext cx="603628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>
            <a:off x="10255624" y="3032068"/>
            <a:ext cx="603628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LSM</a:t>
            </a:r>
            <a:r>
              <a:rPr kumimoji="1" lang="zh-CN" altLang="en-US"/>
              <a:t>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/>
              <a:t>B</a:t>
            </a:r>
            <a:r>
              <a:rPr lang="zh-CN" altLang="en-US" sz="1800"/>
              <a:t>树每插入一条数据都要写磁盘，而</a:t>
            </a:r>
            <a:r>
              <a:rPr lang="en-US" altLang="zh-CN" sz="1800"/>
              <a:t>Log-Structured Merge-tree</a:t>
            </a:r>
            <a:r>
              <a:rPr lang="zh-CN" altLang="en-US" sz="1800"/>
              <a:t>先将大量要写的数据缓存到内存（</a:t>
            </a:r>
            <a:r>
              <a:rPr lang="en-US" altLang="zh-CN" sz="1800"/>
              <a:t>small</a:t>
            </a:r>
            <a:r>
              <a:rPr lang="zh-CN" altLang="en-US" sz="1800"/>
              <a:t> </a:t>
            </a:r>
            <a:r>
              <a:rPr lang="en-US" altLang="zh-CN" sz="1800"/>
              <a:t>tree</a:t>
            </a:r>
            <a:r>
              <a:rPr lang="zh-CN" altLang="en-US" sz="1800"/>
              <a:t>），积攒到一定量后再批量写入磁盘（</a:t>
            </a:r>
            <a:r>
              <a:rPr lang="en-US" altLang="zh-CN" sz="1800"/>
              <a:t>big</a:t>
            </a:r>
            <a:r>
              <a:rPr lang="zh-CN" altLang="en-US" sz="1800"/>
              <a:t> </a:t>
            </a:r>
            <a:r>
              <a:rPr lang="en-US" altLang="zh-CN" sz="1800"/>
              <a:t>tree</a:t>
            </a:r>
            <a:r>
              <a:rPr lang="zh-CN" altLang="en-US" sz="1800"/>
              <a:t>），充分利用“顺序写”和“磁盘块”的优势。</a:t>
            </a:r>
            <a:endParaRPr kumimoji="1" lang="zh-CN" altLang="en-US" sz="1800" dirty="0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9382" y="3068641"/>
            <a:ext cx="5554418" cy="1147328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755"/>
            <a:ext cx="4792009" cy="3517433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7909114" y="256437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2757150" y="25643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799382" y="4532009"/>
            <a:ext cx="562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/>
              <a:t>tree</a:t>
            </a:r>
            <a:r>
              <a:rPr kumimoji="1" lang="zh-CN" altLang="en-US" dirty="0"/>
              <a:t>可以是任意的有序的数据结构。</a:t>
            </a: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长到一定大小时</a:t>
            </a:r>
            <a:r>
              <a:rPr kumimoji="1" lang="en-US" altLang="zh-CN" dirty="0"/>
              <a:t>Merge</a:t>
            </a:r>
            <a:r>
              <a:rPr kumimoji="1" lang="zh-CN" altLang="en-US" dirty="0"/>
              <a:t>到</a:t>
            </a:r>
            <a:r>
              <a:rPr kumimoji="1" lang="en-US" altLang="zh-CN" dirty="0"/>
              <a:t>big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里面去。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Succinct-Tire</a:t>
            </a:r>
            <a:endParaRPr kumimoji="1"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378706" y="1686349"/>
            <a:ext cx="2801852" cy="2783735"/>
            <a:chOff x="1077952" y="1679622"/>
            <a:chExt cx="2801852" cy="2783735"/>
          </a:xfrm>
        </p:grpSpPr>
        <p:sp>
          <p:nvSpPr>
            <p:cNvPr id="4" name="椭圆 3"/>
            <p:cNvSpPr/>
            <p:nvPr/>
          </p:nvSpPr>
          <p:spPr>
            <a:xfrm>
              <a:off x="2186569" y="1690688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2186569" y="2218766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833546" y="3817276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285108" y="3289196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899328" y="3274922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191548" y="3286683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33328" y="3286683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86569" y="2746844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588471" y="2746844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784667" y="2746844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17" name="直线箭头连接符 16"/>
            <p:cNvCxnSpPr>
              <a:stCxn id="4" idx="4"/>
              <a:endCxn id="5" idx="0"/>
            </p:cNvCxnSpPr>
            <p:nvPr/>
          </p:nvCxnSpPr>
          <p:spPr>
            <a:xfrm>
              <a:off x="2330569" y="1978688"/>
              <a:ext cx="0" cy="240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>
              <a:off x="2330569" y="2506766"/>
              <a:ext cx="0" cy="240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5" idx="4"/>
              <a:endCxn id="7" idx="0"/>
            </p:cNvCxnSpPr>
            <p:nvPr/>
          </p:nvCxnSpPr>
          <p:spPr>
            <a:xfrm flipH="1">
              <a:off x="1732471" y="2506766"/>
              <a:ext cx="598098" cy="240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7" idx="4"/>
              <a:endCxn id="9" idx="0"/>
            </p:cNvCxnSpPr>
            <p:nvPr/>
          </p:nvCxnSpPr>
          <p:spPr>
            <a:xfrm>
              <a:off x="1732471" y="3034844"/>
              <a:ext cx="310857" cy="240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7" idx="4"/>
              <a:endCxn id="8" idx="0"/>
            </p:cNvCxnSpPr>
            <p:nvPr/>
          </p:nvCxnSpPr>
          <p:spPr>
            <a:xfrm flipH="1">
              <a:off x="1429108" y="3034844"/>
              <a:ext cx="303363" cy="2543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endCxn id="13" idx="0"/>
            </p:cNvCxnSpPr>
            <p:nvPr/>
          </p:nvCxnSpPr>
          <p:spPr>
            <a:xfrm>
              <a:off x="2330569" y="2506766"/>
              <a:ext cx="598098" cy="240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13" idx="4"/>
              <a:endCxn id="12" idx="0"/>
            </p:cNvCxnSpPr>
            <p:nvPr/>
          </p:nvCxnSpPr>
          <p:spPr>
            <a:xfrm flipH="1">
              <a:off x="2577328" y="3034844"/>
              <a:ext cx="351339" cy="25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13" idx="4"/>
              <a:endCxn id="11" idx="0"/>
            </p:cNvCxnSpPr>
            <p:nvPr/>
          </p:nvCxnSpPr>
          <p:spPr>
            <a:xfrm>
              <a:off x="2928667" y="3034844"/>
              <a:ext cx="406881" cy="25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>
              <a:stCxn id="11" idx="4"/>
              <a:endCxn id="10" idx="0"/>
            </p:cNvCxnSpPr>
            <p:nvPr/>
          </p:nvCxnSpPr>
          <p:spPr>
            <a:xfrm flipH="1">
              <a:off x="2977546" y="3574683"/>
              <a:ext cx="358002" cy="24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494011" y="1679622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10</a:t>
              </a:r>
              <a:endParaRPr kumimoji="1" lang="zh-CN" altLang="en-US" sz="16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474652" y="2206868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1110</a:t>
              </a:r>
              <a:endParaRPr kumimoji="1" lang="zh-CN" altLang="en-US" sz="16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77952" y="2723185"/>
              <a:ext cx="5068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110</a:t>
              </a:r>
              <a:endParaRPr kumimoji="1" lang="zh-CN" altLang="en-US" sz="16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180114" y="3042479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0</a:t>
              </a:r>
              <a:endParaRPr kumimoji="1" lang="zh-CN" altLang="en-US" sz="16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071507" y="2726341"/>
              <a:ext cx="5068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110</a:t>
              </a:r>
              <a:endParaRPr kumimoji="1" lang="zh-CN" altLang="en-US" sz="16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480336" y="3274922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10</a:t>
              </a:r>
              <a:endParaRPr kumimoji="1" lang="zh-CN" altLang="en-US" sz="16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429993" y="3580283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0</a:t>
              </a:r>
              <a:endParaRPr kumimoji="1" lang="zh-CN" altLang="en-US" sz="16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878403" y="3574055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0</a:t>
              </a:r>
              <a:endParaRPr kumimoji="1" lang="zh-CN" altLang="en-US" sz="16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65234" y="358302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0</a:t>
              </a:r>
              <a:endParaRPr kumimoji="1" lang="zh-CN" altLang="en-US" sz="16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834389" y="4124803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0</a:t>
              </a:r>
              <a:endParaRPr kumimoji="1" lang="zh-CN" altLang="en-US" sz="1600" dirty="0"/>
            </a:p>
          </p:txBody>
        </p:sp>
      </p:grp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3394498" y="1686349"/>
          <a:ext cx="858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17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bits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rank0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select1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select0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3508670" y="4470084"/>
            <a:ext cx="8252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rank1(x)—</a:t>
            </a:r>
            <a:r>
              <a:rPr kumimoji="1" lang="zh-CN" altLang="en-US" sz="1600" dirty="0"/>
              <a:t>在</a:t>
            </a:r>
            <a:r>
              <a:rPr kumimoji="1" lang="en-US" altLang="zh-CN" sz="1600" dirty="0"/>
              <a:t>range[0,x]</a:t>
            </a:r>
            <a:r>
              <a:rPr kumimoji="1" lang="zh-CN" altLang="en-US" sz="1600" dirty="0"/>
              <a:t>里面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的个数。</a:t>
            </a:r>
            <a:endParaRPr kumimoji="1" lang="en-US" altLang="zh-CN" sz="1600" dirty="0"/>
          </a:p>
          <a:p>
            <a:r>
              <a:rPr kumimoji="1" lang="en-US" altLang="zh-CN" sz="1600" dirty="0"/>
              <a:t>select1(y)—</a:t>
            </a:r>
            <a:r>
              <a:rPr kumimoji="1" lang="zh-CN" altLang="en-US" sz="1600" dirty="0"/>
              <a:t>第</a:t>
            </a:r>
            <a:r>
              <a:rPr kumimoji="1" lang="en-US" altLang="zh-CN" sz="1600" dirty="0"/>
              <a:t>y</a:t>
            </a:r>
            <a:r>
              <a:rPr kumimoji="1" lang="zh-CN" altLang="en-US" sz="1600" dirty="0"/>
              <a:t>个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所在的位置。</a:t>
            </a:r>
            <a:endParaRPr kumimoji="1" lang="en-US" altLang="zh-CN" sz="1600" dirty="0"/>
          </a:p>
          <a:p>
            <a:r>
              <a:rPr kumimoji="1" lang="zh-CN" altLang="en-US" sz="1600" dirty="0"/>
              <a:t>根据</a:t>
            </a:r>
            <a:r>
              <a:rPr kumimoji="1" lang="en-US" altLang="zh-CN" sz="1600" dirty="0"/>
              <a:t>rank</a:t>
            </a:r>
            <a:r>
              <a:rPr kumimoji="1" lang="zh-CN" altLang="en-US" sz="1600" dirty="0"/>
              <a:t>和</a:t>
            </a:r>
            <a:r>
              <a:rPr kumimoji="1" lang="en-US" altLang="zh-CN" sz="1600" dirty="0"/>
              <a:t>select</a:t>
            </a:r>
            <a:r>
              <a:rPr kumimoji="1" lang="zh-CN" altLang="en-US" sz="1600" dirty="0"/>
              <a:t>函数可以快速定位到任意节点的父节点和子节点，从而实现对树的遍历。</a:t>
            </a:r>
            <a:endParaRPr kumimoji="1"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30750" y="4554937"/>
            <a:ext cx="2963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Tire</a:t>
            </a:r>
            <a:r>
              <a:rPr kumimoji="1" lang="zh-CN" altLang="en-US" sz="1600" dirty="0"/>
              <a:t>本身实现了对数据的压缩，而作为树它还可以进一步压缩。</a:t>
            </a:r>
            <a:endParaRPr kumimoji="1" lang="en-US" altLang="zh-CN" sz="1600" dirty="0"/>
          </a:p>
          <a:p>
            <a:r>
              <a:rPr kumimoji="1" lang="zh-CN" altLang="en-US" sz="1600" dirty="0"/>
              <a:t>水平遍历对节点编号。</a:t>
            </a:r>
            <a:endParaRPr kumimoji="1" lang="en-US" altLang="zh-CN" sz="1600" dirty="0"/>
          </a:p>
          <a:p>
            <a:r>
              <a:rPr kumimoji="1" lang="zh-CN" altLang="en-US" sz="1600" dirty="0"/>
              <a:t>有几孩子编码中就有几个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r>
              <a:rPr kumimoji="1" lang="en-US" altLang="zh-CN" sz="1600" dirty="0"/>
              <a:t>19</a:t>
            </a:r>
            <a:r>
              <a:rPr kumimoji="1" lang="zh-CN" altLang="en-US" sz="1600" dirty="0"/>
              <a:t>个</a:t>
            </a:r>
            <a:r>
              <a:rPr kumimoji="1" lang="en-US" altLang="zh-CN" sz="1600" dirty="0"/>
              <a:t>bits</a:t>
            </a:r>
            <a:r>
              <a:rPr kumimoji="1" lang="zh-CN" altLang="en-US" sz="1600" dirty="0"/>
              <a:t>就可以表示整棵树。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key/value</a:t>
            </a:r>
            <a:r>
              <a:rPr kumimoji="1" lang="zh-CN" alt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存储引擎</a:t>
            </a:r>
            <a:endParaRPr kumimoji="1" lang="zh-CN" altLang="en-US" sz="4000" kern="1200" dirty="0">
              <a:solidFill>
                <a:srgbClr val="30303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534655" y="965199"/>
            <a:ext cx="4008101" cy="402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/>
              <a:t>生产环境实测，</a:t>
            </a:r>
            <a:r>
              <a:rPr kumimoji="1" lang="en-US" altLang="zh-CN" sz="2000"/>
              <a:t>bolt</a:t>
            </a:r>
            <a:r>
              <a:rPr kumimoji="1" lang="zh-CN" altLang="en-US" sz="2000"/>
              <a:t>比</a:t>
            </a:r>
            <a:r>
              <a:rPr kumimoji="1" lang="en-US" altLang="zh-CN" sz="2000"/>
              <a:t>rocksdb</a:t>
            </a:r>
            <a:r>
              <a:rPr kumimoji="1" lang="zh-CN" altLang="en-US" sz="2000"/>
              <a:t>慢</a:t>
            </a:r>
            <a:r>
              <a:rPr kumimoji="1" lang="en-US" altLang="zh-CN" sz="2000"/>
              <a:t>27%</a:t>
            </a:r>
            <a:r>
              <a:rPr kumimoji="1" lang="zh-CN" altLang="en-US" sz="2000"/>
              <a:t>，</a:t>
            </a:r>
            <a:r>
              <a:rPr kumimoji="1" lang="en-US" altLang="zh-CN" sz="2000"/>
              <a:t>badger</a:t>
            </a:r>
            <a:r>
              <a:rPr kumimoji="1" lang="zh-CN" altLang="en-US" sz="2000"/>
              <a:t>和</a:t>
            </a:r>
            <a:r>
              <a:rPr kumimoji="1" lang="en-US" altLang="zh-CN" sz="2000"/>
              <a:t>rocksdb</a:t>
            </a:r>
            <a:r>
              <a:rPr kumimoji="1" lang="zh-CN" altLang="en-US" sz="2000"/>
              <a:t>速度相当、内存消耗相当，但</a:t>
            </a:r>
            <a:r>
              <a:rPr kumimoji="1" lang="en-US" altLang="zh-CN" sz="2000"/>
              <a:t>rocksdb</a:t>
            </a:r>
            <a:r>
              <a:rPr kumimoji="1" lang="zh-CN" altLang="en-US" sz="2000"/>
              <a:t>内存更稳定。</a:t>
            </a:r>
            <a:endParaRPr kumimoji="1" lang="en-US" altLang="zh-CN" sz="2000"/>
          </a:p>
          <a:p>
            <a:r>
              <a:rPr kumimoji="1" lang="zh-CN" altLang="en-US" sz="2000"/>
              <a:t>当随机读是主要操作时，</a:t>
            </a:r>
            <a:r>
              <a:rPr kumimoji="1" lang="en-US" altLang="zh-CN" sz="2000"/>
              <a:t>Rocksdb</a:t>
            </a:r>
            <a:r>
              <a:rPr kumimoji="1" lang="zh-CN" altLang="en-US" sz="2000"/>
              <a:t>的参数调优：</a:t>
            </a:r>
            <a:endParaRPr kumimoji="1" lang="en-US" altLang="zh-CN" sz="2000"/>
          </a:p>
          <a:p>
            <a:pPr lvl="1"/>
            <a:r>
              <a:rPr kumimoji="1" lang="en-US" altLang="zh-CN" sz="2000"/>
              <a:t>memtable</a:t>
            </a:r>
            <a:r>
              <a:rPr kumimoji="1" lang="zh-CN" altLang="en-US" sz="2000"/>
              <a:t>选用</a:t>
            </a:r>
            <a:r>
              <a:rPr kumimoji="1" lang="en-US" altLang="zh-CN" sz="2000"/>
              <a:t>HashSkipList</a:t>
            </a:r>
            <a:endParaRPr kumimoji="1" lang="en-US" altLang="zh-CN" sz="2000"/>
          </a:p>
          <a:p>
            <a:pPr lvl="1"/>
            <a:r>
              <a:rPr kumimoji="1" lang="en-US" altLang="zh-CN" sz="2000"/>
              <a:t>SST</a:t>
            </a:r>
            <a:r>
              <a:rPr kumimoji="1" lang="zh-CN" altLang="en-US" sz="2000"/>
              <a:t>采用</a:t>
            </a:r>
            <a:r>
              <a:rPr kumimoji="1" lang="en-US" altLang="zh-CN" sz="2000"/>
              <a:t>PlainTable</a:t>
            </a:r>
            <a:endParaRPr kumimoji="1" lang="en-US" altLang="zh-CN" sz="2000"/>
          </a:p>
          <a:p>
            <a:pPr lvl="1"/>
            <a:r>
              <a:rPr kumimoji="1" lang="zh-CN" altLang="en-US" sz="2000"/>
              <a:t>采用</a:t>
            </a:r>
            <a:r>
              <a:rPr kumimoji="1" lang="en-US" altLang="zh-CN" sz="2000"/>
              <a:t>Level Compaction</a:t>
            </a:r>
            <a:endParaRPr kumimoji="1" lang="en-US" altLang="zh-CN" sz="2000"/>
          </a:p>
          <a:p>
            <a:r>
              <a:rPr kumimoji="1" lang="zh-CN" altLang="en-US" sz="2000"/>
              <a:t>分成多个</a:t>
            </a:r>
            <a:r>
              <a:rPr kumimoji="1" lang="en-US" altLang="zh-CN" sz="2000"/>
              <a:t>Shard</a:t>
            </a:r>
            <a:r>
              <a:rPr kumimoji="1" lang="zh-CN" altLang="en-US" sz="2000"/>
              <a:t>，提高并行能力。</a:t>
            </a:r>
            <a:endParaRPr kumimoji="1" lang="en-US" altLang="zh-CN" sz="200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50121" y="1495367"/>
          <a:ext cx="5941069" cy="300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6255"/>
                <a:gridCol w="1102659"/>
                <a:gridCol w="708212"/>
                <a:gridCol w="3143943"/>
              </a:tblGrid>
              <a:tr h="610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存储器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内部实现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语言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适用场景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</a:tr>
              <a:tr h="362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Bolt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B+</a:t>
                      </a:r>
                      <a:r>
                        <a:rPr lang="zh-CN" altLang="en-US" sz="1600"/>
                        <a:t>树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go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读多写少，范围扫描。</a:t>
                      </a:r>
                      <a:endParaRPr lang="zh-CN" altLang="en-US" sz="1600" dirty="0"/>
                    </a:p>
                  </a:txBody>
                  <a:tcPr marL="82467" marR="82467" marT="41234" marB="41234" anchor="ctr"/>
                </a:tc>
              </a:tr>
              <a:tr h="610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RocksDB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LSM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C++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顺序读写时</a:t>
                      </a:r>
                      <a:r>
                        <a:rPr lang="en-US" altLang="zh-CN" sz="1600"/>
                        <a:t>LSM</a:t>
                      </a:r>
                      <a:r>
                        <a:rPr lang="zh-CN" altLang="en-US" sz="1600"/>
                        <a:t>性能优势突显；更改默认配置可实现快速的随机读。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</a:tr>
              <a:tr h="610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Badger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LSM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go</a:t>
                      </a:r>
                      <a:endParaRPr lang="zh-CN" altLang="en-US" sz="160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为随机读做了专门的优化，号称至少比</a:t>
                      </a:r>
                      <a:r>
                        <a:rPr lang="en-US" altLang="zh-CN" sz="1600" dirty="0" err="1"/>
                        <a:t>RocksDB</a:t>
                      </a:r>
                      <a:r>
                        <a:rPr lang="zh-CN" altLang="en-US" sz="1600" dirty="0"/>
                        <a:t>快</a:t>
                      </a:r>
                      <a:r>
                        <a:rPr lang="en-US" altLang="zh-CN" sz="1600" dirty="0"/>
                        <a:t>3.5</a:t>
                      </a:r>
                      <a:r>
                        <a:rPr lang="zh-CN" altLang="en-US" sz="1600" dirty="0"/>
                        <a:t>倍。</a:t>
                      </a:r>
                      <a:endParaRPr lang="zh-CN" altLang="en-US" sz="1600" dirty="0"/>
                    </a:p>
                  </a:txBody>
                  <a:tcPr marL="82467" marR="82467" marT="41234" marB="41234" anchor="ctr"/>
                </a:tc>
              </a:tr>
              <a:tr h="610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TerarkDB</a:t>
                      </a:r>
                      <a:endParaRPr lang="zh-CN" altLang="en-US" sz="1600" dirty="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Succinct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Tire</a:t>
                      </a:r>
                      <a:endParaRPr lang="zh-CN" altLang="en-US" sz="1600" dirty="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C++</a:t>
                      </a:r>
                      <a:endParaRPr lang="zh-CN" altLang="en-US" sz="1600" dirty="0"/>
                    </a:p>
                  </a:txBody>
                  <a:tcPr marL="82467" marR="82467" marT="41234" marB="412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超高压缩率，超高随机读性能。</a:t>
                      </a:r>
                      <a:endParaRPr lang="zh-CN" altLang="en-US" sz="1600" dirty="0"/>
                    </a:p>
                  </a:txBody>
                  <a:tcPr marL="82467" marR="82467" marT="41234" marB="41234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kumimoji="1" lang="zh-CN" altLang="en-US" sz="4000">
                <a:solidFill>
                  <a:srgbClr val="FFFFFF"/>
                </a:solidFill>
              </a:rPr>
              <a:t>性能调优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22" name="内容占位符 2"/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性能调优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/>
              <a:t>并发容器的加锁耗时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705" y="2535088"/>
            <a:ext cx="10370589" cy="13255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05" y="3945605"/>
            <a:ext cx="10443095" cy="12824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实时更新索引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立即从正排上删除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攒够一定量再从倒排上删除。如果来一个删一个，那么每次删除都要遍历完整个倒排链。</a:t>
            </a:r>
            <a:endParaRPr kumimoji="1" lang="en-US" altLang="zh-CN" dirty="0"/>
          </a:p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立即写入正排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立即追加到相应倒排链的尾部。这会导致一个倒排链上可能存在重复的</a:t>
            </a:r>
            <a:r>
              <a:rPr kumimoji="1" lang="en-US" altLang="zh-CN" dirty="0" err="1"/>
              <a:t>docID</a:t>
            </a:r>
            <a:r>
              <a:rPr kumimoji="1" lang="zh-CN" altLang="en-US" dirty="0"/>
              <a:t>，每次检索倒排链时都需要做</a:t>
            </a:r>
            <a:r>
              <a:rPr kumimoji="1" lang="en-US" altLang="zh-CN" dirty="0" err="1"/>
              <a:t>docID</a:t>
            </a:r>
            <a:r>
              <a:rPr kumimoji="1" lang="zh-CN" altLang="en-US" dirty="0"/>
              <a:t>的排重，增加了检索耗时。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TODO:</a:t>
            </a:r>
            <a:r>
              <a:rPr kumimoji="1" lang="zh-CN" altLang="en-US" dirty="0"/>
              <a:t> 批量写倒排链，确保每条倒排链上不存在重复的</a:t>
            </a:r>
            <a:r>
              <a:rPr kumimoji="1" lang="en-US" altLang="zh-CN" dirty="0" err="1"/>
              <a:t>docID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Delete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Add</a:t>
            </a:r>
            <a:r>
              <a:rPr kumimoji="1" lang="zh-CN" altLang="en-US" dirty="0"/>
              <a:t>如果延迟太大用户会投诉。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kumimoji="1" lang="zh-CN" altLang="en-US" sz="4000">
                <a:solidFill>
                  <a:srgbClr val="FFFFFF"/>
                </a:solidFill>
              </a:rPr>
              <a:t>提纲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内容占位符 2"/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719"/>
            <a:ext cx="10515600" cy="4722244"/>
          </a:xfrm>
        </p:spPr>
        <p:txBody>
          <a:bodyPr/>
          <a:lstStyle/>
          <a:p>
            <a:r>
              <a:rPr kumimoji="1" lang="zh-CN" altLang="en-US" dirty="0"/>
              <a:t>水平切分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优势：遍历单条倒排链快。劣势：正排冗余存储在多台机器上。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垂直切分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优势：某一台宕机后对搜索结果影响不大；每一台的搜索行为与单机索引时完全相同。劣势：查询速度由最慢（即链最长）的那台机器决定。</a:t>
            </a:r>
            <a:endParaRPr kumimoji="1" lang="zh-CN" altLang="en-US" dirty="0"/>
          </a:p>
        </p:txBody>
      </p:sp>
      <p:graphicFrame>
        <p:nvGraphicFramePr>
          <p:cNvPr id="66" name="内容占位符 3"/>
          <p:cNvGraphicFramePr/>
          <p:nvPr/>
        </p:nvGraphicFramePr>
        <p:xfrm>
          <a:off x="5893850" y="4654658"/>
          <a:ext cx="1129054" cy="1620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054"/>
              </a:tblGrid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POjava</a:t>
                      </a:r>
                      <a:endParaRPr lang="zh-CN" altLang="en-US" dirty="0"/>
                    </a:p>
                  </a:txBody>
                  <a:tcPr/>
                </a:tc>
              </a:tr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</a:t>
                      </a:r>
                      <a:r>
                        <a:rPr lang="zh-CN" altLang="en-US" dirty="0"/>
                        <a:t>算法</a:t>
                      </a:r>
                      <a:endParaRPr lang="zh-CN" altLang="en-US" dirty="0"/>
                    </a:p>
                  </a:txBody>
                  <a:tcPr/>
                </a:tc>
              </a:tr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</a:t>
                      </a:r>
                      <a:r>
                        <a:rPr lang="zh-CN" altLang="en-US" dirty="0"/>
                        <a:t>专家</a:t>
                      </a:r>
                      <a:endParaRPr lang="zh-CN" altLang="en-US" dirty="0"/>
                    </a:p>
                  </a:txBody>
                  <a:tcPr/>
                </a:tc>
              </a:tr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</a:t>
                      </a:r>
                      <a:r>
                        <a:rPr lang="zh-CN" altLang="en-US" dirty="0"/>
                        <a:t>脉脉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矩形 66"/>
          <p:cNvSpPr/>
          <p:nvPr/>
        </p:nvSpPr>
        <p:spPr>
          <a:xfrm>
            <a:off x="7430986" y="4675678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68" name="直线箭头连接符 67"/>
          <p:cNvCxnSpPr>
            <a:endCxn id="67" idx="1"/>
          </p:cNvCxnSpPr>
          <p:nvPr/>
        </p:nvCxnSpPr>
        <p:spPr>
          <a:xfrm>
            <a:off x="7010572" y="4837678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430986" y="5079281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76" name="直线箭头连接符 75"/>
          <p:cNvCxnSpPr>
            <a:endCxn id="75" idx="1"/>
          </p:cNvCxnSpPr>
          <p:nvPr/>
        </p:nvCxnSpPr>
        <p:spPr>
          <a:xfrm>
            <a:off x="7010572" y="5241281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430986" y="5916334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cxnSp>
        <p:nvCxnSpPr>
          <p:cNvPr id="82" name="直线箭头连接符 81"/>
          <p:cNvCxnSpPr>
            <a:endCxn id="81" idx="1"/>
          </p:cNvCxnSpPr>
          <p:nvPr/>
        </p:nvCxnSpPr>
        <p:spPr>
          <a:xfrm>
            <a:off x="7010572" y="6078334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185911" y="5919200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84" name="直线箭头连接符 83"/>
          <p:cNvCxnSpPr>
            <a:endCxn id="83" idx="1"/>
          </p:cNvCxnSpPr>
          <p:nvPr/>
        </p:nvCxnSpPr>
        <p:spPr>
          <a:xfrm>
            <a:off x="7765497" y="6081200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430986" y="5480893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90" name="直线箭头连接符 89"/>
          <p:cNvCxnSpPr>
            <a:endCxn id="89" idx="1"/>
          </p:cNvCxnSpPr>
          <p:nvPr/>
        </p:nvCxnSpPr>
        <p:spPr>
          <a:xfrm>
            <a:off x="7010572" y="5642893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7" name="内容占位符 3"/>
          <p:cNvGraphicFramePr/>
          <p:nvPr/>
        </p:nvGraphicFramePr>
        <p:xfrm>
          <a:off x="1064206" y="4693808"/>
          <a:ext cx="1129054" cy="1620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054"/>
              </a:tblGrid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POjava</a:t>
                      </a:r>
                      <a:endParaRPr lang="zh-CN" altLang="en-US" dirty="0"/>
                    </a:p>
                  </a:txBody>
                  <a:tcPr/>
                </a:tc>
              </a:tr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</a:t>
                      </a:r>
                      <a:r>
                        <a:rPr lang="zh-CN" altLang="en-US" dirty="0"/>
                        <a:t>算法</a:t>
                      </a:r>
                      <a:endParaRPr lang="zh-CN" altLang="en-US" dirty="0"/>
                    </a:p>
                  </a:txBody>
                  <a:tcPr/>
                </a:tc>
              </a:tr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</a:t>
                      </a:r>
                      <a:r>
                        <a:rPr lang="zh-CN" altLang="en-US" dirty="0"/>
                        <a:t>专家</a:t>
                      </a:r>
                      <a:endParaRPr lang="zh-CN" altLang="en-US" dirty="0"/>
                    </a:p>
                  </a:txBody>
                  <a:tcPr/>
                </a:tc>
              </a:tr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</a:t>
                      </a:r>
                      <a:r>
                        <a:rPr lang="zh-CN" altLang="en-US" dirty="0"/>
                        <a:t>脉脉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矩形 97"/>
          <p:cNvSpPr/>
          <p:nvPr/>
        </p:nvSpPr>
        <p:spPr>
          <a:xfrm>
            <a:off x="2601342" y="4714828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99" name="直线箭头连接符 98"/>
          <p:cNvCxnSpPr>
            <a:endCxn id="98" idx="1"/>
          </p:cNvCxnSpPr>
          <p:nvPr/>
        </p:nvCxnSpPr>
        <p:spPr>
          <a:xfrm>
            <a:off x="2180928" y="4876828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3356267" y="4717694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01" name="直线箭头连接符 100"/>
          <p:cNvCxnSpPr>
            <a:endCxn id="100" idx="1"/>
          </p:cNvCxnSpPr>
          <p:nvPr/>
        </p:nvCxnSpPr>
        <p:spPr>
          <a:xfrm>
            <a:off x="2935853" y="4879694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>
            <a:off x="3680268" y="4876828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101025" y="4714828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601342" y="5118431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07" name="直线箭头连接符 106"/>
          <p:cNvCxnSpPr>
            <a:endCxn id="106" idx="1"/>
          </p:cNvCxnSpPr>
          <p:nvPr/>
        </p:nvCxnSpPr>
        <p:spPr>
          <a:xfrm>
            <a:off x="2180928" y="5280431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356267" y="5121297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cxnSp>
        <p:nvCxnSpPr>
          <p:cNvPr id="109" name="直线箭头连接符 108"/>
          <p:cNvCxnSpPr>
            <a:endCxn id="108" idx="1"/>
          </p:cNvCxnSpPr>
          <p:nvPr/>
        </p:nvCxnSpPr>
        <p:spPr>
          <a:xfrm>
            <a:off x="2935853" y="5283297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601342" y="5955484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13" name="直线箭头连接符 112"/>
          <p:cNvCxnSpPr>
            <a:endCxn id="112" idx="1"/>
          </p:cNvCxnSpPr>
          <p:nvPr/>
        </p:nvCxnSpPr>
        <p:spPr>
          <a:xfrm>
            <a:off x="2180928" y="6117484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356267" y="5958350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15" name="直线箭头连接符 114"/>
          <p:cNvCxnSpPr>
            <a:endCxn id="114" idx="1"/>
          </p:cNvCxnSpPr>
          <p:nvPr/>
        </p:nvCxnSpPr>
        <p:spPr>
          <a:xfrm>
            <a:off x="2935853" y="6120350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2601342" y="5520043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cxnSp>
        <p:nvCxnSpPr>
          <p:cNvPr id="121" name="直线箭头连接符 120"/>
          <p:cNvCxnSpPr>
            <a:endCxn id="120" idx="1"/>
          </p:cNvCxnSpPr>
          <p:nvPr/>
        </p:nvCxnSpPr>
        <p:spPr>
          <a:xfrm>
            <a:off x="2180928" y="5682043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3356267" y="5522909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123" name="直线箭头连接符 122"/>
          <p:cNvCxnSpPr>
            <a:endCxn id="122" idx="1"/>
          </p:cNvCxnSpPr>
          <p:nvPr/>
        </p:nvCxnSpPr>
        <p:spPr>
          <a:xfrm>
            <a:off x="2935853" y="5684909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4100682" y="5520043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endCxn id="124" idx="1"/>
          </p:cNvCxnSpPr>
          <p:nvPr/>
        </p:nvCxnSpPr>
        <p:spPr>
          <a:xfrm>
            <a:off x="3680268" y="5682043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8" name="内容占位符 3"/>
          <p:cNvGraphicFramePr/>
          <p:nvPr/>
        </p:nvGraphicFramePr>
        <p:xfrm>
          <a:off x="1076538" y="2420213"/>
          <a:ext cx="1129054" cy="810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054"/>
              </a:tblGrid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POjava</a:t>
                      </a:r>
                      <a:endParaRPr lang="zh-CN" altLang="en-US" dirty="0"/>
                    </a:p>
                  </a:txBody>
                  <a:tcPr/>
                </a:tc>
              </a:tr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</a:t>
                      </a:r>
                      <a:r>
                        <a:rPr lang="zh-CN" altLang="en-US" dirty="0"/>
                        <a:t>算法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矩形 128"/>
          <p:cNvSpPr/>
          <p:nvPr/>
        </p:nvSpPr>
        <p:spPr>
          <a:xfrm>
            <a:off x="2613674" y="2441233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0" name="直线箭头连接符 129"/>
          <p:cNvCxnSpPr>
            <a:endCxn id="129" idx="1"/>
          </p:cNvCxnSpPr>
          <p:nvPr/>
        </p:nvCxnSpPr>
        <p:spPr>
          <a:xfrm>
            <a:off x="2193260" y="2603233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3368599" y="2444099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32" name="直线箭头连接符 131"/>
          <p:cNvCxnSpPr>
            <a:endCxn id="131" idx="1"/>
          </p:cNvCxnSpPr>
          <p:nvPr/>
        </p:nvCxnSpPr>
        <p:spPr>
          <a:xfrm>
            <a:off x="2948185" y="2606099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4113014" y="2441233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134" name="直线箭头连接符 133"/>
          <p:cNvCxnSpPr>
            <a:endCxn id="133" idx="1"/>
          </p:cNvCxnSpPr>
          <p:nvPr/>
        </p:nvCxnSpPr>
        <p:spPr>
          <a:xfrm>
            <a:off x="3692600" y="2603233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4857428" y="2441233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136" name="直线箭头连接符 135"/>
          <p:cNvCxnSpPr>
            <a:endCxn id="135" idx="1"/>
          </p:cNvCxnSpPr>
          <p:nvPr/>
        </p:nvCxnSpPr>
        <p:spPr>
          <a:xfrm>
            <a:off x="4437014" y="2603233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2613674" y="2844836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38" name="直线箭头连接符 137"/>
          <p:cNvCxnSpPr>
            <a:endCxn id="137" idx="1"/>
          </p:cNvCxnSpPr>
          <p:nvPr/>
        </p:nvCxnSpPr>
        <p:spPr>
          <a:xfrm>
            <a:off x="2193260" y="3006836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368599" y="2847702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140" name="直线箭头连接符 139"/>
          <p:cNvCxnSpPr>
            <a:endCxn id="139" idx="1"/>
          </p:cNvCxnSpPr>
          <p:nvPr/>
        </p:nvCxnSpPr>
        <p:spPr>
          <a:xfrm>
            <a:off x="2948185" y="3009702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4113014" y="2844836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cxnSp>
        <p:nvCxnSpPr>
          <p:cNvPr id="142" name="直线箭头连接符 141"/>
          <p:cNvCxnSpPr>
            <a:endCxn id="141" idx="1"/>
          </p:cNvCxnSpPr>
          <p:nvPr/>
        </p:nvCxnSpPr>
        <p:spPr>
          <a:xfrm>
            <a:off x="3692600" y="3006836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9" name="内容占位符 3"/>
          <p:cNvGraphicFramePr/>
          <p:nvPr/>
        </p:nvGraphicFramePr>
        <p:xfrm>
          <a:off x="5893850" y="2376190"/>
          <a:ext cx="1129054" cy="810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054"/>
              </a:tblGrid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</a:t>
                      </a:r>
                      <a:r>
                        <a:rPr lang="zh-CN" altLang="en-US" dirty="0"/>
                        <a:t>专家</a:t>
                      </a:r>
                      <a:endParaRPr lang="zh-CN" altLang="en-US" dirty="0"/>
                    </a:p>
                  </a:txBody>
                  <a:tcPr/>
                </a:tc>
              </a:tr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</a:t>
                      </a:r>
                      <a:r>
                        <a:rPr lang="zh-CN" altLang="en-US" dirty="0"/>
                        <a:t>脉脉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4" name="矩形 173"/>
          <p:cNvSpPr/>
          <p:nvPr/>
        </p:nvSpPr>
        <p:spPr>
          <a:xfrm>
            <a:off x="7430986" y="2840005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cxnSp>
        <p:nvCxnSpPr>
          <p:cNvPr id="175" name="直线箭头连接符 174"/>
          <p:cNvCxnSpPr>
            <a:endCxn id="174" idx="1"/>
          </p:cNvCxnSpPr>
          <p:nvPr/>
        </p:nvCxnSpPr>
        <p:spPr>
          <a:xfrm>
            <a:off x="7010572" y="3002005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8185911" y="2842871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77" name="直线箭头连接符 176"/>
          <p:cNvCxnSpPr>
            <a:endCxn id="176" idx="1"/>
          </p:cNvCxnSpPr>
          <p:nvPr/>
        </p:nvCxnSpPr>
        <p:spPr>
          <a:xfrm>
            <a:off x="7765497" y="3004871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8930326" y="2840005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179" name="直线箭头连接符 178"/>
          <p:cNvCxnSpPr>
            <a:endCxn id="178" idx="1"/>
          </p:cNvCxnSpPr>
          <p:nvPr/>
        </p:nvCxnSpPr>
        <p:spPr>
          <a:xfrm>
            <a:off x="8509912" y="3002005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9674740" y="2840005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81" name="直线箭头连接符 180"/>
          <p:cNvCxnSpPr>
            <a:endCxn id="180" idx="1"/>
          </p:cNvCxnSpPr>
          <p:nvPr/>
        </p:nvCxnSpPr>
        <p:spPr>
          <a:xfrm>
            <a:off x="9254326" y="3002005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430986" y="2404564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cxnSp>
        <p:nvCxnSpPr>
          <p:cNvPr id="183" name="直线箭头连接符 182"/>
          <p:cNvCxnSpPr>
            <a:endCxn id="182" idx="1"/>
          </p:cNvCxnSpPr>
          <p:nvPr/>
        </p:nvCxnSpPr>
        <p:spPr>
          <a:xfrm>
            <a:off x="7010572" y="2566564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8185911" y="2407430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185" name="直线箭头连接符 184"/>
          <p:cNvCxnSpPr>
            <a:endCxn id="184" idx="1"/>
          </p:cNvCxnSpPr>
          <p:nvPr/>
        </p:nvCxnSpPr>
        <p:spPr>
          <a:xfrm>
            <a:off x="7765497" y="2569430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8930326" y="2404564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87" name="直线箭头连接符 186"/>
          <p:cNvCxnSpPr>
            <a:endCxn id="186" idx="1"/>
          </p:cNvCxnSpPr>
          <p:nvPr/>
        </p:nvCxnSpPr>
        <p:spPr>
          <a:xfrm>
            <a:off x="8509912" y="2566564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9674740" y="2404564"/>
            <a:ext cx="324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89" name="直线箭头连接符 188"/>
          <p:cNvCxnSpPr>
            <a:endCxn id="188" idx="1"/>
          </p:cNvCxnSpPr>
          <p:nvPr/>
        </p:nvCxnSpPr>
        <p:spPr>
          <a:xfrm>
            <a:off x="9254326" y="2566564"/>
            <a:ext cx="42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分布式索引</a:t>
            </a:r>
            <a:endParaRPr kumimoji="1"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129552" y="1690688"/>
            <a:ext cx="5898775" cy="3874530"/>
            <a:chOff x="2151529" y="1387752"/>
            <a:chExt cx="5898775" cy="3874530"/>
          </a:xfrm>
        </p:grpSpPr>
        <p:sp>
          <p:nvSpPr>
            <p:cNvPr id="4" name="矩形 3"/>
            <p:cNvSpPr/>
            <p:nvPr/>
          </p:nvSpPr>
          <p:spPr>
            <a:xfrm>
              <a:off x="4446494" y="2420470"/>
              <a:ext cx="1308847" cy="403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HAProxy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51529" y="3487268"/>
              <a:ext cx="1613647" cy="1775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en-US" altLang="zh-CN" dirty="0"/>
                <a:t>Group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en-US" altLang="zh-CN" dirty="0"/>
            </a:p>
            <a:p>
              <a:pPr algn="ctr"/>
              <a:endParaRPr kumimoji="1" lang="en-US" altLang="zh-CN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303929" y="3666564"/>
              <a:ext cx="1308847" cy="403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Server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303928" y="4312023"/>
              <a:ext cx="1308847" cy="403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Server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294093" y="3487268"/>
              <a:ext cx="1613647" cy="1775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en-US" altLang="zh-CN" dirty="0"/>
                <a:t>Group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  <a:p>
              <a:pPr algn="ctr"/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46493" y="3666564"/>
              <a:ext cx="1308847" cy="403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Server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46492" y="4312023"/>
              <a:ext cx="1308847" cy="403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Server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436657" y="3487268"/>
              <a:ext cx="1613647" cy="1775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en-US" altLang="zh-CN" dirty="0"/>
                <a:t>Group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589057" y="3666564"/>
              <a:ext cx="1308847" cy="403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Server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89056" y="4312023"/>
              <a:ext cx="1308847" cy="403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Server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36685" y="138775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request</a:t>
              </a:r>
              <a:endParaRPr kumimoji="1" lang="zh-CN" altLang="en-US" dirty="0"/>
            </a:p>
          </p:txBody>
        </p:sp>
        <p:cxnSp>
          <p:nvCxnSpPr>
            <p:cNvPr id="23" name="直线箭头连接符 22"/>
            <p:cNvCxnSpPr>
              <a:stCxn id="21" idx="2"/>
              <a:endCxn id="4" idx="0"/>
            </p:cNvCxnSpPr>
            <p:nvPr/>
          </p:nvCxnSpPr>
          <p:spPr>
            <a:xfrm>
              <a:off x="5100915" y="1757084"/>
              <a:ext cx="3" cy="6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stCxn id="15" idx="1"/>
              <a:endCxn id="6" idx="3"/>
            </p:cNvCxnSpPr>
            <p:nvPr/>
          </p:nvCxnSpPr>
          <p:spPr>
            <a:xfrm flipH="1">
              <a:off x="3612775" y="3868270"/>
              <a:ext cx="833718" cy="645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>
              <a:stCxn id="15" idx="3"/>
            </p:cNvCxnSpPr>
            <p:nvPr/>
          </p:nvCxnSpPr>
          <p:spPr>
            <a:xfrm>
              <a:off x="5755340" y="3868270"/>
              <a:ext cx="699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/>
            <p:nvPr/>
          </p:nvCxnSpPr>
          <p:spPr>
            <a:xfrm>
              <a:off x="5109876" y="2823882"/>
              <a:ext cx="0" cy="824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7306239" y="2082044"/>
            <a:ext cx="3969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由多个</a:t>
            </a:r>
            <a:r>
              <a:rPr kumimoji="1" lang="en-US" altLang="zh-CN" sz="2400" dirty="0"/>
              <a:t>Group</a:t>
            </a:r>
            <a:r>
              <a:rPr kumimoji="1" lang="zh-CN" altLang="en-US" sz="2400" dirty="0"/>
              <a:t>垂直切分整个倒排索引，每个</a:t>
            </a:r>
            <a:r>
              <a:rPr kumimoji="1" lang="en-US" altLang="zh-CN" sz="2400" dirty="0"/>
              <a:t>Group</a:t>
            </a:r>
            <a:r>
              <a:rPr kumimoji="1" lang="zh-CN" altLang="en-US" sz="2400" dirty="0"/>
              <a:t>内有多台</a:t>
            </a:r>
            <a:r>
              <a:rPr kumimoji="1" lang="en-US" altLang="zh-CN" sz="2400" dirty="0"/>
              <a:t>Server</a:t>
            </a:r>
            <a:r>
              <a:rPr kumimoji="1" lang="zh-CN" altLang="en-US" sz="2400" dirty="0"/>
              <a:t>做冗余备份。</a:t>
            </a:r>
            <a:endParaRPr kumimoji="1" lang="en-US" altLang="zh-CN" sz="2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400" dirty="0"/>
              <a:t>Server</a:t>
            </a:r>
            <a:r>
              <a:rPr kumimoji="1" lang="zh-CN" altLang="en-US" sz="2400" dirty="0"/>
              <a:t>之间使用</a:t>
            </a:r>
            <a:r>
              <a:rPr lang="en-US" altLang="zh-CN" sz="2400" dirty="0"/>
              <a:t>Ø</a:t>
            </a:r>
            <a:r>
              <a:rPr kumimoji="1" lang="en-US" altLang="zh-CN" sz="2400" dirty="0"/>
              <a:t>MQ</a:t>
            </a:r>
            <a:r>
              <a:rPr kumimoji="1" lang="zh-CN" altLang="en-US" sz="2400" dirty="0"/>
              <a:t>通信，使用</a:t>
            </a:r>
            <a:r>
              <a:rPr kumimoji="1" lang="en-US" altLang="zh-CN" sz="2400" dirty="0"/>
              <a:t>socket</a:t>
            </a:r>
            <a:r>
              <a:rPr kumimoji="1" lang="zh-CN" altLang="en-US" sz="2400" dirty="0"/>
              <a:t>池以提高性能。</a:t>
            </a:r>
            <a:endParaRPr kumimoji="1" lang="en-US" altLang="zh-CN" sz="2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400" dirty="0"/>
              <a:t>Group</a:t>
            </a:r>
            <a:r>
              <a:rPr kumimoji="1" lang="zh-CN" altLang="en-US" sz="2400" dirty="0"/>
              <a:t>内部使用最小并发度算法做负载均衡。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分布式通信</a:t>
            </a:r>
            <a:r>
              <a:rPr kumimoji="1" lang="en-US" altLang="zh-CN"/>
              <a:t>--</a:t>
            </a:r>
            <a:r>
              <a:rPr lang="en-US" altLang="zh-CN"/>
              <a:t>Ø</a:t>
            </a:r>
            <a:r>
              <a:rPr kumimoji="1" lang="en-US" altLang="zh-CN"/>
              <a:t>MQ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/>
              <a:t>Ø</a:t>
            </a:r>
            <a:r>
              <a:rPr kumimoji="1" lang="en-US" altLang="zh-CN"/>
              <a:t>MQ</a:t>
            </a:r>
            <a:r>
              <a:rPr kumimoji="1" lang="zh-CN" altLang="en-US"/>
              <a:t>的</a:t>
            </a:r>
            <a:r>
              <a:rPr kumimoji="1" lang="en-US" altLang="zh-CN"/>
              <a:t>bind</a:t>
            </a:r>
            <a:r>
              <a:rPr kumimoji="1" lang="zh-CN" altLang="en-US"/>
              <a:t>、</a:t>
            </a:r>
            <a:r>
              <a:rPr kumimoji="1" lang="en-US" altLang="zh-CN"/>
              <a:t>conect</a:t>
            </a:r>
            <a:r>
              <a:rPr kumimoji="1" lang="zh-CN" altLang="en-US"/>
              <a:t>、</a:t>
            </a:r>
            <a:r>
              <a:rPr kumimoji="1" lang="en-US" altLang="zh-CN"/>
              <a:t>send</a:t>
            </a:r>
            <a:r>
              <a:rPr kumimoji="1" lang="zh-CN" altLang="en-US"/>
              <a:t>、</a:t>
            </a:r>
            <a:r>
              <a:rPr kumimoji="1" lang="en-US" altLang="zh-CN"/>
              <a:t>recv</a:t>
            </a:r>
            <a:r>
              <a:rPr kumimoji="1" lang="zh-CN" altLang="en-US"/>
              <a:t>等操作都是异步的。</a:t>
            </a:r>
            <a:r>
              <a:rPr kumimoji="1" lang="en-US" altLang="zh-CN"/>
              <a:t>send</a:t>
            </a:r>
            <a:r>
              <a:rPr kumimoji="1" lang="zh-CN" altLang="en-US"/>
              <a:t>把数据写入本地缓存，</a:t>
            </a:r>
            <a:r>
              <a:rPr kumimoji="1" lang="en-US" altLang="zh-CN"/>
              <a:t>recv</a:t>
            </a:r>
            <a:r>
              <a:rPr kumimoji="1" lang="zh-CN" altLang="en-US"/>
              <a:t>从本地</a:t>
            </a:r>
            <a:r>
              <a:rPr kumimoji="1" lang="en-US" altLang="zh-CN"/>
              <a:t>buffer</a:t>
            </a:r>
            <a:r>
              <a:rPr kumimoji="1" lang="zh-CN" altLang="en-US"/>
              <a:t>读数据。所以即使</a:t>
            </a:r>
            <a:r>
              <a:rPr kumimoji="1" lang="en-US" altLang="zh-CN"/>
              <a:t>server</a:t>
            </a:r>
            <a:r>
              <a:rPr kumimoji="1" lang="zh-CN" altLang="en-US"/>
              <a:t>端还没有执行</a:t>
            </a:r>
            <a:r>
              <a:rPr kumimoji="1" lang="en-US" altLang="zh-CN"/>
              <a:t>bind</a:t>
            </a:r>
            <a:r>
              <a:rPr kumimoji="1" lang="zh-CN" altLang="en-US"/>
              <a:t>，</a:t>
            </a:r>
            <a:r>
              <a:rPr kumimoji="1" lang="en-US" altLang="zh-CN"/>
              <a:t>client</a:t>
            </a:r>
            <a:r>
              <a:rPr kumimoji="1" lang="zh-CN" altLang="en-US"/>
              <a:t>端的</a:t>
            </a:r>
            <a:r>
              <a:rPr kumimoji="1" lang="en-US" altLang="zh-CN"/>
              <a:t>connect</a:t>
            </a:r>
            <a:r>
              <a:rPr kumimoji="1" lang="zh-CN" altLang="en-US"/>
              <a:t>和</a:t>
            </a:r>
            <a:r>
              <a:rPr kumimoji="1" lang="en-US" altLang="zh-CN"/>
              <a:t>send</a:t>
            </a:r>
            <a:r>
              <a:rPr kumimoji="1" lang="zh-CN" altLang="en-US"/>
              <a:t>也可以正常返回。</a:t>
            </a:r>
            <a:endParaRPr kumimoji="1" lang="en-US" altLang="zh-CN"/>
          </a:p>
          <a:p>
            <a:r>
              <a:rPr kumimoji="1" lang="zh-CN" altLang="en-US"/>
              <a:t>一个</a:t>
            </a:r>
            <a:r>
              <a:rPr kumimoji="1" lang="en-US" altLang="zh-CN"/>
              <a:t>socket</a:t>
            </a:r>
            <a:r>
              <a:rPr kumimoji="1" lang="zh-CN" altLang="en-US"/>
              <a:t>可以同时建立多个连接。</a:t>
            </a:r>
            <a:endParaRPr kumimoji="1" lang="en-US" altLang="zh-CN"/>
          </a:p>
          <a:p>
            <a:r>
              <a:rPr lang="zh-CN" altLang="en-US"/>
              <a:t>通过后台的</a:t>
            </a:r>
            <a:r>
              <a:rPr lang="en-US" altLang="zh-CN"/>
              <a:t>I/O</a:t>
            </a:r>
            <a:r>
              <a:rPr lang="zh-CN" altLang="en-US"/>
              <a:t>线程进行消息传输，一个</a:t>
            </a:r>
            <a:r>
              <a:rPr lang="en-US" altLang="zh-CN"/>
              <a:t>I/O</a:t>
            </a:r>
            <a:r>
              <a:rPr lang="zh-CN" altLang="en-US"/>
              <a:t>线程已经足以处理多个套接字的数据传输要求。</a:t>
            </a:r>
            <a:endParaRPr lang="en-US" altLang="zh-CN"/>
          </a:p>
          <a:p>
            <a:r>
              <a:rPr lang="en-US" altLang="zh-CN"/>
              <a:t>REQ-REP</a:t>
            </a:r>
            <a:r>
              <a:rPr lang="zh-CN" altLang="en-US"/>
              <a:t>模式中</a:t>
            </a:r>
            <a:r>
              <a:rPr lang="en-US" altLang="zh-CN"/>
              <a:t>send</a:t>
            </a:r>
            <a:r>
              <a:rPr lang="zh-CN" altLang="en-US"/>
              <a:t>和</a:t>
            </a:r>
            <a:r>
              <a:rPr lang="en-US" altLang="zh-CN"/>
              <a:t>recv</a:t>
            </a:r>
            <a:r>
              <a:rPr lang="zh-CN" altLang="en-US"/>
              <a:t>必须交替进行，否则会报错： </a:t>
            </a:r>
            <a:r>
              <a:rPr lang="en-US" altLang="zh-CN"/>
              <a:t>Operation cannot be accomplished in current state</a:t>
            </a:r>
            <a:endParaRPr lang="en-US" altLang="zh-CN"/>
          </a:p>
          <a:p>
            <a:r>
              <a:rPr lang="en-US" altLang="zh-CN"/>
              <a:t>send</a:t>
            </a:r>
            <a:r>
              <a:rPr lang="zh-CN" altLang="en-US"/>
              <a:t>和</a:t>
            </a:r>
            <a:r>
              <a:rPr lang="en-US" altLang="zh-CN"/>
              <a:t>recv</a:t>
            </a:r>
            <a:r>
              <a:rPr lang="zh-CN" altLang="en-US"/>
              <a:t>如果超时会报错：</a:t>
            </a:r>
            <a:r>
              <a:rPr lang="en-US" altLang="zh-CN"/>
              <a:t> resource temporarily unavailable</a:t>
            </a:r>
            <a:endParaRPr lang="zh-CN" altLang="en-US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Query</a:t>
            </a:r>
            <a:r>
              <a:rPr kumimoji="1" lang="zh-CN" altLang="en-US">
                <a:solidFill>
                  <a:srgbClr val="FFFFFF"/>
                </a:solidFill>
              </a:rPr>
              <a:t>解析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kumimoji="1" lang="zh-CN" altLang="en-US" sz="2000" dirty="0"/>
              <a:t>公司、学校、省、城市：多模匹配</a:t>
            </a:r>
            <a:endParaRPr kumimoji="1" lang="en-US" altLang="zh-CN" sz="2000" dirty="0"/>
          </a:p>
          <a:p>
            <a:r>
              <a:rPr kumimoji="1" lang="zh-CN" altLang="en-US" sz="2000" dirty="0"/>
              <a:t>公司名与职位名的判别：</a:t>
            </a:r>
            <a:r>
              <a:rPr kumimoji="1" lang="en-US" altLang="zh-CN" sz="2000" dirty="0" err="1"/>
              <a:t>textCNN</a:t>
            </a:r>
            <a:endParaRPr kumimoji="1" lang="en-US" altLang="zh-CN" sz="2000" dirty="0"/>
          </a:p>
          <a:p>
            <a:r>
              <a:rPr kumimoji="1" lang="zh-CN" altLang="en-US" sz="2000" dirty="0"/>
              <a:t>电话：正则</a:t>
            </a:r>
            <a:endParaRPr kumimoji="1" lang="en-US" altLang="zh-CN" sz="2000" dirty="0"/>
          </a:p>
          <a:p>
            <a:r>
              <a:rPr kumimoji="1" lang="zh-CN" altLang="en-US" sz="2000" dirty="0"/>
              <a:t>人名：随机森林</a:t>
            </a:r>
            <a:endParaRPr kumimoji="1" lang="en-US" altLang="zh-CN" sz="2000" dirty="0"/>
          </a:p>
          <a:p>
            <a:r>
              <a:rPr kumimoji="1" lang="zh-CN" altLang="en-US" sz="2000" dirty="0"/>
              <a:t>关键词权重：双层双向</a:t>
            </a:r>
            <a:r>
              <a:rPr kumimoji="1" lang="en-US" altLang="zh-CN" sz="2000" dirty="0"/>
              <a:t>LSTM</a:t>
            </a:r>
            <a:endParaRPr kumimoji="1" lang="zh-CN" altLang="en-US" sz="2000" dirty="0"/>
          </a:p>
        </p:txBody>
      </p:sp>
      <p:pic>
        <p:nvPicPr>
          <p:cNvPr id="8" name="图片 7" descr="图片包含 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297" y="3475757"/>
            <a:ext cx="6894236" cy="243021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文本相似度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231868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头衔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技能标签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相似度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工程师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后端开发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0.987250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后端工程师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0.893722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后端工程师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python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0.916913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后端工程师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运维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测试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0.840911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200" y="1820020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Query=java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检索流程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5931" y="1583888"/>
            <a:ext cx="2438401" cy="70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遍历倒排链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45931" y="2568330"/>
            <a:ext cx="2438401" cy="70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取交集</a:t>
            </a:r>
            <a:r>
              <a:rPr kumimoji="1" lang="en-US" altLang="zh-CN" sz="2800" dirty="0"/>
              <a:t>/</a:t>
            </a:r>
            <a:r>
              <a:rPr kumimoji="1" lang="zh-CN" altLang="en-US" sz="2800" dirty="0"/>
              <a:t>并集</a:t>
            </a:r>
            <a:endParaRPr kumimoji="1"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945930" y="3552772"/>
            <a:ext cx="2438401" cy="70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/>
              <a:t>topK</a:t>
            </a:r>
            <a:r>
              <a:rPr kumimoji="1" lang="zh-CN" altLang="en-US" sz="2800" dirty="0"/>
              <a:t>截断</a:t>
            </a:r>
            <a:endParaRPr kumimoji="1"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945929" y="4537214"/>
            <a:ext cx="2438401" cy="70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取正排</a:t>
            </a:r>
            <a:endParaRPr kumimoji="1" lang="zh-CN" altLang="en-US" sz="2800" dirty="0"/>
          </a:p>
        </p:txBody>
      </p:sp>
      <p:cxnSp>
        <p:nvCxnSpPr>
          <p:cNvPr id="11" name="直线箭头连接符 10"/>
          <p:cNvCxnSpPr>
            <a:stCxn id="6" idx="2"/>
            <a:endCxn id="7" idx="0"/>
          </p:cNvCxnSpPr>
          <p:nvPr/>
        </p:nvCxnSpPr>
        <p:spPr>
          <a:xfrm>
            <a:off x="2165132" y="2288081"/>
            <a:ext cx="0" cy="28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2165129" y="3272523"/>
            <a:ext cx="0" cy="28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2165129" y="4256965"/>
            <a:ext cx="0" cy="28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99030" y="1580712"/>
            <a:ext cx="2438401" cy="36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单机检索</a:t>
            </a:r>
            <a:endParaRPr kumimoji="1"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8213829" y="1580712"/>
            <a:ext cx="2438401" cy="36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单机检索</a:t>
            </a:r>
            <a:endParaRPr kumimoji="1"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73161" y="3187263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945928" y="5591916"/>
            <a:ext cx="9706302" cy="701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合并结果</a:t>
            </a:r>
            <a:endParaRPr kumimoji="1" lang="zh-CN" altLang="en-US" sz="2800" dirty="0"/>
          </a:p>
        </p:txBody>
      </p:sp>
      <p:cxnSp>
        <p:nvCxnSpPr>
          <p:cNvPr id="19" name="直线箭头连接符 18"/>
          <p:cNvCxnSpPr>
            <a:stCxn id="9" idx="2"/>
            <a:endCxn id="18" idx="0"/>
          </p:cNvCxnSpPr>
          <p:nvPr/>
        </p:nvCxnSpPr>
        <p:spPr>
          <a:xfrm>
            <a:off x="2165130" y="5241407"/>
            <a:ext cx="3633949" cy="35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5" idx="2"/>
            <a:endCxn id="18" idx="0"/>
          </p:cNvCxnSpPr>
          <p:nvPr/>
        </p:nvCxnSpPr>
        <p:spPr>
          <a:xfrm>
            <a:off x="5318231" y="5238232"/>
            <a:ext cx="480848" cy="353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6" idx="2"/>
            <a:endCxn id="18" idx="0"/>
          </p:cNvCxnSpPr>
          <p:nvPr/>
        </p:nvCxnSpPr>
        <p:spPr>
          <a:xfrm flipH="1">
            <a:off x="5799079" y="5238232"/>
            <a:ext cx="3633951" cy="353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340127" y="163405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13ms</a:t>
            </a:r>
            <a:endParaRPr kumimoji="1" lang="en-US" altLang="zh-CN" dirty="0"/>
          </a:p>
          <a:p>
            <a:r>
              <a:rPr kumimoji="1" lang="en-US" altLang="zh-CN" dirty="0"/>
              <a:t>129ms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340127" y="4557502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5ms</a:t>
            </a:r>
            <a:endParaRPr kumimoji="1" lang="en-US" altLang="zh-CN" dirty="0"/>
          </a:p>
          <a:p>
            <a:r>
              <a:rPr kumimoji="1" lang="en-US" altLang="zh-CN" dirty="0"/>
              <a:t>117ms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558458" y="32443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21ms</a:t>
            </a:r>
            <a:endParaRPr kumimoji="1" lang="zh-CN" altLang="en-US" dirty="0"/>
          </a:p>
        </p:txBody>
      </p:sp>
      <p:sp>
        <p:nvSpPr>
          <p:cNvPr id="31" name="右大括号 30"/>
          <p:cNvSpPr/>
          <p:nvPr/>
        </p:nvSpPr>
        <p:spPr>
          <a:xfrm>
            <a:off x="10723178" y="1580712"/>
            <a:ext cx="386260" cy="4712222"/>
          </a:xfrm>
          <a:prstGeom prst="rightBrace">
            <a:avLst>
              <a:gd name="adj1" fmla="val 8333"/>
              <a:gd name="adj2" fmla="val 4977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1112065" y="372020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58ms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过载保护</a:t>
            </a:r>
            <a:endParaRPr kumimoji="1" lang="zh-CN" alt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内容占位符 4" descr="图片包含 室内, 监视器, 墙壁&#10;&#10;描述已自动生成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3557" y="1675227"/>
            <a:ext cx="9764886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过载保护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精确定位到对</a:t>
            </a:r>
            <a:r>
              <a:rPr kumimoji="1" lang="en-US" altLang="zh-CN" dirty="0"/>
              <a:t>QPS</a:t>
            </a:r>
            <a:r>
              <a:rPr kumimoji="1" lang="zh-CN" altLang="en-US" dirty="0"/>
              <a:t>敏感的代码块，对其进行过载保护</a:t>
            </a:r>
            <a:endParaRPr kumimoji="1"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511972" y="2406869"/>
          <a:ext cx="6611007" cy="3731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日常维护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kumimoji="1" lang="zh-CN" altLang="en-US" sz="2000"/>
              <a:t>及时发现问题</a:t>
            </a:r>
            <a:endParaRPr kumimoji="1" lang="en-US" altLang="zh-CN" sz="2000"/>
          </a:p>
          <a:p>
            <a:pPr lvl="1"/>
            <a:r>
              <a:rPr kumimoji="1" lang="zh-CN" altLang="en-US" sz="2000"/>
              <a:t>即：在用户反馈之前发现问题。</a:t>
            </a:r>
            <a:endParaRPr kumimoji="1" lang="en-US" altLang="zh-CN" sz="2000"/>
          </a:p>
          <a:p>
            <a:pPr lvl="1"/>
            <a:r>
              <a:rPr kumimoji="1" lang="zh-CN" altLang="en-US" sz="2000"/>
              <a:t>每天把疑似</a:t>
            </a:r>
            <a:r>
              <a:rPr kumimoji="1" lang="en-US" altLang="zh-CN" sz="2000"/>
              <a:t>badcase</a:t>
            </a:r>
            <a:r>
              <a:rPr kumimoji="1" lang="zh-CN" altLang="en-US" sz="2000"/>
              <a:t>用邮件发出来。</a:t>
            </a:r>
            <a:endParaRPr kumimoji="1" lang="en-US" altLang="zh-CN" sz="2000"/>
          </a:p>
          <a:p>
            <a:r>
              <a:rPr kumimoji="1" lang="zh-CN" altLang="en-US" sz="2000"/>
              <a:t>方便地定位问题</a:t>
            </a:r>
            <a:endParaRPr kumimoji="1" lang="en-US" altLang="zh-CN" sz="2000"/>
          </a:p>
          <a:p>
            <a:pPr lvl="1"/>
            <a:r>
              <a:rPr kumimoji="1" lang="zh-CN" altLang="en-US" sz="2000"/>
              <a:t>即：不需要通过查日志、查</a:t>
            </a:r>
            <a:r>
              <a:rPr kumimoji="1" lang="en-US" altLang="zh-CN" sz="2000"/>
              <a:t>DB</a:t>
            </a:r>
            <a:r>
              <a:rPr kumimoji="1" lang="zh-CN" altLang="en-US" sz="2000"/>
              <a:t>的方式去定位问题。</a:t>
            </a:r>
            <a:endParaRPr kumimoji="1" lang="en-US" altLang="zh-CN" sz="2000"/>
          </a:p>
          <a:p>
            <a:pPr lvl="1"/>
            <a:r>
              <a:rPr kumimoji="1" lang="zh-CN" altLang="en-US" sz="2000"/>
              <a:t>中间过程可视化。</a:t>
            </a:r>
            <a:endParaRPr kumimoji="1" lang="en-US" altLang="zh-CN" sz="2000"/>
          </a:p>
          <a:p>
            <a:r>
              <a:rPr kumimoji="1" lang="zh-CN" altLang="en-US" sz="2000"/>
              <a:t>快速解决问题</a:t>
            </a:r>
            <a:endParaRPr kumimoji="1" lang="en-US" altLang="zh-CN" sz="2000"/>
          </a:p>
          <a:p>
            <a:pPr lvl="1"/>
            <a:r>
              <a:rPr kumimoji="1" lang="zh-CN" altLang="en-US" sz="2000"/>
              <a:t>即：定位问题后数分钟之内解决问题，不需要重新上线。</a:t>
            </a:r>
            <a:endParaRPr kumimoji="1" lang="en-US" altLang="zh-CN" sz="2000"/>
          </a:p>
          <a:p>
            <a:pPr lvl="1"/>
            <a:r>
              <a:rPr kumimoji="1" lang="zh-CN" altLang="en-US" sz="2000"/>
              <a:t>后台管理公司词典，立即作用于线上。</a:t>
            </a:r>
            <a:endParaRPr kumimoji="1" lang="en-US" altLang="zh-CN" sz="2000"/>
          </a:p>
          <a:p>
            <a:pPr lvl="1"/>
            <a:endParaRPr kumimoji="1" lang="zh-CN" altLang="en-US" sz="20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整体架构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1853" y="2950339"/>
            <a:ext cx="2631714" cy="957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Query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Service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670423" y="2950339"/>
            <a:ext cx="2631714" cy="957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Search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Service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8108993" y="2950339"/>
            <a:ext cx="2631714" cy="957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Sort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Service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670423" y="4594393"/>
            <a:ext cx="2631714" cy="957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Index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Service</a:t>
            </a:r>
            <a:endParaRPr kumimoji="1" lang="en-US" altLang="zh-CN" sz="2800" dirty="0"/>
          </a:p>
          <a:p>
            <a:pPr algn="ctr"/>
            <a:endParaRPr kumimoji="1"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108993" y="4594393"/>
            <a:ext cx="2631714" cy="957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Feature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Service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5316866" y="1740386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request</a:t>
            </a:r>
            <a:endParaRPr kumimoji="1" lang="zh-CN" altLang="en-US" sz="2800" dirty="0"/>
          </a:p>
        </p:txBody>
      </p:sp>
      <p:cxnSp>
        <p:nvCxnSpPr>
          <p:cNvPr id="11" name="直线箭头连接符 10"/>
          <p:cNvCxnSpPr>
            <a:stCxn id="9" idx="2"/>
            <a:endCxn id="5" idx="0"/>
          </p:cNvCxnSpPr>
          <p:nvPr/>
        </p:nvCxnSpPr>
        <p:spPr>
          <a:xfrm>
            <a:off x="5986280" y="2263606"/>
            <a:ext cx="0" cy="686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5" idx="2"/>
            <a:endCxn id="7" idx="0"/>
          </p:cNvCxnSpPr>
          <p:nvPr/>
        </p:nvCxnSpPr>
        <p:spPr>
          <a:xfrm>
            <a:off x="5986280" y="3907660"/>
            <a:ext cx="0" cy="686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8" idx="0"/>
          </p:cNvCxnSpPr>
          <p:nvPr/>
        </p:nvCxnSpPr>
        <p:spPr>
          <a:xfrm>
            <a:off x="9424850" y="3907660"/>
            <a:ext cx="0" cy="686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5" idx="3"/>
            <a:endCxn id="6" idx="1"/>
          </p:cNvCxnSpPr>
          <p:nvPr/>
        </p:nvCxnSpPr>
        <p:spPr>
          <a:xfrm>
            <a:off x="7302137" y="3429000"/>
            <a:ext cx="8068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5" idx="1"/>
            <a:endCxn id="4" idx="3"/>
          </p:cNvCxnSpPr>
          <p:nvPr/>
        </p:nvCxnSpPr>
        <p:spPr>
          <a:xfrm flipH="1">
            <a:off x="3863567" y="3429000"/>
            <a:ext cx="8068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57752" y="5161730"/>
            <a:ext cx="1667487" cy="38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/>
              <a:t>Radic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倒排索引</a:t>
            </a:r>
            <a:r>
              <a:rPr kumimoji="1" lang="en-US" altLang="zh-CN" dirty="0"/>
              <a:t>(Inverted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Index)</a:t>
            </a:r>
            <a:endParaRPr kumimoji="1" lang="en-US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66351" y="1945882"/>
          <a:ext cx="1129054" cy="1620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054"/>
              </a:tblGrid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POjava</a:t>
                      </a:r>
                      <a:endParaRPr lang="zh-CN" altLang="en-US" dirty="0"/>
                    </a:p>
                  </a:txBody>
                  <a:tcPr/>
                </a:tc>
              </a:tr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</a:t>
                      </a:r>
                      <a:r>
                        <a:rPr lang="zh-CN" altLang="en-US" dirty="0"/>
                        <a:t>算法</a:t>
                      </a:r>
                      <a:endParaRPr lang="zh-CN" altLang="en-US" dirty="0"/>
                    </a:p>
                  </a:txBody>
                  <a:tcPr/>
                </a:tc>
              </a:tr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</a:t>
                      </a:r>
                      <a:r>
                        <a:rPr lang="zh-CN" altLang="en-US" dirty="0"/>
                        <a:t>专家</a:t>
                      </a:r>
                      <a:endParaRPr lang="zh-CN" altLang="en-US" dirty="0"/>
                    </a:p>
                  </a:txBody>
                  <a:tcPr/>
                </a:tc>
              </a:tr>
              <a:tr h="405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</a:t>
                      </a:r>
                      <a:r>
                        <a:rPr lang="zh-CN" altLang="en-US" dirty="0"/>
                        <a:t>脉脉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255463" y="383133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搜索：算法专家</a:t>
            </a:r>
            <a:endParaRPr kumimoji="1" lang="en-US" altLang="zh-CN" dirty="0"/>
          </a:p>
          <a:p>
            <a:r>
              <a:rPr kumimoji="1" lang="zh-CN" altLang="en-US" dirty="0"/>
              <a:t>召回：</a:t>
            </a:r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15495" y="4649096"/>
            <a:ext cx="822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整个倒排索引是由多个</a:t>
            </a:r>
            <a:r>
              <a:rPr kumimoji="1" lang="en-US" altLang="zh-CN" dirty="0"/>
              <a:t>map</a:t>
            </a:r>
            <a:r>
              <a:rPr kumimoji="1" lang="zh-CN" altLang="en-US" dirty="0"/>
              <a:t>构成的。没有采用</a:t>
            </a:r>
            <a:r>
              <a:rPr kumimoji="1" lang="en-US" altLang="zh-CN" dirty="0" err="1"/>
              <a:t>ConcurrentHashMap</a:t>
            </a:r>
            <a:r>
              <a:rPr kumimoji="1" lang="zh-CN" altLang="en-US" dirty="0"/>
              <a:t>，而是用原生</a:t>
            </a:r>
            <a:endParaRPr kumimoji="1" lang="en-US" altLang="zh-CN" dirty="0"/>
          </a:p>
          <a:p>
            <a:r>
              <a:rPr kumimoji="1" lang="zh-CN" altLang="en-US" dirty="0"/>
              <a:t>的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，读写时对整个</a:t>
            </a:r>
            <a:r>
              <a:rPr kumimoji="1" lang="en-US" altLang="zh-CN" dirty="0"/>
              <a:t>map</a:t>
            </a:r>
            <a:r>
              <a:rPr kumimoji="1" lang="zh-CN" altLang="en-US" dirty="0"/>
              <a:t>加锁，为减少并发等待，分了</a:t>
            </a:r>
            <a:r>
              <a:rPr kumimoji="1" lang="en-US" altLang="zh-CN" dirty="0"/>
              <a:t>1000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grpSp>
        <p:nvGrpSpPr>
          <p:cNvPr id="95" name="组合 94"/>
          <p:cNvGrpSpPr/>
          <p:nvPr/>
        </p:nvGrpSpPr>
        <p:grpSpPr>
          <a:xfrm>
            <a:off x="3287611" y="2394983"/>
            <a:ext cx="4499141" cy="324000"/>
            <a:chOff x="3518277" y="2525173"/>
            <a:chExt cx="4499141" cy="324000"/>
          </a:xfrm>
        </p:grpSpPr>
        <p:grpSp>
          <p:nvGrpSpPr>
            <p:cNvPr id="43" name="组合 42"/>
            <p:cNvGrpSpPr/>
            <p:nvPr/>
          </p:nvGrpSpPr>
          <p:grpSpPr>
            <a:xfrm>
              <a:off x="6979869" y="2525173"/>
              <a:ext cx="1037549" cy="324000"/>
              <a:chOff x="4037052" y="2364026"/>
              <a:chExt cx="1037549" cy="3240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7</a:t>
                </a:r>
                <a:endParaRPr kumimoji="1"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5249073" y="2525173"/>
              <a:ext cx="1037549" cy="324000"/>
              <a:chOff x="4037052" y="2364026"/>
              <a:chExt cx="1037549" cy="32400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6</a:t>
                </a:r>
                <a:endParaRPr kumimoji="1"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518277" y="2525173"/>
              <a:ext cx="1037549" cy="324000"/>
              <a:chOff x="4037052" y="2364026"/>
              <a:chExt cx="1037549" cy="32400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3</a:t>
                </a:r>
                <a:endParaRPr kumimoji="1"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cxnSp>
          <p:nvCxnSpPr>
            <p:cNvPr id="86" name="直线箭头连接符 85"/>
            <p:cNvCxnSpPr/>
            <p:nvPr/>
          </p:nvCxnSpPr>
          <p:spPr>
            <a:xfrm>
              <a:off x="6286622" y="2691613"/>
              <a:ext cx="693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>
            <a:xfrm>
              <a:off x="4555825" y="2687173"/>
              <a:ext cx="693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3287611" y="2798714"/>
            <a:ext cx="6229937" cy="324000"/>
            <a:chOff x="3518277" y="2886046"/>
            <a:chExt cx="6229937" cy="324000"/>
          </a:xfrm>
        </p:grpSpPr>
        <p:grpSp>
          <p:nvGrpSpPr>
            <p:cNvPr id="46" name="组合 45"/>
            <p:cNvGrpSpPr/>
            <p:nvPr/>
          </p:nvGrpSpPr>
          <p:grpSpPr>
            <a:xfrm>
              <a:off x="3518277" y="2886046"/>
              <a:ext cx="1037549" cy="324000"/>
              <a:chOff x="4037052" y="2364026"/>
              <a:chExt cx="1037549" cy="32400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7</a:t>
                </a:r>
                <a:endParaRPr kumimoji="1"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249073" y="2886046"/>
              <a:ext cx="1037549" cy="324000"/>
              <a:chOff x="4037052" y="2364026"/>
              <a:chExt cx="1037549" cy="324000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9</a:t>
                </a:r>
                <a:endParaRPr kumimoji="1" lang="zh-CN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6979869" y="2886046"/>
              <a:ext cx="1037549" cy="324000"/>
              <a:chOff x="4037052" y="2364026"/>
              <a:chExt cx="1037549" cy="32400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10665" y="2886046"/>
              <a:ext cx="1037549" cy="324000"/>
              <a:chOff x="4037052" y="2364026"/>
              <a:chExt cx="1037549" cy="3240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4</a:t>
                </a:r>
                <a:endParaRPr kumimoji="1"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cxnSp>
          <p:nvCxnSpPr>
            <p:cNvPr id="85" name="直线箭头连接符 84"/>
            <p:cNvCxnSpPr/>
            <p:nvPr/>
          </p:nvCxnSpPr>
          <p:spPr>
            <a:xfrm>
              <a:off x="8017418" y="3048046"/>
              <a:ext cx="693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线箭头连接符 87"/>
            <p:cNvCxnSpPr/>
            <p:nvPr/>
          </p:nvCxnSpPr>
          <p:spPr>
            <a:xfrm>
              <a:off x="6286622" y="3049637"/>
              <a:ext cx="693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线箭头连接符 88"/>
            <p:cNvCxnSpPr/>
            <p:nvPr/>
          </p:nvCxnSpPr>
          <p:spPr>
            <a:xfrm>
              <a:off x="4564790" y="3048046"/>
              <a:ext cx="693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3287611" y="3202446"/>
            <a:ext cx="6229937" cy="324000"/>
            <a:chOff x="3518277" y="3319304"/>
            <a:chExt cx="6229937" cy="324000"/>
          </a:xfrm>
        </p:grpSpPr>
        <p:grpSp>
          <p:nvGrpSpPr>
            <p:cNvPr id="70" name="组合 69"/>
            <p:cNvGrpSpPr/>
            <p:nvPr/>
          </p:nvGrpSpPr>
          <p:grpSpPr>
            <a:xfrm>
              <a:off x="3518277" y="3319304"/>
              <a:ext cx="1037549" cy="324000"/>
              <a:chOff x="4037052" y="2364026"/>
              <a:chExt cx="1037549" cy="324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8</a:t>
                </a:r>
                <a:endParaRPr kumimoji="1"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249073" y="3319304"/>
              <a:ext cx="1037549" cy="324000"/>
              <a:chOff x="4037052" y="2364026"/>
              <a:chExt cx="1037549" cy="324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6979869" y="3319304"/>
              <a:ext cx="1037549" cy="324000"/>
              <a:chOff x="4037052" y="2364026"/>
              <a:chExt cx="1037549" cy="32400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8710665" y="3319304"/>
              <a:ext cx="1037549" cy="324000"/>
              <a:chOff x="4037052" y="2364026"/>
              <a:chExt cx="1037549" cy="32400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5</a:t>
                </a:r>
                <a:endParaRPr kumimoji="1"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cxnSp>
          <p:nvCxnSpPr>
            <p:cNvPr id="90" name="直线箭头连接符 89"/>
            <p:cNvCxnSpPr/>
            <p:nvPr/>
          </p:nvCxnSpPr>
          <p:spPr>
            <a:xfrm>
              <a:off x="4555825" y="3481304"/>
              <a:ext cx="693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>
              <a:off x="6286622" y="3468652"/>
              <a:ext cx="693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8017418" y="3468652"/>
              <a:ext cx="693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3287611" y="1991252"/>
            <a:ext cx="6229937" cy="324000"/>
            <a:chOff x="3518277" y="1923341"/>
            <a:chExt cx="6229937" cy="324000"/>
          </a:xfrm>
        </p:grpSpPr>
        <p:grpSp>
          <p:nvGrpSpPr>
            <p:cNvPr id="6" name="组合 5"/>
            <p:cNvGrpSpPr/>
            <p:nvPr/>
          </p:nvGrpSpPr>
          <p:grpSpPr>
            <a:xfrm>
              <a:off x="3518277" y="1923341"/>
              <a:ext cx="1037549" cy="324000"/>
              <a:chOff x="4037052" y="2364026"/>
              <a:chExt cx="1037549" cy="324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249073" y="1923341"/>
              <a:ext cx="1037549" cy="324000"/>
              <a:chOff x="4037052" y="2364026"/>
              <a:chExt cx="1037549" cy="324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5</a:t>
                </a:r>
                <a:endParaRPr kumimoji="1"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979869" y="1923341"/>
              <a:ext cx="1037549" cy="324000"/>
              <a:chOff x="4037052" y="2364026"/>
              <a:chExt cx="1037549" cy="32400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8710665" y="1923341"/>
              <a:ext cx="1037549" cy="324000"/>
              <a:chOff x="4037052" y="2364026"/>
              <a:chExt cx="1037549" cy="3240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037052" y="2364026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9</a:t>
                </a:r>
                <a:endParaRPr kumimoji="1" lang="zh-CN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354601" y="2364026"/>
                <a:ext cx="72000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0101</a:t>
                </a:r>
                <a:endParaRPr kumimoji="1" lang="zh-CN" altLang="en-US" dirty="0"/>
              </a:p>
            </p:txBody>
          </p:sp>
        </p:grpSp>
        <p:cxnSp>
          <p:nvCxnSpPr>
            <p:cNvPr id="83" name="直线箭头连接符 82"/>
            <p:cNvCxnSpPr>
              <a:stCxn id="39" idx="3"/>
              <a:endCxn id="41" idx="1"/>
            </p:cNvCxnSpPr>
            <p:nvPr/>
          </p:nvCxnSpPr>
          <p:spPr>
            <a:xfrm>
              <a:off x="4555826" y="2085341"/>
              <a:ext cx="693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线箭头连接符 83"/>
            <p:cNvCxnSpPr/>
            <p:nvPr/>
          </p:nvCxnSpPr>
          <p:spPr>
            <a:xfrm>
              <a:off x="6286622" y="2085341"/>
              <a:ext cx="693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/>
            <p:nvPr/>
          </p:nvCxnSpPr>
          <p:spPr>
            <a:xfrm>
              <a:off x="8017417" y="2084084"/>
              <a:ext cx="693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直线箭头连接符 97"/>
          <p:cNvCxnSpPr/>
          <p:nvPr/>
        </p:nvCxnSpPr>
        <p:spPr>
          <a:xfrm>
            <a:off x="2595405" y="3368971"/>
            <a:ext cx="693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/>
          <p:nvPr/>
        </p:nvCxnSpPr>
        <p:spPr>
          <a:xfrm>
            <a:off x="2594362" y="2151995"/>
            <a:ext cx="693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>
            <a:off x="2594363" y="2547517"/>
            <a:ext cx="693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/>
          <p:nvPr/>
        </p:nvCxnSpPr>
        <p:spPr>
          <a:xfrm>
            <a:off x="2594364" y="2960714"/>
            <a:ext cx="693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kumimoji="1" lang="zh-CN" altLang="en-US" dirty="0"/>
              <a:t>倒排索引</a:t>
            </a:r>
            <a:endParaRPr kumimoji="1" lang="zh-CN" altLang="en-US" dirty="0"/>
          </a:p>
        </p:txBody>
      </p:sp>
      <p:pic>
        <p:nvPicPr>
          <p:cNvPr id="7" name="图片 6" descr="图片包含 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293" y="2731163"/>
            <a:ext cx="5069382" cy="2471324"/>
          </a:xfrm>
          <a:prstGeom prst="rect">
            <a:avLst/>
          </a:prstGeom>
        </p:spPr>
      </p:pic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</a:ln>
        </p:spPr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kumimoji="1" lang="en-US" altLang="zh-CN" sz="2400"/>
              <a:t>1</a:t>
            </a:r>
            <a:r>
              <a:rPr kumimoji="1" lang="zh-CN" altLang="en-US" sz="2400"/>
              <a:t>亿</a:t>
            </a:r>
            <a:r>
              <a:rPr kumimoji="1" lang="en-US" altLang="zh-CN" sz="2400"/>
              <a:t>doc</a:t>
            </a:r>
            <a:r>
              <a:rPr kumimoji="1" lang="zh-CN" altLang="en-US" sz="2400"/>
              <a:t>分成</a:t>
            </a:r>
            <a:r>
              <a:rPr kumimoji="1" lang="en-US" altLang="zh-CN" sz="2400"/>
              <a:t>6</a:t>
            </a:r>
            <a:r>
              <a:rPr kumimoji="1" lang="zh-CN" altLang="en-US" sz="2400"/>
              <a:t>份（分布式索引，垂直切分），每份索引上有</a:t>
            </a:r>
            <a:r>
              <a:rPr kumimoji="1" lang="en-US" altLang="zh-CN" sz="2400"/>
              <a:t>8500</a:t>
            </a:r>
            <a:r>
              <a:rPr kumimoji="1" lang="zh-CN" altLang="en-US" sz="2400"/>
              <a:t>万条倒排链，平均一个</a:t>
            </a:r>
            <a:r>
              <a:rPr kumimoji="1" lang="en-US" altLang="zh-CN" sz="2400"/>
              <a:t>doc</a:t>
            </a:r>
            <a:r>
              <a:rPr kumimoji="1" lang="zh-CN" altLang="en-US" sz="2400"/>
              <a:t>分布在</a:t>
            </a:r>
            <a:r>
              <a:rPr kumimoji="1" lang="en-US" altLang="zh-CN" sz="2400"/>
              <a:t>18</a:t>
            </a:r>
            <a:r>
              <a:rPr kumimoji="1" lang="zh-CN" altLang="en-US" sz="2400"/>
              <a:t>个倒排链上，长度超过</a:t>
            </a:r>
            <a:r>
              <a:rPr kumimoji="1" lang="en-US" altLang="zh-CN" sz="2400"/>
              <a:t>50</a:t>
            </a:r>
            <a:r>
              <a:rPr kumimoji="1" lang="zh-CN" altLang="en-US" sz="2400"/>
              <a:t>万的倒排链有</a:t>
            </a:r>
            <a:r>
              <a:rPr kumimoji="1" lang="en-US" altLang="zh-CN" sz="2400"/>
              <a:t>4</a:t>
            </a:r>
            <a:r>
              <a:rPr kumimoji="1" lang="zh-CN" altLang="en-US" sz="2400"/>
              <a:t>条。</a:t>
            </a:r>
            <a:endParaRPr kumimoji="1" lang="en-US" altLang="zh-CN" sz="2400"/>
          </a:p>
          <a:p>
            <a:endParaRPr kumimoji="1" lang="en-US" altLang="zh-CN" sz="2400"/>
          </a:p>
          <a:p>
            <a:endParaRPr kumimoji="1"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kumimoji="1" lang="zh-CN" altLang="en-US" sz="2600" dirty="0">
                <a:solidFill>
                  <a:srgbClr val="FFFFFF"/>
                </a:solidFill>
              </a:rPr>
              <a:t>筛选的实现</a:t>
            </a:r>
            <a:endParaRPr kumimoji="1" lang="zh-CN" altLang="en-US" sz="26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bits</a:t>
            </a:r>
            <a:r>
              <a:rPr kumimoji="1" lang="zh-CN" altLang="en-US" dirty="0"/>
              <a:t>筛选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265348" y="2028819"/>
          <a:ext cx="540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72284" y="164282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5595" y="1642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直聊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55086" y="164282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saab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41371" y="1642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周活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30862" y="164282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猎头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14627" y="203032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bits</a:t>
            </a:r>
            <a:endParaRPr kumimoji="1" lang="zh-CN" altLang="en-US" dirty="0"/>
          </a:p>
        </p:txBody>
      </p:sp>
      <p:graphicFrame>
        <p:nvGraphicFramePr>
          <p:cNvPr id="13" name="内容占位符 3"/>
          <p:cNvGraphicFramePr/>
          <p:nvPr/>
        </p:nvGraphicFramePr>
        <p:xfrm>
          <a:off x="2265348" y="2552370"/>
          <a:ext cx="540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314627" y="255387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on</a:t>
            </a:r>
            <a:endParaRPr kumimoji="1" lang="zh-CN" altLang="en-US" dirty="0"/>
          </a:p>
        </p:txBody>
      </p:sp>
      <p:graphicFrame>
        <p:nvGraphicFramePr>
          <p:cNvPr id="15" name="内容占位符 3"/>
          <p:cNvGraphicFramePr/>
          <p:nvPr/>
        </p:nvGraphicFramePr>
        <p:xfrm>
          <a:off x="2265348" y="3058160"/>
          <a:ext cx="540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314627" y="30596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off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614161" y="2399659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endParaRPr kumimoji="1" lang="en-US" altLang="zh-CN" dirty="0"/>
          </a:p>
          <a:p>
            <a:r>
              <a:rPr kumimoji="1" lang="en-US" altLang="zh-CN" dirty="0"/>
              <a:t>bits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aphicFrame>
        <p:nvGraphicFramePr>
          <p:cNvPr id="18" name="内容占位符 3"/>
          <p:cNvGraphicFramePr/>
          <p:nvPr/>
        </p:nvGraphicFramePr>
        <p:xfrm>
          <a:off x="2265348" y="4736411"/>
          <a:ext cx="540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75731" y="435041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&lt;=1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514319" y="43504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1-3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586718" y="43504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3-5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587547" y="435041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5-10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651398" y="435041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&gt;=10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237713" y="473791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graphicFrame>
        <p:nvGraphicFramePr>
          <p:cNvPr id="25" name="内容占位符 3"/>
          <p:cNvGraphicFramePr/>
          <p:nvPr/>
        </p:nvGraphicFramePr>
        <p:xfrm>
          <a:off x="2265348" y="5333192"/>
          <a:ext cx="540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100979" y="533470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4-12</a:t>
            </a:r>
            <a:r>
              <a:rPr kumimoji="1" lang="zh-CN" altLang="en-US" dirty="0"/>
              <a:t>年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614161" y="492183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100979" y="3798115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连续属性离散化，在遍历倒排链时完成部分过滤功能。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超时控制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/>
              <a:t>Query</a:t>
            </a:r>
            <a:r>
              <a:rPr kumimoji="1" lang="zh-CN" altLang="en-US"/>
              <a:t>中有多个关键词时各条链并行遍历，单条倒排链较长时并行遍历。</a:t>
            </a:r>
            <a:endParaRPr kumimoji="1" lang="en-US" altLang="zh-CN"/>
          </a:p>
          <a:p>
            <a:r>
              <a:rPr kumimoji="1" lang="zh-CN" altLang="en-US"/>
              <a:t>截断</a:t>
            </a:r>
            <a:endParaRPr kumimoji="1" lang="en-US" altLang="zh-CN"/>
          </a:p>
          <a:p>
            <a:pPr lvl="1"/>
            <a:r>
              <a:rPr kumimoji="1" lang="zh-CN" altLang="en-US" sz="2800"/>
              <a:t>单条倒排链在满足</a:t>
            </a:r>
            <a:r>
              <a:rPr kumimoji="1" lang="en-US" altLang="zh-CN" sz="2800"/>
              <a:t>bits</a:t>
            </a:r>
            <a:r>
              <a:rPr kumimoji="1" lang="zh-CN" altLang="en-US" sz="2800"/>
              <a:t>筛选的前提下最多只读</a:t>
            </a:r>
            <a:r>
              <a:rPr kumimoji="1" lang="en-US" altLang="zh-CN" sz="2800"/>
              <a:t>50</a:t>
            </a:r>
            <a:r>
              <a:rPr kumimoji="1" lang="zh-CN" altLang="en-US" sz="2800"/>
              <a:t>万个</a:t>
            </a:r>
            <a:r>
              <a:rPr kumimoji="1" lang="en-US" altLang="zh-CN" sz="2800"/>
              <a:t>doc</a:t>
            </a:r>
            <a:r>
              <a:rPr kumimoji="1" lang="zh-CN" altLang="en-US" sz="2800"/>
              <a:t>。控制遍历倒排链的耗时。</a:t>
            </a:r>
            <a:endParaRPr kumimoji="1" lang="en-US" altLang="zh-CN" sz="2800"/>
          </a:p>
          <a:p>
            <a:pPr lvl="1"/>
            <a:r>
              <a:rPr kumimoji="1" lang="zh-CN" altLang="en-US" sz="2800"/>
              <a:t>最终得到交集后，进行一次粗排</a:t>
            </a:r>
            <a:r>
              <a:rPr kumimoji="1" lang="en-US" altLang="zh-CN" sz="2800"/>
              <a:t>(PreSort)</a:t>
            </a:r>
            <a:r>
              <a:rPr kumimoji="1" lang="zh-CN" altLang="en-US" sz="2800"/>
              <a:t>，只拿前</a:t>
            </a:r>
            <a:r>
              <a:rPr kumimoji="1" lang="en-US" altLang="zh-CN" sz="2800"/>
              <a:t>6000</a:t>
            </a:r>
            <a:r>
              <a:rPr kumimoji="1" lang="zh-CN" altLang="en-US" sz="2800"/>
              <a:t>个从正排中取</a:t>
            </a:r>
            <a:r>
              <a:rPr kumimoji="1" lang="en-US" altLang="zh-CN" sz="2800"/>
              <a:t>doc</a:t>
            </a:r>
            <a:r>
              <a:rPr kumimoji="1" lang="zh-CN" altLang="en-US" sz="2800"/>
              <a:t>详情。粗排依赖的</a:t>
            </a:r>
            <a:r>
              <a:rPr kumimoji="1" lang="en-US" altLang="zh-CN" sz="2800"/>
              <a:t>score</a:t>
            </a:r>
            <a:r>
              <a:rPr kumimoji="1" lang="zh-CN" altLang="en-US" sz="2800"/>
              <a:t>数组存在内存中。控制读正排的耗时。为什么要先粗排再截断？确保高求职意愿的人才、付费推广中的职位不会被丢弃掉。</a:t>
            </a:r>
            <a:endParaRPr kumimoji="1" lang="en-US" altLang="zh-CN" sz="2800"/>
          </a:p>
          <a:p>
            <a:pPr marL="457200" lvl="1" indent="0">
              <a:buNone/>
            </a:pPr>
            <a:endParaRPr kumimoji="1" lang="en-US" altLang="zh-CN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正排索引</a:t>
            </a:r>
            <a:r>
              <a:rPr kumimoji="1" lang="en-US" altLang="zh-CN"/>
              <a:t>(Forward</a:t>
            </a:r>
            <a:r>
              <a:rPr kumimoji="1" lang="zh-CN" altLang="en-US"/>
              <a:t> </a:t>
            </a:r>
            <a:r>
              <a:rPr kumimoji="1" lang="en-US" altLang="zh-CN"/>
              <a:t>Index)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正排索引即</a:t>
            </a:r>
            <a:r>
              <a:rPr lang="en-US" altLang="zh-CN" dirty="0" err="1"/>
              <a:t>DocId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DocInfo</a:t>
            </a:r>
            <a:r>
              <a:rPr lang="zh-CN" altLang="en-US" dirty="0"/>
              <a:t>的索引，</a:t>
            </a:r>
            <a:r>
              <a:rPr lang="en-US" altLang="zh-CN" dirty="0"/>
              <a:t> </a:t>
            </a:r>
            <a:r>
              <a:rPr lang="en-US" altLang="zh-CN" dirty="0" err="1"/>
              <a:t>DocInfo</a:t>
            </a:r>
            <a:r>
              <a:rPr lang="zh-CN" altLang="en-US" dirty="0"/>
              <a:t>通常很大，所以正排索引要存在磁盘中。</a:t>
            </a:r>
            <a:endParaRPr lang="en-US" altLang="zh-CN" dirty="0"/>
          </a:p>
          <a:p>
            <a:r>
              <a:rPr lang="en-US" altLang="zh-CN" sz="2200" b="1" dirty="0"/>
              <a:t>type </a:t>
            </a:r>
            <a:r>
              <a:rPr lang="en-US" altLang="zh-CN" sz="2200" dirty="0" err="1"/>
              <a:t>DocInfo</a:t>
            </a:r>
            <a:r>
              <a:rPr lang="en-US" altLang="zh-CN" sz="2200" dirty="0"/>
              <a:t> </a:t>
            </a:r>
            <a:r>
              <a:rPr lang="en-US" altLang="zh-CN" sz="2200" b="1" dirty="0"/>
              <a:t>struct </a:t>
            </a:r>
            <a:r>
              <a:rPr lang="en-US" altLang="zh-CN" sz="2200" dirty="0"/>
              <a:t>{</a:t>
            </a:r>
            <a:br>
              <a:rPr lang="en-US" altLang="zh-CN" sz="2200" dirty="0"/>
            </a:br>
            <a:r>
              <a:rPr lang="en-US" altLang="zh-CN" sz="2200" dirty="0"/>
              <a:t>   </a:t>
            </a:r>
            <a:r>
              <a:rPr lang="en-US" altLang="zh-CN" sz="2200" dirty="0" err="1"/>
              <a:t>DocId</a:t>
            </a:r>
            <a:r>
              <a:rPr lang="en-US" altLang="zh-CN" sz="2200" dirty="0"/>
              <a:t>            </a:t>
            </a:r>
            <a:r>
              <a:rPr lang="zh-CN" altLang="en-US" sz="2200" dirty="0"/>
              <a:t>        </a:t>
            </a:r>
            <a:r>
              <a:rPr lang="en-US" altLang="zh-CN" sz="2200" dirty="0"/>
              <a:t>uint32</a:t>
            </a:r>
            <a:br>
              <a:rPr lang="en-US" altLang="zh-CN" sz="2200" dirty="0"/>
            </a:br>
            <a:r>
              <a:rPr lang="en-US" altLang="zh-CN" sz="2200" dirty="0"/>
              <a:t>   </a:t>
            </a:r>
            <a:r>
              <a:rPr lang="en-US" altLang="zh-CN" sz="2200" dirty="0" err="1"/>
              <a:t>CompositeFeature</a:t>
            </a:r>
            <a:r>
              <a:rPr lang="en-US" altLang="zh-CN" sz="2200" dirty="0"/>
              <a:t> uint32     </a:t>
            </a:r>
            <a:r>
              <a:rPr lang="zh-CN" altLang="en-US" sz="2200" dirty="0"/>
              <a:t>    </a:t>
            </a:r>
            <a:r>
              <a:rPr lang="en-US" altLang="zh-CN" sz="2200" dirty="0"/>
              <a:t>//32</a:t>
            </a:r>
            <a:r>
              <a:rPr lang="zh-CN" altLang="en-US" sz="2200" dirty="0"/>
              <a:t>个</a:t>
            </a:r>
            <a:r>
              <a:rPr lang="en-US" altLang="zh-CN" sz="2200" dirty="0"/>
              <a:t>bit</a:t>
            </a:r>
            <a:r>
              <a:rPr lang="zh-CN" altLang="en-US" sz="2200" dirty="0"/>
              <a:t>分别对应</a:t>
            </a:r>
            <a:r>
              <a:rPr lang="en-US" altLang="zh-CN" sz="2200" dirty="0"/>
              <a:t>32</a:t>
            </a:r>
            <a:r>
              <a:rPr lang="zh-CN" altLang="en-US" sz="2200" dirty="0"/>
              <a:t>个</a:t>
            </a:r>
            <a:r>
              <a:rPr lang="en-US" altLang="zh-CN" sz="2200" dirty="0"/>
              <a:t>bool</a:t>
            </a:r>
            <a:r>
              <a:rPr lang="zh-CN" altLang="en-US" sz="2200" dirty="0"/>
              <a:t>属性</a:t>
            </a:r>
            <a:br>
              <a:rPr lang="zh-CN" altLang="en-US" sz="2200" dirty="0"/>
            </a:br>
            <a:r>
              <a:rPr lang="zh-CN" altLang="en-US" sz="2200" dirty="0"/>
              <a:t>   </a:t>
            </a:r>
            <a:r>
              <a:rPr lang="en-US" altLang="zh-CN" sz="2200" dirty="0"/>
              <a:t>Keyword          </a:t>
            </a:r>
            <a:r>
              <a:rPr lang="zh-CN" altLang="en-US" sz="2200" dirty="0"/>
              <a:t>      </a:t>
            </a:r>
            <a:r>
              <a:rPr lang="en-US" altLang="zh-CN" sz="2200" dirty="0"/>
              <a:t>[]*Keyword //</a:t>
            </a:r>
            <a:r>
              <a:rPr lang="zh-CN" altLang="en-US" sz="2200" dirty="0"/>
              <a:t>倒排索引的</a:t>
            </a:r>
            <a:r>
              <a:rPr lang="en-US" altLang="zh-CN" sz="2200" dirty="0"/>
              <a:t>key</a:t>
            </a:r>
            <a:br>
              <a:rPr lang="en-US" altLang="zh-CN" sz="2200" dirty="0"/>
            </a:br>
            <a:r>
              <a:rPr lang="en-US" altLang="zh-CN" sz="2200" dirty="0"/>
              <a:t>   </a:t>
            </a:r>
            <a:r>
              <a:rPr lang="en-US" altLang="zh-CN" sz="2200" dirty="0" err="1"/>
              <a:t>RankScore</a:t>
            </a:r>
            <a:r>
              <a:rPr lang="en-US" altLang="zh-CN" sz="2200" dirty="0"/>
              <a:t>       </a:t>
            </a:r>
            <a:r>
              <a:rPr lang="zh-CN" altLang="en-US" sz="2200" dirty="0"/>
              <a:t>      </a:t>
            </a:r>
            <a:r>
              <a:rPr lang="en-US" altLang="zh-CN" sz="2200" dirty="0"/>
              <a:t>float32</a:t>
            </a:r>
            <a:br>
              <a:rPr lang="zh-CN" altLang="en-US" sz="2200" dirty="0"/>
            </a:br>
            <a:r>
              <a:rPr lang="zh-CN" altLang="en-US" sz="2200" dirty="0"/>
              <a:t>   </a:t>
            </a:r>
            <a:r>
              <a:rPr lang="en-US" altLang="zh-CN" sz="2200" dirty="0"/>
              <a:t>Entry            </a:t>
            </a:r>
            <a:r>
              <a:rPr lang="zh-CN" altLang="en-US" sz="2200" dirty="0"/>
              <a:t>          </a:t>
            </a:r>
            <a:r>
              <a:rPr lang="en-US" altLang="zh-CN" sz="2200" dirty="0"/>
              <a:t>[]byte     </a:t>
            </a:r>
            <a:r>
              <a:rPr lang="zh-CN" altLang="en-US" sz="2200" dirty="0"/>
              <a:t>   </a:t>
            </a:r>
            <a:r>
              <a:rPr lang="en-US" altLang="zh-CN" sz="2200" dirty="0"/>
              <a:t>//</a:t>
            </a:r>
            <a:r>
              <a:rPr lang="zh-CN" altLang="en-US" sz="2200" dirty="0"/>
              <a:t>正排详情，自行做序列化，比如用</a:t>
            </a:r>
            <a:r>
              <a:rPr lang="en-US" altLang="zh-CN" sz="2200" dirty="0" err="1"/>
              <a:t>protobuf</a:t>
            </a:r>
            <a:r>
              <a:rPr lang="zh-CN" altLang="en-US" sz="2200" dirty="0"/>
              <a:t>。</a:t>
            </a:r>
            <a:br>
              <a:rPr lang="zh-CN" altLang="en-US" sz="2200" i="1" dirty="0"/>
            </a:br>
            <a:r>
              <a:rPr lang="en-US" altLang="zh-CN" sz="2200" dirty="0"/>
              <a:t>}</a:t>
            </a:r>
            <a:endParaRPr lang="en-US" altLang="zh-CN" sz="2200" dirty="0"/>
          </a:p>
          <a:p>
            <a:r>
              <a:rPr lang="en-US" altLang="zh-CN" dirty="0"/>
              <a:t>Keyword </a:t>
            </a:r>
            <a:r>
              <a:rPr lang="zh-CN" altLang="en-US" dirty="0"/>
              <a:t>、</a:t>
            </a:r>
            <a:r>
              <a:rPr lang="en-US" altLang="zh-CN" dirty="0" err="1"/>
              <a:t>DocId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CompositeFeature</a:t>
            </a:r>
            <a:r>
              <a:rPr lang="zh-CN" altLang="en-US" dirty="0"/>
              <a:t>用于构建倒排。</a:t>
            </a:r>
            <a:r>
              <a:rPr lang="en-US" altLang="zh-CN" dirty="0"/>
              <a:t> </a:t>
            </a:r>
            <a:r>
              <a:rPr lang="en-US" altLang="zh-CN" dirty="0" err="1"/>
              <a:t>RankScore</a:t>
            </a:r>
            <a:r>
              <a:rPr lang="zh-CN" altLang="en-US" dirty="0"/>
              <a:t>放内存中，遍历倒排链时需要根据</a:t>
            </a:r>
            <a:r>
              <a:rPr lang="en-US" altLang="zh-CN" dirty="0" err="1"/>
              <a:t>RankScore</a:t>
            </a:r>
            <a:r>
              <a:rPr lang="zh-CN" altLang="en-US" dirty="0"/>
              <a:t>对</a:t>
            </a:r>
            <a:r>
              <a:rPr lang="en-US" altLang="zh-CN" dirty="0"/>
              <a:t>Doc</a:t>
            </a:r>
            <a:r>
              <a:rPr lang="zh-CN" altLang="en-US" dirty="0"/>
              <a:t>进行排序。磁盘开销主要用在</a:t>
            </a:r>
            <a:r>
              <a:rPr lang="en-US" altLang="zh-CN" dirty="0"/>
              <a:t>Entry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kumimoji="1" lang="zh-CN" altLang="en-US" dirty="0"/>
              <a:t>如何实现正排的快速读取？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4029</Words>
  <Application>WPS 文字</Application>
  <PresentationFormat>宽屏</PresentationFormat>
  <Paragraphs>1010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方正书宋_GBK</vt:lpstr>
      <vt:lpstr>Wingdings</vt:lpstr>
      <vt:lpstr>Calibri</vt:lpstr>
      <vt:lpstr>Cambria Math</vt:lpstr>
      <vt:lpstr>Kingsoft Math</vt:lpstr>
      <vt:lpstr>等线</vt:lpstr>
      <vt:lpstr>汉仪中等线KW</vt:lpstr>
      <vt:lpstr>等线 Light</vt:lpstr>
      <vt:lpstr>微软雅黑</vt:lpstr>
      <vt:lpstr>汉仪旗黑</vt:lpstr>
      <vt:lpstr>宋体</vt:lpstr>
      <vt:lpstr>Arial Unicode MS</vt:lpstr>
      <vt:lpstr>Helvetica Neue</vt:lpstr>
      <vt:lpstr>Office 主题​​</vt:lpstr>
      <vt:lpstr>招聘搜索 自建搜索引擎之路</vt:lpstr>
      <vt:lpstr>提纲</vt:lpstr>
      <vt:lpstr>整体架构</vt:lpstr>
      <vt:lpstr>倒排索引(Inverted Index)</vt:lpstr>
      <vt:lpstr>倒排索引</vt:lpstr>
      <vt:lpstr>筛选的实现</vt:lpstr>
      <vt:lpstr>bits筛选</vt:lpstr>
      <vt:lpstr>超时控制</vt:lpstr>
      <vt:lpstr>正排索引(Forward Index)</vt:lpstr>
      <vt:lpstr>说存储</vt:lpstr>
      <vt:lpstr>说存储</vt:lpstr>
      <vt:lpstr>B+树</vt:lpstr>
      <vt:lpstr>跳表</vt:lpstr>
      <vt:lpstr>LSM树</vt:lpstr>
      <vt:lpstr>Succinct-Tire</vt:lpstr>
      <vt:lpstr>key/value存储引擎</vt:lpstr>
      <vt:lpstr>性能调优</vt:lpstr>
      <vt:lpstr>性能调优</vt:lpstr>
      <vt:lpstr>实时更新索引</vt:lpstr>
      <vt:lpstr>分布式索引</vt:lpstr>
      <vt:lpstr>分布式索引</vt:lpstr>
      <vt:lpstr>分布式通信--ØMQ</vt:lpstr>
      <vt:lpstr>Query解析</vt:lpstr>
      <vt:lpstr>文本相似度</vt:lpstr>
      <vt:lpstr>检索流程</vt:lpstr>
      <vt:lpstr>过载保护</vt:lpstr>
      <vt:lpstr>过载保护</vt:lpstr>
      <vt:lpstr>日常维护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招聘搜索 自建搜索引擎之路</dc:title>
  <dc:creator>张 朝阳</dc:creator>
  <cp:lastModifiedBy>zcy</cp:lastModifiedBy>
  <cp:revision>21</cp:revision>
  <dcterms:created xsi:type="dcterms:W3CDTF">2021-04-22T15:34:53Z</dcterms:created>
  <dcterms:modified xsi:type="dcterms:W3CDTF">2021-04-22T15:34:53Z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