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Racheli 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6A6B89-E68C-4184-A056-9A5135FCC71B}">
  <a:tblStyle styleId="{F36A6B89-E68C-4184-A056-9A5135FCC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slide" Target="slides/slide4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16T05:38:31.448">
    <p:pos x="6000" y="0"/>
    <p:text>https://www.google.com/search?q=ngs&amp;tbm=isch&amp;hl=iw&amp;hl=iw&amp;safe=active&amp;safe=active&amp;tbs=rimg%3ACVeCog2AIyXKIkAH40wWZI8GhQ5bioTyQecBP5zSKLgKlmJUyk6OxvDCkTTQpH1LNkozEo8l9sYrrO0G6vSpd-gwpyx1LiQf-YQeKhIJB-NMFmSPBoURvKGPWypELMYqEgkOW4qE8kHnAREX5C_1Sx_1VCiyoSCT-c0ii4CpZiEctgCl6oCyWKKhIJVMpOjsbwwpER1V2Pjg3nc9AqEgk00KR9SzZKMxHMakmk_1k8zYioSCRKPJfbGK6ztEajasjj3Yp4bKhIJBur0qXfoMKcRLlKBsfQ85VgqEgksdS4kH_1mEHhFfhcKS2SDPOQ&amp;client=ms-android-xiaomi-rev2&amp;prmd=ivn&amp;ved=0CBIQuIIBahcKEwjQ9Z6opO3iAhUAAAAAHQAAAAAQBg&amp;biw=360&amp;bih=592#imgrc=V4KiDYAjJcpRZM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6-19T15:22:59.442">
    <p:pos x="196" y="725"/>
    <p:text>דורש שינוי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6-19T17:10:26.935">
    <p:pos x="1319" y="318"/>
    <p:text>יש טעות בגרף.
ב2018 פורסמו פחות מ5000 מאמרים של רנאסק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enetics" TargetMode="External"/><Relationship Id="rId3" Type="http://schemas.openxmlformats.org/officeDocument/2006/relationships/hyperlink" Target="https://en.wikipedia.org/wiki/Genetic_marker" TargetMode="External"/><Relationship Id="rId4" Type="http://schemas.openxmlformats.org/officeDocument/2006/relationships/hyperlink" Target="https://en.wikipedia.org/wiki/DNA_sequence" TargetMode="External"/><Relationship Id="rId11" Type="http://schemas.openxmlformats.org/officeDocument/2006/relationships/hyperlink" Target="https://www.sciencedirect.com/topics/pharmacology-toxicology-and-pharmaceutical-science/benign-neoplasm" TargetMode="External"/><Relationship Id="rId10" Type="http://schemas.openxmlformats.org/officeDocument/2006/relationships/hyperlink" Target="https://www.sciencedirect.com/topics/pharmacology-toxicology-and-pharmaceutical-science/long-untranslated-rna" TargetMode="External"/><Relationship Id="rId9" Type="http://schemas.openxmlformats.org/officeDocument/2006/relationships/hyperlink" Target="https://www.sciencedirect.com/topics/biochemistry-genetics-and-molecular-biology/reprogramming" TargetMode="External"/><Relationship Id="rId5" Type="http://schemas.openxmlformats.org/officeDocument/2006/relationships/hyperlink" Target="https://en.wikipedia.org/wiki/Disease" TargetMode="External"/><Relationship Id="rId6" Type="http://schemas.openxmlformats.org/officeDocument/2006/relationships/hyperlink" Target="https://www.sciencedirect.com/topics/pharmacology-toxicology-and-pharmaceutical-science/untranslated-rna" TargetMode="External"/><Relationship Id="rId7" Type="http://schemas.openxmlformats.org/officeDocument/2006/relationships/hyperlink" Target="https://www.sciencedirect.com/topics/biochemistry-genetics-and-molecular-biology/non-coding-rna" TargetMode="External"/><Relationship Id="rId8" Type="http://schemas.openxmlformats.org/officeDocument/2006/relationships/hyperlink" Target="https://www.sciencedirect.com/topics/pharmacology-toxicology-and-pharmaceutical-science/microrna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הפרויקט שלנו עסק במגמות לאורך השנים בRNASEQ.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a1c922e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a1c922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/>
              <a:t>נזכיר את שאלות המחקר. </a:t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4add82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4add82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a1c922e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a1c922e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קודם להראות את האדום אחכ את הכחול כדי להראות את הגדילה ביחס לשאר.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a1c922e2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a1c922e2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4d747d43ecbde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4d747d43ecbd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a1c922e2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a1c922e2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52c80e7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52c80e7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8381d7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8381d7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להזכיר את מה שעשינו ב GEO, שהסתכלנו על experiment type ולהסביר מה שציפינו, להזכיר את ה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a1c922e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a1c922e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רוב הניסויים שמועלים לGEO הם של ביטויי גנים!! שזה השימוש העיקרי עבור רנאסק.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נסתכל על 2 ה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a1c922e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a1c922e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2e3d8b7f759c8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2e3d8b7f759c8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אפשר למחוק!!!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a1c922e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a1c922e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לשקול להוריד את זה במידה ויש יותר מדי שקופיות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4add82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4add82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אולי לחדד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4add82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4add82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a1c922e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a1c922e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a1c922e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a1c922e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להגיד שסך הכל ראינו עליה של רנא-סק בכל הדטהבייסים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a1c922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a1c922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a1c922e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a1c922e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יש צמיחה אדירה.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מחלות גנטיות הם המחלות הכי נחקרות ולא סרטן!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4add8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4add8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a1c922e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a1c922e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ניתן להסרה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4add822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4add82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להוסיף תמונה הסבר סרטן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להסביר את שתי האפשרויות לחלוקה של סרטנים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4d747d43ecbd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24d747d43ecbd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רנא סק הוא שימוש בטכנולוגיות הרצפה מתקדמות על מנת לקבל מידע עודות האיכות והכמות של טרנסקריפטומים בדגימה ביולוגית נתונה.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רנא סק משמש במגוון תחומים.</a:t>
            </a:r>
            <a:endParaRPr/>
          </a:p>
          <a:p>
            <a:pPr indent="-298450" lvl="0" marL="457200" rtl="1" algn="r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w"/>
              <a:t>ביטוי גנים -השימוש העיקרי בטכנולוגייה. בכל זמן נתון ישנו כמות גנים שונה באיכות וכמות שמתבטאת בהתאם לצורכי התאם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w"/>
              <a:t>SNP</a:t>
            </a:r>
            <a:endParaRPr/>
          </a:p>
          <a:p>
            <a:pPr indent="-298450" lvl="0" marL="457200" rtl="1" algn="r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w"/>
              <a:t>אירועי איחוי גנים - שני קטעים ששיכים לגנים שונים מתאחים בניהיים, ועלולים לגרום להתמרה סרטנית. ניתוח הטרנסקריפטום ייגלה מקטע RNA ששיך ל2 גנים שונים ועלול להצביע על איחוי.</a:t>
            </a:r>
            <a:endParaRPr/>
          </a:p>
          <a:p>
            <a:pPr indent="-298450" lvl="0" marL="457200" rtl="1" algn="r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iw"/>
              <a:t>שחבור חלופי - זיהוי תעתיקים שונים של אותו הגן.</a:t>
            </a:r>
            <a:endParaRPr/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a1c922e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a1c922e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להסביר למה קרצינו הכי הרבה- שזה הכי שכיח ב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קרצינומה מקורה בתאי אפיתל, והוא הסוג השכיח בותר, בגלל שרקמת אפיתל היא הרקמה הכי נפוצה באדם, והם תאים שמתחלקים בתדירות הכי גבוהה נמצאת בכל מקום ומגנה על האיברים.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4add82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4add82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9a1c922e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9a1c922e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4add822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4add82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a1c922e2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a1c922e2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לפני השקופית להגיד שעשינו הצלבה כדי לראות אם יש התאמה בין מציאות למחקר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c4add822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c4add822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4add82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c4add82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4add822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4add822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s) are not meant to transcribe into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proteins but they have a signi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cant role in the transcription of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protein coding transcripts into RNA and translation into functional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proteins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מולקולות רנא לא מקודדות,  הן מולקלות רנא שחא יעברו תרגום לחלבונים אבל יש להם תפקידים חשובים בתא בתרגום, שעתוק, ובקרה על גנים.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קיימות כמה סוגי משפחות מרכזיות וכל משפחה כמילה תת סוגים.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52c80e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c52c80e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9a1c922e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9a1c922e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8381d7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8381d7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שאלות המחקר שלנו התמקדו בכמה נושאים: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רצינו לקבל מידע מה קורה במחקר בRNASEQ, מה השתנה, מה התפתח , מה דעך לאורך השנים מ2010.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בתוך העולם הזה החלטנו גם להיתמקד במחלות דווקא בהקשר של RNASEQ, ולבדוק אילו\כמה מחלות נחקרות בRNASEQ.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ודבר נוסף הוא אילו מולקלות מורצפות ע"י RNASEQ, בהתמקדות על NONCODING.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4add82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4add82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a1c922e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9a1c922e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222222"/>
                </a:solidFill>
                <a:highlight>
                  <a:srgbClr val="FFFFFF"/>
                </a:highlight>
              </a:rPr>
              <a:t>In </a:t>
            </a:r>
            <a:r>
              <a:rPr lang="iw" sz="1050" u="sng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genetics</a:t>
            </a:r>
            <a:r>
              <a:rPr lang="iw" sz="1050">
                <a:solidFill>
                  <a:srgbClr val="222222"/>
                </a:solidFill>
                <a:highlight>
                  <a:srgbClr val="FFFFFF"/>
                </a:highlight>
              </a:rPr>
              <a:t>, a biomarker (identified as </a:t>
            </a:r>
            <a:r>
              <a:rPr lang="iw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genetic marker</a:t>
            </a:r>
            <a:r>
              <a:rPr lang="iw" sz="1050">
                <a:solidFill>
                  <a:srgbClr val="222222"/>
                </a:solidFill>
                <a:highlight>
                  <a:srgbClr val="FFFFFF"/>
                </a:highlight>
              </a:rPr>
              <a:t>) is a </a:t>
            </a:r>
            <a:r>
              <a:rPr lang="iw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DNA sequence</a:t>
            </a:r>
            <a:r>
              <a:rPr lang="iw" sz="1050">
                <a:solidFill>
                  <a:srgbClr val="222222"/>
                </a:solidFill>
                <a:highlight>
                  <a:srgbClr val="FFFFFF"/>
                </a:highlight>
              </a:rPr>
              <a:t> that causes </a:t>
            </a:r>
            <a:r>
              <a:rPr lang="iw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disease</a:t>
            </a:r>
            <a:r>
              <a:rPr lang="iw" sz="1050">
                <a:solidFill>
                  <a:srgbClr val="222222"/>
                </a:solidFill>
                <a:highlight>
                  <a:srgbClr val="FFFFFF"/>
                </a:highlight>
              </a:rPr>
              <a:t> or is associated with susceptibility to disease. They can be used to create genetic maps of whatever organism is being studied.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222222"/>
                </a:solidFill>
                <a:highlight>
                  <a:srgbClr val="FFFFFF"/>
                </a:highlight>
              </a:rPr>
              <a:t>non-coding rna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350" u="sng">
                <a:solidFill>
                  <a:srgbClr val="E9711C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Non coding RNAs</a:t>
            </a:r>
            <a:r>
              <a:rPr lang="iw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(ncRNAs) have been identified as the key gene expression regulators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Small </a:t>
            </a:r>
            <a:r>
              <a:rPr lang="iw" sz="1350" u="sng">
                <a:solidFill>
                  <a:srgbClr val="0C7DBB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non coding RNAs</a:t>
            </a:r>
            <a:r>
              <a:rPr lang="iw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or </a:t>
            </a:r>
            <a:r>
              <a:rPr lang="iw" sz="1350" u="sng">
                <a:solidFill>
                  <a:srgbClr val="0C7DBB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micro RNA</a:t>
            </a:r>
            <a:r>
              <a:rPr lang="iw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(miRNA) are capable of </a:t>
            </a:r>
            <a:r>
              <a:rPr lang="iw" sz="1350" u="sng">
                <a:solidFill>
                  <a:srgbClr val="0C7DBB"/>
                </a:solidFill>
                <a:latin typeface="Georgia"/>
                <a:ea typeface="Georgia"/>
                <a:cs typeface="Georgia"/>
                <a:sym typeface="Georgia"/>
                <a:hlinkClick r:id="rId9"/>
              </a:rPr>
              <a:t>reprogramming</a:t>
            </a:r>
            <a:r>
              <a:rPr lang="iw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multiple oncogenic cascades and, thus, can be used as target agents. 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iw" sz="1350" u="sng">
                <a:solidFill>
                  <a:srgbClr val="0C7DBB"/>
                </a:solidFill>
                <a:latin typeface="Georgia"/>
                <a:ea typeface="Georgia"/>
                <a:cs typeface="Georgia"/>
                <a:sym typeface="Georgia"/>
                <a:hlinkClick r:id="rId10"/>
              </a:rPr>
              <a:t>Long non-coding RNA</a:t>
            </a:r>
            <a:r>
              <a:rPr lang="iw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(lncRNAs) reveal diverse gene expression profiles in </a:t>
            </a:r>
            <a:r>
              <a:rPr lang="iw" sz="1350" u="sng">
                <a:solidFill>
                  <a:srgbClr val="0C7DBB"/>
                </a:solidFill>
                <a:latin typeface="Georgia"/>
                <a:ea typeface="Georgia"/>
                <a:cs typeface="Georgia"/>
                <a:sym typeface="Georgia"/>
                <a:hlinkClick r:id="rId11"/>
              </a:rPr>
              <a:t>benign and metastatic tumours</a:t>
            </a:r>
            <a:r>
              <a:rPr lang="iw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4add82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4add82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24d747d43ecbde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24d747d43ecbde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- &gt; Originating from the rapidly progressing development in technology and from the decrease in expenses of sequencing.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מתלהבים!!!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4add82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4add82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4d747d43ecbde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24d747d43ecbde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אז איך התמודדנו עם המשימה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סרקנו את בסיסי הנתונים של הNCBI כדי לקבל את המידע שיעזור לנו להגיע למסקנות לגבי RNAEQ.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בפועל הסתכלנו על PUBMED בשביל לחקור את כל המאמרים שנכתבו על רנאסק. כתבנו שאילתות מורכבות עם מילות מפתח שרצינו למצוא בהקשר של רנאסק, שלחנו אותם לPUBMED וקיבלנו את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מספר האבסטרקטים הרלוונטים. יצאנו מנקודת ההנחה שמה שכתוב באבסטרקט זה באמת בה שהמאמר עוסק.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כדי לקבל מידע על הניסויים שנערכו בRNASEQ, הסתכלנו בSRA ובGEO.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לSRA מועלה מידע גולמי שחזר מניסויי הרצפה מתקדמת לדנא ורנא,ואנחנו התעניינו ברנא, ולGEO מועלה מידע מניסויים לאחר עיבוד.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נסתכל לדוגמא על רשומה מהGEO, ואפשר לראות שכל רשומה מתויגת תחת סוג ניסוי, שבזה התעניינו ולזה עשינו כימות.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כל הסקריפטים נכתבו בR, וגם הוויזואליזציה של התוצאות.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a1c922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a1c922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a1c922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a1c922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a1c922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a1c922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להתלהב!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3.xml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Trends in RNA-Seq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Trends in RNA-Seq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700" y="46125"/>
            <a:ext cx="6526430" cy="50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100"/>
              <a:t>The number of RNA-Seq articles are escalating throughout the years.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25" y="0"/>
            <a:ext cx="66967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0" y="460000"/>
            <a:ext cx="9144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/>
              <a:t>Sharp rise in </a:t>
            </a:r>
            <a:r>
              <a:rPr lang="iw" sz="1800">
                <a:solidFill>
                  <a:srgbClr val="000000"/>
                </a:solidFill>
                <a:highlight>
                  <a:srgbClr val="FFFFFF"/>
                </a:highlight>
              </a:rPr>
              <a:t>raw sequencing data of rna seq and alignment information uploaded SRA.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741775"/>
            <a:ext cx="8238900" cy="42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515750" y="111500"/>
            <a:ext cx="5910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/>
              <a:t>NGS vs Microarrays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25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Microarrays vs. NGS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500" y="260425"/>
            <a:ext cx="6139699" cy="462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GEO</a:t>
            </a: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750" y="1114225"/>
            <a:ext cx="5423075" cy="38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Rise in high throughput sequencing, decline in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Arrays are still in use!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86350"/>
            <a:ext cx="8520600" cy="9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Next Generation Sequencing(NGS)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11825" y="1285950"/>
            <a:ext cx="85206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/>
              <a:t>NGS, also known as high-</a:t>
            </a:r>
            <a:r>
              <a:rPr lang="iw" sz="1800"/>
              <a:t>throughput sequencing or simply sequencing, is a term to describe number of different modern technologies.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/>
              <a:t>These technologies allow for sequencing DNA/RNA much more quickly and cheaply comparing to older methods.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GEO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401" y="1017725"/>
            <a:ext cx="4529974" cy="3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Strong decline in non commercial arrays.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Additional Uses of RNA-Seq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1598100" cy="23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400">
                <a:latin typeface="Times New Roman"/>
                <a:ea typeface="Times New Roman"/>
                <a:cs typeface="Times New Roman"/>
                <a:sym typeface="Times New Roman"/>
              </a:rPr>
              <a:t>Additional uses of RNA-Seq</a:t>
            </a:r>
            <a:endParaRPr sz="2400"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850" y="227900"/>
            <a:ext cx="6666499" cy="46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22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400">
                <a:latin typeface="Times New Roman"/>
                <a:ea typeface="Times New Roman"/>
                <a:cs typeface="Times New Roman"/>
                <a:sym typeface="Times New Roman"/>
              </a:rPr>
              <a:t>Subcategories of RNA-Seq:</a:t>
            </a:r>
            <a:endParaRPr sz="2400"/>
          </a:p>
        </p:txBody>
      </p:sp>
      <p:pic>
        <p:nvPicPr>
          <p:cNvPr id="183" name="Google Shape;1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575" y="506824"/>
            <a:ext cx="6460424" cy="45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Diseases and Cancers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Diseases</a:t>
            </a:r>
            <a:endParaRPr/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575" y="505075"/>
            <a:ext cx="5687874" cy="43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Sharp rise in disease research by RNA-Seq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75" y="559100"/>
            <a:ext cx="5465975" cy="42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Cancer</a:t>
            </a:r>
            <a:endParaRPr/>
          </a:p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319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Division 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cell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body organ</a:t>
            </a:r>
            <a:endParaRPr/>
          </a:p>
        </p:txBody>
      </p:sp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575" y="1265225"/>
            <a:ext cx="46958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RNA-Seq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Use of NGS to reveal the presence and quantity of RNA in biological samples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Uses: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Gene 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SNP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Genes Fusion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Alternative Splicing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De-novo 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etc..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Cancer</a:t>
            </a:r>
            <a:endParaRPr/>
          </a:p>
        </p:txBody>
      </p:sp>
      <p:pic>
        <p:nvPicPr>
          <p:cNvPr id="219" name="Google Shape;2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25" y="862850"/>
            <a:ext cx="5621000" cy="3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Carcinoma is by far the most researched cancer type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Cancer</a:t>
            </a:r>
            <a:endParaRPr/>
          </a:p>
        </p:txBody>
      </p:sp>
      <p:pic>
        <p:nvPicPr>
          <p:cNvPr id="230" name="Google Shape;2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75" y="1017725"/>
            <a:ext cx="5709325" cy="36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breast cancer is the most common and also the most researched cancer type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46"/>
          <p:cNvGraphicFramePr/>
          <p:nvPr/>
        </p:nvGraphicFramePr>
        <p:xfrm>
          <a:off x="16596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{F36A6B89-E68C-4184-A056-9A5135FCC71B}</a:tableStyleId>
              </a:tblPr>
              <a:tblGrid>
                <a:gridCol w="2438250"/>
                <a:gridCol w="1224150"/>
                <a:gridCol w="16957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Liver cancer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Oesophagus cancer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Google Shape;241;p46"/>
          <p:cNvGraphicFramePr/>
          <p:nvPr/>
        </p:nvGraphicFramePr>
        <p:xfrm>
          <a:off x="1659675" y="324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{F36A6B89-E68C-4184-A056-9A5135FCC71B}</a:tableStyleId>
              </a:tblPr>
              <a:tblGrid>
                <a:gridCol w="2438250"/>
                <a:gridCol w="1224150"/>
                <a:gridCol w="1695750"/>
              </a:tblGrid>
              <a:tr h="4436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Ovary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3.429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Google Shape;242;p46"/>
          <p:cNvGraphicFramePr/>
          <p:nvPr/>
        </p:nvGraphicFramePr>
        <p:xfrm>
          <a:off x="1659675" y="35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{F36A6B89-E68C-4184-A056-9A5135FCC71B}</a:tableStyleId>
              </a:tblPr>
              <a:tblGrid>
                <a:gridCol w="2438250"/>
                <a:gridCol w="1224150"/>
                <a:gridCol w="1695750"/>
              </a:tblGrid>
              <a:tr h="336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Lung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17.881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Google Shape;243;p46"/>
          <p:cNvGraphicFramePr/>
          <p:nvPr/>
        </p:nvGraphicFramePr>
        <p:xfrm>
          <a:off x="1659675" y="22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{F36A6B89-E68C-4184-A056-9A5135FCC71B}</a:tableStyleId>
              </a:tblPr>
              <a:tblGrid>
                <a:gridCol w="2438250"/>
                <a:gridCol w="1224150"/>
                <a:gridCol w="16957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Corpus uteri cancer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46"/>
          <p:cNvSpPr txBox="1"/>
          <p:nvPr/>
        </p:nvSpPr>
        <p:spPr>
          <a:xfrm>
            <a:off x="465600" y="374325"/>
            <a:ext cx="82128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Cancer in Population vs. </a:t>
            </a:r>
            <a:r>
              <a:rPr lang="iw" sz="2400"/>
              <a:t>Research</a:t>
            </a:r>
            <a:r>
              <a:rPr lang="iw" sz="2400"/>
              <a:t> </a:t>
            </a:r>
            <a:endParaRPr sz="2400"/>
          </a:p>
        </p:txBody>
      </p:sp>
      <p:graphicFrame>
        <p:nvGraphicFramePr>
          <p:cNvPr id="245" name="Google Shape;245;p46"/>
          <p:cNvGraphicFramePr/>
          <p:nvPr/>
        </p:nvGraphicFramePr>
        <p:xfrm>
          <a:off x="1659675" y="128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{F36A6B89-E68C-4184-A056-9A5135FCC71B}</a:tableStyleId>
              </a:tblPr>
              <a:tblGrid>
                <a:gridCol w="2438250"/>
                <a:gridCol w="1224150"/>
                <a:gridCol w="1695750"/>
              </a:tblGrid>
              <a:tr h="952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Cancer Types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RNA-Seq abstracts of cancer type (in % to other cancers)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Cancer occurence in population (in % to other cancers)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50800" marL="508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There are cancer types that are not researched enough in relation to their distribution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Non-coding RNA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26" y="0"/>
            <a:ext cx="68359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275" y="1020300"/>
            <a:ext cx="4088375" cy="40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050" y="152400"/>
            <a:ext cx="4088375" cy="2688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/>
        </p:nvSpPr>
        <p:spPr>
          <a:xfrm>
            <a:off x="307500" y="265550"/>
            <a:ext cx="8679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Non-Coding RNA Molecules</a:t>
            </a:r>
            <a:endParaRPr sz="2400"/>
          </a:p>
        </p:txBody>
      </p:sp>
      <p:pic>
        <p:nvPicPr>
          <p:cNvPr id="274" name="Google Shape;2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484" y="895350"/>
            <a:ext cx="5563628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Research Questions: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Get a full picture of the world of </a:t>
            </a:r>
            <a:r>
              <a:rPr lang="iw"/>
              <a:t>RNA-Seq 2010-2018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Diseases</a:t>
            </a:r>
            <a:r>
              <a:rPr lang="iw"/>
              <a:t> and RNA-Seq: Which diseases are being researched and how much?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Non-coding RNA Molecules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most researched molecules are microRNA and lincRNA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Diseases and RNA Molecules</a:t>
            </a:r>
            <a:endParaRPr/>
          </a:p>
        </p:txBody>
      </p:sp>
      <p:pic>
        <p:nvPicPr>
          <p:cNvPr id="285" name="Google Shape;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600" cy="337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46325"/>
            <a:ext cx="4419600" cy="34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Discussion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158375" y="199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2400">
                <a:latin typeface="Times New Roman"/>
                <a:ea typeface="Times New Roman"/>
                <a:cs typeface="Times New Roman"/>
                <a:sym typeface="Times New Roman"/>
              </a:rPr>
              <a:t>Discussion:</a:t>
            </a:r>
            <a:endParaRPr sz="2400"/>
          </a:p>
        </p:txBody>
      </p:sp>
      <p:sp>
        <p:nvSpPr>
          <p:cNvPr id="297" name="Google Shape;297;p55"/>
          <p:cNvSpPr txBox="1"/>
          <p:nvPr/>
        </p:nvSpPr>
        <p:spPr>
          <a:xfrm>
            <a:off x="264850" y="1101175"/>
            <a:ext cx="8520600" cy="3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rise in the use of RNA-seq in Pubmed, GEO and SRA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Originating from the rapidly progressing development in technology and from the decrease in expenses of sequencing.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i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a vast use in RNA arrays for Expression Profiling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i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cancer types such as lung have discrepancy between frequency in population and in research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i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non-coding RNA molecules show </a:t>
            </a:r>
            <a:r>
              <a:rPr lang="i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</a:t>
            </a:r>
            <a:r>
              <a:rPr lang="i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results in Chi-</a:t>
            </a:r>
            <a:r>
              <a:rPr lang="i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</a:t>
            </a:r>
            <a:r>
              <a:rPr lang="i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for goodness of fit.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8" name="Google Shape;298;p55"/>
          <p:cNvCxnSpPr/>
          <p:nvPr/>
        </p:nvCxnSpPr>
        <p:spPr>
          <a:xfrm>
            <a:off x="850275" y="1630875"/>
            <a:ext cx="3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Methods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Searching in NCBI databases: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Pubmed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GEO and SRA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Programing in R language for database screening and </a:t>
            </a:r>
            <a:r>
              <a:rPr lang="iw"/>
              <a:t>visualization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8"/>
          <p:cNvCxnSpPr/>
          <p:nvPr/>
        </p:nvCxnSpPr>
        <p:spPr>
          <a:xfrm>
            <a:off x="587025" y="2739475"/>
            <a:ext cx="22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19026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GEO and SRA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50" y="445025"/>
            <a:ext cx="6323624" cy="43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Pubmed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Two ways to search: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RISmed package to download abstracts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rentrez package to send complicated queries, and count the number of </a:t>
            </a:r>
            <a:r>
              <a:rPr lang="iw"/>
              <a:t>relevant</a:t>
            </a:r>
            <a:r>
              <a:rPr lang="iw"/>
              <a:t> abstracts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Pubmed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Diseases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Cancer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w"/>
              <a:t>cell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w"/>
              <a:t>location of the body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Cancer in population vs.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Non-coding RNA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Cancer types and non-coding RNA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Additional uses of RNA-seq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