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8" r:id="rId1"/>
  </p:sldMasterIdLst>
  <p:notesMasterIdLst>
    <p:notesMasterId r:id="rId51"/>
  </p:notesMasterIdLst>
  <p:sldIdLst>
    <p:sldId id="256" r:id="rId2"/>
    <p:sldId id="398" r:id="rId3"/>
    <p:sldId id="439" r:id="rId4"/>
    <p:sldId id="257" r:id="rId5"/>
    <p:sldId id="420" r:id="rId6"/>
    <p:sldId id="374" r:id="rId7"/>
    <p:sldId id="430" r:id="rId8"/>
    <p:sldId id="431" r:id="rId9"/>
    <p:sldId id="432" r:id="rId10"/>
    <p:sldId id="434" r:id="rId11"/>
    <p:sldId id="433" r:id="rId12"/>
    <p:sldId id="459" r:id="rId13"/>
    <p:sldId id="460" r:id="rId14"/>
    <p:sldId id="461" r:id="rId15"/>
    <p:sldId id="435" r:id="rId16"/>
    <p:sldId id="436" r:id="rId17"/>
    <p:sldId id="438" r:id="rId18"/>
    <p:sldId id="464" r:id="rId19"/>
    <p:sldId id="465" r:id="rId20"/>
    <p:sldId id="440" r:id="rId21"/>
    <p:sldId id="457" r:id="rId22"/>
    <p:sldId id="441" r:id="rId23"/>
    <p:sldId id="442" r:id="rId24"/>
    <p:sldId id="443" r:id="rId25"/>
    <p:sldId id="444" r:id="rId26"/>
    <p:sldId id="406" r:id="rId27"/>
    <p:sldId id="429" r:id="rId28"/>
    <p:sldId id="467" r:id="rId29"/>
    <p:sldId id="468" r:id="rId30"/>
    <p:sldId id="421" r:id="rId31"/>
    <p:sldId id="426" r:id="rId32"/>
    <p:sldId id="428" r:id="rId33"/>
    <p:sldId id="422" r:id="rId34"/>
    <p:sldId id="446" r:id="rId35"/>
    <p:sldId id="450" r:id="rId36"/>
    <p:sldId id="451" r:id="rId37"/>
    <p:sldId id="452" r:id="rId38"/>
    <p:sldId id="466" r:id="rId39"/>
    <p:sldId id="399" r:id="rId40"/>
    <p:sldId id="400" r:id="rId41"/>
    <p:sldId id="401" r:id="rId42"/>
    <p:sldId id="402" r:id="rId43"/>
    <p:sldId id="403" r:id="rId44"/>
    <p:sldId id="416" r:id="rId45"/>
    <p:sldId id="419" r:id="rId46"/>
    <p:sldId id="417" r:id="rId47"/>
    <p:sldId id="418" r:id="rId48"/>
    <p:sldId id="424" r:id="rId49"/>
    <p:sldId id="458" r:id="rId50"/>
  </p:sldIdLst>
  <p:sldSz cx="9144000" cy="6858000" type="screen4x3"/>
  <p:notesSz cx="6858000" cy="9144000"/>
  <p:defaultTextStyle>
    <a:defPPr>
      <a:defRPr lang="zh-CN"/>
    </a:defPPr>
    <a:lvl1pPr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646" autoAdjust="0"/>
    <p:restoredTop sz="86496" autoAdjust="0"/>
  </p:normalViewPr>
  <p:slideViewPr>
    <p:cSldViewPr>
      <p:cViewPr varScale="1">
        <p:scale>
          <a:sx n="77" d="100"/>
          <a:sy n="77" d="100"/>
        </p:scale>
        <p:origin x="1891" y="58"/>
      </p:cViewPr>
      <p:guideLst>
        <p:guide orient="horz" pos="2160"/>
        <p:guide pos="2880"/>
      </p:guideLst>
    </p:cSldViewPr>
  </p:slideViewPr>
  <p:outlineViewPr>
    <p:cViewPr>
      <p:scale>
        <a:sx n="33" d="100"/>
        <a:sy n="33" d="100"/>
      </p:scale>
      <p:origin x="0" y="11933"/>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diagrams/_rels/data1.xml.rels><?xml version="1.0" encoding="UTF-8" standalone="yes"?>
<Relationships xmlns="http://schemas.openxmlformats.org/package/2006/relationships"><Relationship Id="rId1"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8B410F4-BD4B-417A-8483-981935B01D40}" type="doc">
      <dgm:prSet loTypeId="urn:microsoft.com/office/officeart/2005/8/layout/radial1" loCatId="cycle" qsTypeId="urn:microsoft.com/office/officeart/2005/8/quickstyle/simple1" qsCatId="simple" csTypeId="urn:microsoft.com/office/officeart/2005/8/colors/accent1_2" csCatId="accent1" phldr="1"/>
      <dgm:spPr/>
      <dgm:t>
        <a:bodyPr/>
        <a:lstStyle/>
        <a:p>
          <a:endParaRPr lang="zh-CN" altLang="en-US"/>
        </a:p>
      </dgm:t>
    </dgm:pt>
    <dgm:pt modelId="{2A1B194A-CF7B-4369-AAC8-8E22540692AE}">
      <dgm:prSet phldrT="[文本]"/>
      <dgm:spPr/>
      <dgm:t>
        <a:bodyPr/>
        <a:lstStyle/>
        <a:p>
          <a:r>
            <a:rPr lang="en-US" altLang="zh-CN" dirty="0" smtClean="0"/>
            <a:t>Risk</a:t>
          </a:r>
          <a:endParaRPr lang="zh-CN" altLang="en-US" dirty="0"/>
        </a:p>
      </dgm:t>
    </dgm:pt>
    <dgm:pt modelId="{FE75A42F-7E3E-44C1-81D4-F175C7510B32}" type="parTrans" cxnId="{24D33059-68E6-4E78-8647-2414A8244276}">
      <dgm:prSet/>
      <dgm:spPr/>
      <dgm:t>
        <a:bodyPr/>
        <a:lstStyle/>
        <a:p>
          <a:endParaRPr lang="zh-CN" altLang="en-US"/>
        </a:p>
      </dgm:t>
    </dgm:pt>
    <dgm:pt modelId="{00BA9F25-A2C4-4B41-B0CB-F8A954D0E288}" type="sibTrans" cxnId="{24D33059-68E6-4E78-8647-2414A8244276}">
      <dgm:prSet/>
      <dgm:spPr/>
      <dgm:t>
        <a:bodyPr/>
        <a:lstStyle/>
        <a:p>
          <a:endParaRPr lang="zh-CN" altLang="en-US"/>
        </a:p>
      </dgm:t>
    </dgm:pt>
    <dgm:pt modelId="{02F50E1B-8B68-4836-BE58-19A79CAF664C}">
      <dgm:prSet phldrT="[文本]" custT="1"/>
      <dgm:spPr/>
      <dgm:t>
        <a:bodyPr/>
        <a:lstStyle/>
        <a:p>
          <a:r>
            <a:rPr lang="en-US" altLang="en-US" sz="1200" dirty="0" smtClean="0">
              <a:hlinkClick xmlns:r="http://schemas.openxmlformats.org/officeDocument/2006/relationships" r:id="rId1" action="ppaction://hlinksldjump"/>
            </a:rPr>
            <a:t>Systemic</a:t>
          </a:r>
          <a:r>
            <a:rPr lang="en-US" altLang="en-US" sz="900" dirty="0" smtClean="0">
              <a:hlinkClick xmlns:r="http://schemas.openxmlformats.org/officeDocument/2006/relationships" r:id="rId1" action="ppaction://hlinksldjump"/>
            </a:rPr>
            <a:t> risk</a:t>
          </a:r>
          <a:r>
            <a:rPr lang="zh-CN" altLang="en-US" sz="900" dirty="0" smtClean="0">
              <a:solidFill>
                <a:srgbClr val="FF0000"/>
              </a:solidFill>
            </a:rPr>
            <a:t>系统风险</a:t>
          </a:r>
          <a:endParaRPr lang="zh-CN" altLang="en-US" sz="900" dirty="0">
            <a:solidFill>
              <a:srgbClr val="FF0000"/>
            </a:solidFill>
          </a:endParaRPr>
        </a:p>
      </dgm:t>
    </dgm:pt>
    <dgm:pt modelId="{5AF81152-4858-457F-855B-54B56C23508F}" type="parTrans" cxnId="{24D46F52-AFBB-4CA7-9965-E0FFE5AE0255}">
      <dgm:prSet/>
      <dgm:spPr/>
      <dgm:t>
        <a:bodyPr/>
        <a:lstStyle/>
        <a:p>
          <a:endParaRPr lang="zh-CN" altLang="en-US"/>
        </a:p>
      </dgm:t>
    </dgm:pt>
    <dgm:pt modelId="{64D06AD3-EFE9-4E85-A0EE-C8E8B5DD36CE}" type="sibTrans" cxnId="{24D46F52-AFBB-4CA7-9965-E0FFE5AE0255}">
      <dgm:prSet/>
      <dgm:spPr/>
      <dgm:t>
        <a:bodyPr/>
        <a:lstStyle/>
        <a:p>
          <a:endParaRPr lang="zh-CN" altLang="en-US"/>
        </a:p>
      </dgm:t>
    </dgm:pt>
    <dgm:pt modelId="{6E6B4CA3-06E6-4D20-9387-3E1BF6B591E0}">
      <dgm:prSet phldrT="[文本]" custT="1"/>
      <dgm:spPr/>
      <dgm:t>
        <a:bodyPr/>
        <a:lstStyle/>
        <a:p>
          <a:r>
            <a:rPr lang="en-US" altLang="en-US" sz="1200" dirty="0" smtClean="0"/>
            <a:t>Liquidity risk</a:t>
          </a:r>
          <a:r>
            <a:rPr lang="zh-CN" altLang="en-US" sz="1200" dirty="0" smtClean="0">
              <a:solidFill>
                <a:srgbClr val="FF0000"/>
              </a:solidFill>
            </a:rPr>
            <a:t>流动性风险</a:t>
          </a:r>
        </a:p>
      </dgm:t>
    </dgm:pt>
    <dgm:pt modelId="{4C772814-6550-4A15-9E58-2B5D37EB2427}" type="parTrans" cxnId="{BE85680F-0363-4E97-BAFF-96B9074B6167}">
      <dgm:prSet/>
      <dgm:spPr/>
      <dgm:t>
        <a:bodyPr/>
        <a:lstStyle/>
        <a:p>
          <a:endParaRPr lang="zh-CN" altLang="en-US"/>
        </a:p>
      </dgm:t>
    </dgm:pt>
    <dgm:pt modelId="{06D8566F-E763-4CD8-9273-8B923310D456}" type="sibTrans" cxnId="{BE85680F-0363-4E97-BAFF-96B9074B6167}">
      <dgm:prSet/>
      <dgm:spPr/>
      <dgm:t>
        <a:bodyPr/>
        <a:lstStyle/>
        <a:p>
          <a:endParaRPr lang="zh-CN" altLang="en-US"/>
        </a:p>
      </dgm:t>
    </dgm:pt>
    <dgm:pt modelId="{2749842A-2E44-4385-991E-018DB6C294E9}">
      <dgm:prSet phldrT="[文本]" custT="1"/>
      <dgm:spPr/>
      <dgm:t>
        <a:bodyPr/>
        <a:lstStyle/>
        <a:p>
          <a:r>
            <a:rPr lang="en-US" altLang="en-US" sz="1200" dirty="0" smtClean="0"/>
            <a:t>Operational risks</a:t>
          </a:r>
          <a:r>
            <a:rPr lang="zh-CN" altLang="en-US" sz="1200" dirty="0" smtClean="0">
              <a:solidFill>
                <a:srgbClr val="FF0000"/>
              </a:solidFill>
            </a:rPr>
            <a:t>执行风险</a:t>
          </a:r>
        </a:p>
      </dgm:t>
    </dgm:pt>
    <dgm:pt modelId="{F41DE524-C65F-43B7-9BBB-E1B080BC0868}" type="parTrans" cxnId="{BCC679AE-2824-45EC-BEE1-9D90CD760073}">
      <dgm:prSet/>
      <dgm:spPr/>
      <dgm:t>
        <a:bodyPr/>
        <a:lstStyle/>
        <a:p>
          <a:endParaRPr lang="zh-CN" altLang="en-US"/>
        </a:p>
      </dgm:t>
    </dgm:pt>
    <dgm:pt modelId="{1AE0350A-C042-4DAE-9477-E06C78B3A14B}" type="sibTrans" cxnId="{BCC679AE-2824-45EC-BEE1-9D90CD760073}">
      <dgm:prSet/>
      <dgm:spPr/>
      <dgm:t>
        <a:bodyPr/>
        <a:lstStyle/>
        <a:p>
          <a:endParaRPr lang="zh-CN" altLang="en-US"/>
        </a:p>
      </dgm:t>
    </dgm:pt>
    <dgm:pt modelId="{4DAE71A2-500F-4F99-AE47-36725416C076}">
      <dgm:prSet phldrT="[文本]"/>
      <dgm:spPr/>
      <dgm:t>
        <a:bodyPr/>
        <a:lstStyle/>
        <a:p>
          <a:r>
            <a:rPr lang="en-US" altLang="en-US" dirty="0" smtClean="0"/>
            <a:t>Non-life insurance risk</a:t>
          </a:r>
          <a:r>
            <a:rPr lang="zh-CN" altLang="en-US" dirty="0" smtClean="0">
              <a:solidFill>
                <a:srgbClr val="FF0000"/>
              </a:solidFill>
            </a:rPr>
            <a:t>非寿险风险</a:t>
          </a:r>
          <a:endParaRPr lang="zh-CN" altLang="en-US" dirty="0">
            <a:solidFill>
              <a:srgbClr val="FF0000"/>
            </a:solidFill>
          </a:endParaRPr>
        </a:p>
      </dgm:t>
    </dgm:pt>
    <dgm:pt modelId="{BB5E59DF-06DE-4893-AE3E-F788032EBEA7}" type="parTrans" cxnId="{7081060C-C86D-427E-A1F9-D9CF9D3715BD}">
      <dgm:prSet/>
      <dgm:spPr/>
      <dgm:t>
        <a:bodyPr/>
        <a:lstStyle/>
        <a:p>
          <a:endParaRPr lang="zh-CN" altLang="en-US"/>
        </a:p>
      </dgm:t>
    </dgm:pt>
    <dgm:pt modelId="{AE795762-3C50-4DD2-BA3B-8704E9D281FF}" type="sibTrans" cxnId="{7081060C-C86D-427E-A1F9-D9CF9D3715BD}">
      <dgm:prSet/>
      <dgm:spPr/>
      <dgm:t>
        <a:bodyPr/>
        <a:lstStyle/>
        <a:p>
          <a:endParaRPr lang="zh-CN" altLang="en-US"/>
        </a:p>
      </dgm:t>
    </dgm:pt>
    <dgm:pt modelId="{5AA00420-BFBA-40DF-852D-1CCA5B6493D0}">
      <dgm:prSet custT="1"/>
      <dgm:spPr/>
      <dgm:t>
        <a:bodyPr/>
        <a:lstStyle/>
        <a:p>
          <a:r>
            <a:rPr lang="en-US" altLang="en-US" sz="900" dirty="0" smtClean="0"/>
            <a:t>Market and </a:t>
          </a:r>
          <a:r>
            <a:rPr lang="en-US" altLang="en-US" sz="1200" dirty="0" smtClean="0"/>
            <a:t>economic</a:t>
          </a:r>
          <a:r>
            <a:rPr lang="en-US" altLang="en-US" sz="900" dirty="0" smtClean="0"/>
            <a:t> risk</a:t>
          </a:r>
          <a:r>
            <a:rPr lang="zh-CN" altLang="en-US" sz="900" dirty="0" smtClean="0">
              <a:solidFill>
                <a:srgbClr val="FF0000"/>
              </a:solidFill>
            </a:rPr>
            <a:t>市场和经济风险</a:t>
          </a:r>
          <a:endParaRPr lang="zh-CN" altLang="en-US" sz="900" dirty="0">
            <a:solidFill>
              <a:srgbClr val="FF0000"/>
            </a:solidFill>
          </a:endParaRPr>
        </a:p>
      </dgm:t>
    </dgm:pt>
    <dgm:pt modelId="{CEF636DA-7CE1-4DB0-8B9B-BA7543CC3471}" type="parTrans" cxnId="{09C24DE9-8432-4006-B58B-3C72E10198A2}">
      <dgm:prSet/>
      <dgm:spPr/>
      <dgm:t>
        <a:bodyPr/>
        <a:lstStyle/>
        <a:p>
          <a:endParaRPr lang="zh-CN" altLang="en-US"/>
        </a:p>
      </dgm:t>
    </dgm:pt>
    <dgm:pt modelId="{621F6AB6-C639-4493-AB06-E3FFE70A8CF5}" type="sibTrans" cxnId="{09C24DE9-8432-4006-B58B-3C72E10198A2}">
      <dgm:prSet/>
      <dgm:spPr/>
      <dgm:t>
        <a:bodyPr/>
        <a:lstStyle/>
        <a:p>
          <a:endParaRPr lang="zh-CN" altLang="en-US"/>
        </a:p>
      </dgm:t>
    </dgm:pt>
    <dgm:pt modelId="{2A85F1F0-D5B6-4ED4-8393-A343D7146FEE}">
      <dgm:prSet custT="1"/>
      <dgm:spPr/>
      <dgm:t>
        <a:bodyPr/>
        <a:lstStyle/>
        <a:p>
          <a:r>
            <a:rPr lang="en-US" altLang="en-US" sz="1200" dirty="0" smtClean="0"/>
            <a:t>Interest</a:t>
          </a:r>
          <a:r>
            <a:rPr lang="en-US" altLang="en-US" sz="900" dirty="0" smtClean="0"/>
            <a:t> rate </a:t>
          </a:r>
          <a:r>
            <a:rPr lang="en-US" altLang="en-US" sz="1200" dirty="0" smtClean="0"/>
            <a:t>risk</a:t>
          </a:r>
          <a:r>
            <a:rPr lang="zh-CN" altLang="en-US" sz="1200" dirty="0" smtClean="0">
              <a:solidFill>
                <a:srgbClr val="FF0000"/>
              </a:solidFill>
            </a:rPr>
            <a:t>利率风险</a:t>
          </a:r>
        </a:p>
      </dgm:t>
    </dgm:pt>
    <dgm:pt modelId="{3029CA2C-1B18-4821-A57C-649759D97D54}" type="parTrans" cxnId="{B950D2FB-9907-4B8E-AD4A-F58B4A2270F1}">
      <dgm:prSet/>
      <dgm:spPr/>
      <dgm:t>
        <a:bodyPr/>
        <a:lstStyle/>
        <a:p>
          <a:endParaRPr lang="zh-CN" altLang="en-US"/>
        </a:p>
      </dgm:t>
    </dgm:pt>
    <dgm:pt modelId="{FEF87D93-95C4-491D-AA92-C5673819563F}" type="sibTrans" cxnId="{B950D2FB-9907-4B8E-AD4A-F58B4A2270F1}">
      <dgm:prSet/>
      <dgm:spPr/>
      <dgm:t>
        <a:bodyPr/>
        <a:lstStyle/>
        <a:p>
          <a:endParaRPr lang="zh-CN" altLang="en-US"/>
        </a:p>
      </dgm:t>
    </dgm:pt>
    <dgm:pt modelId="{CE998A07-4F36-4711-A9F7-118EFCED1884}">
      <dgm:prSet custT="1"/>
      <dgm:spPr/>
      <dgm:t>
        <a:bodyPr/>
        <a:lstStyle/>
        <a:p>
          <a:r>
            <a:rPr lang="en-US" altLang="en-US" sz="1200" dirty="0" smtClean="0"/>
            <a:t>Foreign</a:t>
          </a:r>
          <a:r>
            <a:rPr lang="en-US" altLang="en-US" sz="900" dirty="0" smtClean="0"/>
            <a:t> </a:t>
          </a:r>
          <a:r>
            <a:rPr lang="en-US" altLang="en-US" sz="1200" dirty="0" smtClean="0"/>
            <a:t>exchange</a:t>
          </a:r>
          <a:r>
            <a:rPr lang="en-US" altLang="en-US" sz="900" dirty="0" smtClean="0"/>
            <a:t> </a:t>
          </a:r>
          <a:r>
            <a:rPr lang="en-US" altLang="en-US" sz="1200" dirty="0" smtClean="0"/>
            <a:t>risk</a:t>
          </a:r>
          <a:r>
            <a:rPr lang="zh-CN" altLang="en-US" sz="1200" dirty="0" smtClean="0">
              <a:solidFill>
                <a:srgbClr val="FF0000"/>
              </a:solidFill>
            </a:rPr>
            <a:t>外汇风险</a:t>
          </a:r>
        </a:p>
      </dgm:t>
    </dgm:pt>
    <dgm:pt modelId="{789EF444-2C2F-4926-A612-A2CABB1AF2F4}" type="parTrans" cxnId="{9A45E782-4800-4C52-A659-9FA8A9FCCDEC}">
      <dgm:prSet/>
      <dgm:spPr/>
      <dgm:t>
        <a:bodyPr/>
        <a:lstStyle/>
        <a:p>
          <a:endParaRPr lang="zh-CN" altLang="en-US"/>
        </a:p>
      </dgm:t>
    </dgm:pt>
    <dgm:pt modelId="{77235F37-DFE7-40A9-A1FF-F5CACEFAA15C}" type="sibTrans" cxnId="{9A45E782-4800-4C52-A659-9FA8A9FCCDEC}">
      <dgm:prSet/>
      <dgm:spPr/>
      <dgm:t>
        <a:bodyPr/>
        <a:lstStyle/>
        <a:p>
          <a:endParaRPr lang="zh-CN" altLang="en-US"/>
        </a:p>
      </dgm:t>
    </dgm:pt>
    <dgm:pt modelId="{B93B5FD9-4DBC-4E2E-9B48-4A104E991CAA}">
      <dgm:prSet custT="1"/>
      <dgm:spPr/>
      <dgm:t>
        <a:bodyPr/>
        <a:lstStyle/>
        <a:p>
          <a:r>
            <a:rPr lang="en-US" altLang="en-US" sz="1200" dirty="0" smtClean="0"/>
            <a:t>Credit risk</a:t>
          </a:r>
          <a:r>
            <a:rPr lang="zh-CN" altLang="en-US" sz="1200" dirty="0" smtClean="0">
              <a:solidFill>
                <a:srgbClr val="FF0000"/>
              </a:solidFill>
            </a:rPr>
            <a:t>信用风险</a:t>
          </a:r>
        </a:p>
      </dgm:t>
    </dgm:pt>
    <dgm:pt modelId="{CA9B4CDD-3734-4D96-B428-8C661DF7E49F}" type="parTrans" cxnId="{6BDE9CF8-4668-418C-88B3-E5559343FEBF}">
      <dgm:prSet/>
      <dgm:spPr/>
      <dgm:t>
        <a:bodyPr/>
        <a:lstStyle/>
        <a:p>
          <a:endParaRPr lang="zh-CN" altLang="en-US"/>
        </a:p>
      </dgm:t>
    </dgm:pt>
    <dgm:pt modelId="{B29AF58D-C7B8-4193-B2AE-3C0476D488E1}" type="sibTrans" cxnId="{6BDE9CF8-4668-418C-88B3-E5559343FEBF}">
      <dgm:prSet/>
      <dgm:spPr/>
      <dgm:t>
        <a:bodyPr/>
        <a:lstStyle/>
        <a:p>
          <a:endParaRPr lang="zh-CN" altLang="en-US"/>
        </a:p>
      </dgm:t>
    </dgm:pt>
    <dgm:pt modelId="{DA7DAD3D-0AA7-42CF-84C7-BC3294A8732E}">
      <dgm:prSet custT="1"/>
      <dgm:spPr/>
      <dgm:t>
        <a:bodyPr/>
        <a:lstStyle/>
        <a:p>
          <a:r>
            <a:rPr lang="en-US" altLang="en-US" sz="1200" dirty="0" smtClean="0"/>
            <a:t>Demographic risk</a:t>
          </a:r>
          <a:r>
            <a:rPr lang="zh-CN" altLang="en-US" sz="1200" dirty="0" smtClean="0"/>
            <a:t>人口风险 </a:t>
          </a:r>
          <a:endParaRPr lang="zh-CN" altLang="en-US" sz="1200" dirty="0"/>
        </a:p>
      </dgm:t>
    </dgm:pt>
    <dgm:pt modelId="{B80112F3-39A9-43B5-ABE9-FFF1CFE38E46}" type="parTrans" cxnId="{E96F8CA3-DBE8-4098-819E-CA2662CE9C20}">
      <dgm:prSet/>
      <dgm:spPr/>
      <dgm:t>
        <a:bodyPr/>
        <a:lstStyle/>
        <a:p>
          <a:endParaRPr lang="zh-CN" altLang="en-US"/>
        </a:p>
      </dgm:t>
    </dgm:pt>
    <dgm:pt modelId="{3E23900F-1901-4777-89C0-C9C8BA5D31C7}" type="sibTrans" cxnId="{E96F8CA3-DBE8-4098-819E-CA2662CE9C20}">
      <dgm:prSet/>
      <dgm:spPr/>
      <dgm:t>
        <a:bodyPr/>
        <a:lstStyle/>
        <a:p>
          <a:endParaRPr lang="zh-CN" altLang="en-US"/>
        </a:p>
      </dgm:t>
    </dgm:pt>
    <dgm:pt modelId="{623AB4A6-0531-4226-B86A-72E8A225ED14}" type="pres">
      <dgm:prSet presAssocID="{C8B410F4-BD4B-417A-8483-981935B01D40}" presName="cycle" presStyleCnt="0">
        <dgm:presLayoutVars>
          <dgm:chMax val="1"/>
          <dgm:dir/>
          <dgm:animLvl val="ctr"/>
          <dgm:resizeHandles val="exact"/>
        </dgm:presLayoutVars>
      </dgm:prSet>
      <dgm:spPr/>
      <dgm:t>
        <a:bodyPr/>
        <a:lstStyle/>
        <a:p>
          <a:endParaRPr lang="zh-CN" altLang="en-US"/>
        </a:p>
      </dgm:t>
    </dgm:pt>
    <dgm:pt modelId="{DA2BABFB-ABCC-44B6-BA2F-A255FD6AA884}" type="pres">
      <dgm:prSet presAssocID="{2A1B194A-CF7B-4369-AAC8-8E22540692AE}" presName="centerShape" presStyleLbl="node0" presStyleIdx="0" presStyleCnt="1"/>
      <dgm:spPr/>
      <dgm:t>
        <a:bodyPr/>
        <a:lstStyle/>
        <a:p>
          <a:endParaRPr lang="zh-CN" altLang="en-US"/>
        </a:p>
      </dgm:t>
    </dgm:pt>
    <dgm:pt modelId="{9DD40739-07BB-4876-B5E8-3B7ED2596815}" type="pres">
      <dgm:prSet presAssocID="{5AF81152-4858-457F-855B-54B56C23508F}" presName="Name9" presStyleLbl="parChTrans1D2" presStyleIdx="0" presStyleCnt="9"/>
      <dgm:spPr/>
      <dgm:t>
        <a:bodyPr/>
        <a:lstStyle/>
        <a:p>
          <a:endParaRPr lang="zh-CN" altLang="en-US"/>
        </a:p>
      </dgm:t>
    </dgm:pt>
    <dgm:pt modelId="{786D7F6C-6908-4D52-8530-4E9253DAD27E}" type="pres">
      <dgm:prSet presAssocID="{5AF81152-4858-457F-855B-54B56C23508F}" presName="connTx" presStyleLbl="parChTrans1D2" presStyleIdx="0" presStyleCnt="9"/>
      <dgm:spPr/>
      <dgm:t>
        <a:bodyPr/>
        <a:lstStyle/>
        <a:p>
          <a:endParaRPr lang="zh-CN" altLang="en-US"/>
        </a:p>
      </dgm:t>
    </dgm:pt>
    <dgm:pt modelId="{05EBDC75-E276-4886-8589-5831CB61B961}" type="pres">
      <dgm:prSet presAssocID="{02F50E1B-8B68-4836-BE58-19A79CAF664C}" presName="node" presStyleLbl="node1" presStyleIdx="0" presStyleCnt="9">
        <dgm:presLayoutVars>
          <dgm:bulletEnabled val="1"/>
        </dgm:presLayoutVars>
      </dgm:prSet>
      <dgm:spPr/>
      <dgm:t>
        <a:bodyPr/>
        <a:lstStyle/>
        <a:p>
          <a:endParaRPr lang="zh-CN" altLang="en-US"/>
        </a:p>
      </dgm:t>
    </dgm:pt>
    <dgm:pt modelId="{B65616E9-C436-477E-AD5B-BEAFA5C9DADF}" type="pres">
      <dgm:prSet presAssocID="{4C772814-6550-4A15-9E58-2B5D37EB2427}" presName="Name9" presStyleLbl="parChTrans1D2" presStyleIdx="1" presStyleCnt="9"/>
      <dgm:spPr/>
      <dgm:t>
        <a:bodyPr/>
        <a:lstStyle/>
        <a:p>
          <a:endParaRPr lang="zh-CN" altLang="en-US"/>
        </a:p>
      </dgm:t>
    </dgm:pt>
    <dgm:pt modelId="{3DF6B6CE-9921-4E26-A5DB-4810949B4436}" type="pres">
      <dgm:prSet presAssocID="{4C772814-6550-4A15-9E58-2B5D37EB2427}" presName="connTx" presStyleLbl="parChTrans1D2" presStyleIdx="1" presStyleCnt="9"/>
      <dgm:spPr/>
      <dgm:t>
        <a:bodyPr/>
        <a:lstStyle/>
        <a:p>
          <a:endParaRPr lang="zh-CN" altLang="en-US"/>
        </a:p>
      </dgm:t>
    </dgm:pt>
    <dgm:pt modelId="{E44CA9A1-9A0A-475D-AFBF-0D1790BEF60A}" type="pres">
      <dgm:prSet presAssocID="{6E6B4CA3-06E6-4D20-9387-3E1BF6B591E0}" presName="node" presStyleLbl="node1" presStyleIdx="1" presStyleCnt="9">
        <dgm:presLayoutVars>
          <dgm:bulletEnabled val="1"/>
        </dgm:presLayoutVars>
      </dgm:prSet>
      <dgm:spPr/>
      <dgm:t>
        <a:bodyPr/>
        <a:lstStyle/>
        <a:p>
          <a:endParaRPr lang="zh-CN" altLang="en-US"/>
        </a:p>
      </dgm:t>
    </dgm:pt>
    <dgm:pt modelId="{63762E79-9858-44E2-B20F-7A6E319CAC60}" type="pres">
      <dgm:prSet presAssocID="{CA9B4CDD-3734-4D96-B428-8C661DF7E49F}" presName="Name9" presStyleLbl="parChTrans1D2" presStyleIdx="2" presStyleCnt="9"/>
      <dgm:spPr/>
      <dgm:t>
        <a:bodyPr/>
        <a:lstStyle/>
        <a:p>
          <a:endParaRPr lang="zh-CN" altLang="en-US"/>
        </a:p>
      </dgm:t>
    </dgm:pt>
    <dgm:pt modelId="{F8F45131-E174-44E5-B67E-C08C263F5849}" type="pres">
      <dgm:prSet presAssocID="{CA9B4CDD-3734-4D96-B428-8C661DF7E49F}" presName="connTx" presStyleLbl="parChTrans1D2" presStyleIdx="2" presStyleCnt="9"/>
      <dgm:spPr/>
      <dgm:t>
        <a:bodyPr/>
        <a:lstStyle/>
        <a:p>
          <a:endParaRPr lang="zh-CN" altLang="en-US"/>
        </a:p>
      </dgm:t>
    </dgm:pt>
    <dgm:pt modelId="{D4F7017E-5AD6-4514-8363-40A64C1F02C7}" type="pres">
      <dgm:prSet presAssocID="{B93B5FD9-4DBC-4E2E-9B48-4A104E991CAA}" presName="node" presStyleLbl="node1" presStyleIdx="2" presStyleCnt="9">
        <dgm:presLayoutVars>
          <dgm:bulletEnabled val="1"/>
        </dgm:presLayoutVars>
      </dgm:prSet>
      <dgm:spPr/>
      <dgm:t>
        <a:bodyPr/>
        <a:lstStyle/>
        <a:p>
          <a:endParaRPr lang="zh-CN" altLang="en-US"/>
        </a:p>
      </dgm:t>
    </dgm:pt>
    <dgm:pt modelId="{20A3184A-B349-43CE-A85A-AA1C3BE6A4EF}" type="pres">
      <dgm:prSet presAssocID="{789EF444-2C2F-4926-A612-A2CABB1AF2F4}" presName="Name9" presStyleLbl="parChTrans1D2" presStyleIdx="3" presStyleCnt="9"/>
      <dgm:spPr/>
      <dgm:t>
        <a:bodyPr/>
        <a:lstStyle/>
        <a:p>
          <a:endParaRPr lang="zh-CN" altLang="en-US"/>
        </a:p>
      </dgm:t>
    </dgm:pt>
    <dgm:pt modelId="{0A42D2C9-8062-4338-AA74-68CAB7888711}" type="pres">
      <dgm:prSet presAssocID="{789EF444-2C2F-4926-A612-A2CABB1AF2F4}" presName="connTx" presStyleLbl="parChTrans1D2" presStyleIdx="3" presStyleCnt="9"/>
      <dgm:spPr/>
      <dgm:t>
        <a:bodyPr/>
        <a:lstStyle/>
        <a:p>
          <a:endParaRPr lang="zh-CN" altLang="en-US"/>
        </a:p>
      </dgm:t>
    </dgm:pt>
    <dgm:pt modelId="{3B4CCEAF-AEB0-4018-AE0D-C9566D3E962B}" type="pres">
      <dgm:prSet presAssocID="{CE998A07-4F36-4711-A9F7-118EFCED1884}" presName="node" presStyleLbl="node1" presStyleIdx="3" presStyleCnt="9">
        <dgm:presLayoutVars>
          <dgm:bulletEnabled val="1"/>
        </dgm:presLayoutVars>
      </dgm:prSet>
      <dgm:spPr/>
      <dgm:t>
        <a:bodyPr/>
        <a:lstStyle/>
        <a:p>
          <a:endParaRPr lang="zh-CN" altLang="en-US"/>
        </a:p>
      </dgm:t>
    </dgm:pt>
    <dgm:pt modelId="{7EF57EA6-CCAA-4E0A-B04F-C59436050D5C}" type="pres">
      <dgm:prSet presAssocID="{3029CA2C-1B18-4821-A57C-649759D97D54}" presName="Name9" presStyleLbl="parChTrans1D2" presStyleIdx="4" presStyleCnt="9"/>
      <dgm:spPr/>
      <dgm:t>
        <a:bodyPr/>
        <a:lstStyle/>
        <a:p>
          <a:endParaRPr lang="zh-CN" altLang="en-US"/>
        </a:p>
      </dgm:t>
    </dgm:pt>
    <dgm:pt modelId="{7B792871-29D3-42C5-B043-6C1AEC28FD20}" type="pres">
      <dgm:prSet presAssocID="{3029CA2C-1B18-4821-A57C-649759D97D54}" presName="connTx" presStyleLbl="parChTrans1D2" presStyleIdx="4" presStyleCnt="9"/>
      <dgm:spPr/>
      <dgm:t>
        <a:bodyPr/>
        <a:lstStyle/>
        <a:p>
          <a:endParaRPr lang="zh-CN" altLang="en-US"/>
        </a:p>
      </dgm:t>
    </dgm:pt>
    <dgm:pt modelId="{A7000FE6-6D39-4A2D-90FA-5BD7F75DFE35}" type="pres">
      <dgm:prSet presAssocID="{2A85F1F0-D5B6-4ED4-8393-A343D7146FEE}" presName="node" presStyleLbl="node1" presStyleIdx="4" presStyleCnt="9">
        <dgm:presLayoutVars>
          <dgm:bulletEnabled val="1"/>
        </dgm:presLayoutVars>
      </dgm:prSet>
      <dgm:spPr/>
      <dgm:t>
        <a:bodyPr/>
        <a:lstStyle/>
        <a:p>
          <a:endParaRPr lang="zh-CN" altLang="en-US"/>
        </a:p>
      </dgm:t>
    </dgm:pt>
    <dgm:pt modelId="{8908932F-A136-465B-9572-6C423FD24AD1}" type="pres">
      <dgm:prSet presAssocID="{CEF636DA-7CE1-4DB0-8B9B-BA7543CC3471}" presName="Name9" presStyleLbl="parChTrans1D2" presStyleIdx="5" presStyleCnt="9"/>
      <dgm:spPr/>
      <dgm:t>
        <a:bodyPr/>
        <a:lstStyle/>
        <a:p>
          <a:endParaRPr lang="zh-CN" altLang="en-US"/>
        </a:p>
      </dgm:t>
    </dgm:pt>
    <dgm:pt modelId="{6B3D03CE-31AC-44B5-BE3B-151E9FF0BC8E}" type="pres">
      <dgm:prSet presAssocID="{CEF636DA-7CE1-4DB0-8B9B-BA7543CC3471}" presName="connTx" presStyleLbl="parChTrans1D2" presStyleIdx="5" presStyleCnt="9"/>
      <dgm:spPr/>
      <dgm:t>
        <a:bodyPr/>
        <a:lstStyle/>
        <a:p>
          <a:endParaRPr lang="zh-CN" altLang="en-US"/>
        </a:p>
      </dgm:t>
    </dgm:pt>
    <dgm:pt modelId="{B3037197-0D86-4868-9BB5-61DD17D8987C}" type="pres">
      <dgm:prSet presAssocID="{5AA00420-BFBA-40DF-852D-1CCA5B6493D0}" presName="node" presStyleLbl="node1" presStyleIdx="5" presStyleCnt="9">
        <dgm:presLayoutVars>
          <dgm:bulletEnabled val="1"/>
        </dgm:presLayoutVars>
      </dgm:prSet>
      <dgm:spPr/>
      <dgm:t>
        <a:bodyPr/>
        <a:lstStyle/>
        <a:p>
          <a:endParaRPr lang="zh-CN" altLang="en-US"/>
        </a:p>
      </dgm:t>
    </dgm:pt>
    <dgm:pt modelId="{3BF0BB9E-D73F-4883-BFB4-E7C188390D8F}" type="pres">
      <dgm:prSet presAssocID="{F41DE524-C65F-43B7-9BBB-E1B080BC0868}" presName="Name9" presStyleLbl="parChTrans1D2" presStyleIdx="6" presStyleCnt="9"/>
      <dgm:spPr/>
      <dgm:t>
        <a:bodyPr/>
        <a:lstStyle/>
        <a:p>
          <a:endParaRPr lang="zh-CN" altLang="en-US"/>
        </a:p>
      </dgm:t>
    </dgm:pt>
    <dgm:pt modelId="{A9471B33-D835-4FA2-AEFF-F1AFC22433C7}" type="pres">
      <dgm:prSet presAssocID="{F41DE524-C65F-43B7-9BBB-E1B080BC0868}" presName="connTx" presStyleLbl="parChTrans1D2" presStyleIdx="6" presStyleCnt="9"/>
      <dgm:spPr/>
      <dgm:t>
        <a:bodyPr/>
        <a:lstStyle/>
        <a:p>
          <a:endParaRPr lang="zh-CN" altLang="en-US"/>
        </a:p>
      </dgm:t>
    </dgm:pt>
    <dgm:pt modelId="{DD317062-2B79-4596-BFD2-74C3B9991373}" type="pres">
      <dgm:prSet presAssocID="{2749842A-2E44-4385-991E-018DB6C294E9}" presName="node" presStyleLbl="node1" presStyleIdx="6" presStyleCnt="9">
        <dgm:presLayoutVars>
          <dgm:bulletEnabled val="1"/>
        </dgm:presLayoutVars>
      </dgm:prSet>
      <dgm:spPr/>
      <dgm:t>
        <a:bodyPr/>
        <a:lstStyle/>
        <a:p>
          <a:endParaRPr lang="zh-CN" altLang="en-US"/>
        </a:p>
      </dgm:t>
    </dgm:pt>
    <dgm:pt modelId="{4CD13380-7CA6-4638-82C9-467FC601F760}" type="pres">
      <dgm:prSet presAssocID="{BB5E59DF-06DE-4893-AE3E-F788032EBEA7}" presName="Name9" presStyleLbl="parChTrans1D2" presStyleIdx="7" presStyleCnt="9"/>
      <dgm:spPr/>
      <dgm:t>
        <a:bodyPr/>
        <a:lstStyle/>
        <a:p>
          <a:endParaRPr lang="zh-CN" altLang="en-US"/>
        </a:p>
      </dgm:t>
    </dgm:pt>
    <dgm:pt modelId="{BBD664CE-2EE7-4879-83D9-8231FCBD59D7}" type="pres">
      <dgm:prSet presAssocID="{BB5E59DF-06DE-4893-AE3E-F788032EBEA7}" presName="connTx" presStyleLbl="parChTrans1D2" presStyleIdx="7" presStyleCnt="9"/>
      <dgm:spPr/>
      <dgm:t>
        <a:bodyPr/>
        <a:lstStyle/>
        <a:p>
          <a:endParaRPr lang="zh-CN" altLang="en-US"/>
        </a:p>
      </dgm:t>
    </dgm:pt>
    <dgm:pt modelId="{019BA355-1DEE-4672-B7A1-7720D29AC044}" type="pres">
      <dgm:prSet presAssocID="{4DAE71A2-500F-4F99-AE47-36725416C076}" presName="node" presStyleLbl="node1" presStyleIdx="7" presStyleCnt="9">
        <dgm:presLayoutVars>
          <dgm:bulletEnabled val="1"/>
        </dgm:presLayoutVars>
      </dgm:prSet>
      <dgm:spPr/>
      <dgm:t>
        <a:bodyPr/>
        <a:lstStyle/>
        <a:p>
          <a:endParaRPr lang="zh-CN" altLang="en-US"/>
        </a:p>
      </dgm:t>
    </dgm:pt>
    <dgm:pt modelId="{5AAFA452-A4DC-4371-A86C-07D88F57924A}" type="pres">
      <dgm:prSet presAssocID="{B80112F3-39A9-43B5-ABE9-FFF1CFE38E46}" presName="Name9" presStyleLbl="parChTrans1D2" presStyleIdx="8" presStyleCnt="9"/>
      <dgm:spPr/>
      <dgm:t>
        <a:bodyPr/>
        <a:lstStyle/>
        <a:p>
          <a:endParaRPr lang="zh-CN" altLang="en-US"/>
        </a:p>
      </dgm:t>
    </dgm:pt>
    <dgm:pt modelId="{1605D8F4-6697-4F76-B085-57A3A9BDEA54}" type="pres">
      <dgm:prSet presAssocID="{B80112F3-39A9-43B5-ABE9-FFF1CFE38E46}" presName="connTx" presStyleLbl="parChTrans1D2" presStyleIdx="8" presStyleCnt="9"/>
      <dgm:spPr/>
      <dgm:t>
        <a:bodyPr/>
        <a:lstStyle/>
        <a:p>
          <a:endParaRPr lang="zh-CN" altLang="en-US"/>
        </a:p>
      </dgm:t>
    </dgm:pt>
    <dgm:pt modelId="{F0BBC953-61B4-4794-9486-DC1C9DFBBF44}" type="pres">
      <dgm:prSet presAssocID="{DA7DAD3D-0AA7-42CF-84C7-BC3294A8732E}" presName="node" presStyleLbl="node1" presStyleIdx="8" presStyleCnt="9">
        <dgm:presLayoutVars>
          <dgm:bulletEnabled val="1"/>
        </dgm:presLayoutVars>
      </dgm:prSet>
      <dgm:spPr/>
      <dgm:t>
        <a:bodyPr/>
        <a:lstStyle/>
        <a:p>
          <a:endParaRPr lang="zh-CN" altLang="en-US"/>
        </a:p>
      </dgm:t>
    </dgm:pt>
  </dgm:ptLst>
  <dgm:cxnLst>
    <dgm:cxn modelId="{5D55AD3B-B838-4D9B-B671-B552C00E04AE}" type="presOf" srcId="{CEF636DA-7CE1-4DB0-8B9B-BA7543CC3471}" destId="{6B3D03CE-31AC-44B5-BE3B-151E9FF0BC8E}" srcOrd="1" destOrd="0" presId="urn:microsoft.com/office/officeart/2005/8/layout/radial1"/>
    <dgm:cxn modelId="{9BF803A9-133F-42CA-A410-314AAE4F4B3A}" type="presOf" srcId="{BB5E59DF-06DE-4893-AE3E-F788032EBEA7}" destId="{BBD664CE-2EE7-4879-83D9-8231FCBD59D7}" srcOrd="1" destOrd="0" presId="urn:microsoft.com/office/officeart/2005/8/layout/radial1"/>
    <dgm:cxn modelId="{24D33059-68E6-4E78-8647-2414A8244276}" srcId="{C8B410F4-BD4B-417A-8483-981935B01D40}" destId="{2A1B194A-CF7B-4369-AAC8-8E22540692AE}" srcOrd="0" destOrd="0" parTransId="{FE75A42F-7E3E-44C1-81D4-F175C7510B32}" sibTransId="{00BA9F25-A2C4-4B41-B0CB-F8A954D0E288}"/>
    <dgm:cxn modelId="{04525F1C-367C-4824-9082-FC3C5791587C}" type="presOf" srcId="{CA9B4CDD-3734-4D96-B428-8C661DF7E49F}" destId="{63762E79-9858-44E2-B20F-7A6E319CAC60}" srcOrd="0" destOrd="0" presId="urn:microsoft.com/office/officeart/2005/8/layout/radial1"/>
    <dgm:cxn modelId="{BA1CB2E9-2E0B-4060-9FA5-459647706B23}" type="presOf" srcId="{789EF444-2C2F-4926-A612-A2CABB1AF2F4}" destId="{20A3184A-B349-43CE-A85A-AA1C3BE6A4EF}" srcOrd="0" destOrd="0" presId="urn:microsoft.com/office/officeart/2005/8/layout/radial1"/>
    <dgm:cxn modelId="{476F259E-2162-420D-B963-30EC8D8C568C}" type="presOf" srcId="{5AF81152-4858-457F-855B-54B56C23508F}" destId="{9DD40739-07BB-4876-B5E8-3B7ED2596815}" srcOrd="0" destOrd="0" presId="urn:microsoft.com/office/officeart/2005/8/layout/radial1"/>
    <dgm:cxn modelId="{24D46F52-AFBB-4CA7-9965-E0FFE5AE0255}" srcId="{2A1B194A-CF7B-4369-AAC8-8E22540692AE}" destId="{02F50E1B-8B68-4836-BE58-19A79CAF664C}" srcOrd="0" destOrd="0" parTransId="{5AF81152-4858-457F-855B-54B56C23508F}" sibTransId="{64D06AD3-EFE9-4E85-A0EE-C8E8B5DD36CE}"/>
    <dgm:cxn modelId="{A5319932-1E27-4E63-9179-65D2951B9F72}" type="presOf" srcId="{4DAE71A2-500F-4F99-AE47-36725416C076}" destId="{019BA355-1DEE-4672-B7A1-7720D29AC044}" srcOrd="0" destOrd="0" presId="urn:microsoft.com/office/officeart/2005/8/layout/radial1"/>
    <dgm:cxn modelId="{7081060C-C86D-427E-A1F9-D9CF9D3715BD}" srcId="{2A1B194A-CF7B-4369-AAC8-8E22540692AE}" destId="{4DAE71A2-500F-4F99-AE47-36725416C076}" srcOrd="7" destOrd="0" parTransId="{BB5E59DF-06DE-4893-AE3E-F788032EBEA7}" sibTransId="{AE795762-3C50-4DD2-BA3B-8704E9D281FF}"/>
    <dgm:cxn modelId="{DCECDF39-6886-48A1-8FB2-527B5B94278F}" type="presOf" srcId="{4C772814-6550-4A15-9E58-2B5D37EB2427}" destId="{B65616E9-C436-477E-AD5B-BEAFA5C9DADF}" srcOrd="0" destOrd="0" presId="urn:microsoft.com/office/officeart/2005/8/layout/radial1"/>
    <dgm:cxn modelId="{E96F8CA3-DBE8-4098-819E-CA2662CE9C20}" srcId="{2A1B194A-CF7B-4369-AAC8-8E22540692AE}" destId="{DA7DAD3D-0AA7-42CF-84C7-BC3294A8732E}" srcOrd="8" destOrd="0" parTransId="{B80112F3-39A9-43B5-ABE9-FFF1CFE38E46}" sibTransId="{3E23900F-1901-4777-89C0-C9C8BA5D31C7}"/>
    <dgm:cxn modelId="{C15B1884-53B8-409B-A89E-50EB30156AEC}" type="presOf" srcId="{F41DE524-C65F-43B7-9BBB-E1B080BC0868}" destId="{3BF0BB9E-D73F-4883-BFB4-E7C188390D8F}" srcOrd="0" destOrd="0" presId="urn:microsoft.com/office/officeart/2005/8/layout/radial1"/>
    <dgm:cxn modelId="{0FAB056F-7DCB-468F-A0D6-F688EBD5FE33}" type="presOf" srcId="{5AA00420-BFBA-40DF-852D-1CCA5B6493D0}" destId="{B3037197-0D86-4868-9BB5-61DD17D8987C}" srcOrd="0" destOrd="0" presId="urn:microsoft.com/office/officeart/2005/8/layout/radial1"/>
    <dgm:cxn modelId="{E48407AE-7B1F-47D6-BA51-D9EC4ECA9C56}" type="presOf" srcId="{5AF81152-4858-457F-855B-54B56C23508F}" destId="{786D7F6C-6908-4D52-8530-4E9253DAD27E}" srcOrd="1" destOrd="0" presId="urn:microsoft.com/office/officeart/2005/8/layout/radial1"/>
    <dgm:cxn modelId="{AA71C867-BECC-4C70-85EE-2BC6A792DFE4}" type="presOf" srcId="{CA9B4CDD-3734-4D96-B428-8C661DF7E49F}" destId="{F8F45131-E174-44E5-B67E-C08C263F5849}" srcOrd="1" destOrd="0" presId="urn:microsoft.com/office/officeart/2005/8/layout/radial1"/>
    <dgm:cxn modelId="{76337F0E-6040-4DB1-ABA7-45AB1F506212}" type="presOf" srcId="{CEF636DA-7CE1-4DB0-8B9B-BA7543CC3471}" destId="{8908932F-A136-465B-9572-6C423FD24AD1}" srcOrd="0" destOrd="0" presId="urn:microsoft.com/office/officeart/2005/8/layout/radial1"/>
    <dgm:cxn modelId="{6C0E0EB0-F9A3-46BC-BF17-CEAA60790EFA}" type="presOf" srcId="{3029CA2C-1B18-4821-A57C-649759D97D54}" destId="{7B792871-29D3-42C5-B043-6C1AEC28FD20}" srcOrd="1" destOrd="0" presId="urn:microsoft.com/office/officeart/2005/8/layout/radial1"/>
    <dgm:cxn modelId="{3EC883F0-21F2-4A7D-B366-035D0C2130B0}" type="presOf" srcId="{C8B410F4-BD4B-417A-8483-981935B01D40}" destId="{623AB4A6-0531-4226-B86A-72E8A225ED14}" srcOrd="0" destOrd="0" presId="urn:microsoft.com/office/officeart/2005/8/layout/radial1"/>
    <dgm:cxn modelId="{993C4658-7473-4BAE-B881-BDFE9E4B7BDD}" type="presOf" srcId="{789EF444-2C2F-4926-A612-A2CABB1AF2F4}" destId="{0A42D2C9-8062-4338-AA74-68CAB7888711}" srcOrd="1" destOrd="0" presId="urn:microsoft.com/office/officeart/2005/8/layout/radial1"/>
    <dgm:cxn modelId="{09C24DE9-8432-4006-B58B-3C72E10198A2}" srcId="{2A1B194A-CF7B-4369-AAC8-8E22540692AE}" destId="{5AA00420-BFBA-40DF-852D-1CCA5B6493D0}" srcOrd="5" destOrd="0" parTransId="{CEF636DA-7CE1-4DB0-8B9B-BA7543CC3471}" sibTransId="{621F6AB6-C639-4493-AB06-E3FFE70A8CF5}"/>
    <dgm:cxn modelId="{7F801F56-80EA-4A4C-B197-195A019F666E}" type="presOf" srcId="{DA7DAD3D-0AA7-42CF-84C7-BC3294A8732E}" destId="{F0BBC953-61B4-4794-9486-DC1C9DFBBF44}" srcOrd="0" destOrd="0" presId="urn:microsoft.com/office/officeart/2005/8/layout/radial1"/>
    <dgm:cxn modelId="{6BDE9CF8-4668-418C-88B3-E5559343FEBF}" srcId="{2A1B194A-CF7B-4369-AAC8-8E22540692AE}" destId="{B93B5FD9-4DBC-4E2E-9B48-4A104E991CAA}" srcOrd="2" destOrd="0" parTransId="{CA9B4CDD-3734-4D96-B428-8C661DF7E49F}" sibTransId="{B29AF58D-C7B8-4193-B2AE-3C0476D488E1}"/>
    <dgm:cxn modelId="{EE5A12BD-8FD2-42F3-BD0A-F8BF2A753FF7}" type="presOf" srcId="{2749842A-2E44-4385-991E-018DB6C294E9}" destId="{DD317062-2B79-4596-BFD2-74C3B9991373}" srcOrd="0" destOrd="0" presId="urn:microsoft.com/office/officeart/2005/8/layout/radial1"/>
    <dgm:cxn modelId="{8D92C583-87C2-4BE8-BA6B-E65A74AA8EEB}" type="presOf" srcId="{4C772814-6550-4A15-9E58-2B5D37EB2427}" destId="{3DF6B6CE-9921-4E26-A5DB-4810949B4436}" srcOrd="1" destOrd="0" presId="urn:microsoft.com/office/officeart/2005/8/layout/radial1"/>
    <dgm:cxn modelId="{7AC11A94-8819-4FA0-8632-9EFB2245384D}" type="presOf" srcId="{6E6B4CA3-06E6-4D20-9387-3E1BF6B591E0}" destId="{E44CA9A1-9A0A-475D-AFBF-0D1790BEF60A}" srcOrd="0" destOrd="0" presId="urn:microsoft.com/office/officeart/2005/8/layout/radial1"/>
    <dgm:cxn modelId="{6C48FD5F-5109-4103-8A30-7A0847068E48}" type="presOf" srcId="{CE998A07-4F36-4711-A9F7-118EFCED1884}" destId="{3B4CCEAF-AEB0-4018-AE0D-C9566D3E962B}" srcOrd="0" destOrd="0" presId="urn:microsoft.com/office/officeart/2005/8/layout/radial1"/>
    <dgm:cxn modelId="{F6392DE1-44B8-41E3-8583-88AA4674EA38}" type="presOf" srcId="{B93B5FD9-4DBC-4E2E-9B48-4A104E991CAA}" destId="{D4F7017E-5AD6-4514-8363-40A64C1F02C7}" srcOrd="0" destOrd="0" presId="urn:microsoft.com/office/officeart/2005/8/layout/radial1"/>
    <dgm:cxn modelId="{51F2C52C-EB8D-4D15-8970-ECCD5B42A993}" type="presOf" srcId="{02F50E1B-8B68-4836-BE58-19A79CAF664C}" destId="{05EBDC75-E276-4886-8589-5831CB61B961}" srcOrd="0" destOrd="0" presId="urn:microsoft.com/office/officeart/2005/8/layout/radial1"/>
    <dgm:cxn modelId="{002FD229-2F0B-4B4F-872B-F8ECC5CAB294}" type="presOf" srcId="{F41DE524-C65F-43B7-9BBB-E1B080BC0868}" destId="{A9471B33-D835-4FA2-AEFF-F1AFC22433C7}" srcOrd="1" destOrd="0" presId="urn:microsoft.com/office/officeart/2005/8/layout/radial1"/>
    <dgm:cxn modelId="{BCC679AE-2824-45EC-BEE1-9D90CD760073}" srcId="{2A1B194A-CF7B-4369-AAC8-8E22540692AE}" destId="{2749842A-2E44-4385-991E-018DB6C294E9}" srcOrd="6" destOrd="0" parTransId="{F41DE524-C65F-43B7-9BBB-E1B080BC0868}" sibTransId="{1AE0350A-C042-4DAE-9477-E06C78B3A14B}"/>
    <dgm:cxn modelId="{043205C0-DD37-4DAE-92B5-3F181C37885C}" type="presOf" srcId="{2A1B194A-CF7B-4369-AAC8-8E22540692AE}" destId="{DA2BABFB-ABCC-44B6-BA2F-A255FD6AA884}" srcOrd="0" destOrd="0" presId="urn:microsoft.com/office/officeart/2005/8/layout/radial1"/>
    <dgm:cxn modelId="{C50B3BEA-8EB1-459E-AC4D-E95CF8EA5D7A}" type="presOf" srcId="{3029CA2C-1B18-4821-A57C-649759D97D54}" destId="{7EF57EA6-CCAA-4E0A-B04F-C59436050D5C}" srcOrd="0" destOrd="0" presId="urn:microsoft.com/office/officeart/2005/8/layout/radial1"/>
    <dgm:cxn modelId="{BE85680F-0363-4E97-BAFF-96B9074B6167}" srcId="{2A1B194A-CF7B-4369-AAC8-8E22540692AE}" destId="{6E6B4CA3-06E6-4D20-9387-3E1BF6B591E0}" srcOrd="1" destOrd="0" parTransId="{4C772814-6550-4A15-9E58-2B5D37EB2427}" sibTransId="{06D8566F-E763-4CD8-9273-8B923310D456}"/>
    <dgm:cxn modelId="{B950D2FB-9907-4B8E-AD4A-F58B4A2270F1}" srcId="{2A1B194A-CF7B-4369-AAC8-8E22540692AE}" destId="{2A85F1F0-D5B6-4ED4-8393-A343D7146FEE}" srcOrd="4" destOrd="0" parTransId="{3029CA2C-1B18-4821-A57C-649759D97D54}" sibTransId="{FEF87D93-95C4-491D-AA92-C5673819563F}"/>
    <dgm:cxn modelId="{9A45E782-4800-4C52-A659-9FA8A9FCCDEC}" srcId="{2A1B194A-CF7B-4369-AAC8-8E22540692AE}" destId="{CE998A07-4F36-4711-A9F7-118EFCED1884}" srcOrd="3" destOrd="0" parTransId="{789EF444-2C2F-4926-A612-A2CABB1AF2F4}" sibTransId="{77235F37-DFE7-40A9-A1FF-F5CACEFAA15C}"/>
    <dgm:cxn modelId="{6C580398-ED36-48AB-BC2F-3FC6EEB58D85}" type="presOf" srcId="{2A85F1F0-D5B6-4ED4-8393-A343D7146FEE}" destId="{A7000FE6-6D39-4A2D-90FA-5BD7F75DFE35}" srcOrd="0" destOrd="0" presId="urn:microsoft.com/office/officeart/2005/8/layout/radial1"/>
    <dgm:cxn modelId="{2C210A54-CAD0-4892-88E8-C0E222CF99BD}" type="presOf" srcId="{B80112F3-39A9-43B5-ABE9-FFF1CFE38E46}" destId="{5AAFA452-A4DC-4371-A86C-07D88F57924A}" srcOrd="0" destOrd="0" presId="urn:microsoft.com/office/officeart/2005/8/layout/radial1"/>
    <dgm:cxn modelId="{03278AA0-0E93-4F6C-B5CA-AEEB85B0D3A4}" type="presOf" srcId="{BB5E59DF-06DE-4893-AE3E-F788032EBEA7}" destId="{4CD13380-7CA6-4638-82C9-467FC601F760}" srcOrd="0" destOrd="0" presId="urn:microsoft.com/office/officeart/2005/8/layout/radial1"/>
    <dgm:cxn modelId="{F7E0B3E8-2AF3-4ACF-92C1-6EE9328DFCFC}" type="presOf" srcId="{B80112F3-39A9-43B5-ABE9-FFF1CFE38E46}" destId="{1605D8F4-6697-4F76-B085-57A3A9BDEA54}" srcOrd="1" destOrd="0" presId="urn:microsoft.com/office/officeart/2005/8/layout/radial1"/>
    <dgm:cxn modelId="{01204C13-D0FD-499A-A42F-BCAF2C1A34BC}" type="presParOf" srcId="{623AB4A6-0531-4226-B86A-72E8A225ED14}" destId="{DA2BABFB-ABCC-44B6-BA2F-A255FD6AA884}" srcOrd="0" destOrd="0" presId="urn:microsoft.com/office/officeart/2005/8/layout/radial1"/>
    <dgm:cxn modelId="{00220BB5-5541-416F-9D63-E7628DF92805}" type="presParOf" srcId="{623AB4A6-0531-4226-B86A-72E8A225ED14}" destId="{9DD40739-07BB-4876-B5E8-3B7ED2596815}" srcOrd="1" destOrd="0" presId="urn:microsoft.com/office/officeart/2005/8/layout/radial1"/>
    <dgm:cxn modelId="{D0CFAC5C-FBF9-4A55-9687-10EEC793A6A8}" type="presParOf" srcId="{9DD40739-07BB-4876-B5E8-3B7ED2596815}" destId="{786D7F6C-6908-4D52-8530-4E9253DAD27E}" srcOrd="0" destOrd="0" presId="urn:microsoft.com/office/officeart/2005/8/layout/radial1"/>
    <dgm:cxn modelId="{6CF0209D-1B77-4D0A-AB61-B482E8258B33}" type="presParOf" srcId="{623AB4A6-0531-4226-B86A-72E8A225ED14}" destId="{05EBDC75-E276-4886-8589-5831CB61B961}" srcOrd="2" destOrd="0" presId="urn:microsoft.com/office/officeart/2005/8/layout/radial1"/>
    <dgm:cxn modelId="{F7C6512A-7D8D-4B6A-B4CF-08EB86F50DBA}" type="presParOf" srcId="{623AB4A6-0531-4226-B86A-72E8A225ED14}" destId="{B65616E9-C436-477E-AD5B-BEAFA5C9DADF}" srcOrd="3" destOrd="0" presId="urn:microsoft.com/office/officeart/2005/8/layout/radial1"/>
    <dgm:cxn modelId="{527FB491-F224-4B98-A532-508705A2D392}" type="presParOf" srcId="{B65616E9-C436-477E-AD5B-BEAFA5C9DADF}" destId="{3DF6B6CE-9921-4E26-A5DB-4810949B4436}" srcOrd="0" destOrd="0" presId="urn:microsoft.com/office/officeart/2005/8/layout/radial1"/>
    <dgm:cxn modelId="{FB24766C-94FF-4C15-B031-D53634F0F095}" type="presParOf" srcId="{623AB4A6-0531-4226-B86A-72E8A225ED14}" destId="{E44CA9A1-9A0A-475D-AFBF-0D1790BEF60A}" srcOrd="4" destOrd="0" presId="urn:microsoft.com/office/officeart/2005/8/layout/radial1"/>
    <dgm:cxn modelId="{34449C1E-CE0D-4DDD-926D-01D8C80F4496}" type="presParOf" srcId="{623AB4A6-0531-4226-B86A-72E8A225ED14}" destId="{63762E79-9858-44E2-B20F-7A6E319CAC60}" srcOrd="5" destOrd="0" presId="urn:microsoft.com/office/officeart/2005/8/layout/radial1"/>
    <dgm:cxn modelId="{0A7D591B-B0AF-40FB-BD41-8283886143CC}" type="presParOf" srcId="{63762E79-9858-44E2-B20F-7A6E319CAC60}" destId="{F8F45131-E174-44E5-B67E-C08C263F5849}" srcOrd="0" destOrd="0" presId="urn:microsoft.com/office/officeart/2005/8/layout/radial1"/>
    <dgm:cxn modelId="{D510250F-93D1-4D9D-A94F-3942A651C5FD}" type="presParOf" srcId="{623AB4A6-0531-4226-B86A-72E8A225ED14}" destId="{D4F7017E-5AD6-4514-8363-40A64C1F02C7}" srcOrd="6" destOrd="0" presId="urn:microsoft.com/office/officeart/2005/8/layout/radial1"/>
    <dgm:cxn modelId="{7F7E9591-3A00-4852-B064-839CF55A0452}" type="presParOf" srcId="{623AB4A6-0531-4226-B86A-72E8A225ED14}" destId="{20A3184A-B349-43CE-A85A-AA1C3BE6A4EF}" srcOrd="7" destOrd="0" presId="urn:microsoft.com/office/officeart/2005/8/layout/radial1"/>
    <dgm:cxn modelId="{5154F589-D98B-4BC2-B665-A5872ADFD166}" type="presParOf" srcId="{20A3184A-B349-43CE-A85A-AA1C3BE6A4EF}" destId="{0A42D2C9-8062-4338-AA74-68CAB7888711}" srcOrd="0" destOrd="0" presId="urn:microsoft.com/office/officeart/2005/8/layout/radial1"/>
    <dgm:cxn modelId="{3BDD32B8-BDD4-4F21-8FD7-140E2176A6C8}" type="presParOf" srcId="{623AB4A6-0531-4226-B86A-72E8A225ED14}" destId="{3B4CCEAF-AEB0-4018-AE0D-C9566D3E962B}" srcOrd="8" destOrd="0" presId="urn:microsoft.com/office/officeart/2005/8/layout/radial1"/>
    <dgm:cxn modelId="{BB5AB116-2151-4418-9781-D51F8403CA6F}" type="presParOf" srcId="{623AB4A6-0531-4226-B86A-72E8A225ED14}" destId="{7EF57EA6-CCAA-4E0A-B04F-C59436050D5C}" srcOrd="9" destOrd="0" presId="urn:microsoft.com/office/officeart/2005/8/layout/radial1"/>
    <dgm:cxn modelId="{B460BAAD-DA9E-4408-A716-14A111BD8DF4}" type="presParOf" srcId="{7EF57EA6-CCAA-4E0A-B04F-C59436050D5C}" destId="{7B792871-29D3-42C5-B043-6C1AEC28FD20}" srcOrd="0" destOrd="0" presId="urn:microsoft.com/office/officeart/2005/8/layout/radial1"/>
    <dgm:cxn modelId="{113B2CD3-BFA3-4629-B706-3C42B9D7A00C}" type="presParOf" srcId="{623AB4A6-0531-4226-B86A-72E8A225ED14}" destId="{A7000FE6-6D39-4A2D-90FA-5BD7F75DFE35}" srcOrd="10" destOrd="0" presId="urn:microsoft.com/office/officeart/2005/8/layout/radial1"/>
    <dgm:cxn modelId="{4880A09F-ECDF-4367-A92A-2C5757B8DAC8}" type="presParOf" srcId="{623AB4A6-0531-4226-B86A-72E8A225ED14}" destId="{8908932F-A136-465B-9572-6C423FD24AD1}" srcOrd="11" destOrd="0" presId="urn:microsoft.com/office/officeart/2005/8/layout/radial1"/>
    <dgm:cxn modelId="{91EA7DC6-6B08-4FDB-B888-FEE3DE5E92F8}" type="presParOf" srcId="{8908932F-A136-465B-9572-6C423FD24AD1}" destId="{6B3D03CE-31AC-44B5-BE3B-151E9FF0BC8E}" srcOrd="0" destOrd="0" presId="urn:microsoft.com/office/officeart/2005/8/layout/radial1"/>
    <dgm:cxn modelId="{41214435-80DE-4276-89B0-D5F7BC19A70D}" type="presParOf" srcId="{623AB4A6-0531-4226-B86A-72E8A225ED14}" destId="{B3037197-0D86-4868-9BB5-61DD17D8987C}" srcOrd="12" destOrd="0" presId="urn:microsoft.com/office/officeart/2005/8/layout/radial1"/>
    <dgm:cxn modelId="{0ABF1546-473F-48C7-AF4D-BA60D5A344A2}" type="presParOf" srcId="{623AB4A6-0531-4226-B86A-72E8A225ED14}" destId="{3BF0BB9E-D73F-4883-BFB4-E7C188390D8F}" srcOrd="13" destOrd="0" presId="urn:microsoft.com/office/officeart/2005/8/layout/radial1"/>
    <dgm:cxn modelId="{54211FBE-C077-481F-8491-F0535DF07EBE}" type="presParOf" srcId="{3BF0BB9E-D73F-4883-BFB4-E7C188390D8F}" destId="{A9471B33-D835-4FA2-AEFF-F1AFC22433C7}" srcOrd="0" destOrd="0" presId="urn:microsoft.com/office/officeart/2005/8/layout/radial1"/>
    <dgm:cxn modelId="{1C604987-8439-4468-8961-3AB54FF8C79A}" type="presParOf" srcId="{623AB4A6-0531-4226-B86A-72E8A225ED14}" destId="{DD317062-2B79-4596-BFD2-74C3B9991373}" srcOrd="14" destOrd="0" presId="urn:microsoft.com/office/officeart/2005/8/layout/radial1"/>
    <dgm:cxn modelId="{B4AAC64B-5714-47B9-B390-DEE80772CD3C}" type="presParOf" srcId="{623AB4A6-0531-4226-B86A-72E8A225ED14}" destId="{4CD13380-7CA6-4638-82C9-467FC601F760}" srcOrd="15" destOrd="0" presId="urn:microsoft.com/office/officeart/2005/8/layout/radial1"/>
    <dgm:cxn modelId="{5CF659B2-C000-4837-B582-52BB0C120D25}" type="presParOf" srcId="{4CD13380-7CA6-4638-82C9-467FC601F760}" destId="{BBD664CE-2EE7-4879-83D9-8231FCBD59D7}" srcOrd="0" destOrd="0" presId="urn:microsoft.com/office/officeart/2005/8/layout/radial1"/>
    <dgm:cxn modelId="{A0F2CEBF-53C6-40CA-805E-7CCB85EAA289}" type="presParOf" srcId="{623AB4A6-0531-4226-B86A-72E8A225ED14}" destId="{019BA355-1DEE-4672-B7A1-7720D29AC044}" srcOrd="16" destOrd="0" presId="urn:microsoft.com/office/officeart/2005/8/layout/radial1"/>
    <dgm:cxn modelId="{EBA34377-8AFB-4F39-B834-905092320207}" type="presParOf" srcId="{623AB4A6-0531-4226-B86A-72E8A225ED14}" destId="{5AAFA452-A4DC-4371-A86C-07D88F57924A}" srcOrd="17" destOrd="0" presId="urn:microsoft.com/office/officeart/2005/8/layout/radial1"/>
    <dgm:cxn modelId="{061D8D17-C483-4DDF-88A6-B506720CEFB3}" type="presParOf" srcId="{5AAFA452-A4DC-4371-A86C-07D88F57924A}" destId="{1605D8F4-6697-4F76-B085-57A3A9BDEA54}" srcOrd="0" destOrd="0" presId="urn:microsoft.com/office/officeart/2005/8/layout/radial1"/>
    <dgm:cxn modelId="{378BAEBB-FE79-4A8F-B0AE-A3D93F445627}" type="presParOf" srcId="{623AB4A6-0531-4226-B86A-72E8A225ED14}" destId="{F0BBC953-61B4-4794-9486-DC1C9DFBBF44}" srcOrd="18" destOrd="0" presId="urn:microsoft.com/office/officeart/2005/8/layout/radial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A2BABFB-ABCC-44B6-BA2F-A255FD6AA884}">
      <dsp:nvSpPr>
        <dsp:cNvPr id="0" name=""/>
        <dsp:cNvSpPr/>
      </dsp:nvSpPr>
      <dsp:spPr>
        <a:xfrm>
          <a:off x="2530356" y="1957571"/>
          <a:ext cx="1019137" cy="1019137"/>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145" tIns="17145" rIns="17145" bIns="17145" numCol="1" spcCol="1270" anchor="ctr" anchorCtr="0">
          <a:noAutofit/>
        </a:bodyPr>
        <a:lstStyle/>
        <a:p>
          <a:pPr lvl="0" algn="ctr" defTabSz="1200150">
            <a:lnSpc>
              <a:spcPct val="90000"/>
            </a:lnSpc>
            <a:spcBef>
              <a:spcPct val="0"/>
            </a:spcBef>
            <a:spcAft>
              <a:spcPct val="35000"/>
            </a:spcAft>
          </a:pPr>
          <a:r>
            <a:rPr lang="en-US" altLang="zh-CN" sz="2700" kern="1200" dirty="0" smtClean="0"/>
            <a:t>Risk</a:t>
          </a:r>
          <a:endParaRPr lang="zh-CN" altLang="en-US" sz="2700" kern="1200" dirty="0"/>
        </a:p>
      </dsp:txBody>
      <dsp:txXfrm>
        <a:off x="2679605" y="2106820"/>
        <a:ext cx="720639" cy="720639"/>
      </dsp:txXfrm>
    </dsp:sp>
    <dsp:sp modelId="{9DD40739-07BB-4876-B5E8-3B7ED2596815}">
      <dsp:nvSpPr>
        <dsp:cNvPr id="0" name=""/>
        <dsp:cNvSpPr/>
      </dsp:nvSpPr>
      <dsp:spPr>
        <a:xfrm rot="16200000">
          <a:off x="2579926" y="1482485"/>
          <a:ext cx="919998" cy="30172"/>
        </a:xfrm>
        <a:custGeom>
          <a:avLst/>
          <a:gdLst/>
          <a:ahLst/>
          <a:cxnLst/>
          <a:rect l="0" t="0" r="0" b="0"/>
          <a:pathLst>
            <a:path>
              <a:moveTo>
                <a:pt x="0" y="15086"/>
              </a:moveTo>
              <a:lnTo>
                <a:pt x="919998" y="15086"/>
              </a:lnTo>
            </a:path>
          </a:pathLst>
        </a:custGeom>
        <a:noFill/>
        <a:ln w="1905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3016925" y="1474572"/>
        <a:ext cx="45999" cy="45999"/>
      </dsp:txXfrm>
    </dsp:sp>
    <dsp:sp modelId="{05EBDC75-E276-4886-8589-5831CB61B961}">
      <dsp:nvSpPr>
        <dsp:cNvPr id="0" name=""/>
        <dsp:cNvSpPr/>
      </dsp:nvSpPr>
      <dsp:spPr>
        <a:xfrm>
          <a:off x="2530356" y="18435"/>
          <a:ext cx="1019137" cy="1019137"/>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altLang="en-US" sz="1200" kern="1200" dirty="0" smtClean="0">
              <a:hlinkClick xmlns:r="http://schemas.openxmlformats.org/officeDocument/2006/relationships" r:id="" action="ppaction://hlinksldjump"/>
            </a:rPr>
            <a:t>Systemic</a:t>
          </a:r>
          <a:r>
            <a:rPr lang="en-US" altLang="en-US" sz="900" kern="1200" dirty="0" smtClean="0">
              <a:hlinkClick xmlns:r="http://schemas.openxmlformats.org/officeDocument/2006/relationships" r:id="" action="ppaction://hlinksldjump"/>
            </a:rPr>
            <a:t> risk</a:t>
          </a:r>
          <a:r>
            <a:rPr lang="zh-CN" altLang="en-US" sz="900" kern="1200" dirty="0" smtClean="0">
              <a:solidFill>
                <a:srgbClr val="FF0000"/>
              </a:solidFill>
            </a:rPr>
            <a:t>系统风险</a:t>
          </a:r>
          <a:endParaRPr lang="zh-CN" altLang="en-US" sz="900" kern="1200" dirty="0">
            <a:solidFill>
              <a:srgbClr val="FF0000"/>
            </a:solidFill>
          </a:endParaRPr>
        </a:p>
      </dsp:txBody>
      <dsp:txXfrm>
        <a:off x="2679605" y="167684"/>
        <a:ext cx="720639" cy="720639"/>
      </dsp:txXfrm>
    </dsp:sp>
    <dsp:sp modelId="{B65616E9-C436-477E-AD5B-BEAFA5C9DADF}">
      <dsp:nvSpPr>
        <dsp:cNvPr id="0" name=""/>
        <dsp:cNvSpPr/>
      </dsp:nvSpPr>
      <dsp:spPr>
        <a:xfrm rot="18600000">
          <a:off x="3203152" y="1709321"/>
          <a:ext cx="919998" cy="30172"/>
        </a:xfrm>
        <a:custGeom>
          <a:avLst/>
          <a:gdLst/>
          <a:ahLst/>
          <a:cxnLst/>
          <a:rect l="0" t="0" r="0" b="0"/>
          <a:pathLst>
            <a:path>
              <a:moveTo>
                <a:pt x="0" y="15086"/>
              </a:moveTo>
              <a:lnTo>
                <a:pt x="919998" y="15086"/>
              </a:lnTo>
            </a:path>
          </a:pathLst>
        </a:custGeom>
        <a:noFill/>
        <a:ln w="1905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3640151" y="1701407"/>
        <a:ext cx="45999" cy="45999"/>
      </dsp:txXfrm>
    </dsp:sp>
    <dsp:sp modelId="{E44CA9A1-9A0A-475D-AFBF-0D1790BEF60A}">
      <dsp:nvSpPr>
        <dsp:cNvPr id="0" name=""/>
        <dsp:cNvSpPr/>
      </dsp:nvSpPr>
      <dsp:spPr>
        <a:xfrm>
          <a:off x="3776809" y="472106"/>
          <a:ext cx="1019137" cy="1019137"/>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altLang="en-US" sz="1200" kern="1200" dirty="0" smtClean="0"/>
            <a:t>Liquidity risk</a:t>
          </a:r>
          <a:r>
            <a:rPr lang="zh-CN" altLang="en-US" sz="1200" kern="1200" dirty="0" smtClean="0">
              <a:solidFill>
                <a:srgbClr val="FF0000"/>
              </a:solidFill>
            </a:rPr>
            <a:t>流动性风险</a:t>
          </a:r>
        </a:p>
      </dsp:txBody>
      <dsp:txXfrm>
        <a:off x="3926058" y="621355"/>
        <a:ext cx="720639" cy="720639"/>
      </dsp:txXfrm>
    </dsp:sp>
    <dsp:sp modelId="{63762E79-9858-44E2-B20F-7A6E319CAC60}">
      <dsp:nvSpPr>
        <dsp:cNvPr id="0" name=""/>
        <dsp:cNvSpPr/>
      </dsp:nvSpPr>
      <dsp:spPr>
        <a:xfrm rot="21000000">
          <a:off x="3534764" y="2283690"/>
          <a:ext cx="919998" cy="30172"/>
        </a:xfrm>
        <a:custGeom>
          <a:avLst/>
          <a:gdLst/>
          <a:ahLst/>
          <a:cxnLst/>
          <a:rect l="0" t="0" r="0" b="0"/>
          <a:pathLst>
            <a:path>
              <a:moveTo>
                <a:pt x="0" y="15086"/>
              </a:moveTo>
              <a:lnTo>
                <a:pt x="919998" y="15086"/>
              </a:lnTo>
            </a:path>
          </a:pathLst>
        </a:custGeom>
        <a:noFill/>
        <a:ln w="1905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3971763" y="2275776"/>
        <a:ext cx="45999" cy="45999"/>
      </dsp:txXfrm>
    </dsp:sp>
    <dsp:sp modelId="{D4F7017E-5AD6-4514-8363-40A64C1F02C7}">
      <dsp:nvSpPr>
        <dsp:cNvPr id="0" name=""/>
        <dsp:cNvSpPr/>
      </dsp:nvSpPr>
      <dsp:spPr>
        <a:xfrm>
          <a:off x="4440033" y="1620843"/>
          <a:ext cx="1019137" cy="1019137"/>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altLang="en-US" sz="1200" kern="1200" dirty="0" smtClean="0"/>
            <a:t>Credit risk</a:t>
          </a:r>
          <a:r>
            <a:rPr lang="zh-CN" altLang="en-US" sz="1200" kern="1200" dirty="0" smtClean="0">
              <a:solidFill>
                <a:srgbClr val="FF0000"/>
              </a:solidFill>
            </a:rPr>
            <a:t>信用风险</a:t>
          </a:r>
        </a:p>
      </dsp:txBody>
      <dsp:txXfrm>
        <a:off x="4589282" y="1770092"/>
        <a:ext cx="720639" cy="720639"/>
      </dsp:txXfrm>
    </dsp:sp>
    <dsp:sp modelId="{20A3184A-B349-43CE-A85A-AA1C3BE6A4EF}">
      <dsp:nvSpPr>
        <dsp:cNvPr id="0" name=""/>
        <dsp:cNvSpPr/>
      </dsp:nvSpPr>
      <dsp:spPr>
        <a:xfrm rot="1800000">
          <a:off x="3419596" y="2936837"/>
          <a:ext cx="919998" cy="30172"/>
        </a:xfrm>
        <a:custGeom>
          <a:avLst/>
          <a:gdLst/>
          <a:ahLst/>
          <a:cxnLst/>
          <a:rect l="0" t="0" r="0" b="0"/>
          <a:pathLst>
            <a:path>
              <a:moveTo>
                <a:pt x="0" y="15086"/>
              </a:moveTo>
              <a:lnTo>
                <a:pt x="919998" y="15086"/>
              </a:lnTo>
            </a:path>
          </a:pathLst>
        </a:custGeom>
        <a:noFill/>
        <a:ln w="1905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3856596" y="2928924"/>
        <a:ext cx="45999" cy="45999"/>
      </dsp:txXfrm>
    </dsp:sp>
    <dsp:sp modelId="{3B4CCEAF-AEB0-4018-AE0D-C9566D3E962B}">
      <dsp:nvSpPr>
        <dsp:cNvPr id="0" name=""/>
        <dsp:cNvSpPr/>
      </dsp:nvSpPr>
      <dsp:spPr>
        <a:xfrm>
          <a:off x="4209697" y="2927139"/>
          <a:ext cx="1019137" cy="1019137"/>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altLang="en-US" sz="1200" kern="1200" dirty="0" smtClean="0"/>
            <a:t>Foreign</a:t>
          </a:r>
          <a:r>
            <a:rPr lang="en-US" altLang="en-US" sz="900" kern="1200" dirty="0" smtClean="0"/>
            <a:t> </a:t>
          </a:r>
          <a:r>
            <a:rPr lang="en-US" altLang="en-US" sz="1200" kern="1200" dirty="0" smtClean="0"/>
            <a:t>exchange</a:t>
          </a:r>
          <a:r>
            <a:rPr lang="en-US" altLang="en-US" sz="900" kern="1200" dirty="0" smtClean="0"/>
            <a:t> </a:t>
          </a:r>
          <a:r>
            <a:rPr lang="en-US" altLang="en-US" sz="1200" kern="1200" dirty="0" smtClean="0"/>
            <a:t>risk</a:t>
          </a:r>
          <a:r>
            <a:rPr lang="zh-CN" altLang="en-US" sz="1200" kern="1200" dirty="0" smtClean="0">
              <a:solidFill>
                <a:srgbClr val="FF0000"/>
              </a:solidFill>
            </a:rPr>
            <a:t>外汇风险</a:t>
          </a:r>
        </a:p>
      </dsp:txBody>
      <dsp:txXfrm>
        <a:off x="4358946" y="3076388"/>
        <a:ext cx="720639" cy="720639"/>
      </dsp:txXfrm>
    </dsp:sp>
    <dsp:sp modelId="{7EF57EA6-CCAA-4E0A-B04F-C59436050D5C}">
      <dsp:nvSpPr>
        <dsp:cNvPr id="0" name=""/>
        <dsp:cNvSpPr/>
      </dsp:nvSpPr>
      <dsp:spPr>
        <a:xfrm rot="4200000">
          <a:off x="2911538" y="3363149"/>
          <a:ext cx="919998" cy="30172"/>
        </a:xfrm>
        <a:custGeom>
          <a:avLst/>
          <a:gdLst/>
          <a:ahLst/>
          <a:cxnLst/>
          <a:rect l="0" t="0" r="0" b="0"/>
          <a:pathLst>
            <a:path>
              <a:moveTo>
                <a:pt x="0" y="15086"/>
              </a:moveTo>
              <a:lnTo>
                <a:pt x="919998" y="15086"/>
              </a:lnTo>
            </a:path>
          </a:pathLst>
        </a:custGeom>
        <a:noFill/>
        <a:ln w="1905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3348537" y="3355236"/>
        <a:ext cx="45999" cy="45999"/>
      </dsp:txXfrm>
    </dsp:sp>
    <dsp:sp modelId="{A7000FE6-6D39-4A2D-90FA-5BD7F75DFE35}">
      <dsp:nvSpPr>
        <dsp:cNvPr id="0" name=""/>
        <dsp:cNvSpPr/>
      </dsp:nvSpPr>
      <dsp:spPr>
        <a:xfrm>
          <a:off x="3193580" y="3779763"/>
          <a:ext cx="1019137" cy="1019137"/>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altLang="en-US" sz="1200" kern="1200" dirty="0" smtClean="0"/>
            <a:t>Interest</a:t>
          </a:r>
          <a:r>
            <a:rPr lang="en-US" altLang="en-US" sz="900" kern="1200" dirty="0" smtClean="0"/>
            <a:t> rate </a:t>
          </a:r>
          <a:r>
            <a:rPr lang="en-US" altLang="en-US" sz="1200" kern="1200" dirty="0" smtClean="0"/>
            <a:t>risk</a:t>
          </a:r>
          <a:r>
            <a:rPr lang="zh-CN" altLang="en-US" sz="1200" kern="1200" dirty="0" smtClean="0">
              <a:solidFill>
                <a:srgbClr val="FF0000"/>
              </a:solidFill>
            </a:rPr>
            <a:t>利率风险</a:t>
          </a:r>
        </a:p>
      </dsp:txBody>
      <dsp:txXfrm>
        <a:off x="3342829" y="3929012"/>
        <a:ext cx="720639" cy="720639"/>
      </dsp:txXfrm>
    </dsp:sp>
    <dsp:sp modelId="{8908932F-A136-465B-9572-6C423FD24AD1}">
      <dsp:nvSpPr>
        <dsp:cNvPr id="0" name=""/>
        <dsp:cNvSpPr/>
      </dsp:nvSpPr>
      <dsp:spPr>
        <a:xfrm rot="6600000">
          <a:off x="2248314" y="3363149"/>
          <a:ext cx="919998" cy="30172"/>
        </a:xfrm>
        <a:custGeom>
          <a:avLst/>
          <a:gdLst/>
          <a:ahLst/>
          <a:cxnLst/>
          <a:rect l="0" t="0" r="0" b="0"/>
          <a:pathLst>
            <a:path>
              <a:moveTo>
                <a:pt x="0" y="15086"/>
              </a:moveTo>
              <a:lnTo>
                <a:pt x="919998" y="15086"/>
              </a:lnTo>
            </a:path>
          </a:pathLst>
        </a:custGeom>
        <a:noFill/>
        <a:ln w="1905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rot="10800000">
        <a:off x="2685313" y="3355236"/>
        <a:ext cx="45999" cy="45999"/>
      </dsp:txXfrm>
    </dsp:sp>
    <dsp:sp modelId="{B3037197-0D86-4868-9BB5-61DD17D8987C}">
      <dsp:nvSpPr>
        <dsp:cNvPr id="0" name=""/>
        <dsp:cNvSpPr/>
      </dsp:nvSpPr>
      <dsp:spPr>
        <a:xfrm>
          <a:off x="1867133" y="3779763"/>
          <a:ext cx="1019137" cy="1019137"/>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en-US" altLang="en-US" sz="900" kern="1200" dirty="0" smtClean="0"/>
            <a:t>Market and </a:t>
          </a:r>
          <a:r>
            <a:rPr lang="en-US" altLang="en-US" sz="1200" kern="1200" dirty="0" smtClean="0"/>
            <a:t>economic</a:t>
          </a:r>
          <a:r>
            <a:rPr lang="en-US" altLang="en-US" sz="900" kern="1200" dirty="0" smtClean="0"/>
            <a:t> risk</a:t>
          </a:r>
          <a:r>
            <a:rPr lang="zh-CN" altLang="en-US" sz="900" kern="1200" dirty="0" smtClean="0">
              <a:solidFill>
                <a:srgbClr val="FF0000"/>
              </a:solidFill>
            </a:rPr>
            <a:t>市场和经济风险</a:t>
          </a:r>
          <a:endParaRPr lang="zh-CN" altLang="en-US" sz="900" kern="1200" dirty="0">
            <a:solidFill>
              <a:srgbClr val="FF0000"/>
            </a:solidFill>
          </a:endParaRPr>
        </a:p>
      </dsp:txBody>
      <dsp:txXfrm>
        <a:off x="2016382" y="3929012"/>
        <a:ext cx="720639" cy="720639"/>
      </dsp:txXfrm>
    </dsp:sp>
    <dsp:sp modelId="{3BF0BB9E-D73F-4883-BFB4-E7C188390D8F}">
      <dsp:nvSpPr>
        <dsp:cNvPr id="0" name=""/>
        <dsp:cNvSpPr/>
      </dsp:nvSpPr>
      <dsp:spPr>
        <a:xfrm rot="9000000">
          <a:off x="1740255" y="2936837"/>
          <a:ext cx="919998" cy="30172"/>
        </a:xfrm>
        <a:custGeom>
          <a:avLst/>
          <a:gdLst/>
          <a:ahLst/>
          <a:cxnLst/>
          <a:rect l="0" t="0" r="0" b="0"/>
          <a:pathLst>
            <a:path>
              <a:moveTo>
                <a:pt x="0" y="15086"/>
              </a:moveTo>
              <a:lnTo>
                <a:pt x="919998" y="15086"/>
              </a:lnTo>
            </a:path>
          </a:pathLst>
        </a:custGeom>
        <a:noFill/>
        <a:ln w="1905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rot="10800000">
        <a:off x="2177254" y="2928924"/>
        <a:ext cx="45999" cy="45999"/>
      </dsp:txXfrm>
    </dsp:sp>
    <dsp:sp modelId="{DD317062-2B79-4596-BFD2-74C3B9991373}">
      <dsp:nvSpPr>
        <dsp:cNvPr id="0" name=""/>
        <dsp:cNvSpPr/>
      </dsp:nvSpPr>
      <dsp:spPr>
        <a:xfrm>
          <a:off x="851015" y="2927139"/>
          <a:ext cx="1019137" cy="1019137"/>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altLang="en-US" sz="1200" kern="1200" dirty="0" smtClean="0"/>
            <a:t>Operational risks</a:t>
          </a:r>
          <a:r>
            <a:rPr lang="zh-CN" altLang="en-US" sz="1200" kern="1200" dirty="0" smtClean="0">
              <a:solidFill>
                <a:srgbClr val="FF0000"/>
              </a:solidFill>
            </a:rPr>
            <a:t>执行风险</a:t>
          </a:r>
        </a:p>
      </dsp:txBody>
      <dsp:txXfrm>
        <a:off x="1000264" y="3076388"/>
        <a:ext cx="720639" cy="720639"/>
      </dsp:txXfrm>
    </dsp:sp>
    <dsp:sp modelId="{4CD13380-7CA6-4638-82C9-467FC601F760}">
      <dsp:nvSpPr>
        <dsp:cNvPr id="0" name=""/>
        <dsp:cNvSpPr/>
      </dsp:nvSpPr>
      <dsp:spPr>
        <a:xfrm rot="11400000">
          <a:off x="1625088" y="2283690"/>
          <a:ext cx="919998" cy="30172"/>
        </a:xfrm>
        <a:custGeom>
          <a:avLst/>
          <a:gdLst/>
          <a:ahLst/>
          <a:cxnLst/>
          <a:rect l="0" t="0" r="0" b="0"/>
          <a:pathLst>
            <a:path>
              <a:moveTo>
                <a:pt x="0" y="15086"/>
              </a:moveTo>
              <a:lnTo>
                <a:pt x="919998" y="15086"/>
              </a:lnTo>
            </a:path>
          </a:pathLst>
        </a:custGeom>
        <a:noFill/>
        <a:ln w="1905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rot="10800000">
        <a:off x="2062087" y="2275776"/>
        <a:ext cx="45999" cy="45999"/>
      </dsp:txXfrm>
    </dsp:sp>
    <dsp:sp modelId="{019BA355-1DEE-4672-B7A1-7720D29AC044}">
      <dsp:nvSpPr>
        <dsp:cNvPr id="0" name=""/>
        <dsp:cNvSpPr/>
      </dsp:nvSpPr>
      <dsp:spPr>
        <a:xfrm>
          <a:off x="620680" y="1620843"/>
          <a:ext cx="1019137" cy="1019137"/>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altLang="en-US" sz="1200" kern="1200" dirty="0" smtClean="0"/>
            <a:t>Non-life insurance risk</a:t>
          </a:r>
          <a:r>
            <a:rPr lang="zh-CN" altLang="en-US" sz="1200" kern="1200" dirty="0" smtClean="0">
              <a:solidFill>
                <a:srgbClr val="FF0000"/>
              </a:solidFill>
            </a:rPr>
            <a:t>非寿险风险</a:t>
          </a:r>
          <a:endParaRPr lang="zh-CN" altLang="en-US" sz="1200" kern="1200" dirty="0">
            <a:solidFill>
              <a:srgbClr val="FF0000"/>
            </a:solidFill>
          </a:endParaRPr>
        </a:p>
      </dsp:txBody>
      <dsp:txXfrm>
        <a:off x="769929" y="1770092"/>
        <a:ext cx="720639" cy="720639"/>
      </dsp:txXfrm>
    </dsp:sp>
    <dsp:sp modelId="{5AAFA452-A4DC-4371-A86C-07D88F57924A}">
      <dsp:nvSpPr>
        <dsp:cNvPr id="0" name=""/>
        <dsp:cNvSpPr/>
      </dsp:nvSpPr>
      <dsp:spPr>
        <a:xfrm rot="13800000">
          <a:off x="1956699" y="1709321"/>
          <a:ext cx="919998" cy="30172"/>
        </a:xfrm>
        <a:custGeom>
          <a:avLst/>
          <a:gdLst/>
          <a:ahLst/>
          <a:cxnLst/>
          <a:rect l="0" t="0" r="0" b="0"/>
          <a:pathLst>
            <a:path>
              <a:moveTo>
                <a:pt x="0" y="15086"/>
              </a:moveTo>
              <a:lnTo>
                <a:pt x="919998" y="15086"/>
              </a:lnTo>
            </a:path>
          </a:pathLst>
        </a:custGeom>
        <a:noFill/>
        <a:ln w="1905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rot="10800000">
        <a:off x="2393699" y="1701407"/>
        <a:ext cx="45999" cy="45999"/>
      </dsp:txXfrm>
    </dsp:sp>
    <dsp:sp modelId="{F0BBC953-61B4-4794-9486-DC1C9DFBBF44}">
      <dsp:nvSpPr>
        <dsp:cNvPr id="0" name=""/>
        <dsp:cNvSpPr/>
      </dsp:nvSpPr>
      <dsp:spPr>
        <a:xfrm>
          <a:off x="1283903" y="472106"/>
          <a:ext cx="1019137" cy="1019137"/>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altLang="en-US" sz="1200" kern="1200" dirty="0" smtClean="0"/>
            <a:t>Demographic risk</a:t>
          </a:r>
          <a:r>
            <a:rPr lang="zh-CN" altLang="en-US" sz="1200" kern="1200" dirty="0" smtClean="0"/>
            <a:t>人口风险 </a:t>
          </a:r>
          <a:endParaRPr lang="zh-CN" altLang="en-US" sz="1200" kern="1200" dirty="0"/>
        </a:p>
      </dsp:txBody>
      <dsp:txXfrm>
        <a:off x="1433152" y="621355"/>
        <a:ext cx="720639" cy="720639"/>
      </dsp:txXfrm>
    </dsp:sp>
  </dsp:spTree>
</dsp:drawing>
</file>

<file path=ppt/diagrams/layout1.xml><?xml version="1.0" encoding="utf-8"?>
<dgm:layoutDef xmlns:dgm="http://schemas.openxmlformats.org/drawingml/2006/diagram" xmlns:a="http://schemas.openxmlformats.org/drawingml/2006/main" uniqueId="urn:microsoft.com/office/officeart/2005/8/layout/radial1">
  <dgm:title val=""/>
  <dgm:desc val=""/>
  <dgm:catLst>
    <dgm:cat type="relationship" pri="22000"/>
    <dgm:cat type="cycle" pri="10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node" refType="w" refFor="ch" refForName="centerShape" op="equ"/>
      <dgm:constr type="sp" refType="w" refFor="ch" refForName="node" fact="0.3"/>
      <dgm:constr type="sibSp" refType="w" refFor="ch" refForName="node" fact="0.3"/>
      <dgm:constr type="primFontSz" for="ch" forName="centerShape" val="65"/>
      <dgm:constr type="primFontSz" for="des" forName="node" op="equ" val="65"/>
      <dgm:constr type="primFontSz" for="des" forName="connTx" val="55"/>
      <dgm:constr type="primFontSz" for="des" forName="connTx" refType="primFontSz" refFor="ch" refForName="centerShape" op="lte" fact="0.8"/>
    </dgm:constrLst>
    <dgm:ruleLst/>
    <dgm:forEach name="Name6"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name="Name7" axis="ch">
        <dgm:forEach name="Name8" axis="self" ptType="parTrans">
          <dgm:layoutNode name="Name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connDist"/>
              <dgm:constr type="userA" for="ch" refType="connDist"/>
              <dgm:constr type="w" val="1"/>
              <dgm:constr type="h" val="5"/>
              <dgm:constr type="begPad"/>
              <dgm:constr type="endPad"/>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w" val="NaN" fact="0.8" max="NaN"/>
                <dgm:rule type="h" val="NaN" fact="1" max="NaN"/>
                <dgm:rule type="primFontSz" val="5" fact="NaN" max="NaN"/>
              </dgm:ruleLst>
            </dgm:layoutNode>
          </dgm:layoutNode>
        </dgm:forEach>
        <dgm:forEach name="Name10"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A4125A32-24CA-473A-BBD1-FF3FE66FF20B}" type="datetimeFigureOut">
              <a:rPr lang="zh-CN" altLang="en-US"/>
              <a:pPr>
                <a:defRPr/>
              </a:pPr>
              <a:t>2019/2/21</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smtClean="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5345DC40-55F2-4D4F-9DBF-2387D34AB5EA}" type="slidenum">
              <a:rPr lang="zh-CN" altLang="en-US"/>
              <a:pPr>
                <a:defRPr/>
              </a:pPr>
              <a:t>‹#›</a:t>
            </a:fld>
            <a:endParaRPr lang="zh-CN" altLang="en-US"/>
          </a:p>
        </p:txBody>
      </p:sp>
    </p:spTree>
    <p:extLst>
      <p:ext uri="{BB962C8B-B14F-4D97-AF65-F5344CB8AC3E}">
        <p14:creationId xmlns:p14="http://schemas.microsoft.com/office/powerpoint/2010/main" val="397169342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5345DC40-55F2-4D4F-9DBF-2387D34AB5EA}" type="slidenum">
              <a:rPr lang="zh-CN" altLang="en-US" smtClean="0"/>
              <a:pPr>
                <a:defRPr/>
              </a:pPr>
              <a:t>2</a:t>
            </a:fld>
            <a:endParaRPr lang="zh-CN" altLang="en-US"/>
          </a:p>
        </p:txBody>
      </p:sp>
    </p:spTree>
    <p:extLst>
      <p:ext uri="{BB962C8B-B14F-4D97-AF65-F5344CB8AC3E}">
        <p14:creationId xmlns:p14="http://schemas.microsoft.com/office/powerpoint/2010/main" val="22024120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5345DC40-55F2-4D4F-9DBF-2387D34AB5EA}" type="slidenum">
              <a:rPr lang="zh-CN" altLang="en-US" smtClean="0"/>
              <a:pPr>
                <a:defRPr/>
              </a:pPr>
              <a:t>4</a:t>
            </a:fld>
            <a:endParaRPr lang="zh-CN" altLang="en-US"/>
          </a:p>
        </p:txBody>
      </p:sp>
    </p:spTree>
    <p:extLst>
      <p:ext uri="{BB962C8B-B14F-4D97-AF65-F5344CB8AC3E}">
        <p14:creationId xmlns:p14="http://schemas.microsoft.com/office/powerpoint/2010/main" val="2398859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5345DC40-55F2-4D4F-9DBF-2387D34AB5EA}" type="slidenum">
              <a:rPr lang="zh-CN" altLang="en-US" smtClean="0"/>
              <a:pPr>
                <a:defRPr/>
              </a:pPr>
              <a:t>26</a:t>
            </a:fld>
            <a:endParaRPr lang="zh-CN" altLang="en-US"/>
          </a:p>
        </p:txBody>
      </p:sp>
    </p:spTree>
    <p:extLst>
      <p:ext uri="{BB962C8B-B14F-4D97-AF65-F5344CB8AC3E}">
        <p14:creationId xmlns:p14="http://schemas.microsoft.com/office/powerpoint/2010/main" val="6329609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smtClean="0"/>
              <a:t>OpRisk</a:t>
            </a:r>
            <a:r>
              <a:rPr lang="zh-CN" altLang="en-US" dirty="0" smtClean="0"/>
              <a:t>损失</a:t>
            </a:r>
            <a:r>
              <a:rPr lang="en-US" altLang="zh-CN" dirty="0" smtClean="0"/>
              <a:t>+</a:t>
            </a:r>
            <a:r>
              <a:rPr lang="zh-CN" altLang="en-US" dirty="0" smtClean="0"/>
              <a:t>在日经指数的位置（短暂的通话和放置</a:t>
            </a:r>
            <a:r>
              <a:rPr lang="en-US" altLang="zh-CN" dirty="0" smtClean="0"/>
              <a:t>;</a:t>
            </a:r>
            <a:r>
              <a:rPr lang="zh-CN" altLang="en-US" dirty="0" smtClean="0"/>
              <a:t>允许增益，如果日经不移动太多远下或上）</a:t>
            </a:r>
            <a:r>
              <a:rPr lang="en-US" altLang="zh-CN" dirty="0" smtClean="0"/>
              <a:t>+</a:t>
            </a:r>
            <a:r>
              <a:rPr lang="zh-CN" altLang="en-US" dirty="0" smtClean="0"/>
              <a:t>神户地震</a:t>
            </a:r>
            <a:r>
              <a:rPr lang="en-US" altLang="zh-CN" dirty="0" smtClean="0"/>
              <a:t>=</a:t>
            </a:r>
            <a:r>
              <a:rPr lang="zh-CN" altLang="en-US" dirty="0" smtClean="0"/>
              <a:t>损失</a:t>
            </a:r>
            <a:r>
              <a:rPr lang="en-US" altLang="zh-CN" dirty="0" smtClean="0"/>
              <a:t>13</a:t>
            </a:r>
            <a:r>
              <a:rPr lang="zh-CN" altLang="en-US" dirty="0" smtClean="0"/>
              <a:t>亿美元</a:t>
            </a:r>
          </a:p>
          <a:p>
            <a:r>
              <a:rPr lang="zh-CN" altLang="en-US" dirty="0" smtClean="0"/>
              <a:t>对冲基金</a:t>
            </a:r>
            <a:r>
              <a:rPr lang="en-US" altLang="zh-CN" dirty="0" smtClean="0"/>
              <a:t>; </a:t>
            </a:r>
            <a:r>
              <a:rPr lang="zh-CN" altLang="en-US" dirty="0" smtClean="0"/>
              <a:t>损失到衍生品交易，需要</a:t>
            </a:r>
            <a:r>
              <a:rPr lang="en-US" altLang="zh-CN" dirty="0" smtClean="0"/>
              <a:t>35</a:t>
            </a:r>
            <a:r>
              <a:rPr lang="zh-CN" altLang="en-US" dirty="0" smtClean="0"/>
              <a:t>亿美元的纾困，以防止崩溃</a:t>
            </a:r>
            <a:r>
              <a:rPr lang="en-US" altLang="zh-CN" dirty="0" smtClean="0"/>
              <a:t>;M. Scholes</a:t>
            </a:r>
            <a:r>
              <a:rPr lang="zh-CN" altLang="en-US" dirty="0" smtClean="0"/>
              <a:t>和</a:t>
            </a:r>
            <a:r>
              <a:rPr lang="en-US" altLang="zh-CN" dirty="0" smtClean="0"/>
              <a:t>R. Merton</a:t>
            </a:r>
            <a:r>
              <a:rPr lang="zh-CN" altLang="en-US" dirty="0" smtClean="0"/>
              <a:t>（诺贝尔奖获得者</a:t>
            </a:r>
            <a:r>
              <a:rPr lang="en-US" altLang="zh-CN" dirty="0" smtClean="0"/>
              <a:t>1997</a:t>
            </a:r>
            <a:r>
              <a:rPr lang="zh-CN" altLang="en-US" dirty="0" smtClean="0"/>
              <a:t>年）加盟。</a:t>
            </a:r>
          </a:p>
          <a:p>
            <a:r>
              <a:rPr lang="zh-CN" altLang="en-US" dirty="0" smtClean="0"/>
              <a:t>公平人寿险公司</a:t>
            </a:r>
            <a:r>
              <a:rPr lang="en-US" altLang="zh-CN" dirty="0" smtClean="0"/>
              <a:t>Equitable Life</a:t>
            </a:r>
            <a:r>
              <a:rPr lang="zh-CN" altLang="en-US" dirty="0" smtClean="0"/>
              <a:t>：</a:t>
            </a:r>
            <a:r>
              <a:rPr lang="en-US" altLang="zh-CN" dirty="0" smtClean="0"/>
              <a:t>1988</a:t>
            </a:r>
            <a:r>
              <a:rPr lang="zh-CN" altLang="en-US" dirty="0" smtClean="0"/>
              <a:t>年之前，公平人寿在</a:t>
            </a:r>
            <a:r>
              <a:rPr lang="en-US" altLang="zh-CN" dirty="0" smtClean="0"/>
              <a:t>1960</a:t>
            </a:r>
            <a:r>
              <a:rPr lang="zh-CN" altLang="en-US" dirty="0" smtClean="0"/>
              <a:t>～</a:t>
            </a:r>
            <a:r>
              <a:rPr lang="en-US" altLang="zh-CN" dirty="0" smtClean="0"/>
              <a:t>1988 </a:t>
            </a:r>
            <a:r>
              <a:rPr lang="zh-CN" altLang="en-US" dirty="0" smtClean="0"/>
              <a:t>年间销售了销售了约十万份平均预定利率为</a:t>
            </a:r>
            <a:r>
              <a:rPr lang="en-US" altLang="zh-CN" dirty="0" smtClean="0"/>
              <a:t>7%</a:t>
            </a:r>
            <a:r>
              <a:rPr lang="zh-CN" altLang="en-US" dirty="0" smtClean="0"/>
              <a:t>、最高预定利率达到</a:t>
            </a:r>
            <a:r>
              <a:rPr lang="en-US" altLang="zh-CN" dirty="0" smtClean="0"/>
              <a:t>11% </a:t>
            </a:r>
            <a:r>
              <a:rPr lang="zh-CN" altLang="en-US" dirty="0" smtClean="0"/>
              <a:t>的含有保证年金转换权的高预定利率分到</a:t>
            </a:r>
            <a:r>
              <a:rPr lang="en-US" altLang="zh-CN" dirty="0" smtClean="0"/>
              <a:t>%</a:t>
            </a:r>
            <a:r>
              <a:rPr lang="zh-CN" altLang="en-US" dirty="0" smtClean="0"/>
              <a:t>的含有保年金转换权的高预定利率分红养老金保单。</a:t>
            </a:r>
            <a:r>
              <a:rPr lang="en-US" altLang="zh-CN" dirty="0" smtClean="0"/>
              <a:t>1993</a:t>
            </a:r>
            <a:r>
              <a:rPr lang="zh-CN" altLang="en-US" dirty="0" smtClean="0"/>
              <a:t>年，目前的年金率低于担保率保单持有人行使期权。 公平的生活面临着巨大的负债增加（不适当对冲）。 到</a:t>
            </a:r>
            <a:r>
              <a:rPr lang="en-US" altLang="zh-CN" dirty="0" smtClean="0"/>
              <a:t>2001</a:t>
            </a:r>
            <a:r>
              <a:rPr lang="zh-CN" altLang="en-US" dirty="0" smtClean="0"/>
              <a:t>年，</a:t>
            </a:r>
            <a:r>
              <a:rPr lang="en-US" altLang="zh-CN" dirty="0" smtClean="0"/>
              <a:t>Equitable Life</a:t>
            </a:r>
            <a:r>
              <a:rPr lang="zh-CN" altLang="en-US" dirty="0" smtClean="0"/>
              <a:t>资金不足约</a:t>
            </a:r>
            <a:r>
              <a:rPr lang="en-US" altLang="zh-CN" dirty="0" smtClean="0"/>
              <a:t>45</a:t>
            </a:r>
            <a:r>
              <a:rPr lang="zh-CN" altLang="en-US" dirty="0" smtClean="0"/>
              <a:t>亿英镑。</a:t>
            </a:r>
          </a:p>
          <a:p>
            <a:endParaRPr lang="zh-CN" altLang="en-US" dirty="0"/>
          </a:p>
        </p:txBody>
      </p:sp>
      <p:sp>
        <p:nvSpPr>
          <p:cNvPr id="4" name="灯片编号占位符 3"/>
          <p:cNvSpPr>
            <a:spLocks noGrp="1"/>
          </p:cNvSpPr>
          <p:nvPr>
            <p:ph type="sldNum" sz="quarter" idx="10"/>
          </p:nvPr>
        </p:nvSpPr>
        <p:spPr/>
        <p:txBody>
          <a:bodyPr/>
          <a:lstStyle/>
          <a:p>
            <a:pPr>
              <a:defRPr/>
            </a:pPr>
            <a:fld id="{5345DC40-55F2-4D4F-9DBF-2387D34AB5EA}" type="slidenum">
              <a:rPr lang="zh-CN" altLang="en-US" smtClean="0"/>
              <a:pPr>
                <a:defRPr/>
              </a:pPr>
              <a:t>34</a:t>
            </a:fld>
            <a:endParaRPr lang="zh-CN" altLang="en-US"/>
          </a:p>
        </p:txBody>
      </p:sp>
    </p:spTree>
    <p:extLst>
      <p:ext uri="{BB962C8B-B14F-4D97-AF65-F5344CB8AC3E}">
        <p14:creationId xmlns:p14="http://schemas.microsoft.com/office/powerpoint/2010/main" val="2347161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21</a:t>
            </a:r>
            <a:r>
              <a:rPr lang="zh-CN" altLang="en-US" dirty="0" smtClean="0"/>
              <a:t>世纪初</a:t>
            </a:r>
          </a:p>
          <a:p>
            <a:r>
              <a:rPr lang="zh-CN" altLang="en-US" dirty="0" smtClean="0"/>
              <a:t>特点：不同类型的资产被转换为抵押债务</a:t>
            </a:r>
            <a:r>
              <a:rPr lang="en-US" altLang="zh-CN" dirty="0" err="1" smtClean="0"/>
              <a:t>obli</a:t>
            </a:r>
            <a:r>
              <a:rPr lang="en-US" altLang="zh-CN" dirty="0" smtClean="0"/>
              <a:t>-CDOs</a:t>
            </a:r>
            <a:r>
              <a:rPr lang="zh-CN" altLang="en-US" dirty="0" smtClean="0"/>
              <a:t>）。 信贷被给予低信用评级的借款人。</a:t>
            </a:r>
          </a:p>
          <a:p>
            <a:r>
              <a:rPr lang="zh-CN" altLang="en-US" dirty="0" smtClean="0"/>
              <a:t>到</a:t>
            </a:r>
            <a:r>
              <a:rPr lang="en-US" altLang="zh-CN" dirty="0" smtClean="0"/>
              <a:t>2008</a:t>
            </a:r>
            <a:r>
              <a:rPr lang="zh-CN" altLang="en-US" dirty="0" smtClean="0"/>
              <a:t>年，</a:t>
            </a:r>
            <a:r>
              <a:rPr lang="en-US" altLang="zh-CN" dirty="0" smtClean="0"/>
              <a:t>CDO</a:t>
            </a:r>
            <a:r>
              <a:rPr lang="zh-CN" altLang="en-US" dirty="0" smtClean="0"/>
              <a:t>发行量约为</a:t>
            </a:r>
            <a:r>
              <a:rPr lang="en-US" altLang="zh-CN" dirty="0" smtClean="0"/>
              <a:t>3</a:t>
            </a:r>
            <a:r>
              <a:rPr lang="zh-CN" altLang="en-US" dirty="0" smtClean="0"/>
              <a:t>万亿美元，用于信用违约互换（</a:t>
            </a:r>
            <a:r>
              <a:rPr lang="en-US" altLang="zh-CN" dirty="0" smtClean="0"/>
              <a:t>CDS</a:t>
            </a:r>
            <a:r>
              <a:rPr lang="zh-CN" altLang="en-US" dirty="0" smtClean="0"/>
              <a:t>）约</a:t>
            </a:r>
            <a:r>
              <a:rPr lang="en-US" altLang="zh-CN" dirty="0" smtClean="0"/>
              <a:t>30</a:t>
            </a:r>
            <a:r>
              <a:rPr lang="zh-CN" altLang="en-US" dirty="0" smtClean="0"/>
              <a:t>万亿美元。</a:t>
            </a:r>
            <a:r>
              <a:rPr lang="en-US" altLang="zh-CN" dirty="0" smtClean="0"/>
              <a:t>CDS</a:t>
            </a:r>
            <a:r>
              <a:rPr lang="zh-CN" altLang="en-US" dirty="0" smtClean="0"/>
              <a:t>被投资者用来推测（改变）信用风险。</a:t>
            </a:r>
            <a:r>
              <a:rPr lang="en-US" altLang="zh-CN" dirty="0" smtClean="0"/>
              <a:t>……</a:t>
            </a:r>
            <a:r>
              <a:rPr lang="zh-CN" altLang="en-US" dirty="0" smtClean="0"/>
              <a:t>银行信用风险的分散。 。 。 投资者，而不是在其资产负债表上存储这些风险，帮助银行和整体金融体系更具弹性。</a:t>
            </a:r>
          </a:p>
          <a:p>
            <a:r>
              <a:rPr lang="en-US" altLang="zh-CN" dirty="0" smtClean="0"/>
              <a:t>of AIG</a:t>
            </a:r>
            <a:r>
              <a:rPr lang="zh-CN" altLang="en-US" dirty="0" smtClean="0"/>
              <a:t>金融产品公司首席执行官，</a:t>
            </a:r>
            <a:r>
              <a:rPr lang="en-US" altLang="zh-CN" dirty="0" smtClean="0"/>
              <a:t>2007</a:t>
            </a:r>
            <a:r>
              <a:rPr lang="zh-CN" altLang="en-US" dirty="0" smtClean="0"/>
              <a:t>年</a:t>
            </a:r>
            <a:r>
              <a:rPr lang="en-US" altLang="zh-CN" dirty="0" smtClean="0"/>
              <a:t>8</a:t>
            </a:r>
            <a:r>
              <a:rPr lang="zh-CN" altLang="en-US" dirty="0" smtClean="0"/>
              <a:t>月：“对我们来说，很难让我们在没有任何偏袒的情况下，在任何种类的理性境界中看到一个场景，一美元在任何这些交易“。</a:t>
            </a:r>
          </a:p>
          <a:p>
            <a:r>
              <a:rPr lang="zh-CN" altLang="en-US" dirty="0" smtClean="0"/>
              <a:t>并不是所有</a:t>
            </a:r>
            <a:r>
              <a:rPr lang="en-US" altLang="zh-CN" dirty="0" smtClean="0"/>
              <a:t>CDO</a:t>
            </a:r>
            <a:r>
              <a:rPr lang="zh-CN" altLang="en-US" dirty="0" smtClean="0"/>
              <a:t>的风险都分散了，大型银行自己持有很多（见</a:t>
            </a:r>
            <a:r>
              <a:rPr lang="en-US" altLang="zh-CN" dirty="0" smtClean="0"/>
              <a:t>Acharya</a:t>
            </a:r>
            <a:r>
              <a:rPr lang="zh-CN" altLang="en-US" dirty="0" smtClean="0"/>
              <a:t>等人（</a:t>
            </a:r>
            <a:r>
              <a:rPr lang="en-US" altLang="zh-CN" dirty="0" smtClean="0"/>
              <a:t>2009</a:t>
            </a:r>
            <a:r>
              <a:rPr lang="zh-CN" altLang="en-US" dirty="0" smtClean="0"/>
              <a:t>））：“从</a:t>
            </a:r>
            <a:r>
              <a:rPr lang="en-US" altLang="zh-CN" dirty="0" smtClean="0"/>
              <a:t>2006</a:t>
            </a:r>
            <a:r>
              <a:rPr lang="zh-CN" altLang="en-US" dirty="0" smtClean="0"/>
              <a:t>年开始，</a:t>
            </a:r>
            <a:r>
              <a:rPr lang="en-US" altLang="zh-CN" dirty="0" smtClean="0"/>
              <a:t>UBS</a:t>
            </a:r>
            <a:r>
              <a:rPr lang="zh-CN" altLang="en-US" dirty="0" smtClean="0"/>
              <a:t>的</a:t>
            </a:r>
            <a:r>
              <a:rPr lang="en-US" altLang="zh-CN" dirty="0" smtClean="0"/>
              <a:t>CDO</a:t>
            </a:r>
            <a:r>
              <a:rPr lang="zh-CN" altLang="en-US" dirty="0" smtClean="0"/>
              <a:t>集团注意到他们</a:t>
            </a:r>
          </a:p>
          <a:p>
            <a:r>
              <a:rPr lang="zh-CN" altLang="en-US" dirty="0" smtClean="0"/>
              <a:t>风险管理系统将</a:t>
            </a:r>
            <a:r>
              <a:rPr lang="en-US" altLang="zh-CN" dirty="0" smtClean="0"/>
              <a:t>AAA</a:t>
            </a:r>
            <a:r>
              <a:rPr lang="zh-CN" altLang="en-US" dirty="0" smtClean="0"/>
              <a:t>证券视为基本无风险的，即使它们产生了溢价（免费午餐）。 所以他们决定坚持他们而不是卖他们！在</a:t>
            </a:r>
            <a:r>
              <a:rPr lang="en-US" altLang="zh-CN" dirty="0" smtClean="0"/>
              <a:t>02/06</a:t>
            </a:r>
            <a:r>
              <a:rPr lang="zh-CN" altLang="en-US" dirty="0" smtClean="0"/>
              <a:t>年，他们持有不到</a:t>
            </a:r>
            <a:r>
              <a:rPr lang="en-US" altLang="zh-CN" dirty="0" smtClean="0"/>
              <a:t>50</a:t>
            </a:r>
            <a:r>
              <a:rPr lang="zh-CN" altLang="en-US" dirty="0" smtClean="0"/>
              <a:t>亿美元的</a:t>
            </a:r>
            <a:r>
              <a:rPr lang="en-US" altLang="zh-CN" dirty="0" smtClean="0"/>
              <a:t>CDO</a:t>
            </a:r>
            <a:r>
              <a:rPr lang="zh-CN" altLang="en-US" dirty="0" smtClean="0"/>
              <a:t>办公桌</a:t>
            </a:r>
          </a:p>
          <a:p>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pPr>
              <a:defRPr/>
            </a:pPr>
            <a:fld id="{5345DC40-55F2-4D4F-9DBF-2387D34AB5EA}" type="slidenum">
              <a:rPr lang="zh-CN" altLang="en-US" smtClean="0"/>
              <a:pPr>
                <a:defRPr/>
              </a:pPr>
              <a:t>35</a:t>
            </a:fld>
            <a:endParaRPr lang="zh-CN" altLang="en-US"/>
          </a:p>
        </p:txBody>
      </p:sp>
    </p:spTree>
    <p:extLst>
      <p:ext uri="{BB962C8B-B14F-4D97-AF65-F5344CB8AC3E}">
        <p14:creationId xmlns:p14="http://schemas.microsoft.com/office/powerpoint/2010/main" val="17821855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5345DC40-55F2-4D4F-9DBF-2387D34AB5EA}" type="slidenum">
              <a:rPr lang="zh-CN" altLang="en-US" smtClean="0"/>
              <a:pPr>
                <a:defRPr/>
              </a:pPr>
              <a:t>36</a:t>
            </a:fld>
            <a:endParaRPr lang="zh-CN" altLang="en-US"/>
          </a:p>
        </p:txBody>
      </p:sp>
    </p:spTree>
    <p:extLst>
      <p:ext uri="{BB962C8B-B14F-4D97-AF65-F5344CB8AC3E}">
        <p14:creationId xmlns:p14="http://schemas.microsoft.com/office/powerpoint/2010/main" val="27465305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3" name="矩形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矩形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矩形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矩形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矩形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圆角矩形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圆角矩形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矩形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矩形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矩形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矩形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标题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zh-CN" altLang="en-US" smtClean="0"/>
              <a:t>单击此处编辑母版标题样式</a:t>
            </a:r>
            <a:endParaRPr kumimoji="0" lang="en-US"/>
          </a:p>
        </p:txBody>
      </p:sp>
      <p:sp>
        <p:nvSpPr>
          <p:cNvPr id="9" name="副标题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smtClean="0"/>
              <a:t>单击此处编辑母版副标题样式</a:t>
            </a:r>
            <a:endParaRPr kumimoji="0" lang="en-US"/>
          </a:p>
        </p:txBody>
      </p:sp>
      <p:sp>
        <p:nvSpPr>
          <p:cNvPr id="28" name="日期占位符 27"/>
          <p:cNvSpPr>
            <a:spLocks noGrp="1"/>
          </p:cNvSpPr>
          <p:nvPr>
            <p:ph type="dt" sz="half" idx="10"/>
          </p:nvPr>
        </p:nvSpPr>
        <p:spPr>
          <a:xfrm>
            <a:off x="6705600" y="4206240"/>
            <a:ext cx="960120" cy="457200"/>
          </a:xfrm>
        </p:spPr>
        <p:txBody>
          <a:bodyPr/>
          <a:lstStyle/>
          <a:p>
            <a:pPr>
              <a:defRPr/>
            </a:pPr>
            <a:endParaRPr lang="en-US" altLang="zh-CN"/>
          </a:p>
        </p:txBody>
      </p:sp>
      <p:sp>
        <p:nvSpPr>
          <p:cNvPr id="17" name="页脚占位符 16"/>
          <p:cNvSpPr>
            <a:spLocks noGrp="1"/>
          </p:cNvSpPr>
          <p:nvPr>
            <p:ph type="ftr" sz="quarter" idx="11"/>
          </p:nvPr>
        </p:nvSpPr>
        <p:spPr>
          <a:xfrm>
            <a:off x="5410200" y="4205288"/>
            <a:ext cx="1295400" cy="457200"/>
          </a:xfrm>
        </p:spPr>
        <p:txBody>
          <a:bodyPr/>
          <a:lstStyle/>
          <a:p>
            <a:pPr>
              <a:defRPr/>
            </a:pPr>
            <a:endParaRPr lang="en-US" altLang="zh-CN"/>
          </a:p>
        </p:txBody>
      </p:sp>
      <p:sp>
        <p:nvSpPr>
          <p:cNvPr id="29" name="灯片编号占位符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pPr>
              <a:defRPr/>
            </a:pPr>
            <a:fld id="{869CAAEB-970B-4112-8203-3B26FFC2DF2C}" type="slidenum">
              <a:rPr lang="en-US" altLang="zh-CN" smtClean="0"/>
              <a:pPr>
                <a:defRPr/>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22548F46-0A01-41B5-BA07-C914B5F23EE9}" type="slidenum">
              <a:rPr lang="en-US" altLang="zh-CN" smtClean="0"/>
              <a:pPr>
                <a:defRPr/>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81800" y="1143000"/>
            <a:ext cx="1905000" cy="5486400"/>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1143000"/>
            <a:ext cx="6248400" cy="5486400"/>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A964B983-0C49-4364-B1D9-3A29C6DB3C09}" type="slidenum">
              <a:rPr lang="en-US" altLang="zh-CN" smtClean="0"/>
              <a:pPr>
                <a:defRPr/>
              </a:pPr>
              <a:t>‹#›</a:t>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685800" y="533400"/>
            <a:ext cx="7772400" cy="533400"/>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685800" y="1295400"/>
            <a:ext cx="7772400" cy="4800600"/>
          </a:xfrm>
        </p:spPr>
        <p:txBody>
          <a:bodyPr/>
          <a:lstStyle/>
          <a:p>
            <a:endParaRPr lang="zh-CN" altLang="en-US"/>
          </a:p>
        </p:txBody>
      </p:sp>
      <p:sp>
        <p:nvSpPr>
          <p:cNvPr id="4" name="日期占位符 3"/>
          <p:cNvSpPr>
            <a:spLocks noGrp="1"/>
          </p:cNvSpPr>
          <p:nvPr>
            <p:ph type="dt" sz="half" idx="10"/>
          </p:nvPr>
        </p:nvSpPr>
        <p:spPr>
          <a:xfrm>
            <a:off x="685800" y="6248400"/>
            <a:ext cx="1905000" cy="457200"/>
          </a:xfrm>
        </p:spPr>
        <p:txBody>
          <a:bodyPr/>
          <a:lstStyle>
            <a:lvl1pPr>
              <a:defRPr/>
            </a:lvl1pPr>
          </a:lstStyle>
          <a:p>
            <a:fld id="{CF04F3FF-C0D2-4151-85B6-C23849BFC392}" type="datetime1">
              <a:rPr lang="zh-CN" altLang="en-US"/>
              <a:pPr/>
              <a:t>2019/2/21</a:t>
            </a:fld>
            <a:endParaRPr lang="en-US" altLang="zh-CN"/>
          </a:p>
        </p:txBody>
      </p:sp>
      <p:sp>
        <p:nvSpPr>
          <p:cNvPr id="5" name="页脚占位符 4"/>
          <p:cNvSpPr>
            <a:spLocks noGrp="1"/>
          </p:cNvSpPr>
          <p:nvPr>
            <p:ph type="ftr" sz="quarter" idx="11"/>
          </p:nvPr>
        </p:nvSpPr>
        <p:spPr>
          <a:xfrm>
            <a:off x="2700338" y="6248400"/>
            <a:ext cx="3743325" cy="457200"/>
          </a:xfrm>
        </p:spPr>
        <p:txBody>
          <a:bodyPr/>
          <a:lstStyle>
            <a:lvl1pPr>
              <a:defRPr/>
            </a:lvl1pPr>
          </a:lstStyle>
          <a:p>
            <a:r>
              <a:rPr lang="en-US" altLang="zh-CN" dirty="0" smtClean="0"/>
              <a:t> </a:t>
            </a:r>
            <a:endParaRPr lang="en-US" altLang="zh-CN" dirty="0"/>
          </a:p>
        </p:txBody>
      </p:sp>
      <p:sp>
        <p:nvSpPr>
          <p:cNvPr id="6" name="灯片编号占位符 5"/>
          <p:cNvSpPr>
            <a:spLocks noGrp="1"/>
          </p:cNvSpPr>
          <p:nvPr>
            <p:ph type="sldNum" sz="quarter" idx="12"/>
          </p:nvPr>
        </p:nvSpPr>
        <p:spPr>
          <a:xfrm>
            <a:off x="6553200" y="6248400"/>
            <a:ext cx="1905000" cy="457200"/>
          </a:xfrm>
        </p:spPr>
        <p:txBody>
          <a:bodyPr/>
          <a:lstStyle>
            <a:lvl1pPr>
              <a:defRPr/>
            </a:lvl1pPr>
          </a:lstStyle>
          <a:p>
            <a:fld id="{94B21B56-80EC-4906-87E5-54B9CB9552CB}" type="slidenum">
              <a:rPr lang="en-US" altLang="zh-CN"/>
              <a:pPr/>
              <a:t>‹#›</a:t>
            </a:fld>
            <a:endParaRPr lang="en-US" altLang="zh-CN"/>
          </a:p>
        </p:txBody>
      </p:sp>
    </p:spTree>
    <p:extLst>
      <p:ext uri="{BB962C8B-B14F-4D97-AF65-F5344CB8AC3E}">
        <p14:creationId xmlns:p14="http://schemas.microsoft.com/office/powerpoint/2010/main" val="3972478146"/>
      </p:ext>
    </p:extLst>
  </p:cSld>
  <p:clrMapOvr>
    <a:masterClrMapping/>
  </p:clrMapOvr>
  <p:transition spd="med">
    <p:cover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idx="1"/>
          </p:nvPr>
        </p:nvSpPr>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23614363-12ED-49D0-9868-F4D0EE11299B}" type="slidenum">
              <a:rPr lang="en-US" altLang="zh-CN" smtClean="0"/>
              <a:pPr>
                <a:defRPr/>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smtClean="0"/>
              <a:t>单击此处编辑母版文本样式</a:t>
            </a:r>
          </a:p>
        </p:txBody>
      </p:sp>
      <p:sp>
        <p:nvSpPr>
          <p:cNvPr id="4" name="日期占位符 3"/>
          <p:cNvSpPr>
            <a:spLocks noGrp="1"/>
          </p:cNvSpPr>
          <p:nvPr>
            <p:ph type="dt" sz="half"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9430CC99-C671-4033-8E76-8E4DF90BB00B}" type="slidenum">
              <a:rPr lang="en-US" altLang="zh-CN" smtClean="0"/>
              <a:pPr>
                <a:defRPr/>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pPr>
              <a:defRPr/>
            </a:pPr>
            <a:endParaRPr lang="en-US" altLang="zh-CN"/>
          </a:p>
        </p:txBody>
      </p:sp>
      <p:sp>
        <p:nvSpPr>
          <p:cNvPr id="6" name="页脚占位符 5"/>
          <p:cNvSpPr>
            <a:spLocks noGrp="1"/>
          </p:cNvSpPr>
          <p:nvPr>
            <p:ph type="ftr" sz="quarter" idx="11"/>
          </p:nvPr>
        </p:nvSpPr>
        <p:spPr/>
        <p:txBody>
          <a:bodyPr/>
          <a:lstStyle/>
          <a:p>
            <a:pPr>
              <a:defRPr/>
            </a:pPr>
            <a:endParaRPr lang="en-US" altLang="zh-CN"/>
          </a:p>
        </p:txBody>
      </p:sp>
      <p:sp>
        <p:nvSpPr>
          <p:cNvPr id="7" name="灯片编号占位符 6"/>
          <p:cNvSpPr>
            <a:spLocks noGrp="1"/>
          </p:cNvSpPr>
          <p:nvPr>
            <p:ph type="sldNum" sz="quarter" idx="12"/>
          </p:nvPr>
        </p:nvSpPr>
        <p:spPr/>
        <p:txBody>
          <a:bodyPr/>
          <a:lstStyle/>
          <a:p>
            <a:pPr>
              <a:defRPr/>
            </a:pPr>
            <a:fld id="{566F4A23-F5DB-406D-BAFF-E5A6491B5DAB}" type="slidenum">
              <a:rPr lang="en-US" altLang="zh-CN" smtClean="0"/>
              <a:pPr>
                <a:defRPr/>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381000" y="1143000"/>
            <a:ext cx="8382000" cy="1069848"/>
          </a:xfrm>
        </p:spPr>
        <p:txBody>
          <a:bodyPr anchor="ctr"/>
          <a:lstStyle>
            <a:lvl1pPr>
              <a:defRPr sz="4000" b="0" i="0" cap="none" baseline="0"/>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p>
        </p:txBody>
      </p:sp>
      <p:sp>
        <p:nvSpPr>
          <p:cNvPr id="4" name="文本占位符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p>
        </p:txBody>
      </p:sp>
      <p:sp>
        <p:nvSpPr>
          <p:cNvPr id="5" name="内容占位符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6" name="内容占位符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26" name="日期占位符 25"/>
          <p:cNvSpPr>
            <a:spLocks noGrp="1"/>
          </p:cNvSpPr>
          <p:nvPr>
            <p:ph type="dt" sz="half" idx="10"/>
          </p:nvPr>
        </p:nvSpPr>
        <p:spPr/>
        <p:txBody>
          <a:bodyPr rtlCol="0"/>
          <a:lstStyle/>
          <a:p>
            <a:pPr>
              <a:defRPr/>
            </a:pPr>
            <a:endParaRPr lang="en-US" altLang="zh-CN"/>
          </a:p>
        </p:txBody>
      </p:sp>
      <p:sp>
        <p:nvSpPr>
          <p:cNvPr id="27" name="灯片编号占位符 26"/>
          <p:cNvSpPr>
            <a:spLocks noGrp="1"/>
          </p:cNvSpPr>
          <p:nvPr>
            <p:ph type="sldNum" sz="quarter" idx="11"/>
          </p:nvPr>
        </p:nvSpPr>
        <p:spPr/>
        <p:txBody>
          <a:bodyPr rtlCol="0"/>
          <a:lstStyle/>
          <a:p>
            <a:pPr>
              <a:defRPr/>
            </a:pPr>
            <a:fld id="{ADCAF967-9DD7-4504-8258-F6FFD68D5010}" type="slidenum">
              <a:rPr lang="en-US" altLang="zh-CN" smtClean="0"/>
              <a:pPr>
                <a:defRPr/>
              </a:pPr>
              <a:t>‹#›</a:t>
            </a:fld>
            <a:endParaRPr lang="en-US" altLang="zh-CN"/>
          </a:p>
        </p:txBody>
      </p:sp>
      <p:sp>
        <p:nvSpPr>
          <p:cNvPr id="28" name="页脚占位符 27"/>
          <p:cNvSpPr>
            <a:spLocks noGrp="1"/>
          </p:cNvSpPr>
          <p:nvPr>
            <p:ph type="ftr" sz="quarter" idx="12"/>
          </p:nvPr>
        </p:nvSpPr>
        <p:spPr/>
        <p:txBody>
          <a:bodyPr rtlCol="0"/>
          <a:lstStyle/>
          <a:p>
            <a:pPr>
              <a:defRPr/>
            </a:pPr>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a:xfrm>
            <a:off x="6583680" y="612648"/>
            <a:ext cx="957264" cy="457200"/>
          </a:xfrm>
        </p:spPr>
        <p:txBody>
          <a:bodyPr/>
          <a:lstStyle/>
          <a:p>
            <a:pPr>
              <a:defRPr/>
            </a:pPr>
            <a:endParaRPr lang="en-US" altLang="zh-CN"/>
          </a:p>
        </p:txBody>
      </p:sp>
      <p:sp>
        <p:nvSpPr>
          <p:cNvPr id="4" name="页脚占位符 3"/>
          <p:cNvSpPr>
            <a:spLocks noGrp="1"/>
          </p:cNvSpPr>
          <p:nvPr>
            <p:ph type="ftr" sz="quarter" idx="11"/>
          </p:nvPr>
        </p:nvSpPr>
        <p:spPr>
          <a:xfrm>
            <a:off x="5257800" y="612648"/>
            <a:ext cx="1325880" cy="457200"/>
          </a:xfrm>
        </p:spPr>
        <p:txBody>
          <a:bodyPr/>
          <a:lstStyle/>
          <a:p>
            <a:pPr>
              <a:defRPr/>
            </a:pPr>
            <a:endParaRPr lang="en-US" altLang="zh-CN"/>
          </a:p>
        </p:txBody>
      </p:sp>
      <p:sp>
        <p:nvSpPr>
          <p:cNvPr id="5" name="灯片编号占位符 4"/>
          <p:cNvSpPr>
            <a:spLocks noGrp="1"/>
          </p:cNvSpPr>
          <p:nvPr>
            <p:ph type="sldNum" sz="quarter" idx="12"/>
          </p:nvPr>
        </p:nvSpPr>
        <p:spPr>
          <a:xfrm>
            <a:off x="8174736" y="2272"/>
            <a:ext cx="762000" cy="365760"/>
          </a:xfrm>
        </p:spPr>
        <p:txBody>
          <a:bodyPr/>
          <a:lstStyle/>
          <a:p>
            <a:pPr>
              <a:defRPr/>
            </a:pPr>
            <a:fld id="{F686A42A-ED83-4FCB-B252-C0EB42040691}" type="slidenum">
              <a:rPr lang="en-US" altLang="zh-CN" smtClean="0"/>
              <a:pPr>
                <a:defRPr/>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defRPr/>
            </a:pPr>
            <a:endParaRPr lang="en-US" altLang="zh-CN"/>
          </a:p>
        </p:txBody>
      </p:sp>
      <p:sp>
        <p:nvSpPr>
          <p:cNvPr id="3" name="页脚占位符 2"/>
          <p:cNvSpPr>
            <a:spLocks noGrp="1"/>
          </p:cNvSpPr>
          <p:nvPr>
            <p:ph type="ftr" sz="quarter" idx="11"/>
          </p:nvPr>
        </p:nvSpPr>
        <p:spPr/>
        <p:txBody>
          <a:bodyPr/>
          <a:lstStyle/>
          <a:p>
            <a:pPr>
              <a:defRPr/>
            </a:pPr>
            <a:endParaRPr lang="en-US" altLang="zh-CN"/>
          </a:p>
        </p:txBody>
      </p:sp>
      <p:sp>
        <p:nvSpPr>
          <p:cNvPr id="4" name="灯片编号占位符 3"/>
          <p:cNvSpPr>
            <a:spLocks noGrp="1"/>
          </p:cNvSpPr>
          <p:nvPr>
            <p:ph type="sldNum" sz="quarter" idx="12"/>
          </p:nvPr>
        </p:nvSpPr>
        <p:spPr/>
        <p:txBody>
          <a:bodyPr/>
          <a:lstStyle/>
          <a:p>
            <a:pPr>
              <a:defRPr/>
            </a:pPr>
            <a:fld id="{BCF2082B-0955-4492-8B64-313643DAE4CA}" type="slidenum">
              <a:rPr lang="en-US" altLang="zh-CN" smtClean="0"/>
              <a:pPr>
                <a:defRPr/>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5353496" y="1101970"/>
            <a:ext cx="3383280" cy="877824"/>
          </a:xfrm>
        </p:spPr>
        <p:txBody>
          <a:bodyPr anchor="b"/>
          <a:lstStyle>
            <a:lvl1pPr algn="l">
              <a:buNone/>
              <a:defRPr sz="1800" b="1"/>
            </a:lvl1pPr>
          </a:lstStyle>
          <a:p>
            <a:r>
              <a:rPr kumimoji="0" lang="zh-CN" altLang="en-US" smtClean="0"/>
              <a:t>单击此处编辑母版标题样式</a:t>
            </a:r>
            <a:endParaRPr kumimoji="0" lang="en-US"/>
          </a:p>
        </p:txBody>
      </p:sp>
      <p:sp>
        <p:nvSpPr>
          <p:cNvPr id="3" name="文本占位符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zh-CN" altLang="en-US" smtClean="0"/>
              <a:t>单击此处编辑母版文本样式</a:t>
            </a:r>
          </a:p>
        </p:txBody>
      </p:sp>
      <p:sp>
        <p:nvSpPr>
          <p:cNvPr id="4" name="内容占位符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pPr>
              <a:defRPr/>
            </a:pPr>
            <a:endParaRPr lang="en-US" altLang="zh-CN"/>
          </a:p>
        </p:txBody>
      </p:sp>
      <p:sp>
        <p:nvSpPr>
          <p:cNvPr id="6" name="页脚占位符 5"/>
          <p:cNvSpPr>
            <a:spLocks noGrp="1"/>
          </p:cNvSpPr>
          <p:nvPr>
            <p:ph type="ftr" sz="quarter" idx="11"/>
          </p:nvPr>
        </p:nvSpPr>
        <p:spPr/>
        <p:txBody>
          <a:bodyPr/>
          <a:lstStyle/>
          <a:p>
            <a:pPr>
              <a:defRPr/>
            </a:pPr>
            <a:endParaRPr lang="en-US" altLang="zh-CN"/>
          </a:p>
        </p:txBody>
      </p:sp>
      <p:sp>
        <p:nvSpPr>
          <p:cNvPr id="7" name="灯片编号占位符 6"/>
          <p:cNvSpPr>
            <a:spLocks noGrp="1"/>
          </p:cNvSpPr>
          <p:nvPr>
            <p:ph type="sldNum" sz="quarter" idx="12"/>
          </p:nvPr>
        </p:nvSpPr>
        <p:spPr/>
        <p:txBody>
          <a:bodyPr/>
          <a:lstStyle/>
          <a:p>
            <a:pPr>
              <a:defRPr/>
            </a:pPr>
            <a:fld id="{2E05CAB4-F49A-447D-97DE-2F8725A2DF85}" type="slidenum">
              <a:rPr lang="en-US" altLang="zh-CN" smtClean="0"/>
              <a:pPr>
                <a:defRPr/>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zh-CN" altLang="en-US" smtClean="0"/>
              <a:t>单击此处编辑母版标题样式</a:t>
            </a:r>
            <a:endParaRPr kumimoji="0" lang="en-US"/>
          </a:p>
        </p:txBody>
      </p:sp>
      <p:sp>
        <p:nvSpPr>
          <p:cNvPr id="3" name="图片占位符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zh-CN" altLang="en-US" smtClean="0"/>
              <a:t>单击图标添加图片</a:t>
            </a:r>
            <a:endParaRPr kumimoji="0" lang="en-US" dirty="0"/>
          </a:p>
        </p:txBody>
      </p:sp>
      <p:sp>
        <p:nvSpPr>
          <p:cNvPr id="4" name="文本占位符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zh-CN" altLang="en-US" smtClean="0"/>
              <a:t>单击此处编辑母版文本样式</a:t>
            </a:r>
          </a:p>
        </p:txBody>
      </p:sp>
      <p:sp>
        <p:nvSpPr>
          <p:cNvPr id="5" name="日期占位符 4"/>
          <p:cNvSpPr>
            <a:spLocks noGrp="1"/>
          </p:cNvSpPr>
          <p:nvPr>
            <p:ph type="dt" sz="half" idx="10"/>
          </p:nvPr>
        </p:nvSpPr>
        <p:spPr/>
        <p:txBody>
          <a:bodyPr/>
          <a:lstStyle/>
          <a:p>
            <a:pPr>
              <a:defRPr/>
            </a:pPr>
            <a:endParaRPr lang="en-US" altLang="zh-CN"/>
          </a:p>
        </p:txBody>
      </p:sp>
      <p:sp>
        <p:nvSpPr>
          <p:cNvPr id="6" name="页脚占位符 5"/>
          <p:cNvSpPr>
            <a:spLocks noGrp="1"/>
          </p:cNvSpPr>
          <p:nvPr>
            <p:ph type="ftr" sz="quarter" idx="11"/>
          </p:nvPr>
        </p:nvSpPr>
        <p:spPr/>
        <p:txBody>
          <a:bodyPr/>
          <a:lstStyle/>
          <a:p>
            <a:pPr>
              <a:defRPr/>
            </a:pPr>
            <a:endParaRPr lang="en-US" altLang="zh-CN"/>
          </a:p>
        </p:txBody>
      </p:sp>
      <p:sp>
        <p:nvSpPr>
          <p:cNvPr id="7" name="灯片编号占位符 6"/>
          <p:cNvSpPr>
            <a:spLocks noGrp="1"/>
          </p:cNvSpPr>
          <p:nvPr>
            <p:ph type="sldNum" sz="quarter" idx="12"/>
          </p:nvPr>
        </p:nvSpPr>
        <p:spPr/>
        <p:txBody>
          <a:bodyPr/>
          <a:lstStyle/>
          <a:p>
            <a:pPr>
              <a:defRPr/>
            </a:pPr>
            <a:fld id="{D32697EB-F847-4A28-99A0-80E47F5B19E8}" type="slidenum">
              <a:rPr lang="en-US" altLang="zh-CN" smtClean="0"/>
              <a:pPr>
                <a:defRPr/>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矩形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矩形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矩形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矩形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矩形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圆角矩形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圆角矩形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矩形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矩形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矩形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矩形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矩形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矩形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标题占位符 21"/>
          <p:cNvSpPr>
            <a:spLocks noGrp="1"/>
          </p:cNvSpPr>
          <p:nvPr>
            <p:ph type="title"/>
          </p:nvPr>
        </p:nvSpPr>
        <p:spPr>
          <a:xfrm>
            <a:off x="457200" y="1143000"/>
            <a:ext cx="8229600" cy="1066800"/>
          </a:xfrm>
          <a:prstGeom prst="rect">
            <a:avLst/>
          </a:prstGeom>
        </p:spPr>
        <p:txBody>
          <a:bodyPr vert="horz" anchor="ctr">
            <a:normAutofit/>
          </a:bodyPr>
          <a:lstStyle/>
          <a:p>
            <a:r>
              <a:rPr kumimoji="0" lang="zh-CN" altLang="en-US" smtClean="0"/>
              <a:t>单击此处编辑母版标题样式</a:t>
            </a:r>
            <a:endParaRPr kumimoji="0" lang="en-US"/>
          </a:p>
        </p:txBody>
      </p:sp>
      <p:sp>
        <p:nvSpPr>
          <p:cNvPr id="13" name="文本占位符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14" name="日期占位符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pPr>
              <a:defRPr/>
            </a:pPr>
            <a:endParaRPr lang="en-US" altLang="zh-CN"/>
          </a:p>
        </p:txBody>
      </p:sp>
      <p:sp>
        <p:nvSpPr>
          <p:cNvPr id="3" name="页脚占位符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pPr>
              <a:defRPr/>
            </a:pPr>
            <a:endParaRPr lang="en-US" altLang="zh-CN"/>
          </a:p>
        </p:txBody>
      </p:sp>
      <p:sp>
        <p:nvSpPr>
          <p:cNvPr id="23" name="灯片编号占位符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pPr>
              <a:defRPr/>
            </a:pPr>
            <a:fld id="{29BDE2D9-4488-49D0-BFCC-5565535CB2BA}" type="slidenum">
              <a:rPr lang="en-US" altLang="zh-CN" smtClean="0"/>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789" r:id="rId1"/>
    <p:sldLayoutId id="2147483790" r:id="rId2"/>
    <p:sldLayoutId id="2147483791" r:id="rId3"/>
    <p:sldLayoutId id="2147483792" r:id="rId4"/>
    <p:sldLayoutId id="2147483793" r:id="rId5"/>
    <p:sldLayoutId id="2147483794" r:id="rId6"/>
    <p:sldLayoutId id="2147483795" r:id="rId7"/>
    <p:sldLayoutId id="2147483796" r:id="rId8"/>
    <p:sldLayoutId id="2147483797" r:id="rId9"/>
    <p:sldLayoutId id="2147483798" r:id="rId10"/>
    <p:sldLayoutId id="2147483799" r:id="rId11"/>
    <p:sldLayoutId id="2147483800" r:id="rId12"/>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slide" Target="slide41.xml"/><Relationship Id="rId2" Type="http://schemas.openxmlformats.org/officeDocument/2006/relationships/slide" Target="slide4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hyperlink" Target="http://baike.baidu.com/view/134638.htm" TargetMode="External"/><Relationship Id="rId2" Type="http://schemas.openxmlformats.org/officeDocument/2006/relationships/hyperlink" Target="http://baike.baidu.com/view/968490.htm" TargetMode="Externa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hyperlink" Target="http://baike.baidu.com/view/277789.htm" TargetMode="External"/><Relationship Id="rId2" Type="http://schemas.openxmlformats.org/officeDocument/2006/relationships/hyperlink" Target="http://baike.baidu.com/view/1474245.htm" TargetMode="External"/><Relationship Id="rId1" Type="http://schemas.openxmlformats.org/officeDocument/2006/relationships/slideLayout" Target="../slideLayouts/slideLayout2.xml"/><Relationship Id="rId5" Type="http://schemas.openxmlformats.org/officeDocument/2006/relationships/hyperlink" Target="http://baike.baidu.com/view/175473.htm" TargetMode="External"/><Relationship Id="rId4" Type="http://schemas.openxmlformats.org/officeDocument/2006/relationships/hyperlink" Target="http://baike.baidu.com/view/133522.htm" TargetMode="External"/></Relationships>
</file>

<file path=ppt/slides/_rels/slide47.xml.rels><?xml version="1.0" encoding="UTF-8" standalone="yes"?>
<Relationships xmlns="http://schemas.openxmlformats.org/package/2006/relationships"><Relationship Id="rId3" Type="http://schemas.openxmlformats.org/officeDocument/2006/relationships/hyperlink" Target="http://baike.baidu.com/view/551370.htm" TargetMode="External"/><Relationship Id="rId2" Type="http://schemas.openxmlformats.org/officeDocument/2006/relationships/hyperlink" Target="http://baike.baidu.com/view/1687843.htm" TargetMode="Externa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ctrTitle"/>
          </p:nvPr>
        </p:nvSpPr>
        <p:spPr>
          <a:xfrm>
            <a:off x="685800" y="2286000"/>
            <a:ext cx="7772400" cy="1143000"/>
          </a:xfrm>
        </p:spPr>
        <p:txBody>
          <a:bodyPr/>
          <a:lstStyle/>
          <a:p>
            <a:pPr eaLnBrk="1" hangingPunct="1"/>
            <a:r>
              <a:rPr lang="zh-CN" altLang="en-US" dirty="0" smtClean="0"/>
              <a:t>风险管理</a:t>
            </a:r>
          </a:p>
        </p:txBody>
      </p:sp>
      <p:sp>
        <p:nvSpPr>
          <p:cNvPr id="8195" name="Rectangle 3"/>
          <p:cNvSpPr>
            <a:spLocks noGrp="1" noChangeArrowheads="1"/>
          </p:cNvSpPr>
          <p:nvPr>
            <p:ph type="subTitle" idx="1"/>
          </p:nvPr>
        </p:nvSpPr>
        <p:spPr/>
        <p:txBody>
          <a:bodyPr/>
          <a:lstStyle/>
          <a:p>
            <a:pPr eaLnBrk="1" hangingPunct="1"/>
            <a:r>
              <a:rPr lang="zh-CN" altLang="en-US" dirty="0" smtClean="0"/>
              <a:t>肖争艳</a:t>
            </a:r>
          </a:p>
          <a:p>
            <a:pPr eaLnBrk="1" hangingPunct="1"/>
            <a:r>
              <a:rPr lang="zh-CN" altLang="en-US" dirty="0" smtClean="0"/>
              <a:t>中国人民大学统计学院</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Operational risks</a:t>
            </a:r>
            <a:endParaRPr lang="zh-CN" altLang="en-US" dirty="0"/>
          </a:p>
        </p:txBody>
      </p:sp>
      <p:sp>
        <p:nvSpPr>
          <p:cNvPr id="3" name="内容占位符 2"/>
          <p:cNvSpPr>
            <a:spLocks noGrp="1"/>
          </p:cNvSpPr>
          <p:nvPr>
            <p:ph idx="1"/>
          </p:nvPr>
        </p:nvSpPr>
        <p:spPr/>
        <p:txBody>
          <a:bodyPr>
            <a:normAutofit fontScale="55000" lnSpcReduction="20000"/>
          </a:bodyPr>
          <a:lstStyle/>
          <a:p>
            <a:r>
              <a:rPr lang="en-US" altLang="zh-CN" b="1" dirty="0" smtClean="0"/>
              <a:t>Business continuity risk</a:t>
            </a:r>
          </a:p>
          <a:p>
            <a:r>
              <a:rPr lang="en-US" altLang="zh-CN" b="1" dirty="0" smtClean="0"/>
              <a:t>Regulatory risk</a:t>
            </a:r>
          </a:p>
          <a:p>
            <a:r>
              <a:rPr lang="en-US" altLang="zh-CN" b="1" dirty="0" smtClean="0"/>
              <a:t>Technology risk</a:t>
            </a:r>
          </a:p>
          <a:p>
            <a:r>
              <a:rPr lang="en-US" altLang="zh-CN" b="1" dirty="0" smtClean="0"/>
              <a:t>Crime risk</a:t>
            </a:r>
          </a:p>
          <a:p>
            <a:r>
              <a:rPr lang="en-US" altLang="zh-CN" b="1" dirty="0" smtClean="0"/>
              <a:t>People risk</a:t>
            </a:r>
          </a:p>
          <a:p>
            <a:pPr lvl="1"/>
            <a:r>
              <a:rPr lang="en-US" altLang="zh-CN" b="1" dirty="0" smtClean="0"/>
              <a:t>Employment-related risks</a:t>
            </a:r>
          </a:p>
          <a:p>
            <a:pPr lvl="1"/>
            <a:r>
              <a:rPr lang="en-US" altLang="zh-CN" b="1" dirty="0" smtClean="0"/>
              <a:t>Adverse selection</a:t>
            </a:r>
          </a:p>
          <a:p>
            <a:pPr lvl="1"/>
            <a:r>
              <a:rPr lang="en-US" altLang="zh-CN" b="1" dirty="0" smtClean="0"/>
              <a:t>Moral hazard</a:t>
            </a:r>
          </a:p>
          <a:p>
            <a:pPr lvl="1"/>
            <a:r>
              <a:rPr lang="en-US" altLang="zh-CN" b="1" dirty="0" smtClean="0"/>
              <a:t>Agency risk</a:t>
            </a:r>
          </a:p>
          <a:p>
            <a:r>
              <a:rPr lang="en-US" altLang="zh-CN" b="1" dirty="0" smtClean="0"/>
              <a:t>Bias</a:t>
            </a:r>
          </a:p>
          <a:p>
            <a:r>
              <a:rPr lang="en-US" altLang="zh-CN" b="1" dirty="0" smtClean="0"/>
              <a:t>Legal risk</a:t>
            </a:r>
          </a:p>
          <a:p>
            <a:r>
              <a:rPr lang="en-US" altLang="zh-CN" b="1" dirty="0" smtClean="0"/>
              <a:t>Process risk</a:t>
            </a:r>
          </a:p>
          <a:p>
            <a:r>
              <a:rPr lang="en-US" altLang="zh-CN" b="1" dirty="0" smtClean="0"/>
              <a:t>Model risk</a:t>
            </a:r>
          </a:p>
          <a:p>
            <a:r>
              <a:rPr lang="en-US" altLang="zh-CN" b="1" dirty="0" smtClean="0"/>
              <a:t>Data risk</a:t>
            </a:r>
          </a:p>
          <a:p>
            <a:r>
              <a:rPr lang="en-US" altLang="zh-CN" b="1" dirty="0" smtClean="0"/>
              <a:t>Reputational risk</a:t>
            </a:r>
          </a:p>
          <a:p>
            <a:r>
              <a:rPr lang="en-US" altLang="zh-CN" b="1" dirty="0" smtClean="0"/>
              <a:t>Project risk</a:t>
            </a:r>
          </a:p>
          <a:p>
            <a:r>
              <a:rPr lang="en-US" altLang="zh-CN" b="1" dirty="0" smtClean="0"/>
              <a:t>Strategic risk</a:t>
            </a:r>
          </a:p>
          <a:p>
            <a:endParaRPr lang="zh-CN" altLang="en-US" dirty="0"/>
          </a:p>
        </p:txBody>
      </p:sp>
      <p:sp>
        <p:nvSpPr>
          <p:cNvPr id="4" name="矩形 3"/>
          <p:cNvSpPr/>
          <p:nvPr/>
        </p:nvSpPr>
        <p:spPr>
          <a:xfrm>
            <a:off x="5148064" y="2209800"/>
            <a:ext cx="4572000" cy="4278094"/>
          </a:xfrm>
          <a:prstGeom prst="rect">
            <a:avLst/>
          </a:prstGeom>
        </p:spPr>
        <p:txBody>
          <a:bodyPr>
            <a:spAutoFit/>
          </a:bodyPr>
          <a:lstStyle/>
          <a:p>
            <a:r>
              <a:rPr lang="zh-CN" altLang="en-US" sz="1600" dirty="0"/>
              <a:t>业务连续性风险</a:t>
            </a:r>
          </a:p>
          <a:p>
            <a:r>
              <a:rPr lang="zh-CN" altLang="en-US" sz="1600" dirty="0"/>
              <a:t>监管风险</a:t>
            </a:r>
          </a:p>
          <a:p>
            <a:r>
              <a:rPr lang="zh-CN" altLang="en-US" sz="1600" dirty="0"/>
              <a:t>技术风险</a:t>
            </a:r>
          </a:p>
          <a:p>
            <a:r>
              <a:rPr lang="zh-CN" altLang="en-US" sz="1600" dirty="0"/>
              <a:t>犯罪的风险</a:t>
            </a:r>
          </a:p>
          <a:p>
            <a:r>
              <a:rPr lang="zh-CN" altLang="en-US" sz="1600" dirty="0" smtClean="0"/>
              <a:t>人</a:t>
            </a:r>
            <a:r>
              <a:rPr lang="zh-CN" altLang="en-US" sz="1600" dirty="0"/>
              <a:t>员</a:t>
            </a:r>
            <a:r>
              <a:rPr lang="zh-CN" altLang="en-US" sz="1600" dirty="0" smtClean="0"/>
              <a:t>风险</a:t>
            </a:r>
            <a:endParaRPr lang="zh-CN" altLang="en-US" sz="1600" dirty="0"/>
          </a:p>
          <a:p>
            <a:pPr lvl="1"/>
            <a:r>
              <a:rPr lang="zh-CN" altLang="en-US" sz="1600" dirty="0" smtClean="0"/>
              <a:t>雇员风险</a:t>
            </a:r>
            <a:endParaRPr lang="zh-CN" altLang="en-US" sz="1600" dirty="0"/>
          </a:p>
          <a:p>
            <a:pPr lvl="1"/>
            <a:r>
              <a:rPr lang="zh-CN" altLang="en-US" sz="1600" dirty="0"/>
              <a:t>逆向选择</a:t>
            </a:r>
          </a:p>
          <a:p>
            <a:pPr lvl="1"/>
            <a:r>
              <a:rPr lang="zh-CN" altLang="en-US" sz="1600" dirty="0"/>
              <a:t>道德风险</a:t>
            </a:r>
          </a:p>
          <a:p>
            <a:pPr lvl="1"/>
            <a:r>
              <a:rPr lang="zh-CN" altLang="en-US" sz="1600" dirty="0" smtClean="0"/>
              <a:t>代理风险</a:t>
            </a:r>
            <a:endParaRPr lang="zh-CN" altLang="en-US" sz="1600" dirty="0"/>
          </a:p>
          <a:p>
            <a:r>
              <a:rPr lang="zh-CN" altLang="en-US" sz="1600" dirty="0"/>
              <a:t>偏见</a:t>
            </a:r>
          </a:p>
          <a:p>
            <a:r>
              <a:rPr lang="zh-CN" altLang="en-US" sz="1600" dirty="0"/>
              <a:t>法律风险</a:t>
            </a:r>
          </a:p>
          <a:p>
            <a:r>
              <a:rPr lang="zh-CN" altLang="en-US" sz="1600" dirty="0"/>
              <a:t>过程风险</a:t>
            </a:r>
          </a:p>
          <a:p>
            <a:r>
              <a:rPr lang="zh-CN" altLang="en-US" sz="1600" dirty="0"/>
              <a:t>模型风险</a:t>
            </a:r>
          </a:p>
          <a:p>
            <a:r>
              <a:rPr lang="zh-CN" altLang="en-US" sz="1600" dirty="0"/>
              <a:t>数据风险</a:t>
            </a:r>
          </a:p>
          <a:p>
            <a:r>
              <a:rPr lang="zh-CN" altLang="en-US" sz="1600" dirty="0"/>
              <a:t>声誉风险</a:t>
            </a:r>
          </a:p>
          <a:p>
            <a:r>
              <a:rPr lang="zh-CN" altLang="en-US" sz="1600" dirty="0"/>
              <a:t>项目风险</a:t>
            </a:r>
          </a:p>
          <a:p>
            <a:r>
              <a:rPr lang="zh-CN" altLang="en-US" sz="1600" dirty="0"/>
              <a:t>战略风险</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Operational risks</a:t>
            </a:r>
            <a:endParaRPr lang="zh-CN" altLang="en-US" dirty="0"/>
          </a:p>
        </p:txBody>
      </p:sp>
      <p:sp>
        <p:nvSpPr>
          <p:cNvPr id="4" name="Rectangle 3"/>
          <p:cNvSpPr>
            <a:spLocks noGrp="1" noChangeArrowheads="1"/>
          </p:cNvSpPr>
          <p:nvPr>
            <p:ph idx="1"/>
          </p:nvPr>
        </p:nvSpPr>
        <p:spPr/>
        <p:txBody>
          <a:bodyPr/>
          <a:lstStyle/>
          <a:p>
            <a:pPr eaLnBrk="1" hangingPunct="1">
              <a:lnSpc>
                <a:spcPct val="80000"/>
              </a:lnSpc>
              <a:buFont typeface="Wingdings" pitchFamily="2" charset="2"/>
              <a:buNone/>
            </a:pPr>
            <a:r>
              <a:rPr lang="en-US" altLang="zh-CN" sz="2400" dirty="0" smtClean="0"/>
              <a:t>1</a:t>
            </a:r>
            <a:r>
              <a:rPr lang="zh-CN" altLang="en-US" sz="2400" dirty="0" smtClean="0"/>
              <a:t>、人员风险</a:t>
            </a:r>
          </a:p>
          <a:p>
            <a:pPr lvl="1" eaLnBrk="1" hangingPunct="1">
              <a:lnSpc>
                <a:spcPct val="80000"/>
              </a:lnSpc>
            </a:pPr>
            <a:r>
              <a:rPr lang="zh-CN" altLang="en-US" sz="2000" dirty="0" smtClean="0"/>
              <a:t>不能胜任</a:t>
            </a:r>
          </a:p>
          <a:p>
            <a:pPr lvl="1" eaLnBrk="1" hangingPunct="1">
              <a:lnSpc>
                <a:spcPct val="80000"/>
              </a:lnSpc>
            </a:pPr>
            <a:r>
              <a:rPr lang="zh-CN" altLang="en-US" sz="2000" dirty="0" smtClean="0"/>
              <a:t>欺诈</a:t>
            </a:r>
          </a:p>
          <a:p>
            <a:pPr eaLnBrk="1" hangingPunct="1">
              <a:lnSpc>
                <a:spcPct val="80000"/>
              </a:lnSpc>
              <a:buFont typeface="Wingdings" pitchFamily="2" charset="2"/>
              <a:buNone/>
            </a:pPr>
            <a:r>
              <a:rPr lang="en-US" altLang="zh-CN" sz="2400" dirty="0" smtClean="0"/>
              <a:t>2</a:t>
            </a:r>
            <a:r>
              <a:rPr lang="zh-CN" altLang="en-US" sz="2400" dirty="0" smtClean="0"/>
              <a:t>、流程风险</a:t>
            </a:r>
          </a:p>
          <a:p>
            <a:pPr lvl="1" eaLnBrk="1" hangingPunct="1">
              <a:lnSpc>
                <a:spcPct val="80000"/>
              </a:lnSpc>
              <a:buFontTx/>
              <a:buNone/>
            </a:pPr>
            <a:r>
              <a:rPr lang="en-US" altLang="zh-CN" sz="2000" dirty="0" smtClean="0"/>
              <a:t>A</a:t>
            </a:r>
            <a:r>
              <a:rPr lang="zh-CN" altLang="en-US" sz="2000" dirty="0" smtClean="0"/>
              <a:t>模型风险：模型</a:t>
            </a:r>
            <a:r>
              <a:rPr lang="en-US" altLang="zh-CN" sz="2000" dirty="0" smtClean="0"/>
              <a:t>/</a:t>
            </a:r>
            <a:r>
              <a:rPr lang="zh-CN" altLang="en-US" sz="2000" dirty="0" smtClean="0"/>
              <a:t>方法错误；</a:t>
            </a:r>
          </a:p>
          <a:p>
            <a:pPr lvl="1" eaLnBrk="1" hangingPunct="1">
              <a:lnSpc>
                <a:spcPct val="80000"/>
              </a:lnSpc>
              <a:buFontTx/>
              <a:buNone/>
            </a:pPr>
            <a:r>
              <a:rPr lang="en-US" altLang="zh-CN" sz="2000" dirty="0" smtClean="0"/>
              <a:t>B</a:t>
            </a:r>
            <a:r>
              <a:rPr lang="zh-CN" altLang="en-US" sz="2000" dirty="0" smtClean="0"/>
              <a:t>交易风险：逐日盯市错误；执行错误；产品复杂性；记账错误、结算错误</a:t>
            </a:r>
          </a:p>
          <a:p>
            <a:pPr lvl="1" eaLnBrk="1" hangingPunct="1">
              <a:lnSpc>
                <a:spcPct val="80000"/>
              </a:lnSpc>
              <a:buFontTx/>
              <a:buNone/>
            </a:pPr>
            <a:r>
              <a:rPr lang="en-US" altLang="zh-CN" sz="2000" dirty="0" smtClean="0"/>
              <a:t>C</a:t>
            </a:r>
            <a:r>
              <a:rPr lang="zh-CN" altLang="en-US" sz="2000" dirty="0" smtClean="0"/>
              <a:t>操作控制风险：文档</a:t>
            </a:r>
            <a:r>
              <a:rPr lang="en-US" altLang="zh-CN" sz="2000" dirty="0" smtClean="0"/>
              <a:t>/</a:t>
            </a:r>
            <a:r>
              <a:rPr lang="zh-CN" altLang="en-US" sz="2000" dirty="0" smtClean="0"/>
              <a:t>契约风险；突破限制；安全性风险；容量风险</a:t>
            </a:r>
          </a:p>
          <a:p>
            <a:pPr eaLnBrk="1" hangingPunct="1">
              <a:lnSpc>
                <a:spcPct val="80000"/>
              </a:lnSpc>
              <a:buFont typeface="Wingdings" pitchFamily="2" charset="2"/>
              <a:buNone/>
            </a:pPr>
            <a:r>
              <a:rPr lang="en-US" altLang="zh-CN" sz="2400" dirty="0" smtClean="0"/>
              <a:t>3</a:t>
            </a:r>
            <a:r>
              <a:rPr lang="zh-CN" altLang="en-US" sz="2400" dirty="0" smtClean="0"/>
              <a:t>、技术风险</a:t>
            </a:r>
          </a:p>
          <a:p>
            <a:pPr lvl="1" eaLnBrk="1" hangingPunct="1">
              <a:lnSpc>
                <a:spcPct val="80000"/>
              </a:lnSpc>
            </a:pPr>
            <a:r>
              <a:rPr lang="zh-CN" altLang="en-US" sz="2000" dirty="0" smtClean="0"/>
              <a:t>系统崩溃</a:t>
            </a:r>
          </a:p>
          <a:p>
            <a:pPr lvl="1" eaLnBrk="1" hangingPunct="1">
              <a:lnSpc>
                <a:spcPct val="80000"/>
              </a:lnSpc>
            </a:pPr>
            <a:r>
              <a:rPr lang="zh-CN" altLang="en-US" sz="2000" dirty="0" smtClean="0"/>
              <a:t>程序错误</a:t>
            </a:r>
          </a:p>
          <a:p>
            <a:pPr lvl="1" eaLnBrk="1" hangingPunct="1">
              <a:lnSpc>
                <a:spcPct val="80000"/>
              </a:lnSpc>
            </a:pPr>
            <a:r>
              <a:rPr lang="zh-CN" altLang="en-US" sz="2000" dirty="0" smtClean="0"/>
              <a:t>信息风险</a:t>
            </a:r>
          </a:p>
          <a:p>
            <a:pPr lvl="1" eaLnBrk="1" hangingPunct="1">
              <a:lnSpc>
                <a:spcPct val="80000"/>
              </a:lnSpc>
            </a:pPr>
            <a:r>
              <a:rPr lang="zh-CN" altLang="en-US" sz="2000" dirty="0" smtClean="0"/>
              <a:t>通讯失败</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72FE7115-DAD9-41A8-B9C9-A58A4C8E2C2E}" type="datetime1">
              <a:rPr lang="zh-CN" altLang="en-US"/>
              <a:pPr/>
              <a:t>2019/2/21</a:t>
            </a:fld>
            <a:endParaRPr lang="en-US" altLang="zh-CN" dirty="0"/>
          </a:p>
        </p:txBody>
      </p:sp>
      <p:sp>
        <p:nvSpPr>
          <p:cNvPr id="5" name="页脚占位符 4"/>
          <p:cNvSpPr>
            <a:spLocks noGrp="1"/>
          </p:cNvSpPr>
          <p:nvPr>
            <p:ph type="ftr" sz="quarter" idx="11"/>
          </p:nvPr>
        </p:nvSpPr>
        <p:spPr/>
        <p:txBody>
          <a:bodyPr/>
          <a:lstStyle/>
          <a:p>
            <a:r>
              <a:rPr lang="en-US" altLang="zh-CN" dirty="0" smtClean="0"/>
              <a:t> </a:t>
            </a:r>
            <a:endParaRPr lang="en-US" altLang="zh-CN" dirty="0"/>
          </a:p>
        </p:txBody>
      </p:sp>
      <p:sp>
        <p:nvSpPr>
          <p:cNvPr id="6" name="灯片编号占位符 5"/>
          <p:cNvSpPr>
            <a:spLocks noGrp="1"/>
          </p:cNvSpPr>
          <p:nvPr>
            <p:ph type="sldNum" sz="quarter" idx="12"/>
          </p:nvPr>
        </p:nvSpPr>
        <p:spPr/>
        <p:txBody>
          <a:bodyPr/>
          <a:lstStyle/>
          <a:p>
            <a:fld id="{027D78F1-EFD5-4070-9C59-E8E26A3FA9C5}" type="slidenum">
              <a:rPr lang="en-US" altLang="zh-CN"/>
              <a:pPr/>
              <a:t>12</a:t>
            </a:fld>
            <a:endParaRPr lang="en-US" altLang="zh-CN"/>
          </a:p>
        </p:txBody>
      </p:sp>
      <p:sp>
        <p:nvSpPr>
          <p:cNvPr id="369771" name="Text Box 107"/>
          <p:cNvSpPr txBox="1">
            <a:spLocks noChangeArrowheads="1"/>
          </p:cNvSpPr>
          <p:nvPr/>
        </p:nvSpPr>
        <p:spPr bwMode="auto">
          <a:xfrm>
            <a:off x="467518" y="1609725"/>
            <a:ext cx="8208963" cy="5248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buFont typeface="Wingdings" panose="05000000000000000000" pitchFamily="2" charset="2"/>
              <a:buChar char="l"/>
            </a:pPr>
            <a:r>
              <a:rPr lang="zh-CN" altLang="en-US" u="sng" dirty="0">
                <a:solidFill>
                  <a:srgbClr val="FF0000"/>
                </a:solidFill>
                <a:latin typeface="楷体_GB2312" pitchFamily="49" charset="-122"/>
              </a:rPr>
              <a:t>风险识别：</a:t>
            </a:r>
            <a:r>
              <a:rPr lang="zh-CN" altLang="en-US" dirty="0">
                <a:latin typeface="楷体_GB2312" pitchFamily="49" charset="-122"/>
              </a:rPr>
              <a:t> 识别各种可能导致损失事件发生的风险因素，通常可以从外部因素和内部因素两个方面分析</a:t>
            </a:r>
          </a:p>
          <a:p>
            <a:pPr lvl="1">
              <a:lnSpc>
                <a:spcPct val="120000"/>
              </a:lnSpc>
              <a:buFontTx/>
              <a:buChar char="•"/>
            </a:pPr>
            <a:r>
              <a:rPr lang="zh-CN" altLang="en-US" sz="2000" dirty="0">
                <a:solidFill>
                  <a:srgbClr val="006666"/>
                </a:solidFill>
                <a:latin typeface="楷体_GB2312" pitchFamily="49" charset="-122"/>
              </a:rPr>
              <a:t>外部因素：经济、市场、自然环境、政治、社会和技术等方面因素</a:t>
            </a:r>
          </a:p>
          <a:p>
            <a:pPr lvl="1">
              <a:lnSpc>
                <a:spcPct val="120000"/>
              </a:lnSpc>
              <a:buFontTx/>
              <a:buChar char="•"/>
            </a:pPr>
            <a:r>
              <a:rPr lang="zh-CN" altLang="en-US" sz="2000" dirty="0">
                <a:solidFill>
                  <a:srgbClr val="006666"/>
                </a:solidFill>
                <a:latin typeface="楷体_GB2312" pitchFamily="49" charset="-122"/>
              </a:rPr>
              <a:t>内部因素：通常指和管理者的选择相关的因素，如组织结构、人员、程序、技术等因素</a:t>
            </a:r>
          </a:p>
          <a:p>
            <a:pPr>
              <a:lnSpc>
                <a:spcPct val="120000"/>
              </a:lnSpc>
              <a:buFont typeface="Wingdings" panose="05000000000000000000" pitchFamily="2" charset="2"/>
              <a:buChar char="l"/>
            </a:pPr>
            <a:r>
              <a:rPr lang="zh-CN" altLang="en-US" dirty="0">
                <a:latin typeface="楷体_GB2312" pitchFamily="49" charset="-122"/>
              </a:rPr>
              <a:t>识别风险因素的定性化方法：</a:t>
            </a:r>
          </a:p>
          <a:p>
            <a:pPr lvl="1">
              <a:lnSpc>
                <a:spcPct val="120000"/>
              </a:lnSpc>
              <a:buFont typeface="Wingdings" panose="05000000000000000000" pitchFamily="2" charset="2"/>
              <a:buChar char="l"/>
            </a:pPr>
            <a:r>
              <a:rPr lang="zh-CN" altLang="en-US" sz="2000" dirty="0">
                <a:latin typeface="楷体_GB2312" pitchFamily="49" charset="-122"/>
              </a:rPr>
              <a:t>和专家面谈</a:t>
            </a:r>
          </a:p>
          <a:p>
            <a:pPr lvl="1">
              <a:lnSpc>
                <a:spcPct val="120000"/>
              </a:lnSpc>
              <a:buFont typeface="Wingdings" panose="05000000000000000000" pitchFamily="2" charset="2"/>
              <a:buChar char="l"/>
            </a:pPr>
            <a:r>
              <a:rPr lang="zh-CN" altLang="en-US" sz="2000" dirty="0">
                <a:latin typeface="楷体_GB2312" pitchFamily="49" charset="-122"/>
              </a:rPr>
              <a:t>资料文档</a:t>
            </a:r>
          </a:p>
          <a:p>
            <a:pPr lvl="1">
              <a:lnSpc>
                <a:spcPct val="120000"/>
              </a:lnSpc>
              <a:buFont typeface="Wingdings" panose="05000000000000000000" pitchFamily="2" charset="2"/>
              <a:buChar char="l"/>
            </a:pPr>
            <a:r>
              <a:rPr lang="zh-CN" altLang="en-US" sz="2000" dirty="0">
                <a:latin typeface="楷体_GB2312" pitchFamily="49" charset="-122"/>
              </a:rPr>
              <a:t>面谈应该涉及整个企业的范围，对象包括：</a:t>
            </a:r>
          </a:p>
          <a:p>
            <a:pPr lvl="2">
              <a:lnSpc>
                <a:spcPct val="120000"/>
              </a:lnSpc>
              <a:buFont typeface="Wingdings" panose="05000000000000000000" pitchFamily="2" charset="2"/>
              <a:buChar char="l"/>
            </a:pPr>
            <a:r>
              <a:rPr lang="zh-CN" altLang="en-US" sz="1800" dirty="0">
                <a:solidFill>
                  <a:srgbClr val="006666"/>
                </a:solidFill>
                <a:latin typeface="楷体_GB2312" pitchFamily="49" charset="-122"/>
              </a:rPr>
              <a:t>高管人员</a:t>
            </a:r>
          </a:p>
          <a:p>
            <a:pPr lvl="2">
              <a:lnSpc>
                <a:spcPct val="120000"/>
              </a:lnSpc>
              <a:buFont typeface="Wingdings" panose="05000000000000000000" pitchFamily="2" charset="2"/>
              <a:buChar char="l"/>
            </a:pPr>
            <a:r>
              <a:rPr lang="zh-CN" altLang="en-US" sz="1800" dirty="0">
                <a:solidFill>
                  <a:srgbClr val="006666"/>
                </a:solidFill>
                <a:latin typeface="楷体_GB2312" pitchFamily="49" charset="-122"/>
              </a:rPr>
              <a:t>运作部门人员</a:t>
            </a:r>
          </a:p>
          <a:p>
            <a:pPr lvl="2">
              <a:lnSpc>
                <a:spcPct val="120000"/>
              </a:lnSpc>
              <a:buFont typeface="Wingdings" panose="05000000000000000000" pitchFamily="2" charset="2"/>
              <a:buChar char="l"/>
            </a:pPr>
            <a:r>
              <a:rPr lang="zh-CN" altLang="en-US" sz="1800" dirty="0">
                <a:solidFill>
                  <a:srgbClr val="006666"/>
                </a:solidFill>
                <a:latin typeface="楷体_GB2312" pitchFamily="49" charset="-122"/>
              </a:rPr>
              <a:t>职能部门人员</a:t>
            </a:r>
          </a:p>
          <a:p>
            <a:pPr lvl="2">
              <a:lnSpc>
                <a:spcPct val="120000"/>
              </a:lnSpc>
            </a:pPr>
            <a:r>
              <a:rPr lang="zh-CN" altLang="en-US" sz="1800" dirty="0">
                <a:solidFill>
                  <a:schemeClr val="accent2"/>
                </a:solidFill>
                <a:latin typeface="楷体_GB2312" pitchFamily="49" charset="-122"/>
              </a:rPr>
              <a:t>          财务    出纳     法律    稽核     战略规划</a:t>
            </a:r>
          </a:p>
          <a:p>
            <a:pPr lvl="2">
              <a:lnSpc>
                <a:spcPct val="120000"/>
              </a:lnSpc>
            </a:pPr>
            <a:r>
              <a:rPr lang="zh-CN" altLang="en-US" sz="1800" dirty="0">
                <a:solidFill>
                  <a:schemeClr val="accent2"/>
                </a:solidFill>
                <a:latin typeface="楷体_GB2312" pitchFamily="49" charset="-122"/>
              </a:rPr>
              <a:t>         人力资源   风险管理    安全    环境 </a:t>
            </a:r>
          </a:p>
        </p:txBody>
      </p:sp>
      <p:sp>
        <p:nvSpPr>
          <p:cNvPr id="2" name="标题 1"/>
          <p:cNvSpPr>
            <a:spLocks noGrp="1"/>
          </p:cNvSpPr>
          <p:nvPr>
            <p:ph type="title"/>
          </p:nvPr>
        </p:nvSpPr>
        <p:spPr>
          <a:xfrm>
            <a:off x="685800" y="533399"/>
            <a:ext cx="7772400" cy="923925"/>
          </a:xfrm>
        </p:spPr>
        <p:txBody>
          <a:bodyPr>
            <a:normAutofit/>
          </a:bodyPr>
          <a:lstStyle/>
          <a:p>
            <a:r>
              <a:rPr lang="zh-CN" altLang="en-US" dirty="0" smtClean="0"/>
              <a:t>三、风险识别</a:t>
            </a:r>
            <a:endParaRPr lang="zh-CN" altLang="en-US" dirty="0"/>
          </a:p>
        </p:txBody>
      </p:sp>
    </p:spTree>
    <p:extLst>
      <p:ext uri="{BB962C8B-B14F-4D97-AF65-F5344CB8AC3E}">
        <p14:creationId xmlns:p14="http://schemas.microsoft.com/office/powerpoint/2010/main" val="3986091807"/>
      </p:ext>
    </p:extLst>
  </p:cSld>
  <p:clrMapOvr>
    <a:masterClrMapping/>
  </p:clrMapOvr>
  <p:transition spd="med">
    <p:cover dir="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1AD06BE7-7F34-41E2-BF8F-1E32340BAA85}" type="datetime1">
              <a:rPr lang="zh-CN" altLang="en-US"/>
              <a:pPr/>
              <a:t>2019/2/21</a:t>
            </a:fld>
            <a:endParaRPr lang="en-US" altLang="zh-CN"/>
          </a:p>
        </p:txBody>
      </p:sp>
      <p:sp>
        <p:nvSpPr>
          <p:cNvPr id="5" name="页脚占位符 4"/>
          <p:cNvSpPr>
            <a:spLocks noGrp="1"/>
          </p:cNvSpPr>
          <p:nvPr>
            <p:ph type="ftr" sz="quarter" idx="4294967295"/>
          </p:nvPr>
        </p:nvSpPr>
        <p:spPr>
          <a:xfrm>
            <a:off x="2700338" y="6248400"/>
            <a:ext cx="3743325" cy="457200"/>
          </a:xfrm>
        </p:spPr>
        <p:txBody>
          <a:bodyPr/>
          <a:lstStyle/>
          <a:p>
            <a:r>
              <a:rPr lang="en-US" altLang="zh-CN" dirty="0" smtClean="0"/>
              <a:t> </a:t>
            </a:r>
            <a:endParaRPr lang="en-US" altLang="zh-CN" dirty="0"/>
          </a:p>
        </p:txBody>
      </p:sp>
      <p:sp>
        <p:nvSpPr>
          <p:cNvPr id="6" name="灯片编号占位符 5"/>
          <p:cNvSpPr>
            <a:spLocks noGrp="1"/>
          </p:cNvSpPr>
          <p:nvPr>
            <p:ph type="sldNum" sz="quarter" idx="12"/>
          </p:nvPr>
        </p:nvSpPr>
        <p:spPr/>
        <p:txBody>
          <a:bodyPr/>
          <a:lstStyle/>
          <a:p>
            <a:fld id="{70CB9CEA-63E6-450E-BAD2-EC5C657F867F}" type="slidenum">
              <a:rPr lang="en-US" altLang="zh-CN"/>
              <a:pPr/>
              <a:t>13</a:t>
            </a:fld>
            <a:endParaRPr lang="en-US" altLang="zh-CN"/>
          </a:p>
        </p:txBody>
      </p:sp>
      <p:sp>
        <p:nvSpPr>
          <p:cNvPr id="440322" name="Rectangle 2"/>
          <p:cNvSpPr>
            <a:spLocks noGrp="1" noChangeArrowheads="1"/>
          </p:cNvSpPr>
          <p:nvPr>
            <p:ph type="title"/>
          </p:nvPr>
        </p:nvSpPr>
        <p:spPr>
          <a:xfrm>
            <a:off x="580930" y="559261"/>
            <a:ext cx="8229600" cy="1066800"/>
          </a:xfrm>
        </p:spPr>
        <p:txBody>
          <a:bodyPr/>
          <a:lstStyle/>
          <a:p>
            <a:pPr algn="just"/>
            <a:r>
              <a:rPr lang="zh-CN" altLang="en-US" sz="2800" dirty="0"/>
              <a:t>三、风险识别</a:t>
            </a:r>
            <a:endParaRPr lang="zh-CN" altLang="en-US" sz="2800" dirty="0">
              <a:solidFill>
                <a:schemeClr val="tx1"/>
              </a:solidFill>
              <a:ea typeface="仿宋_GB2312" pitchFamily="49" charset="-122"/>
            </a:endParaRPr>
          </a:p>
        </p:txBody>
      </p:sp>
      <p:sp>
        <p:nvSpPr>
          <p:cNvPr id="440372" name="Rectangle 52"/>
          <p:cNvSpPr>
            <a:spLocks noGrp="1" noChangeArrowheads="1"/>
          </p:cNvSpPr>
          <p:nvPr>
            <p:ph type="body" idx="1"/>
          </p:nvPr>
        </p:nvSpPr>
        <p:spPr>
          <a:xfrm>
            <a:off x="565921" y="1679448"/>
            <a:ext cx="7772400" cy="4870450"/>
          </a:xfrm>
        </p:spPr>
        <p:txBody>
          <a:bodyPr/>
          <a:lstStyle/>
          <a:p>
            <a:pPr>
              <a:buFont typeface="Wingdings" panose="05000000000000000000" pitchFamily="2" charset="2"/>
              <a:buChar char="l"/>
            </a:pPr>
            <a:r>
              <a:rPr lang="zh-CN" altLang="en-US" sz="2400" dirty="0">
                <a:latin typeface="楷体_GB2312" pitchFamily="49" charset="-122"/>
                <a:ea typeface="楷体_GB2312" pitchFamily="49" charset="-122"/>
              </a:rPr>
              <a:t>通过面谈，可以获得来自多方面的对以下问题的回答</a:t>
            </a:r>
          </a:p>
          <a:p>
            <a:pPr lvl="1">
              <a:buFont typeface="Wingdings" panose="05000000000000000000" pitchFamily="2" charset="2"/>
              <a:buChar char="l"/>
            </a:pPr>
            <a:r>
              <a:rPr lang="zh-CN" altLang="en-US" sz="2000" b="1" dirty="0">
                <a:solidFill>
                  <a:schemeClr val="accent2"/>
                </a:solidFill>
                <a:ea typeface="楷体_GB2312" pitchFamily="49" charset="-122"/>
              </a:rPr>
              <a:t>业务是如何运作的，业务的构成方式，被访者的责任范围及相互关系 </a:t>
            </a:r>
          </a:p>
          <a:p>
            <a:pPr lvl="1">
              <a:buFont typeface="Wingdings" panose="05000000000000000000" pitchFamily="2" charset="2"/>
              <a:buChar char="l"/>
            </a:pPr>
            <a:r>
              <a:rPr lang="zh-CN" altLang="en-US" sz="2000" b="1" dirty="0">
                <a:solidFill>
                  <a:schemeClr val="accent2"/>
                </a:solidFill>
                <a:ea typeface="楷体_GB2312" pitchFamily="49" charset="-122"/>
              </a:rPr>
              <a:t>对业务及其各部分进行管理的关键性绩效指标 </a:t>
            </a:r>
          </a:p>
          <a:p>
            <a:pPr lvl="1">
              <a:buFont typeface="Wingdings" panose="05000000000000000000" pitchFamily="2" charset="2"/>
              <a:buChar char="l"/>
            </a:pPr>
            <a:r>
              <a:rPr lang="zh-CN" altLang="en-US" sz="2000" b="1" dirty="0">
                <a:solidFill>
                  <a:schemeClr val="accent2"/>
                </a:solidFill>
                <a:ea typeface="楷体_GB2312" pitchFamily="49" charset="-122"/>
              </a:rPr>
              <a:t>承受关键绩效指标在相关时间内变化的能力 </a:t>
            </a:r>
          </a:p>
          <a:p>
            <a:pPr lvl="1">
              <a:buFont typeface="Wingdings" panose="05000000000000000000" pitchFamily="2" charset="2"/>
              <a:buChar char="l"/>
            </a:pPr>
            <a:r>
              <a:rPr lang="zh-CN" altLang="en-US" sz="2000" b="1" dirty="0">
                <a:solidFill>
                  <a:schemeClr val="accent2"/>
                </a:solidFill>
                <a:ea typeface="楷体_GB2312" pitchFamily="49" charset="-122"/>
              </a:rPr>
              <a:t>导致超出风险承受能力的事件或条件，以及这些事件或条件可能发生的频率和可能的最大影响</a:t>
            </a:r>
          </a:p>
          <a:p>
            <a:pPr>
              <a:buFont typeface="Wingdings" panose="05000000000000000000" pitchFamily="2" charset="2"/>
              <a:buChar char="l"/>
            </a:pPr>
            <a:r>
              <a:rPr lang="zh-CN" altLang="en-US" sz="2400" dirty="0">
                <a:ea typeface="楷体_GB2312" pitchFamily="49" charset="-122"/>
              </a:rPr>
              <a:t>作为内部调查的补充，访问和企业有关的一些外部当事方也是很有帮助的。这些当事方包括：合作方，如银行、保险人、经纪人等；还有分析师、客户、有时甚至是该企业的竞争对手</a:t>
            </a:r>
          </a:p>
          <a:p>
            <a:pPr>
              <a:buFont typeface="Wingdings" panose="05000000000000000000" pitchFamily="2" charset="2"/>
              <a:buChar char="l"/>
            </a:pPr>
            <a:r>
              <a:rPr lang="zh-CN" altLang="en-US" sz="2400" dirty="0">
                <a:ea typeface="楷体_GB2312" pitchFamily="49" charset="-122"/>
              </a:rPr>
              <a:t>审查企业的战略规划、经营计划、财务报告、分析报告和风险经理的报告</a:t>
            </a:r>
          </a:p>
        </p:txBody>
      </p:sp>
    </p:spTree>
    <p:extLst>
      <p:ext uri="{BB962C8B-B14F-4D97-AF65-F5344CB8AC3E}">
        <p14:creationId xmlns:p14="http://schemas.microsoft.com/office/powerpoint/2010/main" val="18769206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r>
              <a:rPr lang="en-US" altLang="zh-CN" dirty="0" smtClean="0"/>
              <a:t> </a:t>
            </a:r>
            <a:endParaRPr lang="en-US" altLang="zh-CN" dirty="0"/>
          </a:p>
        </p:txBody>
      </p:sp>
      <p:sp>
        <p:nvSpPr>
          <p:cNvPr id="6" name="灯片编号占位符 5"/>
          <p:cNvSpPr>
            <a:spLocks noGrp="1"/>
          </p:cNvSpPr>
          <p:nvPr>
            <p:ph type="sldNum" sz="quarter" idx="12"/>
          </p:nvPr>
        </p:nvSpPr>
        <p:spPr/>
        <p:txBody>
          <a:bodyPr/>
          <a:lstStyle/>
          <a:p>
            <a:fld id="{A0FBB434-8661-4EA4-97B8-92ABD5FE80DF}" type="slidenum">
              <a:rPr lang="en-US" altLang="zh-CN"/>
              <a:pPr/>
              <a:t>14</a:t>
            </a:fld>
            <a:endParaRPr lang="en-US" altLang="zh-CN"/>
          </a:p>
        </p:txBody>
      </p:sp>
      <p:sp>
        <p:nvSpPr>
          <p:cNvPr id="503810" name="Rectangle 2"/>
          <p:cNvSpPr>
            <a:spLocks noGrp="1" noChangeArrowheads="1"/>
          </p:cNvSpPr>
          <p:nvPr>
            <p:ph type="title"/>
          </p:nvPr>
        </p:nvSpPr>
        <p:spPr/>
        <p:txBody>
          <a:bodyPr/>
          <a:lstStyle/>
          <a:p>
            <a:pPr algn="just"/>
            <a:r>
              <a:rPr lang="zh-CN" altLang="en-US" sz="2800" dirty="0"/>
              <a:t>三、风险识别</a:t>
            </a:r>
            <a:endParaRPr lang="zh-CN" altLang="en-US" sz="2800" dirty="0">
              <a:solidFill>
                <a:schemeClr val="tx1"/>
              </a:solidFill>
              <a:ea typeface="仿宋_GB2312" pitchFamily="49" charset="-122"/>
            </a:endParaRPr>
          </a:p>
        </p:txBody>
      </p:sp>
      <p:sp>
        <p:nvSpPr>
          <p:cNvPr id="503812" name="Rectangle 4"/>
          <p:cNvSpPr>
            <a:spLocks noChangeArrowheads="1"/>
          </p:cNvSpPr>
          <p:nvPr/>
        </p:nvSpPr>
        <p:spPr bwMode="auto">
          <a:xfrm>
            <a:off x="468313" y="1196975"/>
            <a:ext cx="8496300" cy="5327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18800" bIns="118800"/>
          <a:lstStyle>
            <a:lvl1pPr marL="381000" indent="-381000">
              <a:spcBef>
                <a:spcPct val="20000"/>
              </a:spcBef>
              <a:buChar char="•"/>
              <a:defRPr kumimoji="1" sz="1600">
                <a:solidFill>
                  <a:schemeClr val="tx1"/>
                </a:solidFill>
                <a:latin typeface="Times New Roman" panose="02020603050405020304" pitchFamily="18" charset="0"/>
                <a:ea typeface="宋体" panose="02010600030101010101" pitchFamily="2" charset="-122"/>
              </a:defRPr>
            </a:lvl1pPr>
            <a:lvl2pPr marL="762000" indent="-304800">
              <a:spcBef>
                <a:spcPct val="20000"/>
              </a:spcBef>
              <a:buChar char="–"/>
              <a:defRPr kumimoji="1" sz="16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1600">
                <a:solidFill>
                  <a:schemeClr val="tx1"/>
                </a:solidFill>
                <a:latin typeface="Times New Roman" panose="02020603050405020304" pitchFamily="18" charset="0"/>
                <a:ea typeface="宋体" panose="02010600030101010101" pitchFamily="2" charset="-122"/>
              </a:defRPr>
            </a:lvl3pPr>
            <a:lvl4pPr marL="1714500" indent="-342900">
              <a:spcBef>
                <a:spcPct val="20000"/>
              </a:spcBef>
              <a:buChar char="–"/>
              <a:defRPr kumimoji="1" sz="1600">
                <a:solidFill>
                  <a:schemeClr val="tx1"/>
                </a:solidFill>
                <a:latin typeface="Times New Roman" panose="02020603050405020304" pitchFamily="18" charset="0"/>
                <a:ea typeface="宋体" panose="02010600030101010101" pitchFamily="2" charset="-122"/>
              </a:defRPr>
            </a:lvl4pPr>
            <a:lvl5pPr marL="2171700" indent="-342900">
              <a:spcBef>
                <a:spcPct val="20000"/>
              </a:spcBef>
              <a:buChar char="»"/>
              <a:defRPr kumimoji="1" sz="1600">
                <a:solidFill>
                  <a:schemeClr val="tx1"/>
                </a:solidFill>
                <a:latin typeface="Times New Roman" panose="02020603050405020304" pitchFamily="18" charset="0"/>
                <a:ea typeface="宋体" panose="02010600030101010101" pitchFamily="2" charset="-122"/>
              </a:defRPr>
            </a:lvl5pPr>
            <a:lvl6pPr marL="2628900" indent="-342900" fontAlgn="base">
              <a:spcBef>
                <a:spcPct val="20000"/>
              </a:spcBef>
              <a:spcAft>
                <a:spcPct val="0"/>
              </a:spcAft>
              <a:buChar char="»"/>
              <a:defRPr kumimoji="1" sz="1600">
                <a:solidFill>
                  <a:schemeClr val="tx1"/>
                </a:solidFill>
                <a:latin typeface="Times New Roman" panose="02020603050405020304" pitchFamily="18" charset="0"/>
                <a:ea typeface="宋体" panose="02010600030101010101" pitchFamily="2" charset="-122"/>
              </a:defRPr>
            </a:lvl6pPr>
            <a:lvl7pPr marL="3086100" indent="-342900" fontAlgn="base">
              <a:spcBef>
                <a:spcPct val="20000"/>
              </a:spcBef>
              <a:spcAft>
                <a:spcPct val="0"/>
              </a:spcAft>
              <a:buChar char="»"/>
              <a:defRPr kumimoji="1" sz="1600">
                <a:solidFill>
                  <a:schemeClr val="tx1"/>
                </a:solidFill>
                <a:latin typeface="Times New Roman" panose="02020603050405020304" pitchFamily="18" charset="0"/>
                <a:ea typeface="宋体" panose="02010600030101010101" pitchFamily="2" charset="-122"/>
              </a:defRPr>
            </a:lvl7pPr>
            <a:lvl8pPr marL="3543300" indent="-342900" fontAlgn="base">
              <a:spcBef>
                <a:spcPct val="20000"/>
              </a:spcBef>
              <a:spcAft>
                <a:spcPct val="0"/>
              </a:spcAft>
              <a:buChar char="»"/>
              <a:defRPr kumimoji="1" sz="1600">
                <a:solidFill>
                  <a:schemeClr val="tx1"/>
                </a:solidFill>
                <a:latin typeface="Times New Roman" panose="02020603050405020304" pitchFamily="18" charset="0"/>
                <a:ea typeface="宋体" panose="02010600030101010101" pitchFamily="2" charset="-122"/>
              </a:defRPr>
            </a:lvl8pPr>
            <a:lvl9pPr marL="4000500" indent="-342900" fontAlgn="base">
              <a:spcBef>
                <a:spcPct val="20000"/>
              </a:spcBef>
              <a:spcAft>
                <a:spcPct val="0"/>
              </a:spcAft>
              <a:buChar char="»"/>
              <a:defRPr kumimoji="1" sz="1600">
                <a:solidFill>
                  <a:schemeClr val="tx1"/>
                </a:solidFill>
                <a:latin typeface="Times New Roman" panose="02020603050405020304" pitchFamily="18" charset="0"/>
                <a:ea typeface="宋体" panose="02010600030101010101" pitchFamily="2" charset="-122"/>
              </a:defRPr>
            </a:lvl9pPr>
          </a:lstStyle>
          <a:p>
            <a:pPr>
              <a:buFont typeface="Wingdings" panose="05000000000000000000" pitchFamily="2" charset="2"/>
              <a:buChar char="l"/>
            </a:pPr>
            <a:r>
              <a:rPr lang="zh-CN" altLang="en-US" sz="2400" b="0">
                <a:latin typeface="楷体_GB2312" pitchFamily="49" charset="-122"/>
                <a:ea typeface="楷体_GB2312" pitchFamily="49" charset="-122"/>
              </a:rPr>
              <a:t>勾勒出企业的概貌 </a:t>
            </a:r>
          </a:p>
          <a:p>
            <a:pPr lvl="1">
              <a:buFont typeface="Wingdings" panose="05000000000000000000" pitchFamily="2" charset="2"/>
              <a:buChar char="l"/>
            </a:pPr>
            <a:r>
              <a:rPr lang="zh-CN" altLang="en-US" sz="2000">
                <a:solidFill>
                  <a:schemeClr val="accent2"/>
                </a:solidFill>
                <a:ea typeface="楷体_GB2312" pitchFamily="49" charset="-122"/>
              </a:rPr>
              <a:t>公司文化 </a:t>
            </a:r>
          </a:p>
          <a:p>
            <a:pPr lvl="1">
              <a:buFont typeface="Wingdings" panose="05000000000000000000" pitchFamily="2" charset="2"/>
              <a:buChar char="l"/>
            </a:pPr>
            <a:r>
              <a:rPr lang="zh-CN" altLang="en-US" sz="2000">
                <a:solidFill>
                  <a:schemeClr val="accent2"/>
                </a:solidFill>
                <a:ea typeface="楷体_GB2312" pitchFamily="49" charset="-122"/>
              </a:rPr>
              <a:t>目标</a:t>
            </a:r>
          </a:p>
          <a:p>
            <a:pPr lvl="1">
              <a:buFont typeface="Wingdings" panose="05000000000000000000" pitchFamily="2" charset="2"/>
              <a:buChar char="l"/>
            </a:pPr>
            <a:r>
              <a:rPr lang="zh-CN" altLang="en-US" sz="2000">
                <a:solidFill>
                  <a:schemeClr val="accent2"/>
                </a:solidFill>
                <a:ea typeface="楷体_GB2312" pitchFamily="49" charset="-122"/>
              </a:rPr>
              <a:t>资本形式（人力资源、金融资产、基础设施等）</a:t>
            </a:r>
          </a:p>
          <a:p>
            <a:pPr lvl="1">
              <a:buFont typeface="Wingdings" panose="05000000000000000000" pitchFamily="2" charset="2"/>
              <a:buChar char="l"/>
            </a:pPr>
            <a:r>
              <a:rPr lang="zh-CN" altLang="en-US" sz="2000">
                <a:solidFill>
                  <a:schemeClr val="accent2"/>
                </a:solidFill>
                <a:ea typeface="楷体_GB2312" pitchFamily="49" charset="-122"/>
              </a:rPr>
              <a:t>业务流程</a:t>
            </a:r>
            <a:r>
              <a:rPr lang="en-US" altLang="zh-CN" sz="2000">
                <a:solidFill>
                  <a:schemeClr val="accent2"/>
                </a:solidFill>
                <a:ea typeface="楷体_GB2312" pitchFamily="49" charset="-122"/>
              </a:rPr>
              <a:t>(</a:t>
            </a:r>
            <a:r>
              <a:rPr lang="zh-CN" altLang="en-US" sz="2000">
                <a:solidFill>
                  <a:schemeClr val="accent2"/>
                </a:solidFill>
                <a:ea typeface="楷体_GB2312" pitchFamily="49" charset="-122"/>
              </a:rPr>
              <a:t>该过程将资本转换成现金流</a:t>
            </a:r>
            <a:r>
              <a:rPr lang="en-US" altLang="zh-CN" sz="2000">
                <a:solidFill>
                  <a:schemeClr val="accent2"/>
                </a:solidFill>
                <a:ea typeface="楷体_GB2312" pitchFamily="49" charset="-122"/>
              </a:rPr>
              <a:t>) </a:t>
            </a:r>
          </a:p>
          <a:p>
            <a:pPr lvl="1">
              <a:buFont typeface="Wingdings" panose="05000000000000000000" pitchFamily="2" charset="2"/>
              <a:buChar char="l"/>
            </a:pPr>
            <a:r>
              <a:rPr lang="zh-CN" altLang="en-US" sz="2000">
                <a:solidFill>
                  <a:schemeClr val="accent2"/>
                </a:solidFill>
                <a:ea typeface="楷体_GB2312" pitchFamily="49" charset="-122"/>
              </a:rPr>
              <a:t>控制环境 </a:t>
            </a:r>
          </a:p>
          <a:p>
            <a:pPr lvl="1">
              <a:buFont typeface="Wingdings" panose="05000000000000000000" pitchFamily="2" charset="2"/>
              <a:buChar char="l"/>
            </a:pPr>
            <a:r>
              <a:rPr lang="zh-CN" altLang="en-US" sz="2000">
                <a:solidFill>
                  <a:schemeClr val="accent2"/>
                </a:solidFill>
                <a:ea typeface="楷体_GB2312" pitchFamily="49" charset="-122"/>
              </a:rPr>
              <a:t>角色和责任 </a:t>
            </a:r>
          </a:p>
          <a:p>
            <a:pPr lvl="1">
              <a:buFont typeface="Wingdings" panose="05000000000000000000" pitchFamily="2" charset="2"/>
              <a:buChar char="l"/>
            </a:pPr>
            <a:r>
              <a:rPr lang="zh-CN" altLang="en-US" sz="2000">
                <a:solidFill>
                  <a:schemeClr val="accent2"/>
                </a:solidFill>
                <a:ea typeface="楷体_GB2312" pitchFamily="49" charset="-122"/>
              </a:rPr>
              <a:t>主要绩效指标 </a:t>
            </a:r>
          </a:p>
          <a:p>
            <a:pPr lvl="1">
              <a:buFont typeface="Wingdings" panose="05000000000000000000" pitchFamily="2" charset="2"/>
              <a:buChar char="l"/>
            </a:pPr>
            <a:r>
              <a:rPr lang="zh-CN" altLang="en-US" sz="2000">
                <a:solidFill>
                  <a:schemeClr val="accent2"/>
                </a:solidFill>
                <a:ea typeface="楷体_GB2312" pitchFamily="49" charset="-122"/>
              </a:rPr>
              <a:t>风险承受水平 </a:t>
            </a:r>
          </a:p>
          <a:p>
            <a:pPr lvl="1">
              <a:buFont typeface="Wingdings" panose="05000000000000000000" pitchFamily="2" charset="2"/>
              <a:buChar char="l"/>
            </a:pPr>
            <a:r>
              <a:rPr lang="zh-CN" altLang="en-US" sz="2000">
                <a:solidFill>
                  <a:schemeClr val="accent2"/>
                </a:solidFill>
                <a:ea typeface="楷体_GB2312" pitchFamily="49" charset="-122"/>
              </a:rPr>
              <a:t>适应变化的能力和应对变化的准备 </a:t>
            </a:r>
          </a:p>
          <a:p>
            <a:pPr lvl="1">
              <a:buFont typeface="Wingdings" panose="05000000000000000000" pitchFamily="2" charset="2"/>
              <a:buChar char="l"/>
            </a:pPr>
            <a:r>
              <a:rPr lang="zh-CN" altLang="en-US" sz="2000">
                <a:solidFill>
                  <a:schemeClr val="accent2"/>
                </a:solidFill>
                <a:ea typeface="楷体_GB2312" pitchFamily="49" charset="-122"/>
              </a:rPr>
              <a:t>风险因素的初步排列 </a:t>
            </a:r>
          </a:p>
        </p:txBody>
      </p:sp>
    </p:spTree>
    <p:extLst>
      <p:ext uri="{BB962C8B-B14F-4D97-AF65-F5344CB8AC3E}">
        <p14:creationId xmlns:p14="http://schemas.microsoft.com/office/powerpoint/2010/main" val="2440771414"/>
      </p:ext>
    </p:extLst>
  </p:cSld>
  <p:clrMapOvr>
    <a:masterClrMapping/>
  </p:clrMapOvr>
  <p:transition spd="med">
    <p:cover dir="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三</a:t>
            </a:r>
            <a:r>
              <a:rPr lang="zh-CN" altLang="en-US" dirty="0"/>
              <a:t>、风险识别</a:t>
            </a:r>
          </a:p>
        </p:txBody>
      </p:sp>
      <p:sp>
        <p:nvSpPr>
          <p:cNvPr id="3" name="内容占位符 2"/>
          <p:cNvSpPr>
            <a:spLocks noGrp="1"/>
          </p:cNvSpPr>
          <p:nvPr>
            <p:ph idx="1"/>
          </p:nvPr>
        </p:nvSpPr>
        <p:spPr/>
        <p:txBody>
          <a:bodyPr/>
          <a:lstStyle/>
          <a:p>
            <a:r>
              <a:rPr lang="zh-CN" altLang="en-US" b="1" dirty="0"/>
              <a:t>风险识别</a:t>
            </a:r>
            <a:r>
              <a:rPr lang="zh-CN" altLang="en-US" b="1" dirty="0" smtClean="0"/>
              <a:t>工具</a:t>
            </a:r>
            <a:endParaRPr lang="en-US" altLang="zh-CN" b="1" dirty="0" smtClean="0"/>
          </a:p>
          <a:p>
            <a:pPr lvl="1"/>
            <a:r>
              <a:rPr lang="en-US" altLang="zh-CN" b="1" dirty="0" smtClean="0"/>
              <a:t>SWOT analysis</a:t>
            </a:r>
          </a:p>
          <a:p>
            <a:pPr lvl="1"/>
            <a:r>
              <a:rPr lang="en-US" altLang="zh-CN" b="1" dirty="0" smtClean="0"/>
              <a:t>Risk check lists</a:t>
            </a:r>
          </a:p>
          <a:p>
            <a:pPr lvl="1"/>
            <a:r>
              <a:rPr lang="en-US" altLang="zh-CN" b="1" dirty="0" smtClean="0"/>
              <a:t>Risk prompt lists</a:t>
            </a:r>
          </a:p>
          <a:p>
            <a:pPr lvl="1"/>
            <a:r>
              <a:rPr lang="en-US" altLang="zh-CN" b="1" dirty="0" smtClean="0"/>
              <a:t>Risk taxonomy</a:t>
            </a:r>
            <a:r>
              <a:rPr lang="zh-CN" altLang="en-US" b="1" dirty="0" smtClean="0"/>
              <a:t>风险分类</a:t>
            </a:r>
            <a:endParaRPr lang="en-US" altLang="zh-CN" b="1" dirty="0" smtClean="0"/>
          </a:p>
          <a:p>
            <a:pPr lvl="1"/>
            <a:r>
              <a:rPr lang="en-US" altLang="zh-CN" b="1" dirty="0" smtClean="0"/>
              <a:t>Risk trigger questions</a:t>
            </a:r>
            <a:r>
              <a:rPr lang="zh-CN" altLang="en-US" b="1" dirty="0" smtClean="0"/>
              <a:t>风险触发问题</a:t>
            </a:r>
            <a:endParaRPr lang="zh-CN" alt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9552" y="764704"/>
            <a:ext cx="8229600" cy="1066800"/>
          </a:xfrm>
        </p:spPr>
        <p:txBody>
          <a:bodyPr>
            <a:normAutofit/>
          </a:bodyPr>
          <a:lstStyle/>
          <a:p>
            <a:r>
              <a:rPr lang="zh-CN" altLang="en-US" dirty="0"/>
              <a:t>三、风险</a:t>
            </a:r>
            <a:r>
              <a:rPr lang="zh-CN" altLang="en-US" dirty="0" smtClean="0"/>
              <a:t>识别</a:t>
            </a:r>
            <a:endParaRPr lang="zh-CN" altLang="en-US" dirty="0"/>
          </a:p>
        </p:txBody>
      </p:sp>
      <p:sp>
        <p:nvSpPr>
          <p:cNvPr id="3" name="内容占位符 2"/>
          <p:cNvSpPr>
            <a:spLocks noGrp="1"/>
          </p:cNvSpPr>
          <p:nvPr>
            <p:ph idx="1"/>
          </p:nvPr>
        </p:nvSpPr>
        <p:spPr/>
        <p:txBody>
          <a:bodyPr>
            <a:normAutofit/>
          </a:bodyPr>
          <a:lstStyle/>
          <a:p>
            <a:r>
              <a:rPr lang="zh-CN" altLang="en-US" sz="2000" dirty="0" smtClean="0"/>
              <a:t>基于内外部竞争环境和竞争条件下的态势分析，就是将与研究对象密切相关的各种主要内部优势、劣势和外部的机会和威胁等，通过调查列举出来，并依照矩阵形式排列，然后用系统分析的思想，把各种因素相互匹配起来加以分析，从中得出一系列相应的结论，而结论通常带有一定的</a:t>
            </a:r>
            <a:r>
              <a:rPr lang="zh-CN" altLang="en-US" sz="2000" dirty="0" smtClean="0"/>
              <a:t>决策性。</a:t>
            </a:r>
            <a:endParaRPr lang="zh-CN" altLang="en-US" sz="2000" dirty="0"/>
          </a:p>
        </p:txBody>
      </p:sp>
      <p:pic>
        <p:nvPicPr>
          <p:cNvPr id="25602" name="Picture 2" descr="https://imgsa.baidu.com/baike/c0%3Dbaike80%2C5%2C5%2C80%2C26/sign=58a84c0c5982b2b7b392319650c4a08a/dcc451da81cb39db4f11b35ed0160924aa1830e1.jpg"/>
          <p:cNvPicPr>
            <a:picLocks noChangeAspect="1" noChangeArrowheads="1"/>
          </p:cNvPicPr>
          <p:nvPr/>
        </p:nvPicPr>
        <p:blipFill>
          <a:blip r:embed="rId2" cstate="print"/>
          <a:srcRect/>
          <a:stretch>
            <a:fillRect/>
          </a:stretch>
        </p:blipFill>
        <p:spPr bwMode="auto">
          <a:xfrm>
            <a:off x="4071934" y="3848100"/>
            <a:ext cx="4419600" cy="3009900"/>
          </a:xfrm>
          <a:prstGeom prst="rect">
            <a:avLst/>
          </a:prstGeom>
          <a:noFill/>
        </p:spPr>
      </p:pic>
      <p:sp>
        <p:nvSpPr>
          <p:cNvPr id="4" name="矩形 3"/>
          <p:cNvSpPr/>
          <p:nvPr/>
        </p:nvSpPr>
        <p:spPr>
          <a:xfrm>
            <a:off x="899592" y="1831504"/>
            <a:ext cx="4181786" cy="461665"/>
          </a:xfrm>
          <a:prstGeom prst="rect">
            <a:avLst/>
          </a:prstGeom>
        </p:spPr>
        <p:txBody>
          <a:bodyPr wrap="none">
            <a:spAutoFit/>
          </a:bodyPr>
          <a:lstStyle/>
          <a:p>
            <a:r>
              <a:rPr lang="zh-CN" altLang="en-US" b="1" dirty="0" smtClean="0"/>
              <a:t>风险识别工具</a:t>
            </a:r>
            <a:r>
              <a:rPr lang="en-US" altLang="zh-CN" b="1" dirty="0" smtClean="0"/>
              <a:t>-SWOT </a:t>
            </a:r>
            <a:r>
              <a:rPr lang="en-US" altLang="zh-CN" b="1" dirty="0"/>
              <a:t>analysis</a:t>
            </a:r>
            <a:endParaRPr lang="zh-CN" alt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3400" y="620688"/>
            <a:ext cx="8229600" cy="1066800"/>
          </a:xfrm>
        </p:spPr>
        <p:txBody>
          <a:bodyPr/>
          <a:lstStyle/>
          <a:p>
            <a:r>
              <a:rPr lang="zh-CN" altLang="en-US" dirty="0"/>
              <a:t>三、风险识别</a:t>
            </a:r>
          </a:p>
        </p:txBody>
      </p:sp>
      <p:sp>
        <p:nvSpPr>
          <p:cNvPr id="3" name="内容占位符 2"/>
          <p:cNvSpPr>
            <a:spLocks noGrp="1"/>
          </p:cNvSpPr>
          <p:nvPr>
            <p:ph sz="half" idx="1"/>
          </p:nvPr>
        </p:nvSpPr>
        <p:spPr/>
        <p:txBody>
          <a:bodyPr/>
          <a:lstStyle/>
          <a:p>
            <a:r>
              <a:rPr lang="en-US" altLang="zh-CN" b="1" dirty="0" smtClean="0"/>
              <a:t>Brainstorming</a:t>
            </a:r>
          </a:p>
          <a:p>
            <a:r>
              <a:rPr lang="en-US" altLang="zh-CN" dirty="0" smtClean="0"/>
              <a:t>Independent group analysis</a:t>
            </a:r>
          </a:p>
          <a:p>
            <a:r>
              <a:rPr lang="en-US" altLang="zh-CN" b="1" dirty="0" smtClean="0"/>
              <a:t>Surveys</a:t>
            </a:r>
          </a:p>
          <a:p>
            <a:r>
              <a:rPr lang="en-US" altLang="zh-CN" b="1" dirty="0" smtClean="0"/>
              <a:t>Gap analysis</a:t>
            </a:r>
          </a:p>
          <a:p>
            <a:r>
              <a:rPr lang="en-US" altLang="zh-CN" b="1" dirty="0" smtClean="0"/>
              <a:t>Delphi technique</a:t>
            </a:r>
          </a:p>
          <a:p>
            <a:r>
              <a:rPr lang="en-US" altLang="zh-CN" b="1" dirty="0" smtClean="0"/>
              <a:t>Interviews</a:t>
            </a:r>
            <a:endParaRPr lang="zh-CN" altLang="en-US" dirty="0"/>
          </a:p>
        </p:txBody>
      </p:sp>
      <p:sp>
        <p:nvSpPr>
          <p:cNvPr id="4" name="内容占位符 3"/>
          <p:cNvSpPr>
            <a:spLocks noGrp="1"/>
          </p:cNvSpPr>
          <p:nvPr>
            <p:ph sz="half" idx="2"/>
          </p:nvPr>
        </p:nvSpPr>
        <p:spPr/>
        <p:txBody>
          <a:bodyPr/>
          <a:lstStyle/>
          <a:p>
            <a:r>
              <a:rPr lang="zh-CN" altLang="en-US" dirty="0" smtClean="0"/>
              <a:t>头脑风暴</a:t>
            </a:r>
          </a:p>
          <a:p>
            <a:r>
              <a:rPr lang="zh-CN" altLang="en-US" dirty="0" smtClean="0"/>
              <a:t>独立小组分析</a:t>
            </a:r>
          </a:p>
          <a:p>
            <a:r>
              <a:rPr lang="zh-CN" altLang="en-US" dirty="0" smtClean="0"/>
              <a:t>调查</a:t>
            </a:r>
          </a:p>
          <a:p>
            <a:r>
              <a:rPr lang="zh-CN" altLang="en-US" dirty="0" smtClean="0"/>
              <a:t>缺口分析</a:t>
            </a:r>
          </a:p>
          <a:p>
            <a:r>
              <a:rPr lang="en-US" altLang="zh-CN" b="1" dirty="0" smtClean="0"/>
              <a:t>Delphi</a:t>
            </a:r>
            <a:r>
              <a:rPr lang="zh-CN" altLang="en-US" dirty="0" smtClean="0"/>
              <a:t>技术</a:t>
            </a:r>
          </a:p>
          <a:p>
            <a:r>
              <a:rPr lang="zh-CN" altLang="en-US" dirty="0" smtClean="0"/>
              <a:t>采访</a:t>
            </a:r>
            <a:endParaRPr lang="zh-CN" altLang="en-US" dirty="0"/>
          </a:p>
        </p:txBody>
      </p:sp>
      <p:sp>
        <p:nvSpPr>
          <p:cNvPr id="5" name="文本框 4"/>
          <p:cNvSpPr txBox="1"/>
          <p:nvPr/>
        </p:nvSpPr>
        <p:spPr>
          <a:xfrm>
            <a:off x="755576" y="1687488"/>
            <a:ext cx="2031325" cy="461665"/>
          </a:xfrm>
          <a:prstGeom prst="rect">
            <a:avLst/>
          </a:prstGeom>
          <a:noFill/>
        </p:spPr>
        <p:txBody>
          <a:bodyPr wrap="none" rtlCol="0">
            <a:spAutoFit/>
          </a:bodyPr>
          <a:lstStyle/>
          <a:p>
            <a:r>
              <a:rPr lang="zh-CN" altLang="en-US" dirty="0" smtClean="0"/>
              <a:t>风险识别工具</a:t>
            </a:r>
            <a:endParaRPr lang="zh-CN" alt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日期占位符 3"/>
          <p:cNvSpPr>
            <a:spLocks noGrp="1"/>
          </p:cNvSpPr>
          <p:nvPr>
            <p:ph type="dt" sz="half" idx="10"/>
          </p:nvPr>
        </p:nvSpPr>
        <p:spPr/>
        <p:txBody>
          <a:bodyPr/>
          <a:lstStyle/>
          <a:p>
            <a:fld id="{03A8ACB0-D2DF-48DC-A0A0-A33321E9D947}" type="datetime1">
              <a:rPr lang="zh-CN" altLang="en-US"/>
              <a:pPr/>
              <a:t>2019/2/21</a:t>
            </a:fld>
            <a:endParaRPr lang="en-US" altLang="zh-CN"/>
          </a:p>
        </p:txBody>
      </p:sp>
      <p:sp>
        <p:nvSpPr>
          <p:cNvPr id="7" name="页脚占位符 4"/>
          <p:cNvSpPr>
            <a:spLocks noGrp="1"/>
          </p:cNvSpPr>
          <p:nvPr>
            <p:ph type="ftr" sz="quarter" idx="4294967295"/>
          </p:nvPr>
        </p:nvSpPr>
        <p:spPr>
          <a:xfrm>
            <a:off x="2700338" y="6248400"/>
            <a:ext cx="3743325" cy="457200"/>
          </a:xfrm>
        </p:spPr>
        <p:txBody>
          <a:bodyPr/>
          <a:lstStyle/>
          <a:p>
            <a:r>
              <a:rPr lang="en-US" altLang="zh-CN" dirty="0" smtClean="0"/>
              <a:t> </a:t>
            </a:r>
            <a:endParaRPr lang="en-US" altLang="zh-CN" dirty="0"/>
          </a:p>
        </p:txBody>
      </p:sp>
      <p:sp>
        <p:nvSpPr>
          <p:cNvPr id="8" name="灯片编号占位符 5"/>
          <p:cNvSpPr>
            <a:spLocks noGrp="1"/>
          </p:cNvSpPr>
          <p:nvPr>
            <p:ph type="sldNum" sz="quarter" idx="12"/>
          </p:nvPr>
        </p:nvSpPr>
        <p:spPr/>
        <p:txBody>
          <a:bodyPr/>
          <a:lstStyle/>
          <a:p>
            <a:fld id="{C1A9514B-8F18-431D-9DDD-B96F9F5C1EB5}" type="slidenum">
              <a:rPr lang="en-US" altLang="zh-CN"/>
              <a:pPr/>
              <a:t>18</a:t>
            </a:fld>
            <a:endParaRPr lang="en-US" altLang="zh-CN"/>
          </a:p>
        </p:txBody>
      </p:sp>
      <p:sp>
        <p:nvSpPr>
          <p:cNvPr id="507906" name="Rectangle 2"/>
          <p:cNvSpPr>
            <a:spLocks noGrp="1" noChangeArrowheads="1"/>
          </p:cNvSpPr>
          <p:nvPr>
            <p:ph type="title"/>
          </p:nvPr>
        </p:nvSpPr>
        <p:spPr>
          <a:xfrm>
            <a:off x="457200" y="612648"/>
            <a:ext cx="8229600" cy="1066800"/>
          </a:xfrm>
        </p:spPr>
        <p:txBody>
          <a:bodyPr/>
          <a:lstStyle/>
          <a:p>
            <a:pPr algn="just"/>
            <a:r>
              <a:rPr lang="zh-CN" altLang="en-US" sz="2800" dirty="0"/>
              <a:t>三、风险</a:t>
            </a:r>
            <a:r>
              <a:rPr lang="zh-CN" altLang="en-US" sz="2800" dirty="0" smtClean="0"/>
              <a:t>识别</a:t>
            </a:r>
            <a:endParaRPr lang="zh-CN" altLang="en-US" sz="2800" dirty="0">
              <a:solidFill>
                <a:schemeClr val="tx1"/>
              </a:solidFill>
              <a:ea typeface="仿宋_GB2312" pitchFamily="49" charset="-122"/>
            </a:endParaRPr>
          </a:p>
        </p:txBody>
      </p:sp>
      <p:sp>
        <p:nvSpPr>
          <p:cNvPr id="507987" name="Rectangle 83"/>
          <p:cNvSpPr>
            <a:spLocks noChangeArrowheads="1"/>
          </p:cNvSpPr>
          <p:nvPr/>
        </p:nvSpPr>
        <p:spPr bwMode="auto">
          <a:xfrm>
            <a:off x="755650" y="1661192"/>
            <a:ext cx="7632700" cy="4525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18800" bIns="118800"/>
          <a:lstStyle>
            <a:lvl1pPr marL="457200" indent="-457200">
              <a:spcBef>
                <a:spcPct val="20000"/>
              </a:spcBef>
              <a:buChar char="•"/>
              <a:defRPr kumimoji="1" sz="1600">
                <a:solidFill>
                  <a:schemeClr val="tx1"/>
                </a:solidFill>
                <a:latin typeface="Times New Roman" panose="02020603050405020304" pitchFamily="18" charset="0"/>
                <a:ea typeface="宋体" panose="02010600030101010101" pitchFamily="2" charset="-122"/>
              </a:defRPr>
            </a:lvl1pPr>
            <a:lvl2pPr marL="800100" indent="-342900">
              <a:spcBef>
                <a:spcPct val="20000"/>
              </a:spcBef>
              <a:buChar char="–"/>
              <a:defRPr kumimoji="1" sz="1600">
                <a:solidFill>
                  <a:schemeClr val="tx1"/>
                </a:solidFill>
                <a:latin typeface="Times New Roman" panose="02020603050405020304" pitchFamily="18" charset="0"/>
                <a:ea typeface="宋体" panose="02010600030101010101" pitchFamily="2" charset="-122"/>
              </a:defRPr>
            </a:lvl2pPr>
            <a:lvl3pPr marL="1181100" indent="-266700">
              <a:spcBef>
                <a:spcPct val="20000"/>
              </a:spcBef>
              <a:buChar char="•"/>
              <a:defRPr kumimoji="1" sz="1600">
                <a:solidFill>
                  <a:schemeClr val="tx1"/>
                </a:solidFill>
                <a:latin typeface="Times New Roman" panose="02020603050405020304" pitchFamily="18" charset="0"/>
                <a:ea typeface="宋体" panose="02010600030101010101" pitchFamily="2" charset="-122"/>
              </a:defRPr>
            </a:lvl3pPr>
            <a:lvl4pPr marL="1752600" indent="-381000">
              <a:spcBef>
                <a:spcPct val="20000"/>
              </a:spcBef>
              <a:buChar char="–"/>
              <a:defRPr kumimoji="1" sz="1600">
                <a:solidFill>
                  <a:schemeClr val="tx1"/>
                </a:solidFill>
                <a:latin typeface="Times New Roman" panose="02020603050405020304" pitchFamily="18" charset="0"/>
                <a:ea typeface="宋体" panose="02010600030101010101" pitchFamily="2" charset="-122"/>
              </a:defRPr>
            </a:lvl4pPr>
            <a:lvl5pPr marL="2209800" indent="-381000">
              <a:spcBef>
                <a:spcPct val="20000"/>
              </a:spcBef>
              <a:buChar char="»"/>
              <a:defRPr kumimoji="1" sz="1600">
                <a:solidFill>
                  <a:schemeClr val="tx1"/>
                </a:solidFill>
                <a:latin typeface="Times New Roman" panose="02020603050405020304" pitchFamily="18" charset="0"/>
                <a:ea typeface="宋体" panose="02010600030101010101" pitchFamily="2" charset="-122"/>
              </a:defRPr>
            </a:lvl5pPr>
            <a:lvl6pPr marL="2667000" indent="-381000" fontAlgn="base">
              <a:spcBef>
                <a:spcPct val="20000"/>
              </a:spcBef>
              <a:spcAft>
                <a:spcPct val="0"/>
              </a:spcAft>
              <a:buChar char="»"/>
              <a:defRPr kumimoji="1" sz="1600">
                <a:solidFill>
                  <a:schemeClr val="tx1"/>
                </a:solidFill>
                <a:latin typeface="Times New Roman" panose="02020603050405020304" pitchFamily="18" charset="0"/>
                <a:ea typeface="宋体" panose="02010600030101010101" pitchFamily="2" charset="-122"/>
              </a:defRPr>
            </a:lvl6pPr>
            <a:lvl7pPr marL="3124200" indent="-381000" fontAlgn="base">
              <a:spcBef>
                <a:spcPct val="20000"/>
              </a:spcBef>
              <a:spcAft>
                <a:spcPct val="0"/>
              </a:spcAft>
              <a:buChar char="»"/>
              <a:defRPr kumimoji="1" sz="1600">
                <a:solidFill>
                  <a:schemeClr val="tx1"/>
                </a:solidFill>
                <a:latin typeface="Times New Roman" panose="02020603050405020304" pitchFamily="18" charset="0"/>
                <a:ea typeface="宋体" panose="02010600030101010101" pitchFamily="2" charset="-122"/>
              </a:defRPr>
            </a:lvl7pPr>
            <a:lvl8pPr marL="3581400" indent="-381000" fontAlgn="base">
              <a:spcBef>
                <a:spcPct val="20000"/>
              </a:spcBef>
              <a:spcAft>
                <a:spcPct val="0"/>
              </a:spcAft>
              <a:buChar char="»"/>
              <a:defRPr kumimoji="1" sz="1600">
                <a:solidFill>
                  <a:schemeClr val="tx1"/>
                </a:solidFill>
                <a:latin typeface="Times New Roman" panose="02020603050405020304" pitchFamily="18" charset="0"/>
                <a:ea typeface="宋体" panose="02010600030101010101" pitchFamily="2" charset="-122"/>
              </a:defRPr>
            </a:lvl8pPr>
            <a:lvl9pPr marL="4038600" indent="-381000" fontAlgn="base">
              <a:spcBef>
                <a:spcPct val="20000"/>
              </a:spcBef>
              <a:spcAft>
                <a:spcPct val="0"/>
              </a:spcAft>
              <a:buChar char="»"/>
              <a:defRPr kumimoji="1" sz="1600">
                <a:solidFill>
                  <a:schemeClr val="tx1"/>
                </a:solidFill>
                <a:latin typeface="Times New Roman" panose="02020603050405020304" pitchFamily="18" charset="0"/>
                <a:ea typeface="宋体" panose="02010600030101010101" pitchFamily="2" charset="-122"/>
              </a:defRPr>
            </a:lvl9pPr>
          </a:lstStyle>
          <a:p>
            <a:pPr>
              <a:lnSpc>
                <a:spcPct val="110000"/>
              </a:lnSpc>
              <a:buFont typeface="Wingdings" panose="05000000000000000000" pitchFamily="2" charset="2"/>
              <a:buChar char="l"/>
            </a:pPr>
            <a:r>
              <a:rPr kumimoji="0" lang="zh-CN" altLang="en-US" sz="2000" b="0" dirty="0" smtClean="0">
                <a:latin typeface="楷体_GB2312" pitchFamily="49" charset="-122"/>
                <a:ea typeface="楷体_GB2312" pitchFamily="49" charset="-122"/>
              </a:rPr>
              <a:t>风险分析的结果</a:t>
            </a:r>
          </a:p>
          <a:p>
            <a:pPr lvl="1">
              <a:lnSpc>
                <a:spcPct val="110000"/>
              </a:lnSpc>
              <a:buFont typeface="Wingdings" panose="05000000000000000000" pitchFamily="2" charset="2"/>
              <a:buChar char="l"/>
            </a:pPr>
            <a:r>
              <a:rPr kumimoji="0" lang="zh-CN" altLang="en-US" sz="2000" b="0" dirty="0" smtClean="0">
                <a:latin typeface="楷体_GB2312" pitchFamily="49" charset="-122"/>
                <a:ea typeface="楷体_GB2312" pitchFamily="49" charset="-122"/>
              </a:rPr>
              <a:t>重要</a:t>
            </a:r>
            <a:r>
              <a:rPr kumimoji="0" lang="zh-CN" altLang="en-US" sz="2000" b="0" dirty="0">
                <a:latin typeface="楷体_GB2312" pitchFamily="49" charset="-122"/>
                <a:ea typeface="楷体_GB2312" pitchFamily="49" charset="-122"/>
              </a:rPr>
              <a:t>风险因素的排序</a:t>
            </a:r>
          </a:p>
          <a:p>
            <a:pPr lvl="1">
              <a:lnSpc>
                <a:spcPct val="110000"/>
              </a:lnSpc>
              <a:buFont typeface="Wingdings" panose="05000000000000000000" pitchFamily="2" charset="2"/>
              <a:buChar char="l"/>
            </a:pPr>
            <a:r>
              <a:rPr kumimoji="0" lang="zh-CN" altLang="en-US" sz="2000" b="0" dirty="0">
                <a:latin typeface="楷体_GB2312" pitchFamily="49" charset="-122"/>
                <a:ea typeface="楷体_GB2312" pitchFamily="49" charset="-122"/>
              </a:rPr>
              <a:t>风险图</a:t>
            </a:r>
          </a:p>
          <a:p>
            <a:pPr>
              <a:lnSpc>
                <a:spcPct val="110000"/>
              </a:lnSpc>
              <a:buFont typeface="Wingdings" panose="05000000000000000000" pitchFamily="2" charset="2"/>
              <a:buNone/>
            </a:pPr>
            <a:endParaRPr lang="en-US" altLang="zh-CN" sz="2000" b="0" dirty="0">
              <a:latin typeface="楷体_GB2312" pitchFamily="49" charset="-122"/>
              <a:ea typeface="楷体_GB2312" pitchFamily="49" charset="-122"/>
            </a:endParaRPr>
          </a:p>
        </p:txBody>
      </p:sp>
      <p:pic>
        <p:nvPicPr>
          <p:cNvPr id="507998" name="Picture 94" descr="rmch0421_bi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14563" y="2994823"/>
            <a:ext cx="5329237" cy="3225800"/>
          </a:xfrm>
          <a:prstGeom prst="rect">
            <a:avLst/>
          </a:prstGeom>
          <a:noFill/>
          <a:extLst>
            <a:ext uri="{909E8E84-426E-40DD-AFC4-6F175D3DCCD1}">
              <a14:hiddenFill xmlns:a14="http://schemas.microsoft.com/office/drawing/2010/main">
                <a:solidFill>
                  <a:srgbClr val="FFFFFF"/>
                </a:solidFill>
              </a14:hiddenFill>
            </a:ext>
          </a:extLst>
        </p:spPr>
      </p:pic>
      <p:sp>
        <p:nvSpPr>
          <p:cNvPr id="507999" name="Text Box 95"/>
          <p:cNvSpPr txBox="1">
            <a:spLocks noChangeArrowheads="1"/>
          </p:cNvSpPr>
          <p:nvPr/>
        </p:nvSpPr>
        <p:spPr bwMode="auto">
          <a:xfrm>
            <a:off x="3851920" y="6219394"/>
            <a:ext cx="8699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800" dirty="0"/>
              <a:t>风险图</a:t>
            </a:r>
          </a:p>
        </p:txBody>
      </p:sp>
    </p:spTree>
    <p:extLst>
      <p:ext uri="{BB962C8B-B14F-4D97-AF65-F5344CB8AC3E}">
        <p14:creationId xmlns:p14="http://schemas.microsoft.com/office/powerpoint/2010/main" val="8440800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日期占位符 3"/>
          <p:cNvSpPr>
            <a:spLocks noGrp="1"/>
          </p:cNvSpPr>
          <p:nvPr>
            <p:ph type="dt" sz="half" idx="10"/>
          </p:nvPr>
        </p:nvSpPr>
        <p:spPr/>
        <p:txBody>
          <a:bodyPr/>
          <a:lstStyle/>
          <a:p>
            <a:fld id="{9F546331-DC90-427E-9583-6FF772218AE8}" type="datetime1">
              <a:rPr lang="zh-CN" altLang="en-US"/>
              <a:pPr/>
              <a:t>2019/2/21</a:t>
            </a:fld>
            <a:endParaRPr lang="en-US" altLang="zh-CN"/>
          </a:p>
        </p:txBody>
      </p:sp>
      <p:sp>
        <p:nvSpPr>
          <p:cNvPr id="9" name="页脚占位符 4"/>
          <p:cNvSpPr>
            <a:spLocks noGrp="1"/>
          </p:cNvSpPr>
          <p:nvPr>
            <p:ph type="ftr" sz="quarter" idx="4294967295"/>
          </p:nvPr>
        </p:nvSpPr>
        <p:spPr>
          <a:xfrm>
            <a:off x="2700338" y="6248400"/>
            <a:ext cx="3743325" cy="457200"/>
          </a:xfrm>
        </p:spPr>
        <p:txBody>
          <a:bodyPr/>
          <a:lstStyle/>
          <a:p>
            <a:r>
              <a:rPr lang="en-US" altLang="zh-CN" dirty="0" smtClean="0"/>
              <a:t> </a:t>
            </a:r>
            <a:endParaRPr lang="en-US" altLang="zh-CN" dirty="0"/>
          </a:p>
        </p:txBody>
      </p:sp>
      <p:sp>
        <p:nvSpPr>
          <p:cNvPr id="10" name="灯片编号占位符 5"/>
          <p:cNvSpPr>
            <a:spLocks noGrp="1"/>
          </p:cNvSpPr>
          <p:nvPr>
            <p:ph type="sldNum" sz="quarter" idx="12"/>
          </p:nvPr>
        </p:nvSpPr>
        <p:spPr/>
        <p:txBody>
          <a:bodyPr/>
          <a:lstStyle/>
          <a:p>
            <a:fld id="{DFCB1026-04B8-47C1-920F-7BA4617E0B29}" type="slidenum">
              <a:rPr lang="en-US" altLang="zh-CN"/>
              <a:pPr/>
              <a:t>19</a:t>
            </a:fld>
            <a:endParaRPr lang="en-US" altLang="zh-CN"/>
          </a:p>
        </p:txBody>
      </p:sp>
      <p:sp>
        <p:nvSpPr>
          <p:cNvPr id="509954" name="Rectangle 2"/>
          <p:cNvSpPr>
            <a:spLocks noGrp="1" noChangeArrowheads="1"/>
          </p:cNvSpPr>
          <p:nvPr>
            <p:ph type="title"/>
          </p:nvPr>
        </p:nvSpPr>
        <p:spPr>
          <a:xfrm>
            <a:off x="179512" y="242143"/>
            <a:ext cx="8219256" cy="1099440"/>
          </a:xfrm>
        </p:spPr>
        <p:txBody>
          <a:bodyPr/>
          <a:lstStyle/>
          <a:p>
            <a:pPr algn="just"/>
            <a:r>
              <a:rPr lang="zh-CN" altLang="en-US" sz="2800" dirty="0">
                <a:solidFill>
                  <a:schemeClr val="tx1"/>
                </a:solidFill>
                <a:ea typeface="仿宋_GB2312" pitchFamily="49" charset="-122"/>
              </a:rPr>
              <a:t>三、风险</a:t>
            </a:r>
            <a:r>
              <a:rPr lang="zh-CN" altLang="en-US" sz="2800" dirty="0" smtClean="0">
                <a:solidFill>
                  <a:schemeClr val="tx1"/>
                </a:solidFill>
                <a:ea typeface="仿宋_GB2312" pitchFamily="49" charset="-122"/>
              </a:rPr>
              <a:t>识别</a:t>
            </a:r>
            <a:endParaRPr lang="zh-CN" altLang="en-US" sz="2800" dirty="0">
              <a:solidFill>
                <a:schemeClr val="tx1"/>
              </a:solidFill>
              <a:ea typeface="仿宋_GB2312" pitchFamily="49" charset="-122"/>
            </a:endParaRPr>
          </a:p>
        </p:txBody>
      </p:sp>
      <p:sp>
        <p:nvSpPr>
          <p:cNvPr id="509955" name="Rectangle 3"/>
          <p:cNvSpPr>
            <a:spLocks noChangeArrowheads="1"/>
          </p:cNvSpPr>
          <p:nvPr/>
        </p:nvSpPr>
        <p:spPr bwMode="auto">
          <a:xfrm>
            <a:off x="538163" y="1125538"/>
            <a:ext cx="5905500" cy="4525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18800" bIns="118800"/>
          <a:lstStyle>
            <a:lvl1pPr marL="457200" indent="-457200">
              <a:spcBef>
                <a:spcPct val="20000"/>
              </a:spcBef>
              <a:buChar char="•"/>
              <a:defRPr kumimoji="1" sz="1600">
                <a:solidFill>
                  <a:schemeClr val="tx1"/>
                </a:solidFill>
                <a:latin typeface="Times New Roman" panose="02020603050405020304" pitchFamily="18" charset="0"/>
                <a:ea typeface="宋体" panose="02010600030101010101" pitchFamily="2" charset="-122"/>
              </a:defRPr>
            </a:lvl1pPr>
            <a:lvl2pPr marL="800100" indent="-342900">
              <a:spcBef>
                <a:spcPct val="20000"/>
              </a:spcBef>
              <a:buChar char="–"/>
              <a:defRPr kumimoji="1" sz="1600">
                <a:solidFill>
                  <a:schemeClr val="tx1"/>
                </a:solidFill>
                <a:latin typeface="Times New Roman" panose="02020603050405020304" pitchFamily="18" charset="0"/>
                <a:ea typeface="宋体" panose="02010600030101010101" pitchFamily="2" charset="-122"/>
              </a:defRPr>
            </a:lvl2pPr>
            <a:lvl3pPr marL="1181100" indent="-266700">
              <a:spcBef>
                <a:spcPct val="20000"/>
              </a:spcBef>
              <a:buChar char="•"/>
              <a:defRPr kumimoji="1" sz="1600">
                <a:solidFill>
                  <a:schemeClr val="tx1"/>
                </a:solidFill>
                <a:latin typeface="Times New Roman" panose="02020603050405020304" pitchFamily="18" charset="0"/>
                <a:ea typeface="宋体" panose="02010600030101010101" pitchFamily="2" charset="-122"/>
              </a:defRPr>
            </a:lvl3pPr>
            <a:lvl4pPr marL="1752600" indent="-381000">
              <a:spcBef>
                <a:spcPct val="20000"/>
              </a:spcBef>
              <a:buChar char="–"/>
              <a:defRPr kumimoji="1" sz="1600">
                <a:solidFill>
                  <a:schemeClr val="tx1"/>
                </a:solidFill>
                <a:latin typeface="Times New Roman" panose="02020603050405020304" pitchFamily="18" charset="0"/>
                <a:ea typeface="宋体" panose="02010600030101010101" pitchFamily="2" charset="-122"/>
              </a:defRPr>
            </a:lvl4pPr>
            <a:lvl5pPr marL="2209800" indent="-381000">
              <a:spcBef>
                <a:spcPct val="20000"/>
              </a:spcBef>
              <a:buChar char="»"/>
              <a:defRPr kumimoji="1" sz="1600">
                <a:solidFill>
                  <a:schemeClr val="tx1"/>
                </a:solidFill>
                <a:latin typeface="Times New Roman" panose="02020603050405020304" pitchFamily="18" charset="0"/>
                <a:ea typeface="宋体" panose="02010600030101010101" pitchFamily="2" charset="-122"/>
              </a:defRPr>
            </a:lvl5pPr>
            <a:lvl6pPr marL="2667000" indent="-381000" fontAlgn="base">
              <a:spcBef>
                <a:spcPct val="20000"/>
              </a:spcBef>
              <a:spcAft>
                <a:spcPct val="0"/>
              </a:spcAft>
              <a:buChar char="»"/>
              <a:defRPr kumimoji="1" sz="1600">
                <a:solidFill>
                  <a:schemeClr val="tx1"/>
                </a:solidFill>
                <a:latin typeface="Times New Roman" panose="02020603050405020304" pitchFamily="18" charset="0"/>
                <a:ea typeface="宋体" panose="02010600030101010101" pitchFamily="2" charset="-122"/>
              </a:defRPr>
            </a:lvl6pPr>
            <a:lvl7pPr marL="3124200" indent="-381000" fontAlgn="base">
              <a:spcBef>
                <a:spcPct val="20000"/>
              </a:spcBef>
              <a:spcAft>
                <a:spcPct val="0"/>
              </a:spcAft>
              <a:buChar char="»"/>
              <a:defRPr kumimoji="1" sz="1600">
                <a:solidFill>
                  <a:schemeClr val="tx1"/>
                </a:solidFill>
                <a:latin typeface="Times New Roman" panose="02020603050405020304" pitchFamily="18" charset="0"/>
                <a:ea typeface="宋体" panose="02010600030101010101" pitchFamily="2" charset="-122"/>
              </a:defRPr>
            </a:lvl7pPr>
            <a:lvl8pPr marL="3581400" indent="-381000" fontAlgn="base">
              <a:spcBef>
                <a:spcPct val="20000"/>
              </a:spcBef>
              <a:spcAft>
                <a:spcPct val="0"/>
              </a:spcAft>
              <a:buChar char="»"/>
              <a:defRPr kumimoji="1" sz="1600">
                <a:solidFill>
                  <a:schemeClr val="tx1"/>
                </a:solidFill>
                <a:latin typeface="Times New Roman" panose="02020603050405020304" pitchFamily="18" charset="0"/>
                <a:ea typeface="宋体" panose="02010600030101010101" pitchFamily="2" charset="-122"/>
              </a:defRPr>
            </a:lvl8pPr>
            <a:lvl9pPr marL="4038600" indent="-381000" fontAlgn="base">
              <a:spcBef>
                <a:spcPct val="20000"/>
              </a:spcBef>
              <a:spcAft>
                <a:spcPct val="0"/>
              </a:spcAft>
              <a:buChar char="»"/>
              <a:defRPr kumimoji="1" sz="1600">
                <a:solidFill>
                  <a:schemeClr val="tx1"/>
                </a:solidFill>
                <a:latin typeface="Times New Roman" panose="02020603050405020304" pitchFamily="18" charset="0"/>
                <a:ea typeface="宋体" panose="02010600030101010101" pitchFamily="2" charset="-122"/>
              </a:defRPr>
            </a:lvl9pPr>
          </a:lstStyle>
          <a:p>
            <a:pPr>
              <a:lnSpc>
                <a:spcPct val="110000"/>
              </a:lnSpc>
              <a:buFont typeface="Wingdings" panose="05000000000000000000" pitchFamily="2" charset="2"/>
              <a:buChar char="l"/>
            </a:pPr>
            <a:r>
              <a:rPr lang="zh-CN" altLang="en-US" sz="2000" dirty="0">
                <a:solidFill>
                  <a:srgbClr val="FF3300"/>
                </a:solidFill>
                <a:latin typeface="楷体_GB2312" pitchFamily="49" charset="-122"/>
                <a:ea typeface="楷体_GB2312" pitchFamily="49" charset="-122"/>
              </a:rPr>
              <a:t>风险图举例：高新技术企业的风险图</a:t>
            </a:r>
            <a:r>
              <a:rPr lang="zh-CN" altLang="en-US" dirty="0">
                <a:solidFill>
                  <a:srgbClr val="FF3300"/>
                </a:solidFill>
                <a:latin typeface="楷体_GB2312" pitchFamily="49" charset="-122"/>
                <a:ea typeface="楷体_GB2312" pitchFamily="49" charset="-122"/>
              </a:rPr>
              <a:t>   </a:t>
            </a:r>
            <a:r>
              <a:rPr lang="zh-CN" altLang="en-US" sz="1800" dirty="0">
                <a:solidFill>
                  <a:srgbClr val="FF3300"/>
                </a:solidFill>
                <a:latin typeface="楷体_GB2312" pitchFamily="49" charset="-122"/>
                <a:ea typeface="楷体_GB2312" pitchFamily="49" charset="-122"/>
              </a:rPr>
              <a:t> </a:t>
            </a:r>
            <a:endParaRPr lang="zh-CN" altLang="en-US" sz="2000" dirty="0">
              <a:solidFill>
                <a:srgbClr val="FF3300"/>
              </a:solidFill>
              <a:latin typeface="楷体_GB2312" pitchFamily="49" charset="-122"/>
              <a:ea typeface="楷体_GB2312" pitchFamily="49" charset="-122"/>
            </a:endParaRPr>
          </a:p>
        </p:txBody>
      </p:sp>
      <p:sp>
        <p:nvSpPr>
          <p:cNvPr id="509956" name="Rectangle 4"/>
          <p:cNvSpPr>
            <a:spLocks noChangeArrowheads="1"/>
          </p:cNvSpPr>
          <p:nvPr/>
        </p:nvSpPr>
        <p:spPr bwMode="auto">
          <a:xfrm>
            <a:off x="5940425" y="1196975"/>
            <a:ext cx="3168650" cy="2682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r>
              <a:rPr kumimoji="0" lang="en-US" altLang="zh-CN" sz="1000" b="0" dirty="0">
                <a:latin typeface="Arial" panose="020B0604020202020204" pitchFamily="34" charset="0"/>
                <a:ea typeface="宋体" panose="02010600030101010101" pitchFamily="2" charset="-122"/>
              </a:rPr>
              <a:t>1</a:t>
            </a:r>
            <a:r>
              <a:rPr kumimoji="0" lang="zh-CN" altLang="en-US" sz="1000" b="0" dirty="0">
                <a:latin typeface="Arial" panose="020B0604020202020204" pitchFamily="34" charset="0"/>
                <a:ea typeface="宋体" panose="02010600030101010101" pitchFamily="2" charset="-122"/>
              </a:rPr>
              <a:t>研发失败</a:t>
            </a:r>
          </a:p>
          <a:p>
            <a:r>
              <a:rPr kumimoji="0" lang="en-US" altLang="zh-CN" sz="1000" b="0" dirty="0">
                <a:latin typeface="Arial" panose="020B0604020202020204" pitchFamily="34" charset="0"/>
                <a:ea typeface="宋体" panose="02010600030101010101" pitchFamily="2" charset="-122"/>
              </a:rPr>
              <a:t>2</a:t>
            </a:r>
            <a:r>
              <a:rPr kumimoji="0" lang="zh-CN" altLang="en-US" sz="1000" b="0" dirty="0">
                <a:latin typeface="Arial" panose="020B0604020202020204" pitchFamily="34" charset="0"/>
                <a:ea typeface="宋体" panose="02010600030101010101" pitchFamily="2" charset="-122"/>
              </a:rPr>
              <a:t>市场竞争者或替代品导致产品市场化不成功</a:t>
            </a:r>
          </a:p>
          <a:p>
            <a:r>
              <a:rPr kumimoji="0" lang="en-US" altLang="zh-CN" sz="1000" b="0" dirty="0">
                <a:latin typeface="Arial" panose="020B0604020202020204" pitchFamily="34" charset="0"/>
                <a:ea typeface="宋体" panose="02010600030101010101" pitchFamily="2" charset="-122"/>
              </a:rPr>
              <a:t>3</a:t>
            </a:r>
            <a:r>
              <a:rPr kumimoji="0" lang="zh-CN" altLang="en-US" sz="1000" b="0" dirty="0">
                <a:latin typeface="Arial" panose="020B0604020202020204" pitchFamily="34" charset="0"/>
                <a:ea typeface="宋体" panose="02010600030101010101" pitchFamily="2" charset="-122"/>
              </a:rPr>
              <a:t>产品技术过时或超前导致产品市场化不成功</a:t>
            </a:r>
          </a:p>
          <a:p>
            <a:r>
              <a:rPr kumimoji="0" lang="en-US" altLang="zh-CN" sz="1000" b="0" dirty="0">
                <a:latin typeface="Arial" panose="020B0604020202020204" pitchFamily="34" charset="0"/>
                <a:ea typeface="宋体" panose="02010600030101010101" pitchFamily="2" charset="-122"/>
              </a:rPr>
              <a:t>4</a:t>
            </a:r>
            <a:r>
              <a:rPr kumimoji="0" lang="zh-CN" altLang="en-US" sz="1000" b="0" dirty="0">
                <a:latin typeface="Arial" panose="020B0604020202020204" pitchFamily="34" charset="0"/>
                <a:ea typeface="宋体" panose="02010600030101010101" pitchFamily="2" charset="-122"/>
              </a:rPr>
              <a:t>经济衰退</a:t>
            </a:r>
            <a:r>
              <a:rPr kumimoji="0" lang="en-US" altLang="zh-CN" sz="1000" b="0" dirty="0">
                <a:latin typeface="Arial" panose="020B0604020202020204" pitchFamily="34" charset="0"/>
                <a:ea typeface="宋体" panose="02010600030101010101" pitchFamily="2" charset="-122"/>
              </a:rPr>
              <a:t>/</a:t>
            </a:r>
            <a:r>
              <a:rPr kumimoji="0" lang="zh-CN" altLang="en-US" sz="1000" b="0" dirty="0">
                <a:latin typeface="Arial" panose="020B0604020202020204" pitchFamily="34" charset="0"/>
                <a:ea typeface="宋体" panose="02010600030101010101" pitchFamily="2" charset="-122"/>
              </a:rPr>
              <a:t>金融危机</a:t>
            </a:r>
          </a:p>
          <a:p>
            <a:r>
              <a:rPr kumimoji="0" lang="en-US" altLang="zh-CN" sz="1000" b="0" dirty="0">
                <a:latin typeface="Arial" panose="020B0604020202020204" pitchFamily="34" charset="0"/>
                <a:ea typeface="宋体" panose="02010600030101010101" pitchFamily="2" charset="-122"/>
              </a:rPr>
              <a:t>5</a:t>
            </a:r>
            <a:r>
              <a:rPr kumimoji="0" lang="zh-CN" altLang="en-US" sz="1000" b="0" dirty="0">
                <a:latin typeface="Arial" panose="020B0604020202020204" pitchFamily="34" charset="0"/>
                <a:ea typeface="宋体" panose="02010600030101010101" pitchFamily="2" charset="-122"/>
              </a:rPr>
              <a:t>供货商选择不当，或供货商违约</a:t>
            </a:r>
          </a:p>
          <a:p>
            <a:r>
              <a:rPr kumimoji="0" lang="en-US" altLang="zh-CN" sz="1000" b="0" dirty="0">
                <a:latin typeface="Arial" panose="020B0604020202020204" pitchFamily="34" charset="0"/>
                <a:ea typeface="宋体" panose="02010600030101010101" pitchFamily="2" charset="-122"/>
              </a:rPr>
              <a:t>6</a:t>
            </a:r>
            <a:r>
              <a:rPr kumimoji="0" lang="zh-CN" altLang="en-US" sz="1000" b="0" dirty="0">
                <a:latin typeface="Arial" panose="020B0604020202020204" pitchFamily="34" charset="0"/>
                <a:ea typeface="宋体" panose="02010600030101010101" pitchFamily="2" charset="-122"/>
              </a:rPr>
              <a:t>由于外部原因造成的生产中断</a:t>
            </a:r>
          </a:p>
          <a:p>
            <a:r>
              <a:rPr kumimoji="0" lang="en-US" altLang="zh-CN" sz="1000" b="0" dirty="0">
                <a:latin typeface="Arial" panose="020B0604020202020204" pitchFamily="34" charset="0"/>
                <a:ea typeface="宋体" panose="02010600030101010101" pitchFamily="2" charset="-122"/>
              </a:rPr>
              <a:t>7</a:t>
            </a:r>
            <a:r>
              <a:rPr kumimoji="0" lang="zh-CN" altLang="en-US" sz="1000" b="0" dirty="0">
                <a:latin typeface="Arial" panose="020B0604020202020204" pitchFamily="34" charset="0"/>
                <a:ea typeface="宋体" panose="02010600030101010101" pitchFamily="2" charset="-122"/>
              </a:rPr>
              <a:t>关键设备损毁</a:t>
            </a:r>
          </a:p>
          <a:p>
            <a:r>
              <a:rPr kumimoji="0" lang="en-US" altLang="zh-CN" sz="1000" b="0" dirty="0">
                <a:latin typeface="Arial" panose="020B0604020202020204" pitchFamily="34" charset="0"/>
                <a:ea typeface="宋体" panose="02010600030101010101" pitchFamily="2" charset="-122"/>
              </a:rPr>
              <a:t>8</a:t>
            </a:r>
            <a:r>
              <a:rPr kumimoji="0" lang="zh-CN" altLang="en-US" sz="1000" b="0" dirty="0">
                <a:latin typeface="Arial" panose="020B0604020202020204" pitchFamily="34" charset="0"/>
                <a:ea typeface="宋体" panose="02010600030101010101" pitchFamily="2" charset="-122"/>
              </a:rPr>
              <a:t>关键人员离职</a:t>
            </a:r>
          </a:p>
          <a:p>
            <a:r>
              <a:rPr kumimoji="0" lang="en-US" altLang="zh-CN" sz="1000" b="0" dirty="0">
                <a:latin typeface="Arial" panose="020B0604020202020204" pitchFamily="34" charset="0"/>
                <a:ea typeface="宋体" panose="02010600030101010101" pitchFamily="2" charset="-122"/>
              </a:rPr>
              <a:t>9</a:t>
            </a:r>
            <a:r>
              <a:rPr kumimoji="0" lang="zh-CN" altLang="en-US" sz="1000" b="0" dirty="0">
                <a:latin typeface="Arial" panose="020B0604020202020204" pitchFamily="34" charset="0"/>
                <a:ea typeface="宋体" panose="02010600030101010101" pitchFamily="2" charset="-122"/>
              </a:rPr>
              <a:t>关键雇员意外伤害</a:t>
            </a:r>
          </a:p>
          <a:p>
            <a:r>
              <a:rPr kumimoji="0" lang="en-US" altLang="zh-CN" sz="1000" b="0" dirty="0">
                <a:latin typeface="Arial" panose="020B0604020202020204" pitchFamily="34" charset="0"/>
                <a:ea typeface="宋体" panose="02010600030101010101" pitchFamily="2" charset="-122"/>
              </a:rPr>
              <a:t>10</a:t>
            </a:r>
            <a:r>
              <a:rPr kumimoji="0" lang="zh-CN" altLang="en-US" sz="1000" b="0" dirty="0">
                <a:latin typeface="Arial" panose="020B0604020202020204" pitchFamily="34" charset="0"/>
                <a:ea typeface="宋体" panose="02010600030101010101" pitchFamily="2" charset="-122"/>
              </a:rPr>
              <a:t>关键雇员健康风险</a:t>
            </a:r>
          </a:p>
          <a:p>
            <a:r>
              <a:rPr kumimoji="0" lang="en-US" altLang="zh-CN" sz="1000" b="0" dirty="0">
                <a:latin typeface="Arial" panose="020B0604020202020204" pitchFamily="34" charset="0"/>
                <a:ea typeface="宋体" panose="02010600030101010101" pitchFamily="2" charset="-122"/>
              </a:rPr>
              <a:t>11</a:t>
            </a:r>
            <a:r>
              <a:rPr kumimoji="0" lang="zh-CN" altLang="en-US" sz="1000" b="0" dirty="0">
                <a:latin typeface="Arial" panose="020B0604020202020204" pitchFamily="34" charset="0"/>
                <a:ea typeface="宋体" panose="02010600030101010101" pitchFamily="2" charset="-122"/>
              </a:rPr>
              <a:t>关键技术机密泄漏</a:t>
            </a:r>
          </a:p>
          <a:p>
            <a:r>
              <a:rPr kumimoji="0" lang="en-US" altLang="zh-CN" sz="1000" b="0" dirty="0">
                <a:latin typeface="Arial" panose="020B0604020202020204" pitchFamily="34" charset="0"/>
                <a:ea typeface="宋体" panose="02010600030101010101" pitchFamily="2" charset="-122"/>
              </a:rPr>
              <a:t>12</a:t>
            </a:r>
            <a:r>
              <a:rPr kumimoji="0" lang="zh-CN" altLang="en-US" sz="1000" b="0" dirty="0">
                <a:latin typeface="Arial" panose="020B0604020202020204" pitchFamily="34" charset="0"/>
                <a:ea typeface="宋体" panose="02010600030101010101" pitchFamily="2" charset="-122"/>
              </a:rPr>
              <a:t>高管人员决策失误给股东带来损失</a:t>
            </a:r>
          </a:p>
          <a:p>
            <a:r>
              <a:rPr kumimoji="0" lang="en-US" altLang="zh-CN" sz="1000" b="0" dirty="0">
                <a:latin typeface="Arial" panose="020B0604020202020204" pitchFamily="34" charset="0"/>
                <a:ea typeface="宋体" panose="02010600030101010101" pitchFamily="2" charset="-122"/>
              </a:rPr>
              <a:t>13</a:t>
            </a:r>
            <a:r>
              <a:rPr kumimoji="0" lang="zh-CN" altLang="en-US" sz="1000" b="0" dirty="0">
                <a:latin typeface="Arial" panose="020B0604020202020204" pitchFamily="34" charset="0"/>
                <a:ea typeface="宋体" panose="02010600030101010101" pitchFamily="2" charset="-122"/>
              </a:rPr>
              <a:t>数据损失、损毁</a:t>
            </a:r>
          </a:p>
          <a:p>
            <a:r>
              <a:rPr kumimoji="0" lang="en-US" altLang="zh-CN" sz="1000" b="0" dirty="0">
                <a:latin typeface="Arial" panose="020B0604020202020204" pitchFamily="34" charset="0"/>
                <a:ea typeface="宋体" panose="02010600030101010101" pitchFamily="2" charset="-122"/>
              </a:rPr>
              <a:t>14</a:t>
            </a:r>
            <a:r>
              <a:rPr kumimoji="0" lang="zh-CN" altLang="en-US" sz="1000" b="0" dirty="0">
                <a:latin typeface="Arial" panose="020B0604020202020204" pitchFamily="34" charset="0"/>
                <a:ea typeface="宋体" panose="02010600030101010101" pitchFamily="2" charset="-122"/>
              </a:rPr>
              <a:t>网络被攻击或者意外中断导致损失</a:t>
            </a:r>
          </a:p>
          <a:p>
            <a:r>
              <a:rPr kumimoji="0" lang="en-US" altLang="zh-CN" sz="1000" b="0" dirty="0">
                <a:latin typeface="Arial" panose="020B0604020202020204" pitchFamily="34" charset="0"/>
                <a:ea typeface="宋体" panose="02010600030101010101" pitchFamily="2" charset="-122"/>
              </a:rPr>
              <a:t>15</a:t>
            </a:r>
            <a:r>
              <a:rPr kumimoji="0" lang="zh-CN" altLang="en-US" sz="1000" b="0" dirty="0">
                <a:latin typeface="Arial" panose="020B0604020202020204" pitchFamily="34" charset="0"/>
                <a:ea typeface="宋体" panose="02010600030101010101" pitchFamily="2" charset="-122"/>
              </a:rPr>
              <a:t>运输过程中货物的损毁</a:t>
            </a:r>
          </a:p>
          <a:p>
            <a:r>
              <a:rPr kumimoji="0" lang="en-US" altLang="zh-CN" sz="1000" b="0" dirty="0">
                <a:latin typeface="Arial" panose="020B0604020202020204" pitchFamily="34" charset="0"/>
                <a:ea typeface="宋体" panose="02010600030101010101" pitchFamily="2" charset="-122"/>
              </a:rPr>
              <a:t>16</a:t>
            </a:r>
            <a:r>
              <a:rPr kumimoji="0" lang="zh-CN" altLang="en-US" sz="1000" b="0" dirty="0">
                <a:latin typeface="Arial" panose="020B0604020202020204" pitchFamily="34" charset="0"/>
                <a:ea typeface="宋体" panose="02010600030101010101" pitchFamily="2" charset="-122"/>
              </a:rPr>
              <a:t>产品退换率高，产品召回</a:t>
            </a:r>
          </a:p>
          <a:p>
            <a:r>
              <a:rPr kumimoji="0" lang="en-US" altLang="zh-CN" sz="1000" b="0" dirty="0">
                <a:latin typeface="Arial" panose="020B0604020202020204" pitchFamily="34" charset="0"/>
                <a:ea typeface="宋体" panose="02010600030101010101" pitchFamily="2" charset="-122"/>
              </a:rPr>
              <a:t>17</a:t>
            </a:r>
            <a:r>
              <a:rPr kumimoji="0" lang="zh-CN" altLang="en-US" sz="1000" b="0" dirty="0">
                <a:latin typeface="Arial" panose="020B0604020202020204" pitchFamily="34" charset="0"/>
                <a:ea typeface="宋体" panose="02010600030101010101" pitchFamily="2" charset="-122"/>
              </a:rPr>
              <a:t>订单减少导致产品积压</a:t>
            </a:r>
          </a:p>
        </p:txBody>
      </p:sp>
      <p:sp>
        <p:nvSpPr>
          <p:cNvPr id="509957" name="Rectangle 5"/>
          <p:cNvSpPr>
            <a:spLocks noChangeArrowheads="1"/>
          </p:cNvSpPr>
          <p:nvPr/>
        </p:nvSpPr>
        <p:spPr bwMode="auto">
          <a:xfrm>
            <a:off x="5940425" y="3860800"/>
            <a:ext cx="3168650" cy="2530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r>
              <a:rPr kumimoji="0" lang="en-US" altLang="zh-CN" sz="1000" b="0">
                <a:latin typeface="Arial" panose="020B0604020202020204" pitchFamily="34" charset="0"/>
                <a:ea typeface="宋体" panose="02010600030101010101" pitchFamily="2" charset="-122"/>
              </a:rPr>
              <a:t>18</a:t>
            </a:r>
            <a:r>
              <a:rPr kumimoji="0" lang="zh-CN" altLang="en-US" sz="1000" b="0">
                <a:latin typeface="Arial" panose="020B0604020202020204" pitchFamily="34" charset="0"/>
                <a:ea typeface="宋体" panose="02010600030101010101" pitchFamily="2" charset="-122"/>
              </a:rPr>
              <a:t>产品质量问题给消费者带来损害</a:t>
            </a:r>
          </a:p>
          <a:p>
            <a:r>
              <a:rPr kumimoji="0" lang="en-US" altLang="zh-CN" sz="1000" b="0">
                <a:latin typeface="Arial" panose="020B0604020202020204" pitchFamily="34" charset="0"/>
                <a:ea typeface="宋体" panose="02010600030101010101" pitchFamily="2" charset="-122"/>
              </a:rPr>
              <a:t>19</a:t>
            </a:r>
            <a:r>
              <a:rPr kumimoji="0" lang="zh-CN" altLang="en-US" sz="1000" b="0">
                <a:latin typeface="Arial" panose="020B0604020202020204" pitchFamily="34" charset="0"/>
                <a:ea typeface="宋体" panose="02010600030101010101" pitchFamily="2" charset="-122"/>
              </a:rPr>
              <a:t>产品研发缺陷给消费者带来损害</a:t>
            </a:r>
          </a:p>
          <a:p>
            <a:r>
              <a:rPr kumimoji="0" lang="en-US" altLang="zh-CN" sz="1000" b="0">
                <a:latin typeface="Arial" panose="020B0604020202020204" pitchFamily="34" charset="0"/>
                <a:ea typeface="宋体" panose="02010600030101010101" pitchFamily="2" charset="-122"/>
              </a:rPr>
              <a:t>20</a:t>
            </a:r>
            <a:r>
              <a:rPr kumimoji="0" lang="zh-CN" altLang="en-US" sz="1000" b="0">
                <a:latin typeface="Arial" panose="020B0604020202020204" pitchFamily="34" charset="0"/>
                <a:ea typeface="宋体" panose="02010600030101010101" pitchFamily="2" charset="-122"/>
              </a:rPr>
              <a:t>环境污染损害第三方利益</a:t>
            </a:r>
          </a:p>
          <a:p>
            <a:r>
              <a:rPr kumimoji="0" lang="en-US" altLang="zh-CN" sz="1000" b="0">
                <a:latin typeface="Arial" panose="020B0604020202020204" pitchFamily="34" charset="0"/>
                <a:ea typeface="宋体" panose="02010600030101010101" pitchFamily="2" charset="-122"/>
              </a:rPr>
              <a:t>21</a:t>
            </a:r>
            <a:r>
              <a:rPr kumimoji="0" lang="zh-CN" altLang="en-US" sz="1000" b="0">
                <a:latin typeface="Arial" panose="020B0604020202020204" pitchFamily="34" charset="0"/>
                <a:ea typeface="宋体" panose="02010600030101010101" pitchFamily="2" charset="-122"/>
              </a:rPr>
              <a:t>行业标准提高导致原有生产工艺淘汰</a:t>
            </a:r>
          </a:p>
          <a:p>
            <a:r>
              <a:rPr kumimoji="0" lang="en-US" altLang="zh-CN" sz="1000" b="0">
                <a:latin typeface="Arial" panose="020B0604020202020204" pitchFamily="34" charset="0"/>
                <a:ea typeface="宋体" panose="02010600030101010101" pitchFamily="2" charset="-122"/>
              </a:rPr>
              <a:t>22</a:t>
            </a:r>
            <a:r>
              <a:rPr kumimoji="0" lang="zh-CN" altLang="en-US" sz="1000" b="0">
                <a:latin typeface="Arial" panose="020B0604020202020204" pitchFamily="34" charset="0"/>
                <a:ea typeface="宋体" panose="02010600030101010101" pitchFamily="2" charset="-122"/>
              </a:rPr>
              <a:t>环境保护标准提高导致企业成本增加</a:t>
            </a:r>
          </a:p>
          <a:p>
            <a:r>
              <a:rPr kumimoji="0" lang="en-US" altLang="zh-CN" sz="1000" b="0">
                <a:latin typeface="Arial" panose="020B0604020202020204" pitchFamily="34" charset="0"/>
                <a:ea typeface="宋体" panose="02010600030101010101" pitchFamily="2" charset="-122"/>
              </a:rPr>
              <a:t>23</a:t>
            </a:r>
            <a:r>
              <a:rPr kumimoji="0" lang="zh-CN" altLang="en-US" sz="1000" b="0">
                <a:latin typeface="Arial" panose="020B0604020202020204" pitchFamily="34" charset="0"/>
                <a:ea typeface="宋体" panose="02010600030101010101" pitchFamily="2" charset="-122"/>
              </a:rPr>
              <a:t>行业发展政策的改变为公司带来不利影响</a:t>
            </a:r>
          </a:p>
          <a:p>
            <a:r>
              <a:rPr kumimoji="0" lang="en-US" altLang="zh-CN" sz="1000" b="0">
                <a:latin typeface="Arial" panose="020B0604020202020204" pitchFamily="34" charset="0"/>
                <a:ea typeface="宋体" panose="02010600030101010101" pitchFamily="2" charset="-122"/>
              </a:rPr>
              <a:t>24</a:t>
            </a:r>
            <a:r>
              <a:rPr kumimoji="0" lang="zh-CN" altLang="en-US" sz="1000" b="0">
                <a:latin typeface="Arial" panose="020B0604020202020204" pitchFamily="34" charset="0"/>
                <a:ea typeface="宋体" panose="02010600030101010101" pitchFamily="2" charset="-122"/>
              </a:rPr>
              <a:t>金融支持政策的改变为公司带来不利影响</a:t>
            </a:r>
          </a:p>
          <a:p>
            <a:r>
              <a:rPr kumimoji="0" lang="en-US" altLang="zh-CN" sz="1000" b="0">
                <a:latin typeface="Arial" panose="020B0604020202020204" pitchFamily="34" charset="0"/>
                <a:ea typeface="宋体" panose="02010600030101010101" pitchFamily="2" charset="-122"/>
              </a:rPr>
              <a:t>25</a:t>
            </a:r>
            <a:r>
              <a:rPr kumimoji="0" lang="zh-CN" altLang="en-US" sz="1000" b="0">
                <a:latin typeface="Arial" panose="020B0604020202020204" pitchFamily="34" charset="0"/>
                <a:ea typeface="宋体" panose="02010600030101010101" pitchFamily="2" charset="-122"/>
              </a:rPr>
              <a:t>知识产权被侵犯</a:t>
            </a:r>
          </a:p>
          <a:p>
            <a:r>
              <a:rPr kumimoji="0" lang="en-US" altLang="zh-CN" sz="1000" b="0">
                <a:latin typeface="Arial" panose="020B0604020202020204" pitchFamily="34" charset="0"/>
                <a:ea typeface="宋体" panose="02010600030101010101" pitchFamily="2" charset="-122"/>
              </a:rPr>
              <a:t>26</a:t>
            </a:r>
            <a:r>
              <a:rPr kumimoji="0" lang="zh-CN" altLang="en-US" sz="1000" b="0">
                <a:latin typeface="Arial" panose="020B0604020202020204" pitchFamily="34" charset="0"/>
                <a:ea typeface="宋体" panose="02010600030101010101" pitchFamily="2" charset="-122"/>
              </a:rPr>
              <a:t>融资困难</a:t>
            </a:r>
          </a:p>
          <a:p>
            <a:r>
              <a:rPr kumimoji="0" lang="en-US" altLang="zh-CN" sz="1000" b="0">
                <a:latin typeface="Arial" panose="020B0604020202020204" pitchFamily="34" charset="0"/>
                <a:ea typeface="宋体" panose="02010600030101010101" pitchFamily="2" charset="-122"/>
              </a:rPr>
              <a:t>27</a:t>
            </a:r>
            <a:r>
              <a:rPr kumimoji="0" lang="zh-CN" altLang="en-US" sz="1000" b="0">
                <a:latin typeface="Arial" panose="020B0604020202020204" pitchFamily="34" charset="0"/>
                <a:ea typeface="宋体" panose="02010600030101010101" pitchFamily="2" charset="-122"/>
              </a:rPr>
              <a:t>汇率变化对企业收入的影响</a:t>
            </a:r>
          </a:p>
          <a:p>
            <a:r>
              <a:rPr kumimoji="0" lang="en-US" altLang="zh-CN" sz="1000" b="0">
                <a:latin typeface="Arial" panose="020B0604020202020204" pitchFamily="34" charset="0"/>
                <a:ea typeface="宋体" panose="02010600030101010101" pitchFamily="2" charset="-122"/>
              </a:rPr>
              <a:t>28</a:t>
            </a:r>
            <a:r>
              <a:rPr kumimoji="0" lang="zh-CN" altLang="en-US" sz="1000" b="0">
                <a:latin typeface="Arial" panose="020B0604020202020204" pitchFamily="34" charset="0"/>
                <a:ea typeface="宋体" panose="02010600030101010101" pitchFamily="2" charset="-122"/>
              </a:rPr>
              <a:t>产品、原材料、劳动力价格对企业收入影响</a:t>
            </a:r>
          </a:p>
          <a:p>
            <a:r>
              <a:rPr kumimoji="0" lang="en-US" altLang="zh-CN" sz="1000" b="0">
                <a:latin typeface="Arial" panose="020B0604020202020204" pitchFamily="34" charset="0"/>
                <a:ea typeface="宋体" panose="02010600030101010101" pitchFamily="2" charset="-122"/>
              </a:rPr>
              <a:t>29</a:t>
            </a:r>
            <a:r>
              <a:rPr kumimoji="0" lang="zh-CN" altLang="en-US" sz="1000" b="0">
                <a:latin typeface="Arial" panose="020B0604020202020204" pitchFamily="34" charset="0"/>
                <a:ea typeface="宋体" panose="02010600030101010101" pitchFamily="2" charset="-122"/>
              </a:rPr>
              <a:t>利率变化对企业财务的影响</a:t>
            </a:r>
          </a:p>
          <a:p>
            <a:r>
              <a:rPr kumimoji="0" lang="en-US" altLang="zh-CN" sz="1000" b="0">
                <a:latin typeface="Arial" panose="020B0604020202020204" pitchFamily="34" charset="0"/>
                <a:ea typeface="宋体" panose="02010600030101010101" pitchFamily="2" charset="-122"/>
              </a:rPr>
              <a:t>30</a:t>
            </a:r>
            <a:r>
              <a:rPr kumimoji="0" lang="zh-CN" altLang="en-US" sz="1000" b="0">
                <a:latin typeface="Arial" panose="020B0604020202020204" pitchFamily="34" charset="0"/>
                <a:ea typeface="宋体" panose="02010600030101010101" pitchFamily="2" charset="-122"/>
              </a:rPr>
              <a:t>采购占压资金过多导致流动资金不足</a:t>
            </a:r>
          </a:p>
          <a:p>
            <a:r>
              <a:rPr kumimoji="0" lang="en-US" altLang="zh-CN" sz="1000" b="0">
                <a:latin typeface="Arial" panose="020B0604020202020204" pitchFamily="34" charset="0"/>
                <a:ea typeface="宋体" panose="02010600030101010101" pitchFamily="2" charset="-122"/>
              </a:rPr>
              <a:t>31</a:t>
            </a:r>
            <a:r>
              <a:rPr kumimoji="0" lang="zh-CN" altLang="en-US" sz="1000" b="0">
                <a:latin typeface="Arial" panose="020B0604020202020204" pitchFamily="34" charset="0"/>
                <a:ea typeface="宋体" panose="02010600030101010101" pitchFamily="2" charset="-122"/>
              </a:rPr>
              <a:t>客户拖欠货款</a:t>
            </a:r>
          </a:p>
          <a:p>
            <a:r>
              <a:rPr kumimoji="0" lang="en-US" altLang="zh-CN" sz="1000" b="0">
                <a:latin typeface="Arial" panose="020B0604020202020204" pitchFamily="34" charset="0"/>
                <a:ea typeface="宋体" panose="02010600030101010101" pitchFamily="2" charset="-122"/>
              </a:rPr>
              <a:t>32</a:t>
            </a:r>
            <a:r>
              <a:rPr kumimoji="0" lang="zh-CN" altLang="en-US" sz="1000" b="0">
                <a:latin typeface="Arial" panose="020B0604020202020204" pitchFamily="34" charset="0"/>
                <a:ea typeface="宋体" panose="02010600030101010101" pitchFamily="2" charset="-122"/>
              </a:rPr>
              <a:t>火灾、爆炸等</a:t>
            </a:r>
          </a:p>
          <a:p>
            <a:r>
              <a:rPr kumimoji="0" lang="en-US" altLang="zh-CN" sz="1000" b="0">
                <a:latin typeface="Arial" panose="020B0604020202020204" pitchFamily="34" charset="0"/>
                <a:ea typeface="宋体" panose="02010600030101010101" pitchFamily="2" charset="-122"/>
              </a:rPr>
              <a:t>33</a:t>
            </a:r>
            <a:r>
              <a:rPr kumimoji="0" lang="zh-CN" altLang="en-US" sz="1000" b="0">
                <a:latin typeface="Arial" panose="020B0604020202020204" pitchFamily="34" charset="0"/>
                <a:ea typeface="宋体" panose="02010600030101010101" pitchFamily="2" charset="-122"/>
              </a:rPr>
              <a:t>地震</a:t>
            </a:r>
            <a:r>
              <a:rPr kumimoji="0" lang="en-US" altLang="zh-CN" sz="1000" b="0">
                <a:latin typeface="Arial" panose="020B0604020202020204" pitchFamily="34" charset="0"/>
                <a:ea typeface="宋体" panose="02010600030101010101" pitchFamily="2" charset="-122"/>
              </a:rPr>
              <a:t>/</a:t>
            </a:r>
            <a:r>
              <a:rPr kumimoji="0" lang="zh-CN" altLang="en-US" sz="1000" b="0">
                <a:latin typeface="Arial" panose="020B0604020202020204" pitchFamily="34" charset="0"/>
                <a:ea typeface="宋体" panose="02010600030101010101" pitchFamily="2" charset="-122"/>
              </a:rPr>
              <a:t>洪水</a:t>
            </a:r>
            <a:r>
              <a:rPr kumimoji="0" lang="en-US" altLang="zh-CN" sz="1000" b="0">
                <a:latin typeface="Arial" panose="020B0604020202020204" pitchFamily="34" charset="0"/>
                <a:ea typeface="宋体" panose="02010600030101010101" pitchFamily="2" charset="-122"/>
              </a:rPr>
              <a:t>/</a:t>
            </a:r>
            <a:r>
              <a:rPr kumimoji="0" lang="zh-CN" altLang="en-US" sz="1000" b="0">
                <a:latin typeface="Arial" panose="020B0604020202020204" pitchFamily="34" charset="0"/>
                <a:ea typeface="宋体" panose="02010600030101010101" pitchFamily="2" charset="-122"/>
              </a:rPr>
              <a:t>泥石流</a:t>
            </a:r>
            <a:r>
              <a:rPr kumimoji="0" lang="en-US" altLang="zh-CN" sz="1000" b="0">
                <a:latin typeface="Arial" panose="020B0604020202020204" pitchFamily="34" charset="0"/>
                <a:ea typeface="宋体" panose="02010600030101010101" pitchFamily="2" charset="-122"/>
              </a:rPr>
              <a:t>/</a:t>
            </a:r>
            <a:r>
              <a:rPr kumimoji="0" lang="zh-CN" altLang="en-US" sz="1000" b="0">
                <a:latin typeface="Arial" panose="020B0604020202020204" pitchFamily="34" charset="0"/>
                <a:ea typeface="宋体" panose="02010600030101010101" pitchFamily="2" charset="-122"/>
              </a:rPr>
              <a:t>台风</a:t>
            </a:r>
            <a:r>
              <a:rPr kumimoji="0" lang="en-US" altLang="zh-CN" sz="1000" b="0">
                <a:latin typeface="Arial" panose="020B0604020202020204" pitchFamily="34" charset="0"/>
                <a:ea typeface="宋体" panose="02010600030101010101" pitchFamily="2" charset="-122"/>
              </a:rPr>
              <a:t>/</a:t>
            </a:r>
            <a:r>
              <a:rPr kumimoji="0" lang="zh-CN" altLang="en-US" sz="1000" b="0">
                <a:latin typeface="Arial" panose="020B0604020202020204" pitchFamily="34" charset="0"/>
                <a:ea typeface="宋体" panose="02010600030101010101" pitchFamily="2" charset="-122"/>
              </a:rPr>
              <a:t>海啸</a:t>
            </a:r>
            <a:r>
              <a:rPr kumimoji="0" lang="en-US" altLang="zh-CN" sz="1000" b="0">
                <a:latin typeface="Arial" panose="020B0604020202020204" pitchFamily="34" charset="0"/>
                <a:ea typeface="宋体" panose="02010600030101010101" pitchFamily="2" charset="-122"/>
              </a:rPr>
              <a:t>/</a:t>
            </a:r>
            <a:r>
              <a:rPr kumimoji="0" lang="zh-CN" altLang="en-US" sz="1000" b="0">
                <a:latin typeface="Arial" panose="020B0604020202020204" pitchFamily="34" charset="0"/>
                <a:ea typeface="宋体" panose="02010600030101010101" pitchFamily="2" charset="-122"/>
              </a:rPr>
              <a:t>暴雨</a:t>
            </a:r>
            <a:r>
              <a:rPr kumimoji="0" lang="en-US" altLang="zh-CN" sz="1000" b="0">
                <a:latin typeface="Arial" panose="020B0604020202020204" pitchFamily="34" charset="0"/>
                <a:ea typeface="宋体" panose="02010600030101010101" pitchFamily="2" charset="-122"/>
              </a:rPr>
              <a:t>/</a:t>
            </a:r>
            <a:r>
              <a:rPr kumimoji="0" lang="zh-CN" altLang="en-US" sz="1000" b="0">
                <a:latin typeface="Arial" panose="020B0604020202020204" pitchFamily="34" charset="0"/>
                <a:ea typeface="宋体" panose="02010600030101010101" pitchFamily="2" charset="-122"/>
              </a:rPr>
              <a:t>雪灾</a:t>
            </a:r>
          </a:p>
        </p:txBody>
      </p:sp>
      <p:sp>
        <p:nvSpPr>
          <p:cNvPr id="509958" name="Text Box 6"/>
          <p:cNvSpPr txBox="1">
            <a:spLocks noChangeArrowheads="1"/>
          </p:cNvSpPr>
          <p:nvPr/>
        </p:nvSpPr>
        <p:spPr bwMode="auto">
          <a:xfrm>
            <a:off x="539750" y="5727700"/>
            <a:ext cx="49688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kumimoji="0" lang="zh-CN" altLang="en-US" sz="1600" b="0">
                <a:latin typeface="楷体_GB2312" pitchFamily="49" charset="-122"/>
              </a:rPr>
              <a:t>来源：根据对全国</a:t>
            </a:r>
            <a:r>
              <a:rPr kumimoji="0" lang="en-US" altLang="zh-CN" sz="1600" b="0">
                <a:latin typeface="楷体_GB2312" pitchFamily="49" charset="-122"/>
              </a:rPr>
              <a:t>57</a:t>
            </a:r>
            <a:r>
              <a:rPr kumimoji="0" lang="zh-CN" altLang="en-US" sz="1600" b="0">
                <a:latin typeface="楷体_GB2312" pitchFamily="49" charset="-122"/>
              </a:rPr>
              <a:t>家高新技术企业的调查问卷统计</a:t>
            </a:r>
          </a:p>
        </p:txBody>
      </p:sp>
      <p:pic>
        <p:nvPicPr>
          <p:cNvPr id="509959" name="图片 6"/>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571500" y="1590675"/>
            <a:ext cx="6872288" cy="41433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30405719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教材与参考书</a:t>
            </a:r>
            <a:endParaRPr lang="zh-CN" altLang="en-US" dirty="0"/>
          </a:p>
        </p:txBody>
      </p:sp>
      <p:sp>
        <p:nvSpPr>
          <p:cNvPr id="3" name="内容占位符 2"/>
          <p:cNvSpPr>
            <a:spLocks noGrp="1"/>
          </p:cNvSpPr>
          <p:nvPr>
            <p:ph idx="1"/>
          </p:nvPr>
        </p:nvSpPr>
        <p:spPr/>
        <p:txBody>
          <a:bodyPr>
            <a:normAutofit fontScale="77500" lnSpcReduction="20000"/>
          </a:bodyPr>
          <a:lstStyle/>
          <a:p>
            <a:r>
              <a:rPr lang="zh-CN" altLang="en-US" dirty="0" smtClean="0"/>
              <a:t>菲利普</a:t>
            </a:r>
            <a:r>
              <a:rPr lang="en-US" altLang="zh-CN" dirty="0" smtClean="0"/>
              <a:t>·</a:t>
            </a:r>
            <a:r>
              <a:rPr lang="zh-CN" altLang="en-US" dirty="0" smtClean="0"/>
              <a:t>乔瑞，</a:t>
            </a:r>
            <a:r>
              <a:rPr lang="en-US" altLang="zh-CN" dirty="0" smtClean="0"/>
              <a:t>《</a:t>
            </a:r>
            <a:r>
              <a:rPr lang="zh-CN" altLang="en-US" dirty="0" smtClean="0"/>
              <a:t>风险价值</a:t>
            </a:r>
            <a:r>
              <a:rPr lang="en-US" altLang="zh-CN" dirty="0" err="1" smtClean="0"/>
              <a:t>VaR</a:t>
            </a:r>
            <a:r>
              <a:rPr lang="en-US" altLang="zh-CN" dirty="0" smtClean="0"/>
              <a:t>-</a:t>
            </a:r>
            <a:r>
              <a:rPr lang="zh-CN" altLang="en-US" dirty="0" smtClean="0"/>
              <a:t>金融风险管理新标准</a:t>
            </a:r>
            <a:r>
              <a:rPr lang="en-US" altLang="zh-CN" dirty="0" smtClean="0"/>
              <a:t>》</a:t>
            </a:r>
            <a:r>
              <a:rPr lang="zh-CN" altLang="en-US" dirty="0" smtClean="0"/>
              <a:t>，中信出版社。</a:t>
            </a:r>
            <a:endParaRPr lang="en-US" altLang="zh-CN" dirty="0" smtClean="0"/>
          </a:p>
          <a:p>
            <a:r>
              <a:rPr lang="zh-CN" altLang="en-US" dirty="0" smtClean="0"/>
              <a:t>约翰</a:t>
            </a:r>
            <a:r>
              <a:rPr lang="en-US" altLang="zh-CN" dirty="0" smtClean="0"/>
              <a:t>·</a:t>
            </a:r>
            <a:r>
              <a:rPr lang="zh-CN" altLang="en-US" dirty="0" smtClean="0"/>
              <a:t>赫尔</a:t>
            </a:r>
            <a:r>
              <a:rPr lang="en-US" altLang="zh-CN" dirty="0" smtClean="0"/>
              <a:t>(John </a:t>
            </a:r>
            <a:r>
              <a:rPr lang="en-US" altLang="zh-CN" dirty="0" err="1" smtClean="0"/>
              <a:t>C.Hull</a:t>
            </a:r>
            <a:r>
              <a:rPr lang="en-US" altLang="zh-CN" dirty="0" smtClean="0"/>
              <a:t>),《</a:t>
            </a:r>
            <a:r>
              <a:rPr lang="zh-CN" altLang="en-US" dirty="0" smtClean="0"/>
              <a:t>风险管理与金融机构</a:t>
            </a:r>
            <a:r>
              <a:rPr lang="en-US" altLang="zh-CN" dirty="0" smtClean="0"/>
              <a:t>》,</a:t>
            </a:r>
            <a:r>
              <a:rPr lang="zh-CN" altLang="en-US" dirty="0" smtClean="0"/>
              <a:t>机械工业出版社</a:t>
            </a:r>
            <a:r>
              <a:rPr lang="en-US" altLang="zh-CN" dirty="0" smtClean="0"/>
              <a:t>.</a:t>
            </a:r>
          </a:p>
          <a:p>
            <a:r>
              <a:rPr lang="en-US" altLang="zh-CN" dirty="0" smtClean="0"/>
              <a:t>Quantitative Risk Management </a:t>
            </a:r>
            <a:r>
              <a:rPr lang="zh-CN" altLang="en-US" dirty="0" smtClean="0"/>
              <a:t>，图书网站</a:t>
            </a:r>
            <a:r>
              <a:rPr lang="en-US" altLang="zh-CN" dirty="0" smtClean="0"/>
              <a:t>http://www.qrmtutorial.org/</a:t>
            </a:r>
          </a:p>
          <a:p>
            <a:r>
              <a:rPr lang="en-US" altLang="zh-CN" dirty="0" err="1" smtClean="0"/>
              <a:t>Sweeting</a:t>
            </a:r>
            <a:r>
              <a:rPr lang="zh-CN" altLang="en-US" dirty="0" smtClean="0"/>
              <a:t>，</a:t>
            </a:r>
            <a:r>
              <a:rPr lang="en-US" altLang="zh-CN" dirty="0" smtClean="0"/>
              <a:t>Financial Enterprise Risk Management, ERM</a:t>
            </a:r>
            <a:r>
              <a:rPr lang="zh-CN" altLang="en-US" dirty="0" smtClean="0"/>
              <a:t>主要参考资料</a:t>
            </a:r>
            <a:endParaRPr lang="en-US" altLang="zh-CN" dirty="0" smtClean="0"/>
          </a:p>
          <a:p>
            <a:r>
              <a:rPr lang="en-US" altLang="zh-CN" dirty="0" err="1" smtClean="0"/>
              <a:t>Ruey</a:t>
            </a:r>
            <a:r>
              <a:rPr lang="en-US" altLang="zh-CN" dirty="0" smtClean="0"/>
              <a:t> S. </a:t>
            </a:r>
            <a:r>
              <a:rPr lang="en-US" altLang="zh-CN" dirty="0" err="1" smtClean="0"/>
              <a:t>Tsay</a:t>
            </a:r>
            <a:r>
              <a:rPr lang="zh-CN" altLang="en-US" dirty="0" smtClean="0"/>
              <a:t>，金融时间序列，</a:t>
            </a:r>
            <a:r>
              <a:rPr lang="en-US" altLang="zh-CN" dirty="0" smtClean="0"/>
              <a:t>3rd Ed. (John Wiley, 2010)</a:t>
            </a:r>
          </a:p>
          <a:p>
            <a:r>
              <a:rPr lang="zh-CN" altLang="en-US" dirty="0" smtClean="0"/>
              <a:t>量化金融</a:t>
            </a:r>
            <a:r>
              <a:rPr lang="en-US" altLang="zh-CN" dirty="0" smtClean="0"/>
              <a:t>R</a:t>
            </a:r>
            <a:r>
              <a:rPr lang="zh-CN" altLang="en-US" dirty="0" smtClean="0"/>
              <a:t>语言初级教程</a:t>
            </a:r>
            <a:endParaRPr lang="en-US" altLang="zh-CN" dirty="0" smtClean="0"/>
          </a:p>
          <a:p>
            <a:r>
              <a:rPr lang="zh-CN" altLang="en-US" dirty="0" smtClean="0"/>
              <a:t>量化金融</a:t>
            </a:r>
            <a:r>
              <a:rPr lang="en-US" altLang="zh-CN" dirty="0" smtClean="0"/>
              <a:t>R</a:t>
            </a:r>
            <a:r>
              <a:rPr lang="zh-CN" altLang="en-US" dirty="0" smtClean="0"/>
              <a:t>语言高级教程</a:t>
            </a:r>
            <a:endParaRPr lang="en-US" altLang="zh-CN" dirty="0" smtClean="0"/>
          </a:p>
          <a:p>
            <a:r>
              <a:rPr lang="zh-CN" altLang="en-US" dirty="0"/>
              <a:t>约翰</a:t>
            </a:r>
            <a:r>
              <a:rPr lang="en-US" altLang="zh-CN" dirty="0"/>
              <a:t>•</a:t>
            </a:r>
            <a:r>
              <a:rPr lang="zh-CN" altLang="en-US" dirty="0"/>
              <a:t>赫尔 </a:t>
            </a:r>
            <a:r>
              <a:rPr lang="en-US" altLang="zh-CN" dirty="0"/>
              <a:t>(John </a:t>
            </a:r>
            <a:r>
              <a:rPr lang="en-US" altLang="zh-CN" dirty="0" err="1"/>
              <a:t>C.Hull</a:t>
            </a:r>
            <a:r>
              <a:rPr lang="en-US" altLang="zh-CN" dirty="0"/>
              <a:t>),《</a:t>
            </a:r>
            <a:r>
              <a:rPr lang="zh-CN" altLang="en-US" dirty="0"/>
              <a:t>期权、期货及其他衍生品</a:t>
            </a:r>
            <a:r>
              <a:rPr lang="en-US" altLang="zh-CN" dirty="0"/>
              <a:t>》,</a:t>
            </a:r>
            <a:r>
              <a:rPr lang="zh-CN" altLang="en-US" dirty="0"/>
              <a:t>机械工业出版社</a:t>
            </a:r>
            <a:r>
              <a:rPr lang="en-US" altLang="zh-CN" dirty="0"/>
              <a:t>.</a:t>
            </a:r>
          </a:p>
          <a:p>
            <a:endParaRPr lang="zh-CN"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00034" y="1142984"/>
            <a:ext cx="8229600" cy="1066800"/>
          </a:xfrm>
        </p:spPr>
        <p:txBody>
          <a:bodyPr>
            <a:normAutofit fontScale="90000"/>
          </a:bodyPr>
          <a:lstStyle/>
          <a:p>
            <a:pPr lvl="0"/>
            <a:r>
              <a:rPr lang="zh-CN" altLang="en-US" dirty="0" smtClean="0"/>
              <a:t>案例</a:t>
            </a:r>
            <a:r>
              <a:rPr lang="en-US" altLang="zh-CN" dirty="0" smtClean="0"/>
              <a:t>-</a:t>
            </a:r>
            <a:r>
              <a:rPr lang="zh-CN" altLang="en-US" dirty="0" smtClean="0"/>
              <a:t>风险识别</a:t>
            </a:r>
            <a:br>
              <a:rPr lang="zh-CN" altLang="en-US" dirty="0" smtClean="0"/>
            </a:br>
            <a:endParaRPr lang="zh-CN" altLang="en-US" dirty="0"/>
          </a:p>
        </p:txBody>
      </p:sp>
      <p:sp>
        <p:nvSpPr>
          <p:cNvPr id="3" name="内容占位符 2"/>
          <p:cNvSpPr>
            <a:spLocks noGrp="1"/>
          </p:cNvSpPr>
          <p:nvPr>
            <p:ph sz="quarter" idx="1"/>
          </p:nvPr>
        </p:nvSpPr>
        <p:spPr/>
        <p:txBody>
          <a:bodyPr/>
          <a:lstStyle/>
          <a:p>
            <a:endParaRPr lang="zh-CN" altLang="en-US" dirty="0"/>
          </a:p>
        </p:txBody>
      </p:sp>
      <p:pic>
        <p:nvPicPr>
          <p:cNvPr id="84994" name="Picture 2"/>
          <p:cNvPicPr>
            <a:picLocks noChangeAspect="1" noChangeArrowheads="1"/>
          </p:cNvPicPr>
          <p:nvPr/>
        </p:nvPicPr>
        <p:blipFill>
          <a:blip r:embed="rId2" cstate="print"/>
          <a:srcRect/>
          <a:stretch>
            <a:fillRect/>
          </a:stretch>
        </p:blipFill>
        <p:spPr bwMode="auto">
          <a:xfrm>
            <a:off x="395536" y="1844824"/>
            <a:ext cx="8001056" cy="4162425"/>
          </a:xfrm>
          <a:prstGeom prst="rect">
            <a:avLst/>
          </a:prstGeom>
          <a:noFill/>
          <a:ln w="9525">
            <a:noFill/>
            <a:miter lim="800000"/>
            <a:headEnd/>
            <a:tailEnd/>
          </a:ln>
          <a:effectLst/>
        </p:spPr>
      </p:pic>
      <p:sp>
        <p:nvSpPr>
          <p:cNvPr id="5" name="矩形 4"/>
          <p:cNvSpPr/>
          <p:nvPr/>
        </p:nvSpPr>
        <p:spPr>
          <a:xfrm>
            <a:off x="642910" y="6215082"/>
            <a:ext cx="2937022" cy="461665"/>
          </a:xfrm>
          <a:prstGeom prst="rect">
            <a:avLst/>
          </a:prstGeom>
        </p:spPr>
        <p:txBody>
          <a:bodyPr wrap="none">
            <a:spAutoFit/>
          </a:bodyPr>
          <a:lstStyle/>
          <a:p>
            <a:r>
              <a:rPr lang="en-US" altLang="zh-CN" dirty="0" smtClean="0"/>
              <a:t>2016-spring-ERM-inv</a:t>
            </a:r>
            <a:endParaRPr lang="zh-CN" alt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案例</a:t>
            </a:r>
            <a:r>
              <a:rPr lang="en-US" altLang="zh-CN" dirty="0"/>
              <a:t>-</a:t>
            </a:r>
            <a:r>
              <a:rPr lang="zh-CN" altLang="en-US" dirty="0"/>
              <a:t>风险</a:t>
            </a:r>
            <a:r>
              <a:rPr lang="zh-CN" altLang="en-US" dirty="0" smtClean="0"/>
              <a:t>识别</a:t>
            </a:r>
            <a:endParaRPr lang="zh-CN" altLang="en-US" dirty="0"/>
          </a:p>
        </p:txBody>
      </p:sp>
      <p:sp>
        <p:nvSpPr>
          <p:cNvPr id="3" name="内容占位符 2"/>
          <p:cNvSpPr>
            <a:spLocks noGrp="1"/>
          </p:cNvSpPr>
          <p:nvPr>
            <p:ph idx="1"/>
          </p:nvPr>
        </p:nvSpPr>
        <p:spPr/>
        <p:txBody>
          <a:bodyPr>
            <a:normAutofit fontScale="85000" lnSpcReduction="20000"/>
          </a:bodyPr>
          <a:lstStyle/>
          <a:p>
            <a:r>
              <a:rPr lang="zh-CN" altLang="en-US" dirty="0" smtClean="0"/>
              <a:t>您是一家提供以下两种产品的保险公司的风险分析师：</a:t>
            </a:r>
          </a:p>
          <a:p>
            <a:pPr marL="109728" indent="0">
              <a:buNone/>
            </a:pPr>
            <a:r>
              <a:rPr lang="zh-CN" altLang="en-US" dirty="0"/>
              <a:t>均衡保费终身</a:t>
            </a:r>
            <a:r>
              <a:rPr lang="zh-CN" altLang="en-US" dirty="0" smtClean="0"/>
              <a:t>寿险（</a:t>
            </a:r>
            <a:r>
              <a:rPr lang="en-US" altLang="zh-CN" dirty="0" err="1"/>
              <a:t>evel</a:t>
            </a:r>
            <a:r>
              <a:rPr lang="en-US" altLang="zh-CN" dirty="0"/>
              <a:t> premium whole life insurance </a:t>
            </a:r>
            <a:r>
              <a:rPr lang="zh-CN" altLang="en-US" dirty="0" smtClean="0"/>
              <a:t>）和</a:t>
            </a:r>
            <a:r>
              <a:rPr lang="zh-CN" altLang="en-US" dirty="0"/>
              <a:t>歪缴保费立即年金（</a:t>
            </a:r>
            <a:r>
              <a:rPr lang="en-US" altLang="zh-CN" dirty="0" smtClean="0"/>
              <a:t>SPIA</a:t>
            </a:r>
            <a:r>
              <a:rPr lang="zh-CN" altLang="en-US" dirty="0" smtClean="0"/>
              <a:t>）。</a:t>
            </a:r>
          </a:p>
          <a:p>
            <a:r>
              <a:rPr lang="zh-CN" altLang="en-US" dirty="0" smtClean="0"/>
              <a:t>资产投资</a:t>
            </a:r>
            <a:r>
              <a:rPr lang="en-US" altLang="zh-CN" dirty="0" smtClean="0"/>
              <a:t>60</a:t>
            </a:r>
            <a:r>
              <a:rPr lang="zh-CN" altLang="en-US" dirty="0" smtClean="0"/>
              <a:t>％在公司和政府债券的组合，</a:t>
            </a:r>
            <a:r>
              <a:rPr lang="en-US" altLang="zh-CN" dirty="0" smtClean="0"/>
              <a:t>40</a:t>
            </a:r>
            <a:r>
              <a:rPr lang="zh-CN" altLang="en-US" dirty="0" smtClean="0"/>
              <a:t>％在股票投资。</a:t>
            </a:r>
          </a:p>
          <a:p>
            <a:r>
              <a:rPr lang="zh-CN" altLang="en-US" dirty="0" smtClean="0"/>
              <a:t>其中 负债是基于市场价值进行估值（</a:t>
            </a:r>
            <a:r>
              <a:rPr lang="en-US" altLang="zh-CN" dirty="0" smtClean="0"/>
              <a:t>on a market consistent basis</a:t>
            </a:r>
            <a:r>
              <a:rPr lang="zh-CN" altLang="en-US" dirty="0" smtClean="0"/>
              <a:t>）。 负债分别为终身寿险业务的</a:t>
            </a:r>
            <a:r>
              <a:rPr lang="en-US" altLang="zh-CN" dirty="0" smtClean="0"/>
              <a:t>55</a:t>
            </a:r>
            <a:r>
              <a:rPr lang="zh-CN" altLang="en-US" dirty="0" smtClean="0"/>
              <a:t>％和</a:t>
            </a:r>
            <a:r>
              <a:rPr lang="en-US" altLang="zh-CN" dirty="0" smtClean="0"/>
              <a:t>SPIA</a:t>
            </a:r>
            <a:r>
              <a:rPr lang="zh-CN" altLang="en-US" dirty="0" smtClean="0"/>
              <a:t>业务的</a:t>
            </a:r>
            <a:r>
              <a:rPr lang="en-US" altLang="zh-CN" dirty="0" smtClean="0"/>
              <a:t>45</a:t>
            </a:r>
            <a:r>
              <a:rPr lang="zh-CN" altLang="en-US" dirty="0" smtClean="0"/>
              <a:t>％。</a:t>
            </a:r>
          </a:p>
          <a:p>
            <a:pPr>
              <a:buNone/>
            </a:pPr>
            <a:r>
              <a:rPr lang="zh-CN" altLang="en-US" dirty="0" smtClean="0"/>
              <a:t>（</a:t>
            </a:r>
            <a:r>
              <a:rPr lang="en-US" altLang="zh-CN" dirty="0" smtClean="0"/>
              <a:t>a</a:t>
            </a:r>
            <a:r>
              <a:rPr lang="zh-CN" altLang="en-US" dirty="0" smtClean="0"/>
              <a:t>）描述公司承担以下风险：</a:t>
            </a:r>
          </a:p>
          <a:p>
            <a:pPr>
              <a:buNone/>
            </a:pPr>
            <a:r>
              <a:rPr lang="zh-CN" altLang="en-US" dirty="0" smtClean="0"/>
              <a:t>（</a:t>
            </a:r>
            <a:r>
              <a:rPr lang="en-US" altLang="zh-CN" dirty="0" err="1" smtClean="0"/>
              <a:t>i</a:t>
            </a:r>
            <a:r>
              <a:rPr lang="zh-CN" altLang="en-US" dirty="0" smtClean="0"/>
              <a:t>）利率风险</a:t>
            </a:r>
          </a:p>
          <a:p>
            <a:pPr>
              <a:buNone/>
            </a:pPr>
            <a:r>
              <a:rPr lang="zh-CN" altLang="en-US" dirty="0" smtClean="0"/>
              <a:t>（</a:t>
            </a:r>
            <a:r>
              <a:rPr lang="en-US" altLang="zh-CN" dirty="0" smtClean="0"/>
              <a:t>ii</a:t>
            </a:r>
            <a:r>
              <a:rPr lang="zh-CN" altLang="en-US" dirty="0" smtClean="0"/>
              <a:t>）股本资产价值风险</a:t>
            </a:r>
          </a:p>
          <a:p>
            <a:pPr>
              <a:buNone/>
            </a:pPr>
            <a:r>
              <a:rPr lang="zh-CN" altLang="en-US" dirty="0" smtClean="0"/>
              <a:t>（</a:t>
            </a:r>
            <a:r>
              <a:rPr lang="en-US" altLang="zh-CN" dirty="0" smtClean="0"/>
              <a:t>iii</a:t>
            </a:r>
            <a:r>
              <a:rPr lang="zh-CN" altLang="en-US" dirty="0" smtClean="0"/>
              <a:t>）灾难性死亡风险</a:t>
            </a:r>
          </a:p>
          <a:p>
            <a:pPr>
              <a:buNone/>
            </a:pPr>
            <a:r>
              <a:rPr lang="zh-CN" altLang="en-US" dirty="0" smtClean="0"/>
              <a:t>（</a:t>
            </a:r>
            <a:r>
              <a:rPr lang="en-US" altLang="zh-CN" dirty="0" smtClean="0"/>
              <a:t>iv</a:t>
            </a:r>
            <a:r>
              <a:rPr lang="zh-CN" altLang="en-US" dirty="0" smtClean="0"/>
              <a:t>）趋势死亡率风险（也称为长寿风险）</a:t>
            </a:r>
            <a:endParaRPr lang="zh-CN" alt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案例分析</a:t>
            </a:r>
            <a:r>
              <a:rPr lang="en-US" altLang="zh-CN" dirty="0" smtClean="0"/>
              <a:t>-</a:t>
            </a:r>
            <a:r>
              <a:rPr lang="zh-CN" altLang="en-US" dirty="0" smtClean="0"/>
              <a:t>风险识别</a:t>
            </a:r>
            <a:endParaRPr lang="zh-CN" altLang="en-US" dirty="0"/>
          </a:p>
        </p:txBody>
      </p:sp>
      <p:sp>
        <p:nvSpPr>
          <p:cNvPr id="3" name="内容占位符 2"/>
          <p:cNvSpPr>
            <a:spLocks noGrp="1"/>
          </p:cNvSpPr>
          <p:nvPr>
            <p:ph idx="1"/>
          </p:nvPr>
        </p:nvSpPr>
        <p:spPr/>
        <p:txBody>
          <a:bodyPr/>
          <a:lstStyle/>
          <a:p>
            <a:r>
              <a:rPr lang="zh-CN" altLang="en-US" dirty="0" smtClean="0"/>
              <a:t>利率风险</a:t>
            </a:r>
            <a:endParaRPr lang="en-US" altLang="zh-CN" dirty="0" smtClean="0"/>
          </a:p>
          <a:p>
            <a:pPr>
              <a:buNone/>
            </a:pPr>
            <a:r>
              <a:rPr lang="zh-CN" altLang="en-US" dirty="0" smtClean="0"/>
              <a:t>如果利率下降，债券组合的价值将会增加，如果利率上升，债券组合的价值会下降。 （一方面的后果是，如果利率下降，负债的市场价值将上升。）然而，公司可能有</a:t>
            </a:r>
            <a:r>
              <a:rPr lang="en-US" altLang="zh-CN" dirty="0" smtClean="0"/>
              <a:t>ALM</a:t>
            </a:r>
            <a:r>
              <a:rPr lang="zh-CN" altLang="en-US" dirty="0" smtClean="0"/>
              <a:t>做法，由于利率变化，资产和负债价值也会出现类似的变化。 另一种解决方案可能包括当投资未来全寿命保费时利率较低的风险，或当</a:t>
            </a:r>
            <a:r>
              <a:rPr lang="en-US" altLang="zh-CN" dirty="0" smtClean="0"/>
              <a:t>SPIA</a:t>
            </a:r>
            <a:r>
              <a:rPr lang="zh-CN" altLang="en-US" dirty="0" smtClean="0"/>
              <a:t>投资成熟时再投资的风险。</a:t>
            </a:r>
            <a:endParaRPr lang="zh-CN" alt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dirty="0" smtClean="0"/>
              <a:t>股权资产风险</a:t>
            </a:r>
            <a:endParaRPr lang="en-US" altLang="zh-CN" dirty="0" smtClean="0"/>
          </a:p>
          <a:p>
            <a:pPr>
              <a:buNone/>
            </a:pPr>
            <a:r>
              <a:rPr lang="zh-CN" altLang="en-US" dirty="0" smtClean="0"/>
              <a:t>这是在需要这些资产以满足负债需求时迫使实现损失的时候股权投资组合失去价值的风险。 在极端情况下，资产可能不足以支付负债。 这还包括股权收益低于预期的风险，以及资产价值相对于造成股本波动，资本比率等的负债波动的风险。尚不清楚</a:t>
            </a:r>
            <a:r>
              <a:rPr lang="en-US" altLang="zh-CN" dirty="0" smtClean="0"/>
              <a:t>40</a:t>
            </a:r>
            <a:r>
              <a:rPr lang="zh-CN" altLang="en-US" dirty="0" smtClean="0"/>
              <a:t>％的股权风险如何与负债状况一致 。 很难知道给定的信息，但似乎相当多的股票是不适当的资产回到</a:t>
            </a:r>
            <a:r>
              <a:rPr lang="en-US" altLang="zh-CN" dirty="0" smtClean="0"/>
              <a:t>WL</a:t>
            </a:r>
            <a:r>
              <a:rPr lang="zh-CN" altLang="en-US" dirty="0" smtClean="0"/>
              <a:t>或</a:t>
            </a:r>
            <a:r>
              <a:rPr lang="en-US" altLang="zh-CN" dirty="0" smtClean="0"/>
              <a:t>SPIA</a:t>
            </a:r>
            <a:r>
              <a:rPr lang="zh-CN" altLang="en-US" dirty="0" smtClean="0"/>
              <a:t>。</a:t>
            </a:r>
            <a:endParaRPr lang="zh-CN" altLang="en-US" dirty="0"/>
          </a:p>
        </p:txBody>
      </p:sp>
      <p:sp>
        <p:nvSpPr>
          <p:cNvPr id="4" name="标题 1"/>
          <p:cNvSpPr>
            <a:spLocks noGrp="1"/>
          </p:cNvSpPr>
          <p:nvPr>
            <p:ph type="title"/>
          </p:nvPr>
        </p:nvSpPr>
        <p:spPr/>
        <p:txBody>
          <a:bodyPr/>
          <a:lstStyle/>
          <a:p>
            <a:r>
              <a:rPr lang="zh-CN" altLang="en-US" dirty="0" smtClean="0"/>
              <a:t>案例</a:t>
            </a:r>
            <a:r>
              <a:rPr lang="en-US" altLang="zh-CN" dirty="0" smtClean="0"/>
              <a:t>-</a:t>
            </a:r>
            <a:r>
              <a:rPr lang="zh-CN" altLang="en-US" dirty="0" smtClean="0"/>
              <a:t>风险识别</a:t>
            </a:r>
            <a:endParaRPr lang="zh-CN" alt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dirty="0" smtClean="0"/>
              <a:t>灾难死亡风险</a:t>
            </a:r>
            <a:endParaRPr lang="en-US" altLang="zh-CN" dirty="0" smtClean="0"/>
          </a:p>
          <a:p>
            <a:r>
              <a:rPr lang="zh-CN" altLang="en-US" dirty="0" smtClean="0"/>
              <a:t>灾难性死亡风险影响终身险</a:t>
            </a:r>
            <a:r>
              <a:rPr lang="zh-CN" altLang="en-US" smtClean="0"/>
              <a:t>产品。由于 </a:t>
            </a:r>
            <a:r>
              <a:rPr lang="zh-CN" altLang="en-US" dirty="0" smtClean="0"/>
              <a:t>立即要求大量现金支付死亡索赔，公司可能没有预期到。 年金业务将提供一些多元化的好处（被称为“自然对冲”），但它可能非常小。</a:t>
            </a:r>
            <a:endParaRPr lang="zh-CN" altLang="en-US" dirty="0"/>
          </a:p>
        </p:txBody>
      </p:sp>
      <p:sp>
        <p:nvSpPr>
          <p:cNvPr id="4" name="标题 1"/>
          <p:cNvSpPr>
            <a:spLocks noGrp="1"/>
          </p:cNvSpPr>
          <p:nvPr>
            <p:ph type="title"/>
          </p:nvPr>
        </p:nvSpPr>
        <p:spPr/>
        <p:txBody>
          <a:bodyPr/>
          <a:lstStyle/>
          <a:p>
            <a:r>
              <a:rPr lang="zh-CN" altLang="en-US" dirty="0" smtClean="0"/>
              <a:t>案例</a:t>
            </a:r>
            <a:r>
              <a:rPr lang="en-US" altLang="zh-CN" dirty="0" smtClean="0"/>
              <a:t>-</a:t>
            </a:r>
            <a:r>
              <a:rPr lang="zh-CN" altLang="en-US" dirty="0" smtClean="0"/>
              <a:t>风险识别</a:t>
            </a:r>
            <a:endParaRPr lang="zh-CN" alt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dirty="0" smtClean="0"/>
              <a:t>趋势风险（长寿风险）</a:t>
            </a:r>
            <a:endParaRPr lang="en-US" altLang="zh-CN" dirty="0" smtClean="0"/>
          </a:p>
          <a:p>
            <a:r>
              <a:rPr lang="zh-CN" altLang="en-US" dirty="0" smtClean="0"/>
              <a:t>趋势风险是死亡率以不同于假定的速率提高的风险。 这种风险极大地影响了</a:t>
            </a:r>
            <a:r>
              <a:rPr lang="en-US" altLang="zh-CN" dirty="0" smtClean="0"/>
              <a:t>SPIA</a:t>
            </a:r>
            <a:r>
              <a:rPr lang="zh-CN" altLang="en-US" dirty="0" smtClean="0"/>
              <a:t>块，如果死亡率随时间下降，则会发生损失。 如果死亡率随着时间的推移而下降，对于整个生命周期也将有（可能是次要的）益处。</a:t>
            </a:r>
            <a:endParaRPr lang="zh-CN" altLang="en-US" dirty="0"/>
          </a:p>
        </p:txBody>
      </p:sp>
      <p:sp>
        <p:nvSpPr>
          <p:cNvPr id="4" name="标题 1"/>
          <p:cNvSpPr>
            <a:spLocks noGrp="1"/>
          </p:cNvSpPr>
          <p:nvPr>
            <p:ph type="title"/>
          </p:nvPr>
        </p:nvSpPr>
        <p:spPr/>
        <p:txBody>
          <a:bodyPr/>
          <a:lstStyle/>
          <a:p>
            <a:r>
              <a:rPr lang="zh-CN" altLang="en-US" dirty="0" smtClean="0"/>
              <a:t>案例</a:t>
            </a:r>
            <a:r>
              <a:rPr lang="en-US" altLang="zh-CN" dirty="0" smtClean="0"/>
              <a:t>-</a:t>
            </a:r>
            <a:r>
              <a:rPr lang="zh-CN" altLang="en-US" dirty="0" smtClean="0"/>
              <a:t>风险识别</a:t>
            </a:r>
            <a:endParaRPr lang="zh-CN" alt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四、风险测度</a:t>
            </a:r>
            <a:endParaRPr lang="zh-CN" altLang="en-US" dirty="0"/>
          </a:p>
        </p:txBody>
      </p:sp>
      <p:sp>
        <p:nvSpPr>
          <p:cNvPr id="3" name="内容占位符 2"/>
          <p:cNvSpPr>
            <a:spLocks noGrp="1"/>
          </p:cNvSpPr>
          <p:nvPr>
            <p:ph idx="1"/>
          </p:nvPr>
        </p:nvSpPr>
        <p:spPr/>
        <p:txBody>
          <a:bodyPr/>
          <a:lstStyle/>
          <a:p>
            <a:r>
              <a:rPr lang="zh-CN" altLang="en-US" dirty="0" smtClean="0"/>
              <a:t>在做投资决策时，你打算用什么指标来度量未来发生的不确定性？</a:t>
            </a:r>
            <a:endParaRPr lang="en-US" altLang="zh-CN" dirty="0" smtClean="0"/>
          </a:p>
          <a:p>
            <a:pPr lvl="1"/>
            <a:r>
              <a:rPr lang="zh-CN" altLang="en-US" dirty="0" smtClean="0"/>
              <a:t>价格变动</a:t>
            </a:r>
            <a:endParaRPr lang="en-US" altLang="zh-CN" dirty="0" smtClean="0"/>
          </a:p>
          <a:p>
            <a:pPr lvl="1"/>
            <a:r>
              <a:rPr lang="zh-CN" altLang="en-US" dirty="0" smtClean="0"/>
              <a:t>波动性</a:t>
            </a:r>
            <a:endParaRPr lang="en-US" altLang="zh-CN" dirty="0" smtClean="0"/>
          </a:p>
          <a:p>
            <a:pPr lvl="1"/>
            <a:r>
              <a:rPr lang="zh-CN" altLang="en-US" dirty="0" smtClean="0"/>
              <a:t>敏感性</a:t>
            </a:r>
            <a:endParaRPr lang="en-US" altLang="zh-CN" dirty="0" smtClean="0"/>
          </a:p>
          <a:p>
            <a:pPr lvl="1"/>
            <a:r>
              <a:rPr lang="en-US" altLang="zh-CN" dirty="0" err="1" smtClean="0"/>
              <a:t>VaR</a:t>
            </a:r>
            <a:endParaRPr lang="en-US" altLang="zh-CN" dirty="0" smtClean="0"/>
          </a:p>
          <a:p>
            <a:pPr lvl="1"/>
            <a:r>
              <a:rPr lang="en-US" altLang="zh-CN" dirty="0" smtClean="0"/>
              <a:t>ES</a:t>
            </a:r>
          </a:p>
          <a:p>
            <a:endParaRPr lang="en-US" altLang="zh-CN" dirty="0" smtClean="0"/>
          </a:p>
          <a:p>
            <a:pPr lvl="1"/>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Effect transition="in" filter="blinds(horizontal)">
                                      <p:cBhvr>
                                        <p:cTn id="11" dur="500"/>
                                        <p:tgtEl>
                                          <p:spTgt spid="3">
                                            <p:txEl>
                                              <p:pRg st="2" end="2"/>
                                            </p:txEl>
                                          </p:spTgt>
                                        </p:tgtEl>
                                      </p:cBhvr>
                                    </p:animEffect>
                                  </p:childTnLst>
                                </p:cTn>
                              </p:par>
                            </p:childTnLst>
                          </p:cTn>
                        </p:par>
                        <p:par>
                          <p:cTn id="12" fill="hold">
                            <p:stCondLst>
                              <p:cond delay="1000"/>
                            </p:stCondLst>
                            <p:childTnLst>
                              <p:par>
                                <p:cTn id="13" presetID="3" presetClass="entr" presetSubtype="10" fill="hold" grpId="0" nodeType="after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blinds(horizontal)">
                                      <p:cBhvr>
                                        <p:cTn id="15" dur="500"/>
                                        <p:tgtEl>
                                          <p:spTgt spid="3">
                                            <p:txEl>
                                              <p:pRg st="3" end="3"/>
                                            </p:txEl>
                                          </p:spTgt>
                                        </p:tgtEl>
                                      </p:cBhvr>
                                    </p:animEffect>
                                  </p:childTnLst>
                                </p:cTn>
                              </p:par>
                            </p:childTnLst>
                          </p:cTn>
                        </p:par>
                        <p:par>
                          <p:cTn id="16" fill="hold">
                            <p:stCondLst>
                              <p:cond delay="1500"/>
                            </p:stCondLst>
                            <p:childTnLst>
                              <p:par>
                                <p:cTn id="17" presetID="3" presetClass="entr" presetSubtype="10" fill="hold" grpId="0" nodeType="after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blinds(horizontal)">
                                      <p:cBhvr>
                                        <p:cTn id="19" dur="500"/>
                                        <p:tgtEl>
                                          <p:spTgt spid="3">
                                            <p:txEl>
                                              <p:pRg st="4" end="4"/>
                                            </p:txEl>
                                          </p:spTgt>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blinds(horizontal)">
                                      <p:cBhvr>
                                        <p:cTn id="2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五、风险管理与控制</a:t>
            </a:r>
            <a:endParaRPr lang="zh-CN" altLang="en-US" dirty="0"/>
          </a:p>
        </p:txBody>
      </p:sp>
      <p:sp>
        <p:nvSpPr>
          <p:cNvPr id="3" name="内容占位符 2"/>
          <p:cNvSpPr>
            <a:spLocks noGrp="1"/>
          </p:cNvSpPr>
          <p:nvPr>
            <p:ph idx="1"/>
          </p:nvPr>
        </p:nvSpPr>
        <p:spPr/>
        <p:txBody>
          <a:bodyPr>
            <a:normAutofit/>
          </a:bodyPr>
          <a:lstStyle/>
          <a:p>
            <a:r>
              <a:rPr lang="zh-CN" altLang="en-US" dirty="0" smtClean="0"/>
              <a:t>判断风险的来源，实施有效的风险管理控制。</a:t>
            </a:r>
            <a:endParaRPr lang="en-US" altLang="zh-CN" dirty="0" smtClean="0"/>
          </a:p>
          <a:p>
            <a:pPr lvl="1"/>
            <a:r>
              <a:rPr lang="zh-CN" altLang="en-US" dirty="0" smtClean="0"/>
              <a:t>市场风险（价格风险、利率风险）</a:t>
            </a:r>
            <a:endParaRPr lang="en-US" altLang="zh-CN" dirty="0" smtClean="0"/>
          </a:p>
          <a:p>
            <a:pPr lvl="1"/>
            <a:r>
              <a:rPr lang="zh-CN" altLang="en-US" dirty="0" smtClean="0"/>
              <a:t>信用风险</a:t>
            </a:r>
            <a:endParaRPr lang="en-US" altLang="zh-CN" dirty="0" smtClean="0"/>
          </a:p>
          <a:p>
            <a:pPr lvl="1"/>
            <a:r>
              <a:rPr lang="zh-CN" altLang="en-US" dirty="0" smtClean="0"/>
              <a:t>操作风险</a:t>
            </a:r>
            <a:endParaRPr lang="en-US" altLang="zh-CN" dirty="0" smtClean="0"/>
          </a:p>
          <a:p>
            <a:r>
              <a:rPr lang="zh-CN" altLang="en-US" dirty="0" smtClean="0"/>
              <a:t>不同金融机构的风险管理方式不同。</a:t>
            </a:r>
            <a:endParaRPr lang="en-US" altLang="zh-CN" dirty="0" smtClean="0"/>
          </a:p>
          <a:p>
            <a:pPr lvl="1"/>
            <a:r>
              <a:rPr lang="zh-CN" altLang="en-US" dirty="0" smtClean="0"/>
              <a:t>银行</a:t>
            </a:r>
            <a:endParaRPr lang="en-US" altLang="zh-CN" dirty="0" smtClean="0"/>
          </a:p>
          <a:p>
            <a:pPr lvl="1"/>
            <a:r>
              <a:rPr lang="zh-CN" altLang="en-US" dirty="0" smtClean="0"/>
              <a:t>证券</a:t>
            </a:r>
            <a:endParaRPr lang="en-US" altLang="zh-CN" dirty="0" smtClean="0"/>
          </a:p>
          <a:p>
            <a:pPr lvl="1"/>
            <a:r>
              <a:rPr lang="zh-CN" altLang="en-US" dirty="0" smtClean="0"/>
              <a:t>保险</a:t>
            </a:r>
            <a:endParaRPr lang="en-US" altLang="zh-CN" dirty="0" smtClean="0"/>
          </a:p>
          <a:p>
            <a:pPr lvl="1"/>
            <a:r>
              <a:rPr lang="zh-CN" altLang="en-US" dirty="0" smtClean="0"/>
              <a:t>公司</a:t>
            </a:r>
            <a:endParaRPr lang="en-US" altLang="zh-CN" dirty="0" smtClean="0"/>
          </a:p>
          <a:p>
            <a:pPr lvl="1"/>
            <a:endParaRPr lang="zh-CN" alt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9552" y="476672"/>
            <a:ext cx="8229600" cy="1066800"/>
          </a:xfrm>
        </p:spPr>
        <p:txBody>
          <a:bodyPr/>
          <a:lstStyle/>
          <a:p>
            <a:r>
              <a:rPr lang="zh-CN" altLang="en-US" dirty="0"/>
              <a:t>五、风险管理与控制</a:t>
            </a:r>
          </a:p>
        </p:txBody>
      </p:sp>
      <p:sp>
        <p:nvSpPr>
          <p:cNvPr id="3" name="内容占位符 2"/>
          <p:cNvSpPr>
            <a:spLocks noGrp="1"/>
          </p:cNvSpPr>
          <p:nvPr>
            <p:ph idx="1"/>
          </p:nvPr>
        </p:nvSpPr>
        <p:spPr/>
        <p:txBody>
          <a:bodyPr/>
          <a:lstStyle/>
          <a:p>
            <a:r>
              <a:rPr lang="zh-CN" altLang="en-US" dirty="0" smtClean="0"/>
              <a:t>投资组合管理</a:t>
            </a:r>
            <a:endParaRPr lang="en-US" altLang="zh-CN" dirty="0" smtClean="0"/>
          </a:p>
          <a:p>
            <a:r>
              <a:rPr lang="zh-CN" altLang="en-US" dirty="0" smtClean="0"/>
              <a:t>对冲</a:t>
            </a:r>
            <a:endParaRPr lang="en-US" altLang="zh-CN" dirty="0" smtClean="0"/>
          </a:p>
          <a:p>
            <a:endParaRPr lang="en-US" altLang="zh-CN" dirty="0" smtClean="0"/>
          </a:p>
          <a:p>
            <a:r>
              <a:rPr lang="zh-CN" altLang="en-US" dirty="0" smtClean="0"/>
              <a:t>资本管理</a:t>
            </a:r>
            <a:endParaRPr lang="en-US" altLang="zh-CN" dirty="0" smtClean="0"/>
          </a:p>
          <a:p>
            <a:pPr lvl="1"/>
            <a:r>
              <a:rPr lang="zh-CN" altLang="en-US" dirty="0" smtClean="0"/>
              <a:t>经济资本</a:t>
            </a:r>
            <a:endParaRPr lang="en-US" altLang="zh-CN" dirty="0" smtClean="0"/>
          </a:p>
          <a:p>
            <a:endParaRPr lang="zh-CN" altLang="en-US" dirty="0"/>
          </a:p>
        </p:txBody>
      </p:sp>
      <p:sp>
        <p:nvSpPr>
          <p:cNvPr id="5" name="矩形 4"/>
          <p:cNvSpPr/>
          <p:nvPr/>
        </p:nvSpPr>
        <p:spPr>
          <a:xfrm>
            <a:off x="395536" y="1533736"/>
            <a:ext cx="2339102" cy="523220"/>
          </a:xfrm>
          <a:prstGeom prst="rect">
            <a:avLst/>
          </a:prstGeom>
        </p:spPr>
        <p:txBody>
          <a:bodyPr wrap="none">
            <a:spAutoFit/>
          </a:bodyPr>
          <a:lstStyle/>
          <a:p>
            <a:r>
              <a:rPr kumimoji="0" lang="zh-CN" altLang="en-US" sz="2800" dirty="0">
                <a:solidFill>
                  <a:prstClr val="black"/>
                </a:solidFill>
                <a:latin typeface="Georgia"/>
              </a:rPr>
              <a:t>风险管理方式</a:t>
            </a:r>
            <a:endParaRPr lang="zh-CN" altLang="en-US" dirty="0"/>
          </a:p>
        </p:txBody>
      </p:sp>
    </p:spTree>
    <p:extLst>
      <p:ext uri="{BB962C8B-B14F-4D97-AF65-F5344CB8AC3E}">
        <p14:creationId xmlns:p14="http://schemas.microsoft.com/office/powerpoint/2010/main" val="339068184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536" y="548680"/>
            <a:ext cx="8229600" cy="1066800"/>
          </a:xfrm>
        </p:spPr>
        <p:txBody>
          <a:bodyPr/>
          <a:lstStyle/>
          <a:p>
            <a:r>
              <a:rPr lang="zh-CN" altLang="en-US" dirty="0"/>
              <a:t>五、风险管理与控制</a:t>
            </a:r>
          </a:p>
        </p:txBody>
      </p:sp>
      <p:sp>
        <p:nvSpPr>
          <p:cNvPr id="3" name="内容占位符 2"/>
          <p:cNvSpPr>
            <a:spLocks noGrp="1"/>
          </p:cNvSpPr>
          <p:nvPr>
            <p:ph idx="1"/>
          </p:nvPr>
        </p:nvSpPr>
        <p:spPr>
          <a:xfrm>
            <a:off x="457200" y="1700808"/>
            <a:ext cx="8229600" cy="4873728"/>
          </a:xfrm>
        </p:spPr>
        <p:txBody>
          <a:bodyPr/>
          <a:lstStyle/>
          <a:p>
            <a:pPr marL="109728" indent="0">
              <a:buNone/>
            </a:pPr>
            <a:r>
              <a:rPr lang="zh-CN" altLang="en-US" dirty="0" smtClean="0"/>
              <a:t>金融机构风险管理部门</a:t>
            </a:r>
            <a:endParaRPr lang="en-US" altLang="zh-CN" dirty="0" smtClean="0"/>
          </a:p>
          <a:p>
            <a:pPr lvl="1"/>
            <a:r>
              <a:rPr lang="zh-CN" altLang="en-US" dirty="0" smtClean="0"/>
              <a:t>前台</a:t>
            </a:r>
            <a:r>
              <a:rPr lang="zh-CN" altLang="en-US" dirty="0" smtClean="0"/>
              <a:t>：金融机构的交易平台</a:t>
            </a:r>
            <a:endParaRPr lang="en-US" altLang="zh-CN" dirty="0" smtClean="0"/>
          </a:p>
          <a:p>
            <a:pPr lvl="1"/>
            <a:r>
              <a:rPr lang="zh-CN" altLang="en-US" dirty="0" smtClean="0"/>
              <a:t>中台：管理银行（金融机构）所面临的整体风险、资本充足率以及监管合规的部门</a:t>
            </a:r>
            <a:endParaRPr lang="en-US" altLang="zh-CN" dirty="0" smtClean="0"/>
          </a:p>
          <a:p>
            <a:pPr lvl="1"/>
            <a:r>
              <a:rPr lang="zh-CN" altLang="en-US" dirty="0" smtClean="0"/>
              <a:t>后台：管理银行账目的部门</a:t>
            </a:r>
            <a:endParaRPr lang="en-US" altLang="zh-CN" dirty="0" smtClean="0"/>
          </a:p>
          <a:p>
            <a:pPr lvl="1">
              <a:buNone/>
            </a:pPr>
            <a:r>
              <a:rPr lang="zh-CN" altLang="en-US" dirty="0" smtClean="0"/>
              <a:t>交易平台的风险在两个层次被得以管理。</a:t>
            </a:r>
            <a:endParaRPr lang="en-US" altLang="zh-CN" dirty="0" smtClean="0"/>
          </a:p>
          <a:p>
            <a:pPr lvl="2"/>
            <a:r>
              <a:rPr lang="zh-CN" altLang="en-US" dirty="0" smtClean="0"/>
              <a:t>前台交易人员对冲</a:t>
            </a:r>
            <a:endParaRPr lang="en-US" altLang="zh-CN" dirty="0" smtClean="0"/>
          </a:p>
          <a:p>
            <a:pPr lvl="2"/>
            <a:r>
              <a:rPr lang="zh-CN" altLang="en-US" dirty="0" smtClean="0"/>
              <a:t>中台管理汇总整体风险</a:t>
            </a:r>
            <a:endParaRPr lang="en-US" altLang="zh-CN" dirty="0" smtClean="0"/>
          </a:p>
          <a:p>
            <a:pPr lvl="1">
              <a:buNone/>
            </a:pPr>
            <a:endParaRPr lang="zh-CN" altLang="en-US" dirty="0"/>
          </a:p>
        </p:txBody>
      </p:sp>
    </p:spTree>
    <p:extLst>
      <p:ext uri="{BB962C8B-B14F-4D97-AF65-F5344CB8AC3E}">
        <p14:creationId xmlns:p14="http://schemas.microsoft.com/office/powerpoint/2010/main" val="32696604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我们应该学习哪些风险管理知识？</a:t>
            </a:r>
            <a:endParaRPr lang="zh-CN" altLang="en-US" dirty="0"/>
          </a:p>
        </p:txBody>
      </p:sp>
      <p:sp>
        <p:nvSpPr>
          <p:cNvPr id="3" name="内容占位符 2"/>
          <p:cNvSpPr>
            <a:spLocks noGrp="1"/>
          </p:cNvSpPr>
          <p:nvPr>
            <p:ph idx="1"/>
          </p:nvPr>
        </p:nvSpPr>
        <p:spPr/>
        <p:txBody>
          <a:bodyPr/>
          <a:lstStyle/>
          <a:p>
            <a:r>
              <a:rPr lang="zh-CN" altLang="zh-CN" dirty="0" smtClean="0"/>
              <a:t>风险</a:t>
            </a:r>
            <a:r>
              <a:rPr lang="zh-CN" altLang="en-US" dirty="0" smtClean="0"/>
              <a:t>的定义</a:t>
            </a:r>
            <a:r>
              <a:rPr lang="zh-CN" altLang="zh-CN" dirty="0" smtClean="0"/>
              <a:t>？</a:t>
            </a:r>
            <a:endParaRPr lang="en-US" altLang="zh-CN" dirty="0" smtClean="0"/>
          </a:p>
          <a:p>
            <a:r>
              <a:rPr lang="zh-CN" altLang="zh-CN" dirty="0" smtClean="0"/>
              <a:t>如何</a:t>
            </a:r>
            <a:r>
              <a:rPr lang="zh-CN" altLang="zh-CN" dirty="0"/>
              <a:t>测度</a:t>
            </a:r>
            <a:r>
              <a:rPr lang="zh-CN" altLang="zh-CN" dirty="0" smtClean="0"/>
              <a:t>风险</a:t>
            </a:r>
            <a:r>
              <a:rPr lang="zh-CN" altLang="en-US" dirty="0" smtClean="0"/>
              <a:t>？</a:t>
            </a:r>
            <a:endParaRPr lang="en-US" altLang="zh-CN" dirty="0" smtClean="0"/>
          </a:p>
          <a:p>
            <a:r>
              <a:rPr lang="zh-CN" altLang="zh-CN" dirty="0" smtClean="0"/>
              <a:t>如何</a:t>
            </a:r>
            <a:r>
              <a:rPr lang="zh-CN" altLang="zh-CN" dirty="0"/>
              <a:t>管理</a:t>
            </a:r>
            <a:r>
              <a:rPr lang="zh-CN" altLang="zh-CN" dirty="0" smtClean="0"/>
              <a:t>风险</a:t>
            </a:r>
            <a:endParaRPr lang="en-US" altLang="zh-CN" dirty="0" smtClean="0"/>
          </a:p>
          <a:p>
            <a:r>
              <a:rPr lang="zh-CN" altLang="zh-CN" dirty="0" smtClean="0"/>
              <a:t>如何</a:t>
            </a:r>
            <a:r>
              <a:rPr lang="zh-CN" altLang="zh-CN" dirty="0"/>
              <a:t>监管</a:t>
            </a:r>
            <a:r>
              <a:rPr lang="zh-CN" altLang="zh-CN" dirty="0" smtClean="0"/>
              <a:t>风险</a:t>
            </a:r>
            <a:endParaRPr lang="en-US" altLang="zh-CN" dirty="0" smtClean="0"/>
          </a:p>
          <a:p>
            <a:r>
              <a:rPr lang="zh-CN" altLang="zh-CN" dirty="0" smtClean="0"/>
              <a:t>如何</a:t>
            </a:r>
            <a:r>
              <a:rPr lang="zh-CN" altLang="en-US" dirty="0" smtClean="0"/>
              <a:t>分配资本</a:t>
            </a:r>
            <a:endParaRPr lang="en-US" altLang="zh-CN"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908720"/>
            <a:ext cx="8229600" cy="1066800"/>
          </a:xfrm>
        </p:spPr>
        <p:txBody>
          <a:bodyPr/>
          <a:lstStyle/>
          <a:p>
            <a:r>
              <a:rPr lang="zh-CN" altLang="en-US" dirty="0" smtClean="0"/>
              <a:t>六、资本</a:t>
            </a:r>
            <a:r>
              <a:rPr lang="zh-CN" altLang="en-US" dirty="0" smtClean="0"/>
              <a:t>与风险管理</a:t>
            </a:r>
            <a:endParaRPr lang="zh-CN" altLang="en-US" dirty="0"/>
          </a:p>
        </p:txBody>
      </p:sp>
      <p:sp>
        <p:nvSpPr>
          <p:cNvPr id="3" name="内容占位符 2"/>
          <p:cNvSpPr>
            <a:spLocks noGrp="1"/>
          </p:cNvSpPr>
          <p:nvPr>
            <p:ph idx="1"/>
          </p:nvPr>
        </p:nvSpPr>
        <p:spPr/>
        <p:txBody>
          <a:bodyPr>
            <a:normAutofit fontScale="92500"/>
          </a:bodyPr>
          <a:lstStyle/>
          <a:p>
            <a:r>
              <a:rPr lang="zh-CN" altLang="en-US" dirty="0" smtClean="0"/>
              <a:t>金融风险管理对风险度量一定要有一个现实的载体。</a:t>
            </a:r>
            <a:endParaRPr lang="en-US" altLang="zh-CN" dirty="0" smtClean="0"/>
          </a:p>
          <a:p>
            <a:r>
              <a:rPr lang="zh-CN" altLang="en-US" dirty="0" smtClean="0"/>
              <a:t>资本是计量风险的最合适的载体。未预期的损失发生时必须有较为充足的合格的高质量资产用来吸收损失。</a:t>
            </a:r>
            <a:endParaRPr lang="en-US" altLang="zh-CN" dirty="0" smtClean="0"/>
          </a:p>
          <a:p>
            <a:r>
              <a:rPr lang="zh-CN" altLang="en-US" dirty="0" smtClean="0"/>
              <a:t>金融机构的资本大体分为</a:t>
            </a:r>
            <a:endParaRPr lang="en-US" altLang="zh-CN" dirty="0" smtClean="0"/>
          </a:p>
          <a:p>
            <a:pPr lvl="1"/>
            <a:r>
              <a:rPr lang="zh-CN" altLang="en-US" dirty="0" smtClean="0"/>
              <a:t>账面资本：资产负债表上直接得到的净资产。</a:t>
            </a:r>
            <a:endParaRPr lang="en-US" altLang="zh-CN" dirty="0" smtClean="0"/>
          </a:p>
          <a:p>
            <a:pPr lvl="1"/>
            <a:r>
              <a:rPr lang="zh-CN" altLang="en-US" dirty="0" smtClean="0"/>
              <a:t>经济资本：金融机构为抵御非预期损失而需要的资本准备金。</a:t>
            </a:r>
            <a:endParaRPr lang="en-US" altLang="zh-CN" dirty="0" smtClean="0"/>
          </a:p>
          <a:p>
            <a:pPr lvl="1"/>
            <a:r>
              <a:rPr lang="zh-CN" altLang="en-US" dirty="0" smtClean="0"/>
              <a:t>监管资本：金融监管机构对金融机构实施监管中的资本要求，通常是资本充足率等监管资本。</a:t>
            </a:r>
            <a:endParaRPr lang="en-US" altLang="zh-CN" dirty="0" smtClean="0"/>
          </a:p>
          <a:p>
            <a:pPr lvl="1"/>
            <a:r>
              <a:rPr lang="zh-CN" altLang="en-US" dirty="0" smtClean="0"/>
              <a:t>合格资本：按照金融监管机构的认定标准计量的资本</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2000"/>
                                        <p:tgtEl>
                                          <p:spTgt spid="3">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2000"/>
                                        <p:tgtEl>
                                          <p:spTgt spid="3">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2000"/>
                                        <p:tgtEl>
                                          <p:spTgt spid="3">
                                            <p:txEl>
                                              <p:pRg st="5" end="5"/>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20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1538841"/>
            <a:ext cx="8229600" cy="4824536"/>
          </a:xfrm>
        </p:spPr>
        <p:txBody>
          <a:bodyPr>
            <a:normAutofit fontScale="77500" lnSpcReduction="20000"/>
          </a:bodyPr>
          <a:lstStyle/>
          <a:p>
            <a:pPr marL="109728" indent="0">
              <a:buNone/>
            </a:pPr>
            <a:r>
              <a:rPr lang="zh-CN" altLang="en-US" b="1" dirty="0" smtClean="0"/>
              <a:t>案例分析</a:t>
            </a:r>
            <a:r>
              <a:rPr lang="zh-CN" altLang="en-US" dirty="0" smtClean="0"/>
              <a:t>：一</a:t>
            </a:r>
            <a:r>
              <a:rPr lang="zh-CN" altLang="en-US" dirty="0" smtClean="0"/>
              <a:t>个只经营传统的存贷款业务银行的资产负债表和收入报告</a:t>
            </a:r>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pPr>
              <a:buNone/>
            </a:pPr>
            <a:r>
              <a:rPr lang="zh-CN" altLang="en-US" dirty="0" smtClean="0"/>
              <a:t>股权</a:t>
            </a:r>
            <a:r>
              <a:rPr lang="zh-CN" altLang="en-US" dirty="0" smtClean="0"/>
              <a:t>资本占资产的</a:t>
            </a:r>
            <a:r>
              <a:rPr lang="en-US" altLang="zh-CN" dirty="0" smtClean="0"/>
              <a:t>5%</a:t>
            </a:r>
            <a:r>
              <a:rPr lang="zh-CN" altLang="en-US" dirty="0" smtClean="0"/>
              <a:t>，此资本持有率是否充足</a:t>
            </a:r>
            <a:r>
              <a:rPr lang="zh-CN" altLang="en-US" dirty="0" smtClean="0"/>
              <a:t>。</a:t>
            </a:r>
            <a:endParaRPr lang="en-US" altLang="zh-CN" dirty="0" smtClean="0"/>
          </a:p>
          <a:p>
            <a:pPr>
              <a:buNone/>
            </a:pPr>
            <a:endParaRPr lang="en-US" altLang="zh-CN" dirty="0" smtClean="0"/>
          </a:p>
          <a:p>
            <a:pPr lvl="1"/>
            <a:r>
              <a:rPr lang="zh-CN" altLang="en-US" dirty="0" smtClean="0"/>
              <a:t>股权收益率</a:t>
            </a:r>
            <a:r>
              <a:rPr lang="en-US" altLang="zh-CN" dirty="0" smtClean="0"/>
              <a:t>ROE</a:t>
            </a:r>
            <a:r>
              <a:rPr lang="zh-CN" altLang="en-US" dirty="0" smtClean="0"/>
              <a:t>等于</a:t>
            </a:r>
            <a:r>
              <a:rPr lang="en-US" altLang="zh-CN" dirty="0" smtClean="0"/>
              <a:t>0.6/5=12%</a:t>
            </a:r>
            <a:r>
              <a:rPr lang="zh-CN" altLang="en-US" dirty="0" smtClean="0"/>
              <a:t>。</a:t>
            </a:r>
            <a:endParaRPr lang="en-US" altLang="zh-CN" dirty="0" smtClean="0"/>
          </a:p>
          <a:p>
            <a:pPr lvl="1"/>
            <a:r>
              <a:rPr lang="zh-CN" altLang="en-US" dirty="0" smtClean="0"/>
              <a:t>假定银行贷款损失上升到</a:t>
            </a:r>
            <a:r>
              <a:rPr lang="en-US" altLang="zh-CN" dirty="0" smtClean="0"/>
              <a:t>4%</a:t>
            </a:r>
            <a:r>
              <a:rPr lang="zh-CN" altLang="en-US" dirty="0" smtClean="0"/>
              <a:t>，这时 银行的税前操作损失占资产的</a:t>
            </a:r>
            <a:r>
              <a:rPr lang="en-US" altLang="zh-CN" dirty="0" smtClean="0"/>
              <a:t>2.6%</a:t>
            </a:r>
            <a:r>
              <a:rPr lang="zh-CN" altLang="en-US" dirty="0" smtClean="0"/>
              <a:t>，假定税率为</a:t>
            </a:r>
            <a:r>
              <a:rPr lang="en-US" altLang="zh-CN" dirty="0" smtClean="0"/>
              <a:t>30%</a:t>
            </a:r>
            <a:r>
              <a:rPr lang="zh-CN" altLang="en-US" dirty="0" smtClean="0"/>
              <a:t>，在此税率下，税后损失占资产的</a:t>
            </a:r>
            <a:r>
              <a:rPr lang="en-US" altLang="zh-CN" dirty="0" smtClean="0"/>
              <a:t>1.8%</a:t>
            </a:r>
            <a:r>
              <a:rPr lang="zh-CN" altLang="en-US" dirty="0" smtClean="0"/>
              <a:t>。</a:t>
            </a:r>
            <a:endParaRPr lang="en-US" altLang="zh-CN" dirty="0" smtClean="0"/>
          </a:p>
          <a:p>
            <a:pPr lvl="1"/>
            <a:r>
              <a:rPr lang="zh-CN" altLang="en-US" dirty="0" smtClean="0"/>
              <a:t>如果将股权资本降为</a:t>
            </a:r>
            <a:r>
              <a:rPr lang="en-US" altLang="zh-CN" dirty="0" smtClean="0"/>
              <a:t>1%</a:t>
            </a:r>
            <a:r>
              <a:rPr lang="zh-CN" altLang="en-US" dirty="0" smtClean="0"/>
              <a:t>，储蓄上升为</a:t>
            </a:r>
            <a:r>
              <a:rPr lang="en-US" altLang="zh-CN" dirty="0" smtClean="0"/>
              <a:t>94%</a:t>
            </a:r>
            <a:r>
              <a:rPr lang="zh-CN" altLang="en-US" dirty="0" smtClean="0"/>
              <a:t> ，结果会怎样？</a:t>
            </a:r>
            <a:endParaRPr lang="zh-CN" altLang="en-US" dirty="0"/>
          </a:p>
        </p:txBody>
      </p:sp>
      <p:pic>
        <p:nvPicPr>
          <p:cNvPr id="244738" name="Picture 2"/>
          <p:cNvPicPr>
            <a:picLocks noChangeAspect="1" noChangeArrowheads="1"/>
          </p:cNvPicPr>
          <p:nvPr/>
        </p:nvPicPr>
        <p:blipFill>
          <a:blip r:embed="rId2" cstate="print"/>
          <a:srcRect/>
          <a:stretch>
            <a:fillRect/>
          </a:stretch>
        </p:blipFill>
        <p:spPr bwMode="auto">
          <a:xfrm>
            <a:off x="468152" y="2276872"/>
            <a:ext cx="8362950" cy="2152650"/>
          </a:xfrm>
          <a:prstGeom prst="rect">
            <a:avLst/>
          </a:prstGeom>
          <a:noFill/>
          <a:ln w="9525">
            <a:noFill/>
            <a:miter lim="800000"/>
            <a:headEnd/>
            <a:tailEnd/>
          </a:ln>
        </p:spPr>
      </p:pic>
      <p:cxnSp>
        <p:nvCxnSpPr>
          <p:cNvPr id="7" name="直接连接符 6"/>
          <p:cNvCxnSpPr/>
          <p:nvPr/>
        </p:nvCxnSpPr>
        <p:spPr>
          <a:xfrm>
            <a:off x="2555776" y="3933056"/>
            <a:ext cx="64807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5220072" y="3645024"/>
            <a:ext cx="79208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5292080" y="4149080"/>
            <a:ext cx="1008112" cy="0"/>
          </a:xfrm>
          <a:prstGeom prst="line">
            <a:avLst/>
          </a:prstGeom>
        </p:spPr>
        <p:style>
          <a:lnRef idx="1">
            <a:schemeClr val="accent1"/>
          </a:lnRef>
          <a:fillRef idx="0">
            <a:schemeClr val="accent1"/>
          </a:fillRef>
          <a:effectRef idx="0">
            <a:schemeClr val="accent1"/>
          </a:effectRef>
          <a:fontRef idx="minor">
            <a:schemeClr val="tx1"/>
          </a:fontRef>
        </p:style>
      </p:cxnSp>
      <p:sp>
        <p:nvSpPr>
          <p:cNvPr id="2" name="矩形 1"/>
          <p:cNvSpPr/>
          <p:nvPr/>
        </p:nvSpPr>
        <p:spPr>
          <a:xfrm>
            <a:off x="483974" y="632882"/>
            <a:ext cx="6678488" cy="707886"/>
          </a:xfrm>
          <a:prstGeom prst="rect">
            <a:avLst/>
          </a:prstGeom>
        </p:spPr>
        <p:txBody>
          <a:bodyPr wrap="square">
            <a:spAutoFit/>
          </a:bodyPr>
          <a:lstStyle/>
          <a:p>
            <a:r>
              <a:rPr kumimoji="0" lang="zh-CN" altLang="en-US" sz="4000" dirty="0">
                <a:solidFill>
                  <a:srgbClr val="424456"/>
                </a:solidFill>
                <a:latin typeface="Trebuchet MS"/>
                <a:ea typeface="方正姚体" panose="02010601030101010101" pitchFamily="2" charset="-122"/>
                <a:cs typeface="+mj-cs"/>
              </a:rPr>
              <a:t>六、资本与风险管理</a:t>
            </a:r>
            <a:endParaRPr lang="zh-CN" alt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dirty="0" smtClean="0"/>
              <a:t>假定银行的资产结构如下，情况会发生什么变化</a:t>
            </a:r>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r>
              <a:rPr lang="zh-CN" altLang="en-US" dirty="0" smtClean="0"/>
              <a:t>损失为资产</a:t>
            </a:r>
            <a:r>
              <a:rPr lang="en-US" altLang="zh-CN" dirty="0" smtClean="0"/>
              <a:t>4%</a:t>
            </a:r>
            <a:r>
              <a:rPr lang="zh-CN" altLang="en-US" dirty="0" smtClean="0"/>
              <a:t>的事件会耗尽股权资本，银行将会陷入巨大的金融危机。</a:t>
            </a:r>
            <a:endParaRPr lang="zh-CN" altLang="en-US" dirty="0"/>
          </a:p>
        </p:txBody>
      </p:sp>
      <p:pic>
        <p:nvPicPr>
          <p:cNvPr id="244738" name="Picture 2"/>
          <p:cNvPicPr>
            <a:picLocks noChangeAspect="1" noChangeArrowheads="1"/>
          </p:cNvPicPr>
          <p:nvPr/>
        </p:nvPicPr>
        <p:blipFill>
          <a:blip r:embed="rId2" cstate="print"/>
          <a:srcRect/>
          <a:stretch>
            <a:fillRect/>
          </a:stretch>
        </p:blipFill>
        <p:spPr bwMode="auto">
          <a:xfrm>
            <a:off x="2483768" y="2852936"/>
            <a:ext cx="4171950" cy="2228850"/>
          </a:xfrm>
          <a:prstGeom prst="rect">
            <a:avLst/>
          </a:prstGeom>
          <a:noFill/>
          <a:ln w="9525">
            <a:noFill/>
            <a:miter lim="800000"/>
            <a:headEnd/>
            <a:tailEnd/>
          </a:ln>
        </p:spPr>
      </p:pic>
      <p:cxnSp>
        <p:nvCxnSpPr>
          <p:cNvPr id="6" name="直接连接符 5"/>
          <p:cNvCxnSpPr/>
          <p:nvPr/>
        </p:nvCxnSpPr>
        <p:spPr>
          <a:xfrm>
            <a:off x="4283968" y="4509120"/>
            <a:ext cx="64807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4283968" y="3861048"/>
            <a:ext cx="360040"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标题 6"/>
          <p:cNvSpPr>
            <a:spLocks noGrp="1"/>
          </p:cNvSpPr>
          <p:nvPr>
            <p:ph type="title"/>
          </p:nvPr>
        </p:nvSpPr>
        <p:spPr>
          <a:prstGeom prst="rect">
            <a:avLst/>
          </a:prstGeom>
        </p:spPr>
        <p:txBody>
          <a:bodyPr wrap="square">
            <a:spAutoFit/>
          </a:bodyPr>
          <a:lstStyle/>
          <a:p>
            <a:r>
              <a:rPr kumimoji="0" lang="zh-CN" altLang="en-US" sz="4000" dirty="0">
                <a:solidFill>
                  <a:srgbClr val="424456"/>
                </a:solidFill>
                <a:latin typeface="Trebuchet MS"/>
                <a:ea typeface="方正姚体" panose="02010601030101010101" pitchFamily="2" charset="-122"/>
                <a:cs typeface="+mj-cs"/>
              </a:rPr>
              <a:t>六、资本与风险管理</a:t>
            </a:r>
            <a:endParaRPr lang="zh-CN" alt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smtClean="0"/>
              <a:t>为什么选择经济资本作为公司风险水平的财务计量</a:t>
            </a:r>
            <a:endParaRPr lang="zh-CN" altLang="en-US" dirty="0"/>
          </a:p>
        </p:txBody>
      </p:sp>
      <p:sp>
        <p:nvSpPr>
          <p:cNvPr id="3" name="内容占位符 2"/>
          <p:cNvSpPr>
            <a:spLocks noGrp="1"/>
          </p:cNvSpPr>
          <p:nvPr>
            <p:ph idx="1"/>
          </p:nvPr>
        </p:nvSpPr>
        <p:spPr/>
        <p:txBody>
          <a:bodyPr/>
          <a:lstStyle/>
          <a:p>
            <a:r>
              <a:rPr lang="zh-CN" altLang="en-US" dirty="0" smtClean="0"/>
              <a:t>传统的风险计量方法很难有经济意义，很难与风险管理专业之外的人员、部门以及公众沟通</a:t>
            </a:r>
            <a:r>
              <a:rPr lang="en-US" altLang="zh-CN" dirty="0" smtClean="0"/>
              <a:t>.</a:t>
            </a:r>
          </a:p>
          <a:p>
            <a:r>
              <a:rPr lang="zh-CN" altLang="en-US" dirty="0" smtClean="0"/>
              <a:t>企业通常面临至少两种以上的风险种类，如市场风险和信用风险，资本比其他财务指标在风险计量上更具有一致性，也是更为标准的度量。</a:t>
            </a:r>
            <a:endParaRPr lang="en-US" altLang="zh-CN" dirty="0" smtClean="0"/>
          </a:p>
          <a:p>
            <a:r>
              <a:rPr lang="zh-CN" altLang="en-US" dirty="0" smtClean="0"/>
              <a:t>从财务会计上看，实际资本是一个企业在面临不利情形或亏损时可以动用财务资源，应该具有一定的质量。</a:t>
            </a:r>
            <a:endParaRPr lang="zh-CN" alt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风险管理的著名案例</a:t>
            </a:r>
          </a:p>
        </p:txBody>
      </p:sp>
      <p:sp>
        <p:nvSpPr>
          <p:cNvPr id="3" name="内容占位符 2"/>
          <p:cNvSpPr>
            <a:spLocks noGrp="1"/>
          </p:cNvSpPr>
          <p:nvPr>
            <p:ph idx="1"/>
          </p:nvPr>
        </p:nvSpPr>
        <p:spPr/>
        <p:txBody>
          <a:bodyPr>
            <a:normAutofit/>
          </a:bodyPr>
          <a:lstStyle/>
          <a:p>
            <a:r>
              <a:rPr lang="en-US" altLang="zh-CN" dirty="0" smtClean="0"/>
              <a:t>20</a:t>
            </a:r>
            <a:r>
              <a:rPr lang="zh-CN" altLang="en-US" dirty="0" smtClean="0"/>
              <a:t>世纪</a:t>
            </a:r>
            <a:r>
              <a:rPr lang="en-US" altLang="zh-CN" dirty="0" smtClean="0"/>
              <a:t>90</a:t>
            </a:r>
            <a:r>
              <a:rPr lang="zh-CN" altLang="en-US" dirty="0" smtClean="0"/>
              <a:t>年代，</a:t>
            </a:r>
            <a:endParaRPr lang="en-US" altLang="zh-CN" dirty="0" smtClean="0"/>
          </a:p>
          <a:p>
            <a:r>
              <a:rPr lang="zh-CN" altLang="en-US" dirty="0" smtClean="0"/>
              <a:t>特点：银行交易账户中衍生品的数量越来越多（通常不会出现作为资产负债表中的资产</a:t>
            </a:r>
            <a:r>
              <a:rPr lang="en-US" altLang="zh-CN" dirty="0" smtClean="0"/>
              <a:t>/</a:t>
            </a:r>
            <a:r>
              <a:rPr lang="zh-CN" altLang="en-US" dirty="0" smtClean="0"/>
              <a:t>负债）。</a:t>
            </a:r>
          </a:p>
          <a:p>
            <a:pPr lvl="1"/>
            <a:r>
              <a:rPr lang="en-US" altLang="zh-CN" dirty="0" smtClean="0"/>
              <a:t>1995</a:t>
            </a:r>
            <a:r>
              <a:rPr lang="zh-CN" altLang="en-US" dirty="0" smtClean="0"/>
              <a:t>年巴林银行破产：</a:t>
            </a:r>
            <a:endParaRPr lang="en-US" altLang="zh-CN" dirty="0" smtClean="0"/>
          </a:p>
          <a:p>
            <a:pPr lvl="1"/>
            <a:r>
              <a:rPr lang="en-US" altLang="zh-CN" dirty="0" smtClean="0"/>
              <a:t>1998</a:t>
            </a:r>
            <a:r>
              <a:rPr lang="zh-CN" altLang="en-US" dirty="0" smtClean="0"/>
              <a:t>长期资本管理（</a:t>
            </a:r>
            <a:r>
              <a:rPr lang="en-US" altLang="zh-CN" dirty="0" smtClean="0"/>
              <a:t>LTCM</a:t>
            </a:r>
            <a:r>
              <a:rPr lang="zh-CN" altLang="en-US" dirty="0" smtClean="0"/>
              <a:t>）</a:t>
            </a:r>
            <a:endParaRPr lang="en-US" altLang="zh-CN" dirty="0"/>
          </a:p>
          <a:p>
            <a:pPr lvl="1"/>
            <a:r>
              <a:rPr lang="zh-CN" altLang="en-US" dirty="0" smtClean="0"/>
              <a:t>公平人寿破产案</a:t>
            </a:r>
            <a:endParaRPr lang="en-US" altLang="zh-CN" dirty="0" smtClean="0"/>
          </a:p>
          <a:p>
            <a:pPr lvl="1"/>
            <a:r>
              <a:rPr lang="en-US" altLang="zh-CN" dirty="0"/>
              <a:t>1996-2000</a:t>
            </a:r>
            <a:r>
              <a:rPr lang="zh-CN" altLang="en-US" dirty="0"/>
              <a:t>：互联网泡沫</a:t>
            </a:r>
            <a:r>
              <a:rPr lang="en-US" altLang="zh-CN" dirty="0"/>
              <a:t>dot-com bubble; </a:t>
            </a:r>
          </a:p>
          <a:p>
            <a:pPr lvl="1"/>
            <a:endParaRPr lang="zh-CN" altLang="en-US" dirty="0" smtClean="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2007-2009</a:t>
            </a:r>
            <a:r>
              <a:rPr lang="zh-CN" altLang="en-US" dirty="0" smtClean="0"/>
              <a:t>年的金融危机</a:t>
            </a:r>
            <a:br>
              <a:rPr lang="zh-CN" altLang="en-US" dirty="0" smtClean="0"/>
            </a:br>
            <a:endParaRPr lang="zh-CN" altLang="en-US" dirty="0"/>
          </a:p>
        </p:txBody>
      </p:sp>
      <p:sp>
        <p:nvSpPr>
          <p:cNvPr id="3" name="内容占位符 2"/>
          <p:cNvSpPr>
            <a:spLocks noGrp="1"/>
          </p:cNvSpPr>
          <p:nvPr>
            <p:ph idx="1"/>
          </p:nvPr>
        </p:nvSpPr>
        <p:spPr/>
        <p:txBody>
          <a:bodyPr>
            <a:normAutofit/>
          </a:bodyPr>
          <a:lstStyle/>
          <a:p>
            <a:r>
              <a:rPr lang="zh-CN" altLang="en-US" dirty="0" smtClean="0"/>
              <a:t>美国房价在</a:t>
            </a:r>
            <a:r>
              <a:rPr lang="en-US" altLang="zh-CN" dirty="0" smtClean="0"/>
              <a:t>2006</a:t>
            </a:r>
            <a:r>
              <a:rPr lang="zh-CN" altLang="en-US" dirty="0" smtClean="0"/>
              <a:t>年和</a:t>
            </a:r>
            <a:r>
              <a:rPr lang="en-US" altLang="zh-CN" dirty="0" smtClean="0"/>
              <a:t>2007</a:t>
            </a:r>
            <a:r>
              <a:rPr lang="zh-CN" altLang="en-US" dirty="0" smtClean="0"/>
              <a:t>年开始下降。</a:t>
            </a:r>
          </a:p>
          <a:p>
            <a:r>
              <a:rPr lang="zh-CN" altLang="en-US" dirty="0" smtClean="0"/>
              <a:t>次级抵押持有人（由于利率较高而难以再融资）违约。 从</a:t>
            </a:r>
            <a:r>
              <a:rPr lang="en-US" altLang="zh-CN" dirty="0" smtClean="0"/>
              <a:t>2007</a:t>
            </a:r>
            <a:r>
              <a:rPr lang="zh-CN" altLang="en-US" dirty="0" smtClean="0"/>
              <a:t>年年底开始，这导致证券化风险的快速重新评估和</a:t>
            </a:r>
            <a:r>
              <a:rPr lang="en-US" altLang="zh-CN" dirty="0" smtClean="0"/>
              <a:t>CDOs</a:t>
            </a:r>
            <a:r>
              <a:rPr lang="zh-CN" altLang="en-US" dirty="0" smtClean="0"/>
              <a:t>价值的损失。 银行被迫在资产负债表上记录这些资产的价值。</a:t>
            </a:r>
          </a:p>
          <a:p>
            <a:r>
              <a:rPr lang="zh-CN" altLang="en-US" dirty="0" smtClean="0"/>
              <a:t>自</a:t>
            </a:r>
            <a:r>
              <a:rPr lang="en-US" altLang="zh-CN" dirty="0" smtClean="0"/>
              <a:t>20</a:t>
            </a:r>
            <a:r>
              <a:rPr lang="zh-CN" altLang="en-US" dirty="0" smtClean="0"/>
              <a:t>世纪</a:t>
            </a:r>
            <a:r>
              <a:rPr lang="en-US" altLang="zh-CN" dirty="0" smtClean="0"/>
              <a:t>20</a:t>
            </a:r>
            <a:r>
              <a:rPr lang="zh-CN" altLang="en-US" dirty="0" smtClean="0"/>
              <a:t>年代以来最严重的危机：</a:t>
            </a:r>
          </a:p>
          <a:p>
            <a:r>
              <a:rPr lang="en-US" altLang="zh-CN" dirty="0" smtClean="0"/>
              <a:t>2008</a:t>
            </a:r>
            <a:r>
              <a:rPr lang="zh-CN" altLang="en-US" dirty="0" smtClean="0"/>
              <a:t>年</a:t>
            </a:r>
            <a:r>
              <a:rPr lang="en-US" altLang="zh-CN" dirty="0" smtClean="0"/>
              <a:t>3</a:t>
            </a:r>
            <a:r>
              <a:rPr lang="zh-CN" altLang="en-US" dirty="0" smtClean="0"/>
              <a:t>月：贝尔斯登崩溃</a:t>
            </a:r>
            <a:r>
              <a:rPr lang="en-US" altLang="zh-CN" dirty="0" smtClean="0"/>
              <a:t>; </a:t>
            </a:r>
            <a:r>
              <a:rPr lang="zh-CN" altLang="en-US" dirty="0" smtClean="0"/>
              <a:t>被出售给摩根大通</a:t>
            </a:r>
          </a:p>
          <a:p>
            <a:r>
              <a:rPr lang="zh-CN" altLang="en-US" dirty="0" smtClean="0"/>
              <a:t>◮</a:t>
            </a:r>
            <a:r>
              <a:rPr lang="en-US" altLang="zh-CN" dirty="0" smtClean="0"/>
              <a:t>2008</a:t>
            </a:r>
            <a:r>
              <a:rPr lang="zh-CN" altLang="en-US" dirty="0" smtClean="0"/>
              <a:t>年</a:t>
            </a:r>
            <a:r>
              <a:rPr lang="en-US" altLang="zh-CN" dirty="0" smtClean="0"/>
              <a:t>9</a:t>
            </a:r>
            <a:r>
              <a:rPr lang="zh-CN" altLang="en-US" dirty="0" smtClean="0"/>
              <a:t>月：雷曼兄弟申请破产（全球恐慌，市场暴跌，流动性消失，许多银行几乎崩溃）</a:t>
            </a:r>
            <a:endParaRPr lang="zh-CN" alt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85000" lnSpcReduction="10000"/>
          </a:bodyPr>
          <a:lstStyle/>
          <a:p>
            <a:r>
              <a:rPr lang="zh-CN" altLang="en-US" dirty="0" smtClean="0"/>
              <a:t>◮</a:t>
            </a:r>
            <a:r>
              <a:rPr lang="en-US" altLang="zh-CN" dirty="0" smtClean="0"/>
              <a:t>2008</a:t>
            </a:r>
            <a:r>
              <a:rPr lang="zh-CN" altLang="en-US" dirty="0" smtClean="0"/>
              <a:t>年</a:t>
            </a:r>
            <a:r>
              <a:rPr lang="en-US" altLang="zh-CN" dirty="0" smtClean="0"/>
              <a:t>9</a:t>
            </a:r>
            <a:r>
              <a:rPr lang="zh-CN" altLang="en-US" dirty="0" smtClean="0"/>
              <a:t>月：</a:t>
            </a:r>
            <a:r>
              <a:rPr lang="en-US" altLang="zh-CN" dirty="0" smtClean="0"/>
              <a:t>AIG</a:t>
            </a:r>
            <a:r>
              <a:rPr lang="zh-CN" altLang="en-US" dirty="0" smtClean="0"/>
              <a:t>（通过出售</a:t>
            </a:r>
            <a:r>
              <a:rPr lang="en-US" altLang="zh-CN" dirty="0" smtClean="0"/>
              <a:t>CDS</a:t>
            </a:r>
            <a:r>
              <a:rPr lang="zh-CN" altLang="en-US" dirty="0" smtClean="0"/>
              <a:t>保护确保证券化产品的违约风险）在许多相关证券违约时陷入困境）需要纽约联邦储备银行提供</a:t>
            </a:r>
            <a:r>
              <a:rPr lang="en-US" altLang="zh-CN" dirty="0" smtClean="0"/>
              <a:t>850</a:t>
            </a:r>
            <a:r>
              <a:rPr lang="zh-CN" altLang="en-US" dirty="0" smtClean="0"/>
              <a:t>亿美元的紧急贷款。</a:t>
            </a:r>
          </a:p>
          <a:p>
            <a:r>
              <a:rPr lang="zh-CN" altLang="en-US" dirty="0" smtClean="0"/>
              <a:t>政府不得不通过注入资本或获取其不良资产（例如美国</a:t>
            </a:r>
            <a:r>
              <a:rPr lang="en-US" altLang="zh-CN" dirty="0" smtClean="0"/>
              <a:t>TARP =</a:t>
            </a:r>
            <a:r>
              <a:rPr lang="zh-CN" altLang="en-US" dirty="0" smtClean="0"/>
              <a:t>资产救助计划）保护公司。</a:t>
            </a:r>
          </a:p>
          <a:p>
            <a:r>
              <a:rPr lang="zh-CN" altLang="en-US" dirty="0" smtClean="0"/>
              <a:t>数学家</a:t>
            </a:r>
            <a:r>
              <a:rPr lang="en-US" altLang="zh-CN" dirty="0" smtClean="0"/>
              <a:t>/</a:t>
            </a:r>
            <a:r>
              <a:rPr lang="zh-CN" altLang="en-US" dirty="0" smtClean="0"/>
              <a:t>金融工程师也被归咎于复杂的证券化产品的定价模型的失败。 作者：</a:t>
            </a:r>
            <a:r>
              <a:rPr lang="en-US" altLang="zh-CN" dirty="0" smtClean="0"/>
              <a:t>F. Salmon</a:t>
            </a:r>
            <a:r>
              <a:rPr lang="zh-CN" altLang="en-US" dirty="0" smtClean="0"/>
              <a:t>（</a:t>
            </a:r>
            <a:r>
              <a:rPr lang="en-US" altLang="zh-CN" dirty="0" smtClean="0"/>
              <a:t>Wired Magazine</a:t>
            </a:r>
            <a:r>
              <a:rPr lang="zh-CN" altLang="en-US" dirty="0" smtClean="0"/>
              <a:t>，</a:t>
            </a:r>
            <a:r>
              <a:rPr lang="en-US" altLang="zh-CN" dirty="0" smtClean="0"/>
              <a:t>2009-02-23</a:t>
            </a:r>
            <a:r>
              <a:rPr lang="zh-CN" altLang="en-US" dirty="0" smtClean="0"/>
              <a:t>，“灾害方案：杀死华尔街的公式”）。 该公式是高斯</a:t>
            </a:r>
            <a:r>
              <a:rPr lang="en-US" altLang="zh-CN" dirty="0" smtClean="0"/>
              <a:t>Copula</a:t>
            </a:r>
            <a:r>
              <a:rPr lang="zh-CN" altLang="en-US" dirty="0" smtClean="0"/>
              <a:t>模型，其应用于信用风险归因于李大卫。</a:t>
            </a:r>
          </a:p>
          <a:p>
            <a:r>
              <a:rPr lang="zh-CN" altLang="en-US" dirty="0" smtClean="0"/>
              <a:t>数学家还警告了证券化（参见，例如</a:t>
            </a:r>
            <a:r>
              <a:rPr lang="en-US" altLang="zh-CN" dirty="0" smtClean="0"/>
              <a:t>Frey</a:t>
            </a:r>
            <a:r>
              <a:rPr lang="zh-CN" altLang="en-US" dirty="0" smtClean="0"/>
              <a:t>等人（</a:t>
            </a:r>
            <a:r>
              <a:rPr lang="en-US" altLang="zh-CN" dirty="0" smtClean="0"/>
              <a:t>2001</a:t>
            </a:r>
            <a:r>
              <a:rPr lang="zh-CN" altLang="en-US" dirty="0" smtClean="0"/>
              <a:t>））。 政治短视，市场参与者的贪婪和监管机构的缓慢反应都起了作用</a:t>
            </a:r>
            <a:endParaRPr lang="zh-CN" alt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金融领域最近的发展和关注点</a:t>
            </a:r>
            <a:endParaRPr lang="zh-CN" altLang="en-US" dirty="0"/>
          </a:p>
        </p:txBody>
      </p:sp>
      <p:sp>
        <p:nvSpPr>
          <p:cNvPr id="3" name="内容占位符 2"/>
          <p:cNvSpPr>
            <a:spLocks noGrp="1"/>
          </p:cNvSpPr>
          <p:nvPr>
            <p:ph idx="1"/>
          </p:nvPr>
        </p:nvSpPr>
        <p:spPr/>
        <p:txBody>
          <a:bodyPr>
            <a:normAutofit fontScale="85000" lnSpcReduction="10000"/>
          </a:bodyPr>
          <a:lstStyle/>
          <a:p>
            <a:r>
              <a:rPr lang="zh-CN" altLang="en-US" dirty="0" smtClean="0"/>
              <a:t>金融危机导致衰退和主权债务危机。</a:t>
            </a:r>
          </a:p>
          <a:p>
            <a:r>
              <a:rPr lang="zh-CN" altLang="en-US" dirty="0" smtClean="0">
                <a:solidFill>
                  <a:srgbClr val="FF0000"/>
                </a:solidFill>
              </a:rPr>
              <a:t>高频交易</a:t>
            </a:r>
            <a:r>
              <a:rPr lang="zh-CN" altLang="en-US" dirty="0" smtClean="0"/>
              <a:t>（</a:t>
            </a:r>
            <a:r>
              <a:rPr lang="en-US" altLang="zh-CN" dirty="0" smtClean="0"/>
              <a:t>HFT</a:t>
            </a:r>
            <a:r>
              <a:rPr lang="zh-CN" altLang="en-US" dirty="0" smtClean="0"/>
              <a:t>）已经引起了监管机构的关注，由</a:t>
            </a:r>
            <a:r>
              <a:rPr lang="en-US" altLang="zh-CN" dirty="0" smtClean="0"/>
              <a:t>2010-05-06</a:t>
            </a:r>
            <a:r>
              <a:rPr lang="zh-CN" altLang="en-US" dirty="0" smtClean="0"/>
              <a:t>闪电崩溃等事件引发。</a:t>
            </a:r>
          </a:p>
          <a:p>
            <a:r>
              <a:rPr lang="zh-CN" altLang="en-US" dirty="0" smtClean="0">
                <a:solidFill>
                  <a:srgbClr val="FF0000"/>
                </a:solidFill>
              </a:rPr>
              <a:t>量化交易</a:t>
            </a:r>
            <a:r>
              <a:rPr lang="zh-CN" altLang="en-US" dirty="0" smtClean="0"/>
              <a:t>由计算机（算法）执行一秒钟（没有测试），计算机中心在股市附近建立更快的交易。量化交易的一个失误案例 ：</a:t>
            </a:r>
            <a:r>
              <a:rPr lang="en-US" altLang="zh-CN" dirty="0" smtClean="0"/>
              <a:t>Knight Capital Group</a:t>
            </a:r>
            <a:r>
              <a:rPr lang="zh-CN" altLang="en-US" dirty="0" smtClean="0"/>
              <a:t>（金融服务公司）由于</a:t>
            </a:r>
            <a:r>
              <a:rPr lang="en-US" altLang="zh-CN" dirty="0" smtClean="0"/>
              <a:t>2012-08-01</a:t>
            </a:r>
            <a:r>
              <a:rPr lang="zh-CN" altLang="en-US" dirty="0" smtClean="0"/>
              <a:t>的交易错误损失了</a:t>
            </a:r>
            <a:r>
              <a:rPr lang="en-US" altLang="zh-CN" dirty="0" smtClean="0"/>
              <a:t>4.6</a:t>
            </a:r>
            <a:r>
              <a:rPr lang="zh-CN" altLang="en-US" dirty="0" smtClean="0"/>
              <a:t>亿美元。</a:t>
            </a:r>
          </a:p>
          <a:p>
            <a:r>
              <a:rPr lang="zh-CN" altLang="en-US" dirty="0" smtClean="0">
                <a:solidFill>
                  <a:srgbClr val="FF0000"/>
                </a:solidFill>
              </a:rPr>
              <a:t>系统性风险</a:t>
            </a:r>
            <a:r>
              <a:rPr lang="zh-CN" altLang="en-US" dirty="0" smtClean="0"/>
              <a:t>，即由于金融压力的传播导致整个金融系统崩溃的风险。金融体系网络复杂，除了银行和保险公司，他们还包含大部分不受监管的对冲基金和结构性投资工具（“影子银行系统”）。一个重要主题是确定系统性重要的金融机构（</a:t>
            </a:r>
            <a:r>
              <a:rPr lang="en-US" altLang="zh-CN" dirty="0" smtClean="0"/>
              <a:t>SIFIs</a:t>
            </a:r>
            <a:r>
              <a:rPr lang="zh-CN" altLang="en-US" dirty="0" smtClean="0"/>
              <a:t>），其失败可能导致系统性危机。</a:t>
            </a:r>
            <a:endParaRPr lang="zh-CN" alt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七、风险的监管</a:t>
            </a:r>
            <a:endParaRPr lang="zh-CN" altLang="en-US" dirty="0"/>
          </a:p>
        </p:txBody>
      </p:sp>
      <p:sp>
        <p:nvSpPr>
          <p:cNvPr id="3" name="内容占位符 2"/>
          <p:cNvSpPr>
            <a:spLocks noGrp="1"/>
          </p:cNvSpPr>
          <p:nvPr>
            <p:ph idx="1"/>
          </p:nvPr>
        </p:nvSpPr>
        <p:spPr/>
        <p:txBody>
          <a:bodyPr/>
          <a:lstStyle/>
          <a:p>
            <a:r>
              <a:rPr lang="zh-CN" altLang="en-US" dirty="0" smtClean="0"/>
              <a:t>巴塞尔协议</a:t>
            </a:r>
            <a:r>
              <a:rPr lang="en-US" altLang="zh-CN" dirty="0" smtClean="0"/>
              <a:t>III</a:t>
            </a:r>
          </a:p>
          <a:p>
            <a:r>
              <a:rPr lang="zh-CN" altLang="en-US" dirty="0" smtClean="0"/>
              <a:t>偿付能力二代</a:t>
            </a:r>
            <a:endParaRPr lang="zh-CN" altLang="en-US" dirty="0"/>
          </a:p>
        </p:txBody>
      </p:sp>
    </p:spTree>
    <p:extLst>
      <p:ext uri="{BB962C8B-B14F-4D97-AF65-F5344CB8AC3E}">
        <p14:creationId xmlns:p14="http://schemas.microsoft.com/office/powerpoint/2010/main" val="275980323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620688"/>
            <a:ext cx="8229600" cy="1066800"/>
          </a:xfrm>
        </p:spPr>
        <p:txBody>
          <a:bodyPr/>
          <a:lstStyle/>
          <a:p>
            <a:r>
              <a:rPr lang="zh-CN" altLang="en-US" dirty="0" smtClean="0"/>
              <a:t>国外银行监管的历史进程</a:t>
            </a:r>
            <a:endParaRPr lang="zh-CN" altLang="en-US" dirty="0"/>
          </a:p>
        </p:txBody>
      </p:sp>
      <p:sp>
        <p:nvSpPr>
          <p:cNvPr id="3" name="内容占位符 2"/>
          <p:cNvSpPr>
            <a:spLocks noGrp="1"/>
          </p:cNvSpPr>
          <p:nvPr>
            <p:ph idx="1"/>
          </p:nvPr>
        </p:nvSpPr>
        <p:spPr>
          <a:xfrm>
            <a:off x="642910" y="1500174"/>
            <a:ext cx="8501090" cy="4929222"/>
          </a:xfrm>
        </p:spPr>
        <p:txBody>
          <a:bodyPr>
            <a:normAutofit/>
          </a:bodyPr>
          <a:lstStyle/>
          <a:p>
            <a:pPr lvl="0"/>
            <a:r>
              <a:rPr lang="en-US" altLang="zh-CN" sz="2000" dirty="0" smtClean="0"/>
              <a:t>1929</a:t>
            </a:r>
            <a:r>
              <a:rPr lang="zh-CN" altLang="en-US" sz="2000" dirty="0" smtClean="0"/>
              <a:t>年：大崩溃</a:t>
            </a:r>
          </a:p>
          <a:p>
            <a:pPr lvl="1"/>
            <a:r>
              <a:rPr lang="zh-CN" altLang="en-US" sz="2000" b="1" dirty="0" smtClean="0"/>
              <a:t>联邦存款保险公司</a:t>
            </a:r>
          </a:p>
          <a:p>
            <a:pPr lvl="1"/>
            <a:r>
              <a:rPr lang="en-US" altLang="zh-CN" sz="2000" dirty="0" smtClean="0"/>
              <a:t>Q</a:t>
            </a:r>
            <a:r>
              <a:rPr lang="zh-CN" altLang="en-US" sz="2000" dirty="0" smtClean="0"/>
              <a:t>条例</a:t>
            </a:r>
            <a:endParaRPr lang="en-US" altLang="zh-CN" sz="2000" dirty="0" smtClean="0"/>
          </a:p>
          <a:p>
            <a:r>
              <a:rPr lang="en-US" altLang="zh-CN" sz="2000" dirty="0" smtClean="0"/>
              <a:t>1951</a:t>
            </a:r>
            <a:r>
              <a:rPr lang="zh-CN" altLang="en-US" sz="2000" dirty="0" smtClean="0"/>
              <a:t>年：</a:t>
            </a:r>
            <a:r>
              <a:rPr lang="zh-CN" altLang="en-US" sz="2000" dirty="0" smtClean="0">
                <a:hlinkClick r:id="rId2" action="ppaction://hlinksldjump"/>
              </a:rPr>
              <a:t>衍生产品出现</a:t>
            </a:r>
            <a:r>
              <a:rPr lang="zh-CN" altLang="en-US" sz="2000" dirty="0" smtClean="0"/>
              <a:t>，利率和汇率（</a:t>
            </a:r>
            <a:r>
              <a:rPr lang="zh-CN" altLang="en-US" sz="2000" dirty="0" smtClean="0">
                <a:hlinkClick r:id="rId3" action="ppaction://hlinksldjump"/>
              </a:rPr>
              <a:t>图</a:t>
            </a:r>
            <a:r>
              <a:rPr lang="en-US" altLang="zh-CN" sz="2000" dirty="0" smtClean="0">
                <a:hlinkClick r:id="rId3" action="ppaction://hlinksldjump"/>
              </a:rPr>
              <a:t>1.4</a:t>
            </a:r>
            <a:r>
              <a:rPr lang="zh-CN" altLang="en-US" sz="2000" dirty="0" smtClean="0"/>
              <a:t>）波动性加剧</a:t>
            </a:r>
            <a:endParaRPr lang="en-US" altLang="zh-CN" sz="2000" dirty="0" smtClean="0"/>
          </a:p>
          <a:p>
            <a:pPr lvl="0"/>
            <a:r>
              <a:rPr lang="en-US" altLang="zh-CN" sz="2000" dirty="0" smtClean="0"/>
              <a:t>1980</a:t>
            </a:r>
            <a:r>
              <a:rPr lang="zh-CN" altLang="en-US" sz="2000" dirty="0" smtClean="0"/>
              <a:t>年：</a:t>
            </a:r>
            <a:r>
              <a:rPr lang="en-US" altLang="zh-CN" sz="2000" dirty="0" smtClean="0"/>
              <a:t>《</a:t>
            </a:r>
            <a:r>
              <a:rPr lang="zh-CN" altLang="en-US" sz="2000" dirty="0" smtClean="0"/>
              <a:t>储蓄机构放松管制以及货币控制法案</a:t>
            </a:r>
            <a:r>
              <a:rPr lang="en-US" altLang="zh-CN" sz="2000" dirty="0" smtClean="0"/>
              <a:t>》</a:t>
            </a:r>
            <a:r>
              <a:rPr lang="zh-CN" altLang="en-US" sz="2000" dirty="0" smtClean="0"/>
              <a:t>（</a:t>
            </a:r>
            <a:r>
              <a:rPr lang="en-US" altLang="zh-CN" sz="2000" dirty="0" smtClean="0"/>
              <a:t>DIDMCA</a:t>
            </a:r>
            <a:r>
              <a:rPr lang="zh-CN" altLang="en-US" sz="2000" dirty="0" smtClean="0"/>
              <a:t>）出台。</a:t>
            </a:r>
            <a:r>
              <a:rPr lang="en-US" altLang="zh-CN" sz="2000" dirty="0" smtClean="0"/>
              <a:t>Q</a:t>
            </a:r>
            <a:r>
              <a:rPr lang="zh-CN" altLang="en-US" sz="2000" dirty="0" smtClean="0"/>
              <a:t>条例逐步取消</a:t>
            </a:r>
          </a:p>
          <a:p>
            <a:pPr lvl="0"/>
            <a:r>
              <a:rPr lang="en-US" altLang="zh-CN" sz="2000" dirty="0" smtClean="0"/>
              <a:t>1988</a:t>
            </a:r>
            <a:r>
              <a:rPr lang="zh-CN" altLang="en-US" sz="2000" dirty="0" smtClean="0"/>
              <a:t>年：巴塞尔系列协定</a:t>
            </a:r>
          </a:p>
          <a:p>
            <a:pPr lvl="1"/>
            <a:r>
              <a:rPr lang="zh-CN" altLang="en-US" sz="2000" dirty="0" smtClean="0"/>
              <a:t>巴塞尔协议</a:t>
            </a:r>
            <a:r>
              <a:rPr lang="en-US" altLang="zh-CN" sz="2000" dirty="0" smtClean="0"/>
              <a:t>II</a:t>
            </a:r>
            <a:endParaRPr lang="zh-CN" altLang="en-US" sz="2000" dirty="0" smtClean="0"/>
          </a:p>
          <a:p>
            <a:r>
              <a:rPr lang="en-US" altLang="zh-CN" sz="2000" dirty="0" smtClean="0"/>
              <a:t>2008</a:t>
            </a:r>
            <a:r>
              <a:rPr lang="zh-CN" altLang="en-US" sz="2000" dirty="0" smtClean="0"/>
              <a:t>年，金融危机</a:t>
            </a:r>
            <a:endParaRPr lang="en-US" altLang="zh-CN" sz="2000" dirty="0" smtClean="0"/>
          </a:p>
          <a:p>
            <a:pPr marL="742950" marR="0" lvl="1"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lang="zh-CN" altLang="en-US" sz="2000" kern="1200" dirty="0" smtClean="0">
                <a:latin typeface="+mn-lt"/>
                <a:ea typeface="+mn-ea"/>
                <a:cs typeface="+mn-cs"/>
              </a:rPr>
              <a:t>巴塞尔协议</a:t>
            </a:r>
            <a:r>
              <a:rPr lang="en-US" sz="2000" kern="1200" dirty="0" smtClean="0">
                <a:latin typeface="+mn-lt"/>
                <a:ea typeface="+mn-ea"/>
                <a:cs typeface="+mn-cs"/>
              </a:rPr>
              <a:t>III</a:t>
            </a:r>
            <a:endParaRPr lang="zh-CN" altLang="en-US" sz="2000" kern="1200" dirty="0" smtClean="0">
              <a:latin typeface="+mn-lt"/>
              <a:ea typeface="+mn-ea"/>
              <a:cs typeface="+mn-cs"/>
            </a:endParaRPr>
          </a:p>
          <a:p>
            <a:endParaRPr lang="zh-CN" altLang="en-US" sz="2100" dirty="0" smtClean="0"/>
          </a:p>
          <a:p>
            <a:endParaRPr lang="zh-CN" altLang="en-US" dirty="0" smtClean="0"/>
          </a:p>
          <a:p>
            <a:endParaRPr lang="zh-CN" altLang="en-US" sz="2000"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zh-CN" altLang="en-US" dirty="0" smtClean="0"/>
              <a:t>本课程专题内容</a:t>
            </a:r>
          </a:p>
        </p:txBody>
      </p:sp>
      <p:sp>
        <p:nvSpPr>
          <p:cNvPr id="9219" name="Rectangle 3"/>
          <p:cNvSpPr>
            <a:spLocks noGrp="1" noChangeArrowheads="1"/>
          </p:cNvSpPr>
          <p:nvPr>
            <p:ph idx="1"/>
          </p:nvPr>
        </p:nvSpPr>
        <p:spPr/>
        <p:txBody>
          <a:bodyPr>
            <a:normAutofit fontScale="92500"/>
          </a:bodyPr>
          <a:lstStyle/>
          <a:p>
            <a:pPr>
              <a:lnSpc>
                <a:spcPct val="90000"/>
              </a:lnSpc>
            </a:pPr>
            <a:r>
              <a:rPr lang="zh-CN" altLang="en-US" dirty="0" smtClean="0"/>
              <a:t>风险的识别与分类</a:t>
            </a:r>
            <a:r>
              <a:rPr lang="en-US" altLang="zh-CN" dirty="0" smtClean="0"/>
              <a:t>Risk Categories and Identification </a:t>
            </a:r>
          </a:p>
          <a:p>
            <a:pPr>
              <a:lnSpc>
                <a:spcPct val="90000"/>
              </a:lnSpc>
            </a:pPr>
            <a:r>
              <a:rPr lang="zh-CN" altLang="en-US" dirty="0" smtClean="0"/>
              <a:t>风险测量</a:t>
            </a:r>
            <a:r>
              <a:rPr lang="en-US" altLang="zh-CN" dirty="0" smtClean="0"/>
              <a:t>Risk Measures</a:t>
            </a:r>
          </a:p>
          <a:p>
            <a:pPr>
              <a:lnSpc>
                <a:spcPct val="90000"/>
              </a:lnSpc>
            </a:pPr>
            <a:r>
              <a:rPr lang="zh-CN" altLang="en-US" dirty="0" smtClean="0"/>
              <a:t>风险建模与测度</a:t>
            </a:r>
            <a:r>
              <a:rPr lang="en-US" altLang="zh-CN" dirty="0" smtClean="0"/>
              <a:t>Risk Modeling and Aggregation of Risks</a:t>
            </a:r>
          </a:p>
          <a:p>
            <a:pPr lvl="1">
              <a:lnSpc>
                <a:spcPct val="90000"/>
              </a:lnSpc>
            </a:pPr>
            <a:r>
              <a:rPr lang="zh-CN" altLang="en-US" sz="2600" dirty="0" smtClean="0"/>
              <a:t>极值理论</a:t>
            </a:r>
            <a:endParaRPr lang="en-US" altLang="zh-CN" sz="2600" dirty="0" smtClean="0"/>
          </a:p>
          <a:p>
            <a:pPr lvl="1">
              <a:lnSpc>
                <a:spcPct val="90000"/>
              </a:lnSpc>
            </a:pPr>
            <a:r>
              <a:rPr lang="zh-CN" altLang="en-US" dirty="0" smtClean="0"/>
              <a:t>波动率</a:t>
            </a:r>
            <a:endParaRPr lang="en-US" altLang="zh-CN" dirty="0" smtClean="0"/>
          </a:p>
          <a:p>
            <a:pPr lvl="1">
              <a:lnSpc>
                <a:spcPct val="90000"/>
              </a:lnSpc>
            </a:pPr>
            <a:r>
              <a:rPr lang="zh-CN" altLang="en-US" sz="2600" dirty="0" smtClean="0"/>
              <a:t>相关性</a:t>
            </a:r>
            <a:endParaRPr lang="en-US" altLang="zh-CN" sz="2600" dirty="0" smtClean="0"/>
          </a:p>
          <a:p>
            <a:pPr lvl="1">
              <a:lnSpc>
                <a:spcPct val="90000"/>
              </a:lnSpc>
            </a:pPr>
            <a:r>
              <a:rPr lang="zh-CN" altLang="en-US" dirty="0" smtClean="0"/>
              <a:t>投资组合风险测度</a:t>
            </a:r>
            <a:endParaRPr lang="en-US" altLang="zh-CN" dirty="0" smtClean="0"/>
          </a:p>
          <a:p>
            <a:pPr>
              <a:lnSpc>
                <a:spcPct val="90000"/>
              </a:lnSpc>
            </a:pPr>
            <a:r>
              <a:rPr lang="zh-CN" altLang="en-US" dirty="0" smtClean="0"/>
              <a:t>风险管理工具和技巧</a:t>
            </a:r>
            <a:r>
              <a:rPr lang="en-US" altLang="zh-CN" dirty="0" smtClean="0"/>
              <a:t>Risk Management Tools and Techniques</a:t>
            </a:r>
          </a:p>
          <a:p>
            <a:pPr>
              <a:lnSpc>
                <a:spcPct val="90000"/>
              </a:lnSpc>
            </a:pPr>
            <a:r>
              <a:rPr lang="zh-CN" altLang="en-US" dirty="0" smtClean="0"/>
              <a:t>资本管理</a:t>
            </a:r>
            <a:r>
              <a:rPr lang="en-US" altLang="zh-CN" dirty="0" smtClean="0"/>
              <a:t>Capital Management</a:t>
            </a:r>
            <a:endParaRPr lang="en-US" altLang="zh-CN" sz="2800" dirty="0" smtClean="0"/>
          </a:p>
          <a:p>
            <a:pPr lvl="1">
              <a:lnSpc>
                <a:spcPct val="90000"/>
              </a:lnSpc>
            </a:pPr>
            <a:endParaRPr lang="zh-CN" altLang="en-US" sz="2600" dirty="0" smtClean="0"/>
          </a:p>
          <a:p>
            <a:pPr eaLnBrk="1" hangingPunct="1">
              <a:lnSpc>
                <a:spcPct val="90000"/>
              </a:lnSpc>
            </a:pPr>
            <a:endParaRPr lang="en-US" altLang="zh-CN" sz="2800" dirty="0" smtClean="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9986" name="Picture 2"/>
          <p:cNvPicPr>
            <a:picLocks noGrp="1" noChangeAspect="1" noChangeArrowheads="1"/>
          </p:cNvPicPr>
          <p:nvPr>
            <p:ph idx="1"/>
          </p:nvPr>
        </p:nvPicPr>
        <p:blipFill>
          <a:blip r:embed="rId2" cstate="print"/>
          <a:srcRect/>
          <a:stretch>
            <a:fillRect/>
          </a:stretch>
        </p:blipFill>
        <p:spPr>
          <a:xfrm>
            <a:off x="2500313" y="357188"/>
            <a:ext cx="4762500" cy="6000750"/>
          </a:xfrm>
          <a:effectLst>
            <a:prstShdw prst="shdw17" dist="17961" dir="2700000">
              <a:schemeClr val="accent1">
                <a:gamma/>
                <a:shade val="60000"/>
                <a:invGamma/>
                <a:alpha val="50000"/>
              </a:schemeClr>
            </a:prstShdw>
          </a:effectLst>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标题 1"/>
          <p:cNvSpPr>
            <a:spLocks noGrp="1"/>
          </p:cNvSpPr>
          <p:nvPr>
            <p:ph type="title"/>
          </p:nvPr>
        </p:nvSpPr>
        <p:spPr/>
        <p:txBody>
          <a:bodyPr/>
          <a:lstStyle/>
          <a:p>
            <a:endParaRPr lang="zh-CN" altLang="en-US" dirty="0" smtClean="0"/>
          </a:p>
        </p:txBody>
      </p:sp>
      <p:pic>
        <p:nvPicPr>
          <p:cNvPr id="167938" name="Picture 2"/>
          <p:cNvPicPr>
            <a:picLocks noGrp="1" noChangeAspect="1" noChangeArrowheads="1"/>
          </p:cNvPicPr>
          <p:nvPr>
            <p:ph idx="1"/>
          </p:nvPr>
        </p:nvPicPr>
        <p:blipFill>
          <a:blip r:embed="rId2" cstate="print"/>
          <a:srcRect/>
          <a:stretch>
            <a:fillRect/>
          </a:stretch>
        </p:blipFill>
        <p:spPr>
          <a:xfrm>
            <a:off x="1403648" y="620688"/>
            <a:ext cx="6192837" cy="4114800"/>
          </a:xfrm>
          <a:effectLst>
            <a:prstShdw prst="shdw17" dist="17961" dir="2700000">
              <a:schemeClr val="accent1">
                <a:gamma/>
                <a:shade val="60000"/>
                <a:invGamma/>
                <a:alpha val="50000"/>
              </a:schemeClr>
            </a:prstShdw>
          </a:effectLst>
        </p:spPr>
      </p:pic>
      <p:sp>
        <p:nvSpPr>
          <p:cNvPr id="5" name="TextBox 4"/>
          <p:cNvSpPr txBox="1"/>
          <p:nvPr/>
        </p:nvSpPr>
        <p:spPr>
          <a:xfrm>
            <a:off x="3275856" y="5517232"/>
            <a:ext cx="1723549" cy="461665"/>
          </a:xfrm>
          <a:prstGeom prst="rect">
            <a:avLst/>
          </a:prstGeom>
          <a:noFill/>
        </p:spPr>
        <p:txBody>
          <a:bodyPr wrap="none" rtlCol="0">
            <a:spAutoFit/>
          </a:bodyPr>
          <a:lstStyle/>
          <a:p>
            <a:r>
              <a:rPr lang="zh-CN" altLang="en-US" dirty="0" smtClean="0"/>
              <a:t>利率走势图</a:t>
            </a:r>
            <a:endParaRPr lang="zh-CN" altLang="en-US"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8962" name="Picture 2"/>
          <p:cNvPicPr>
            <a:picLocks noGrp="1" noChangeAspect="1" noChangeArrowheads="1"/>
          </p:cNvPicPr>
          <p:nvPr>
            <p:ph idx="1"/>
          </p:nvPr>
        </p:nvPicPr>
        <p:blipFill>
          <a:blip r:embed="rId2" cstate="print"/>
          <a:srcRect/>
          <a:stretch>
            <a:fillRect/>
          </a:stretch>
        </p:blipFill>
        <p:spPr>
          <a:xfrm>
            <a:off x="1428750" y="1143000"/>
            <a:ext cx="6278563" cy="4114800"/>
          </a:xfrm>
          <a:effectLst>
            <a:prstShdw prst="shdw17" dist="17961" dir="2700000">
              <a:schemeClr val="accent1">
                <a:gamma/>
                <a:shade val="60000"/>
                <a:invGamma/>
                <a:alpha val="50000"/>
              </a:schemeClr>
            </a:prstShdw>
          </a:effectLst>
        </p:spPr>
      </p:pic>
      <p:sp>
        <p:nvSpPr>
          <p:cNvPr id="4" name="TextBox 3"/>
          <p:cNvSpPr txBox="1"/>
          <p:nvPr/>
        </p:nvSpPr>
        <p:spPr>
          <a:xfrm>
            <a:off x="2771800" y="5733256"/>
            <a:ext cx="4185761" cy="461665"/>
          </a:xfrm>
          <a:prstGeom prst="rect">
            <a:avLst/>
          </a:prstGeom>
          <a:noFill/>
        </p:spPr>
        <p:txBody>
          <a:bodyPr wrap="none" rtlCol="0">
            <a:spAutoFit/>
          </a:bodyPr>
          <a:lstStyle/>
          <a:p>
            <a:r>
              <a:rPr lang="zh-CN" altLang="en-US" dirty="0" smtClean="0"/>
              <a:t>德国马克与美元的汇率走势图</a:t>
            </a:r>
            <a:endParaRPr lang="zh-CN" altLang="en-US"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标题 1"/>
          <p:cNvSpPr>
            <a:spLocks noGrp="1"/>
          </p:cNvSpPr>
          <p:nvPr>
            <p:ph type="title"/>
          </p:nvPr>
        </p:nvSpPr>
        <p:spPr/>
        <p:txBody>
          <a:bodyPr/>
          <a:lstStyle/>
          <a:p>
            <a:endParaRPr lang="zh-CN" altLang="en-US" dirty="0" smtClean="0"/>
          </a:p>
        </p:txBody>
      </p:sp>
      <p:pic>
        <p:nvPicPr>
          <p:cNvPr id="171010" name="Picture 2"/>
          <p:cNvPicPr>
            <a:picLocks noGrp="1" noChangeAspect="1" noChangeArrowheads="1"/>
          </p:cNvPicPr>
          <p:nvPr>
            <p:ph idx="1"/>
          </p:nvPr>
        </p:nvPicPr>
        <p:blipFill>
          <a:blip r:embed="rId2" cstate="print"/>
          <a:srcRect/>
          <a:stretch>
            <a:fillRect/>
          </a:stretch>
        </p:blipFill>
        <p:spPr>
          <a:xfrm>
            <a:off x="714375" y="357188"/>
            <a:ext cx="6858000" cy="6383337"/>
          </a:xfrm>
          <a:effectLst>
            <a:prstShdw prst="shdw17" dist="17961" dir="2700000">
              <a:schemeClr val="accent1">
                <a:gamma/>
                <a:shade val="60000"/>
                <a:invGamma/>
                <a:alpha val="50000"/>
              </a:schemeClr>
            </a:prstShdw>
          </a:effectLst>
        </p:spPr>
      </p:pic>
      <p:sp>
        <p:nvSpPr>
          <p:cNvPr id="15364" name="矩形 4"/>
          <p:cNvSpPr>
            <a:spLocks noChangeArrowheads="1"/>
          </p:cNvSpPr>
          <p:nvPr/>
        </p:nvSpPr>
        <p:spPr bwMode="auto">
          <a:xfrm>
            <a:off x="6500813" y="5857875"/>
            <a:ext cx="642937" cy="214313"/>
          </a:xfrm>
          <a:prstGeom prst="rect">
            <a:avLst/>
          </a:prstGeom>
          <a:noFill/>
          <a:ln w="9525" algn="ctr">
            <a:solidFill>
              <a:srgbClr val="FF0000"/>
            </a:solidFill>
            <a:round/>
            <a:headEnd/>
            <a:tailEnd/>
          </a:ln>
        </p:spPr>
        <p:txBody>
          <a:bodyPr/>
          <a:lstStyle/>
          <a:p>
            <a:endParaRPr lang="zh-CN" altLang="en-US"/>
          </a:p>
        </p:txBody>
      </p:sp>
      <p:sp>
        <p:nvSpPr>
          <p:cNvPr id="15365" name="矩形 6"/>
          <p:cNvSpPr>
            <a:spLocks noChangeArrowheads="1"/>
          </p:cNvSpPr>
          <p:nvPr/>
        </p:nvSpPr>
        <p:spPr bwMode="auto">
          <a:xfrm>
            <a:off x="4357688" y="5857875"/>
            <a:ext cx="642937" cy="214313"/>
          </a:xfrm>
          <a:prstGeom prst="rect">
            <a:avLst/>
          </a:prstGeom>
          <a:noFill/>
          <a:ln w="9525" algn="ctr">
            <a:solidFill>
              <a:srgbClr val="FF0000"/>
            </a:solidFill>
            <a:round/>
            <a:headEnd/>
            <a:tailEnd/>
          </a:ln>
        </p:spPr>
        <p:txBody>
          <a:bodyPr/>
          <a:lstStyle/>
          <a:p>
            <a:endParaRPr lang="zh-CN" altLang="en-US"/>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经济资本金</a:t>
            </a:r>
            <a:endParaRPr lang="zh-CN" altLang="en-US" dirty="0"/>
          </a:p>
        </p:txBody>
      </p:sp>
      <p:sp>
        <p:nvSpPr>
          <p:cNvPr id="3" name="内容占位符 2"/>
          <p:cNvSpPr>
            <a:spLocks noGrp="1"/>
          </p:cNvSpPr>
          <p:nvPr>
            <p:ph idx="1"/>
          </p:nvPr>
        </p:nvSpPr>
        <p:spPr/>
        <p:txBody>
          <a:bodyPr>
            <a:normAutofit/>
          </a:bodyPr>
          <a:lstStyle/>
          <a:p>
            <a:r>
              <a:rPr lang="zh-CN" altLang="en-US" dirty="0" smtClean="0"/>
              <a:t>除了应付监管的要求外，银行、保险等金融机构本身也需要计算经济资本金。</a:t>
            </a:r>
            <a:endParaRPr lang="en-US" altLang="zh-CN" dirty="0" smtClean="0"/>
          </a:p>
          <a:p>
            <a:r>
              <a:rPr lang="zh-CN" altLang="en-US" dirty="0" smtClean="0"/>
              <a:t>经济资本金是指在某个指定的展望期并在一定的置信水平下，金融机构为能够承担一定的损失而必须持有的资本金数量。 </a:t>
            </a:r>
            <a:endParaRPr lang="en-US" altLang="zh-CN" dirty="0" smtClean="0"/>
          </a:p>
          <a:p>
            <a:pPr lvl="1"/>
            <a:r>
              <a:rPr lang="zh-CN" altLang="en-US" dirty="0" smtClean="0"/>
              <a:t>市场风险</a:t>
            </a:r>
            <a:endParaRPr lang="en-US" altLang="zh-CN" dirty="0" smtClean="0"/>
          </a:p>
          <a:p>
            <a:pPr lvl="1"/>
            <a:r>
              <a:rPr lang="zh-CN" altLang="en-US" dirty="0" smtClean="0"/>
              <a:t>信用风险</a:t>
            </a:r>
            <a:endParaRPr lang="en-US" altLang="zh-CN" dirty="0" smtClean="0"/>
          </a:p>
          <a:p>
            <a:pPr lvl="1"/>
            <a:r>
              <a:rPr lang="zh-CN" altLang="en-US" dirty="0" smtClean="0"/>
              <a:t>操作风险</a:t>
            </a:r>
            <a:endParaRPr lang="en-US" altLang="zh-CN" dirty="0" smtClean="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绩效测评</a:t>
            </a:r>
            <a:endParaRPr lang="zh-CN" altLang="en-US" dirty="0"/>
          </a:p>
        </p:txBody>
      </p:sp>
      <p:sp>
        <p:nvSpPr>
          <p:cNvPr id="3" name="内容占位符 2"/>
          <p:cNvSpPr>
            <a:spLocks noGrp="1"/>
          </p:cNvSpPr>
          <p:nvPr>
            <p:ph idx="1"/>
          </p:nvPr>
        </p:nvSpPr>
        <p:spPr/>
        <p:txBody>
          <a:bodyPr/>
          <a:lstStyle/>
          <a:p>
            <a:r>
              <a:rPr lang="zh-CN" altLang="en-US" dirty="0" smtClean="0"/>
              <a:t>考核银行盈利的传统指标包括</a:t>
            </a:r>
            <a:r>
              <a:rPr lang="zh-CN" altLang="en-US" dirty="0" smtClean="0">
                <a:hlinkClick r:id="rId2" action="ppaction://hlinkfile"/>
              </a:rPr>
              <a:t>股权收益率</a:t>
            </a:r>
            <a:r>
              <a:rPr lang="zh-CN" altLang="en-US" dirty="0" smtClean="0"/>
              <a:t>（</a:t>
            </a:r>
            <a:r>
              <a:rPr lang="en-US" altLang="zh-CN" dirty="0" smtClean="0"/>
              <a:t>ROE</a:t>
            </a:r>
            <a:r>
              <a:rPr lang="zh-CN" altLang="en-US" dirty="0" smtClean="0"/>
              <a:t>）和</a:t>
            </a:r>
            <a:r>
              <a:rPr lang="zh-CN" altLang="en-US" dirty="0" smtClean="0">
                <a:hlinkClick r:id="rId3" action="ppaction://hlinkfile"/>
              </a:rPr>
              <a:t>资产收益率</a:t>
            </a:r>
            <a:r>
              <a:rPr lang="zh-CN" altLang="en-US" dirty="0" smtClean="0"/>
              <a:t>（</a:t>
            </a:r>
            <a:r>
              <a:rPr lang="en-US" altLang="zh-CN" dirty="0" smtClean="0"/>
              <a:t>ROA</a:t>
            </a:r>
            <a:r>
              <a:rPr lang="zh-CN" altLang="en-US" dirty="0" smtClean="0"/>
              <a:t>）</a:t>
            </a:r>
            <a:endParaRPr lang="en-US" altLang="zh-CN" dirty="0" smtClean="0"/>
          </a:p>
          <a:p>
            <a:pPr lvl="1">
              <a:buNone/>
            </a:pPr>
            <a:r>
              <a:rPr lang="en-US" altLang="zh-CN" dirty="0" smtClean="0"/>
              <a:t>ROE=</a:t>
            </a:r>
            <a:r>
              <a:rPr lang="zh-CN" altLang="en-US" dirty="0" smtClean="0"/>
              <a:t>净收益</a:t>
            </a:r>
            <a:r>
              <a:rPr lang="en-US" altLang="zh-CN" dirty="0" smtClean="0"/>
              <a:t>/</a:t>
            </a:r>
            <a:r>
              <a:rPr lang="zh-CN" altLang="en-US" dirty="0" smtClean="0"/>
              <a:t>所有者权益</a:t>
            </a:r>
          </a:p>
          <a:p>
            <a:pPr lvl="1">
              <a:buNone/>
            </a:pPr>
            <a:r>
              <a:rPr lang="en-US" altLang="zh-CN" dirty="0" smtClean="0"/>
              <a:t>ROA=</a:t>
            </a:r>
            <a:r>
              <a:rPr lang="zh-CN" altLang="en-US" dirty="0" smtClean="0"/>
              <a:t>净收益</a:t>
            </a:r>
            <a:r>
              <a:rPr lang="en-US" altLang="zh-CN" dirty="0" smtClean="0"/>
              <a:t>/</a:t>
            </a:r>
            <a:r>
              <a:rPr lang="zh-CN" altLang="en-US" dirty="0" smtClean="0"/>
              <a:t>平均资产价值</a:t>
            </a:r>
          </a:p>
          <a:p>
            <a:pPr lvl="1">
              <a:buNone/>
            </a:pPr>
            <a:r>
              <a:rPr lang="zh-CN" altLang="en-US" dirty="0" smtClean="0"/>
              <a:t>或</a:t>
            </a:r>
            <a:r>
              <a:rPr lang="en-US" altLang="zh-CN" dirty="0" smtClean="0"/>
              <a:t>ROA=</a:t>
            </a:r>
            <a:r>
              <a:rPr lang="zh-CN" altLang="en-US" dirty="0" smtClean="0"/>
              <a:t>净收益</a:t>
            </a:r>
            <a:r>
              <a:rPr lang="en-US" altLang="zh-CN" dirty="0" smtClean="0"/>
              <a:t>/</a:t>
            </a:r>
            <a:r>
              <a:rPr lang="zh-CN" altLang="en-US" dirty="0" smtClean="0"/>
              <a:t>期末资产价值账面价值</a:t>
            </a:r>
          </a:p>
          <a:p>
            <a:endParaRPr lang="zh-CN" alt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fontScale="92500"/>
          </a:bodyPr>
          <a:lstStyle/>
          <a:p>
            <a:r>
              <a:rPr lang="zh-CN" altLang="en-US" dirty="0" smtClean="0"/>
              <a:t>根据风险调整的收益（</a:t>
            </a:r>
            <a:r>
              <a:rPr lang="en-US" dirty="0" smtClean="0"/>
              <a:t>RAROC）</a:t>
            </a:r>
          </a:p>
          <a:p>
            <a:r>
              <a:rPr lang="zh-CN" altLang="en-US" dirty="0" smtClean="0"/>
              <a:t>计算公式</a:t>
            </a:r>
          </a:p>
          <a:p>
            <a:pPr lvl="1">
              <a:buNone/>
            </a:pPr>
            <a:r>
              <a:rPr lang="en-US" altLang="zh-CN" dirty="0" smtClean="0"/>
              <a:t>RAROC=</a:t>
            </a:r>
            <a:r>
              <a:rPr lang="zh-CN" altLang="en-US" dirty="0" smtClean="0"/>
              <a:t>（净收益－</a:t>
            </a:r>
            <a:r>
              <a:rPr lang="zh-CN" altLang="en-US" dirty="0" smtClean="0">
                <a:hlinkClick r:id="rId2" action="ppaction://hlinkfile"/>
              </a:rPr>
              <a:t>预期损失</a:t>
            </a:r>
            <a:r>
              <a:rPr lang="zh-CN" altLang="en-US" dirty="0" smtClean="0"/>
              <a:t>）</a:t>
            </a:r>
            <a:r>
              <a:rPr lang="en-US" altLang="zh-CN" dirty="0" smtClean="0"/>
              <a:t>/</a:t>
            </a:r>
            <a:r>
              <a:rPr lang="zh-CN" altLang="en-US" dirty="0" smtClean="0"/>
              <a:t>经济资本</a:t>
            </a:r>
          </a:p>
          <a:p>
            <a:pPr lvl="1">
              <a:buNone/>
            </a:pPr>
            <a:r>
              <a:rPr lang="zh-CN" altLang="en-US" dirty="0" smtClean="0"/>
              <a:t>或</a:t>
            </a:r>
            <a:r>
              <a:rPr lang="en-US" altLang="zh-CN" dirty="0" smtClean="0"/>
              <a:t>RAROC=</a:t>
            </a:r>
            <a:r>
              <a:rPr lang="zh-CN" altLang="en-US" dirty="0" smtClean="0"/>
              <a:t>（收益－</a:t>
            </a:r>
            <a:r>
              <a:rPr lang="zh-CN" altLang="en-US" dirty="0" smtClean="0">
                <a:hlinkClick r:id="rId3" action="ppaction://hlinkfile"/>
              </a:rPr>
              <a:t>经营成本</a:t>
            </a:r>
            <a:r>
              <a:rPr lang="zh-CN" altLang="en-US" dirty="0" smtClean="0"/>
              <a:t>－</a:t>
            </a:r>
            <a:r>
              <a:rPr lang="zh-CN" altLang="en-US" dirty="0" smtClean="0">
                <a:hlinkClick r:id="rId2" action="ppaction://hlinkfile"/>
              </a:rPr>
              <a:t>预期损失</a:t>
            </a:r>
            <a:r>
              <a:rPr lang="en-US" altLang="zh-CN" dirty="0" smtClean="0"/>
              <a:t>+</a:t>
            </a:r>
            <a:r>
              <a:rPr lang="zh-CN" altLang="en-US" dirty="0" smtClean="0">
                <a:hlinkClick r:id="rId4" action="ppaction://hlinkfile"/>
              </a:rPr>
              <a:t>资本收益</a:t>
            </a:r>
            <a:r>
              <a:rPr lang="zh-CN" altLang="en-US" dirty="0" smtClean="0"/>
              <a:t>）</a:t>
            </a:r>
            <a:r>
              <a:rPr lang="en-US" altLang="zh-CN" dirty="0" smtClean="0"/>
              <a:t>/</a:t>
            </a:r>
            <a:r>
              <a:rPr lang="zh-CN" altLang="en-US" dirty="0" smtClean="0">
                <a:hlinkClick r:id="rId5" action="ppaction://hlinkfile"/>
              </a:rPr>
              <a:t>经济资本</a:t>
            </a:r>
            <a:endParaRPr lang="zh-CN" altLang="en-US" dirty="0" smtClean="0"/>
          </a:p>
          <a:p>
            <a:pPr lvl="1"/>
            <a:r>
              <a:rPr lang="zh-CN" altLang="en-US" dirty="0" smtClean="0"/>
              <a:t>收益可以包括待利差收益和非利息收益（如业务收费等）；</a:t>
            </a:r>
            <a:endParaRPr lang="en-US" altLang="zh-CN" dirty="0" smtClean="0"/>
          </a:p>
          <a:p>
            <a:pPr lvl="1"/>
            <a:r>
              <a:rPr lang="zh-CN" altLang="en-US" dirty="0" smtClean="0"/>
              <a:t>经营成本是银行经营管理成本；</a:t>
            </a:r>
            <a:endParaRPr lang="en-US" altLang="zh-CN" dirty="0" smtClean="0"/>
          </a:p>
          <a:p>
            <a:pPr lvl="1"/>
            <a:r>
              <a:rPr lang="zh-CN" altLang="en-US" dirty="0" smtClean="0"/>
              <a:t>预期损失，不同风险类型的预期损失有不同的计量方法</a:t>
            </a:r>
            <a:endParaRPr lang="en-US" altLang="zh-CN" dirty="0" smtClean="0"/>
          </a:p>
          <a:p>
            <a:pPr lvl="1"/>
            <a:r>
              <a:rPr lang="zh-CN" altLang="en-US" dirty="0" smtClean="0"/>
              <a:t>经济资本是银行所承担风险的最低需要。</a:t>
            </a:r>
          </a:p>
          <a:p>
            <a:endParaRPr lang="zh-CN" altLang="en-US" dirty="0"/>
          </a:p>
        </p:txBody>
      </p:sp>
      <p:sp>
        <p:nvSpPr>
          <p:cNvPr id="5" name="标题 1"/>
          <p:cNvSpPr>
            <a:spLocks noGrp="1"/>
          </p:cNvSpPr>
          <p:nvPr>
            <p:ph type="title"/>
          </p:nvPr>
        </p:nvSpPr>
        <p:spPr/>
        <p:txBody>
          <a:bodyPr/>
          <a:lstStyle/>
          <a:p>
            <a:r>
              <a:rPr lang="zh-CN" altLang="en-US" dirty="0" smtClean="0"/>
              <a:t>风险绩效测评</a:t>
            </a:r>
            <a:endParaRPr lang="zh-CN" altLang="en-US"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lstStyle/>
          <a:p>
            <a:r>
              <a:rPr lang="en-US" altLang="zh-CN" dirty="0" smtClean="0"/>
              <a:t>RAROC</a:t>
            </a:r>
            <a:r>
              <a:rPr lang="zh-CN" altLang="en-US" dirty="0" smtClean="0"/>
              <a:t>的核心思想是：将未来可预计的</a:t>
            </a:r>
            <a:r>
              <a:rPr lang="zh-CN" altLang="en-US" dirty="0" smtClean="0">
                <a:hlinkClick r:id="rId2" action="ppaction://hlinkfile"/>
              </a:rPr>
              <a:t>风险损失</a:t>
            </a:r>
            <a:r>
              <a:rPr lang="zh-CN" altLang="en-US" dirty="0" smtClean="0"/>
              <a:t>量化为当期成本，对当期收益进行调整，衡量经过风险调整后的收益大小；考虑为</a:t>
            </a:r>
            <a:r>
              <a:rPr lang="zh-CN" altLang="en-US" dirty="0" smtClean="0">
                <a:hlinkClick r:id="rId3" action="ppaction://hlinkfile"/>
              </a:rPr>
              <a:t>非预期损失</a:t>
            </a:r>
            <a:r>
              <a:rPr lang="zh-CN" altLang="en-US" dirty="0" smtClean="0"/>
              <a:t>做出资本储备，进而衡量资本的使用效率，使银行的收益与所承担的风险挂钩。</a:t>
            </a:r>
          </a:p>
          <a:p>
            <a:endParaRPr lang="zh-CN" altLang="en-US"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本课程安排</a:t>
            </a:r>
            <a:endParaRPr lang="zh-CN" altLang="en-US" dirty="0"/>
          </a:p>
        </p:txBody>
      </p:sp>
      <p:sp>
        <p:nvSpPr>
          <p:cNvPr id="3" name="内容占位符 2"/>
          <p:cNvSpPr>
            <a:spLocks noGrp="1"/>
          </p:cNvSpPr>
          <p:nvPr>
            <p:ph idx="1"/>
          </p:nvPr>
        </p:nvSpPr>
        <p:spPr/>
        <p:txBody>
          <a:bodyPr/>
          <a:lstStyle/>
          <a:p>
            <a:r>
              <a:rPr lang="zh-CN" altLang="en-US" dirty="0" smtClean="0"/>
              <a:t>课堂讲授</a:t>
            </a:r>
            <a:endParaRPr lang="en-US" altLang="zh-CN" dirty="0" smtClean="0"/>
          </a:p>
          <a:p>
            <a:r>
              <a:rPr lang="zh-CN" altLang="en-US" dirty="0" smtClean="0"/>
              <a:t>课堂展示</a:t>
            </a:r>
            <a:endParaRPr lang="en-US" altLang="zh-CN" dirty="0" smtClean="0"/>
          </a:p>
          <a:p>
            <a:pPr lvl="1"/>
            <a:r>
              <a:rPr lang="zh-CN" altLang="en-US" dirty="0" smtClean="0"/>
              <a:t>金融计量</a:t>
            </a:r>
            <a:endParaRPr lang="en-US" altLang="zh-CN" dirty="0" smtClean="0"/>
          </a:p>
          <a:p>
            <a:pPr lvl="1"/>
            <a:r>
              <a:rPr lang="zh-CN" altLang="en-US" dirty="0" smtClean="0"/>
              <a:t>量化金融</a:t>
            </a:r>
            <a:endParaRPr lang="en-US" altLang="zh-CN" dirty="0" smtClean="0"/>
          </a:p>
          <a:p>
            <a:pPr lvl="1"/>
            <a:r>
              <a:rPr lang="zh-CN" altLang="en-US" dirty="0" smtClean="0"/>
              <a:t>案例分析</a:t>
            </a:r>
            <a:endParaRPr lang="en-US" altLang="zh-CN" dirty="0" smtClean="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课程考核方式</a:t>
            </a:r>
            <a:endParaRPr lang="zh-CN" altLang="en-US" dirty="0"/>
          </a:p>
        </p:txBody>
      </p:sp>
      <p:sp>
        <p:nvSpPr>
          <p:cNvPr id="3" name="内容占位符 2"/>
          <p:cNvSpPr>
            <a:spLocks noGrp="1"/>
          </p:cNvSpPr>
          <p:nvPr>
            <p:ph idx="1"/>
          </p:nvPr>
        </p:nvSpPr>
        <p:spPr/>
        <p:txBody>
          <a:bodyPr/>
          <a:lstStyle/>
          <a:p>
            <a:r>
              <a:rPr lang="zh-CN" altLang="en-US" dirty="0" smtClean="0"/>
              <a:t>课堂展示</a:t>
            </a:r>
            <a:endParaRPr lang="en-US" altLang="zh-CN" dirty="0" smtClean="0"/>
          </a:p>
          <a:p>
            <a:r>
              <a:rPr lang="zh-CN" altLang="en-US" dirty="0" smtClean="0"/>
              <a:t>实证作业</a:t>
            </a:r>
            <a:endParaRPr lang="en-US" altLang="zh-CN" dirty="0" smtClean="0"/>
          </a:p>
          <a:p>
            <a:r>
              <a:rPr lang="zh-CN" altLang="en-US" dirty="0" smtClean="0"/>
              <a:t>案例</a:t>
            </a:r>
            <a:r>
              <a:rPr lang="zh-CN" altLang="en-US" dirty="0"/>
              <a:t>报告</a:t>
            </a:r>
          </a:p>
        </p:txBody>
      </p:sp>
    </p:spTree>
    <p:extLst>
      <p:ext uri="{BB962C8B-B14F-4D97-AF65-F5344CB8AC3E}">
        <p14:creationId xmlns:p14="http://schemas.microsoft.com/office/powerpoint/2010/main" val="38539493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一、风险的概念</a:t>
            </a:r>
            <a:endParaRPr lang="zh-CN" altLang="en-US" dirty="0"/>
          </a:p>
        </p:txBody>
      </p:sp>
      <p:sp>
        <p:nvSpPr>
          <p:cNvPr id="3" name="内容占位符 2"/>
          <p:cNvSpPr>
            <a:spLocks noGrp="1"/>
          </p:cNvSpPr>
          <p:nvPr>
            <p:ph idx="1"/>
          </p:nvPr>
        </p:nvSpPr>
        <p:spPr/>
        <p:txBody>
          <a:bodyPr/>
          <a:lstStyle/>
          <a:p>
            <a:r>
              <a:rPr lang="zh-CN" altLang="en-US" dirty="0" smtClean="0"/>
              <a:t>风险的三种定义</a:t>
            </a:r>
            <a:endParaRPr lang="en-US" altLang="zh-CN" dirty="0" smtClean="0"/>
          </a:p>
          <a:p>
            <a:pPr lvl="1"/>
            <a:r>
              <a:rPr lang="zh-CN" altLang="en-US" dirty="0" smtClean="0"/>
              <a:t>结果的不确定性：如模型风险</a:t>
            </a:r>
            <a:endParaRPr lang="en-US" altLang="zh-CN" dirty="0" smtClean="0"/>
          </a:p>
          <a:p>
            <a:pPr lvl="1"/>
            <a:r>
              <a:rPr lang="zh-CN" altLang="en-US" dirty="0" smtClean="0"/>
              <a:t>各种结果的可能性：如风险资产和无风险资产</a:t>
            </a:r>
            <a:endParaRPr lang="en-US" altLang="zh-CN" dirty="0" smtClean="0"/>
          </a:p>
          <a:p>
            <a:pPr lvl="1"/>
            <a:r>
              <a:rPr lang="zh-CN" altLang="en-US" dirty="0" smtClean="0"/>
              <a:t>实际结果与预期值的偏差：如市场风险、信用风险</a:t>
            </a:r>
            <a:endParaRPr lang="en-US" altLang="zh-CN" dirty="0" smtClean="0"/>
          </a:p>
          <a:p>
            <a:r>
              <a:rPr lang="zh-CN" altLang="en-US" dirty="0" smtClean="0"/>
              <a:t>是否可以计量</a:t>
            </a:r>
            <a:endParaRPr lang="en-US" altLang="zh-CN" dirty="0" smtClean="0"/>
          </a:p>
          <a:p>
            <a:pPr lvl="1"/>
            <a:r>
              <a:rPr lang="zh-CN" altLang="en-US" dirty="0" smtClean="0"/>
              <a:t>已经得到较为有效的识别、 评估和计量的风险</a:t>
            </a:r>
            <a:endParaRPr lang="en-US" altLang="zh-CN" dirty="0" smtClean="0"/>
          </a:p>
          <a:p>
            <a:pPr lvl="1"/>
            <a:r>
              <a:rPr lang="zh-CN" altLang="en-US" dirty="0" smtClean="0"/>
              <a:t>未得到识别、评估和计量的风险，非常初步的经验和积累，未形成统一的风险计量方法，</a:t>
            </a:r>
            <a:endParaRPr lang="en-US" altLang="zh-CN" dirty="0" smtClean="0"/>
          </a:p>
          <a:p>
            <a:pPr lvl="1"/>
            <a:endParaRPr lang="en-US" altLang="zh-CN" dirty="0" smtClean="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500034" y="857232"/>
            <a:ext cx="8229600" cy="1066800"/>
          </a:xfrm>
        </p:spPr>
        <p:txBody>
          <a:bodyPr/>
          <a:lstStyle/>
          <a:p>
            <a:pPr algn="just" eaLnBrk="1" hangingPunct="1"/>
            <a:r>
              <a:rPr lang="zh-CN" altLang="en-US" dirty="0" smtClean="0"/>
              <a:t>二、金融风险分类</a:t>
            </a:r>
          </a:p>
        </p:txBody>
      </p:sp>
      <p:sp>
        <p:nvSpPr>
          <p:cNvPr id="2" name="内容占位符 1"/>
          <p:cNvSpPr>
            <a:spLocks noGrp="1"/>
          </p:cNvSpPr>
          <p:nvPr>
            <p:ph idx="1"/>
          </p:nvPr>
        </p:nvSpPr>
        <p:spPr/>
        <p:txBody>
          <a:bodyPr/>
          <a:lstStyle/>
          <a:p>
            <a:endParaRPr lang="zh-CN" altLang="en-US" dirty="0"/>
          </a:p>
        </p:txBody>
      </p:sp>
      <p:graphicFrame>
        <p:nvGraphicFramePr>
          <p:cNvPr id="6" name="图示 5"/>
          <p:cNvGraphicFramePr/>
          <p:nvPr>
            <p:extLst>
              <p:ext uri="{D42A27DB-BD31-4B8C-83A1-F6EECF244321}">
                <p14:modId xmlns:p14="http://schemas.microsoft.com/office/powerpoint/2010/main" val="1261601212"/>
              </p:ext>
            </p:extLst>
          </p:nvPr>
        </p:nvGraphicFramePr>
        <p:xfrm>
          <a:off x="2020541" y="1924032"/>
          <a:ext cx="6079851" cy="48173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系统风险</a:t>
            </a:r>
            <a:r>
              <a:rPr lang="en-US" altLang="zh-CN" b="1" dirty="0" smtClean="0"/>
              <a:t>Systemic risk</a:t>
            </a:r>
            <a:endParaRPr lang="zh-CN" altLang="en-US" dirty="0"/>
          </a:p>
        </p:txBody>
      </p:sp>
      <p:sp>
        <p:nvSpPr>
          <p:cNvPr id="3" name="内容占位符 2"/>
          <p:cNvSpPr>
            <a:spLocks noGrp="1"/>
          </p:cNvSpPr>
          <p:nvPr>
            <p:ph idx="1"/>
          </p:nvPr>
        </p:nvSpPr>
        <p:spPr/>
        <p:txBody>
          <a:bodyPr/>
          <a:lstStyle/>
          <a:p>
            <a:pPr>
              <a:buNone/>
            </a:pPr>
            <a:r>
              <a:rPr lang="en-US" altLang="zh-CN" dirty="0" smtClean="0"/>
              <a:t>• financial infrastructure;</a:t>
            </a:r>
          </a:p>
          <a:p>
            <a:pPr>
              <a:buNone/>
            </a:pPr>
            <a:r>
              <a:rPr lang="en-US" altLang="zh-CN" dirty="0" smtClean="0"/>
              <a:t>• liquidity;</a:t>
            </a:r>
          </a:p>
          <a:p>
            <a:pPr>
              <a:buNone/>
            </a:pPr>
            <a:r>
              <a:rPr lang="en-US" altLang="zh-CN" dirty="0" smtClean="0"/>
              <a:t>• common market positions; and</a:t>
            </a:r>
          </a:p>
          <a:p>
            <a:pPr>
              <a:buNone/>
            </a:pPr>
            <a:r>
              <a:rPr lang="en-US" altLang="zh-CN" dirty="0" smtClean="0"/>
              <a:t>• exposure to a common counter-party.</a:t>
            </a:r>
            <a:endParaRPr lang="zh-CN"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zh-CN" b="1" dirty="0"/>
              <a:t>人口风险</a:t>
            </a:r>
            <a:r>
              <a:rPr lang="en-US" altLang="zh-CN" b="1" dirty="0"/>
              <a:t>Demographic </a:t>
            </a:r>
            <a:r>
              <a:rPr lang="en-US" altLang="zh-CN" b="1" dirty="0" smtClean="0"/>
              <a:t>risk</a:t>
            </a:r>
            <a:endParaRPr lang="zh-CN" altLang="en-US" dirty="0"/>
          </a:p>
        </p:txBody>
      </p:sp>
      <p:sp>
        <p:nvSpPr>
          <p:cNvPr id="3" name="内容占位符 2"/>
          <p:cNvSpPr>
            <a:spLocks noGrp="1"/>
          </p:cNvSpPr>
          <p:nvPr>
            <p:ph idx="1"/>
          </p:nvPr>
        </p:nvSpPr>
        <p:spPr/>
        <p:txBody>
          <a:bodyPr/>
          <a:lstStyle/>
          <a:p>
            <a:endParaRPr lang="zh-CN" altLang="zh-CN" dirty="0"/>
          </a:p>
          <a:p>
            <a:pPr lvl="0"/>
            <a:r>
              <a:rPr lang="zh-CN" altLang="zh-CN" dirty="0"/>
              <a:t>死亡风险</a:t>
            </a:r>
            <a:r>
              <a:rPr lang="en-US" altLang="zh-CN" dirty="0"/>
              <a:t>Mortality risk</a:t>
            </a:r>
            <a:endParaRPr lang="zh-CN" altLang="zh-CN" dirty="0"/>
          </a:p>
          <a:p>
            <a:pPr lvl="1"/>
            <a:r>
              <a:rPr lang="zh-CN" altLang="zh-CN" sz="2800" dirty="0"/>
              <a:t>水平</a:t>
            </a:r>
            <a:r>
              <a:rPr lang="en-US" altLang="zh-CN" sz="2800" dirty="0"/>
              <a:t>level;</a:t>
            </a:r>
            <a:endParaRPr lang="zh-CN" altLang="zh-CN" sz="2800" dirty="0"/>
          </a:p>
          <a:p>
            <a:pPr lvl="1"/>
            <a:r>
              <a:rPr lang="zh-CN" altLang="zh-CN" sz="2800" dirty="0"/>
              <a:t>波动性</a:t>
            </a:r>
            <a:r>
              <a:rPr lang="en-US" altLang="zh-CN" sz="2800" dirty="0"/>
              <a:t>volatility;</a:t>
            </a:r>
            <a:endParaRPr lang="zh-CN" altLang="zh-CN" sz="2800" dirty="0"/>
          </a:p>
          <a:p>
            <a:pPr lvl="1"/>
            <a:r>
              <a:rPr lang="zh-CN" altLang="zh-CN" sz="2800" dirty="0"/>
              <a:t>灾难</a:t>
            </a:r>
            <a:r>
              <a:rPr lang="en-US" altLang="zh-CN" sz="2800" dirty="0"/>
              <a:t>catastrophe; and</a:t>
            </a:r>
            <a:endParaRPr lang="zh-CN" altLang="zh-CN" sz="2800" dirty="0"/>
          </a:p>
          <a:p>
            <a:pPr lvl="1"/>
            <a:r>
              <a:rPr lang="zh-CN" altLang="zh-CN" sz="2800" dirty="0"/>
              <a:t>趋势</a:t>
            </a:r>
            <a:r>
              <a:rPr lang="en-US" altLang="zh-CN" sz="2800" dirty="0"/>
              <a:t>trend.</a:t>
            </a:r>
            <a:endParaRPr lang="zh-CN" altLang="zh-CN" sz="28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Non-life insurance risk</a:t>
            </a:r>
            <a:r>
              <a:rPr lang="zh-CN" altLang="zh-CN" b="1" dirty="0"/>
              <a:t>非寿险风险</a:t>
            </a:r>
            <a:endParaRPr lang="zh-CN" altLang="en-US" dirty="0"/>
          </a:p>
        </p:txBody>
      </p:sp>
      <p:sp>
        <p:nvSpPr>
          <p:cNvPr id="3" name="内容占位符 2"/>
          <p:cNvSpPr>
            <a:spLocks noGrp="1"/>
          </p:cNvSpPr>
          <p:nvPr>
            <p:ph idx="1"/>
          </p:nvPr>
        </p:nvSpPr>
        <p:spPr/>
        <p:txBody>
          <a:bodyPr/>
          <a:lstStyle/>
          <a:p>
            <a:pPr lvl="0"/>
            <a:r>
              <a:rPr lang="zh-CN" altLang="zh-CN" dirty="0" smtClean="0"/>
              <a:t>承</a:t>
            </a:r>
            <a:r>
              <a:rPr lang="zh-CN" altLang="zh-CN" dirty="0"/>
              <a:t>保</a:t>
            </a:r>
            <a:r>
              <a:rPr lang="en-US" altLang="zh-CN" dirty="0"/>
              <a:t>underwriting;</a:t>
            </a:r>
            <a:endParaRPr lang="zh-CN" altLang="zh-CN" dirty="0"/>
          </a:p>
          <a:p>
            <a:pPr lvl="0"/>
            <a:r>
              <a:rPr lang="zh-CN" altLang="zh-CN" dirty="0"/>
              <a:t>波动性</a:t>
            </a:r>
            <a:r>
              <a:rPr lang="en-US" altLang="zh-CN" dirty="0"/>
              <a:t>volatility;</a:t>
            </a:r>
            <a:endParaRPr lang="zh-CN" altLang="zh-CN" dirty="0"/>
          </a:p>
          <a:p>
            <a:pPr lvl="0"/>
            <a:r>
              <a:rPr lang="zh-CN" altLang="zh-CN" dirty="0"/>
              <a:t>灾难</a:t>
            </a:r>
            <a:r>
              <a:rPr lang="en-US" altLang="zh-CN" dirty="0"/>
              <a:t>catastrophe; and</a:t>
            </a:r>
            <a:endParaRPr lang="zh-CN" altLang="zh-CN" dirty="0"/>
          </a:p>
          <a:p>
            <a:pPr lvl="0"/>
            <a:r>
              <a:rPr lang="zh-CN" altLang="zh-CN" dirty="0"/>
              <a:t>趋势</a:t>
            </a:r>
            <a:r>
              <a:rPr lang="en-US" altLang="zh-CN" dirty="0"/>
              <a:t>trend.</a:t>
            </a:r>
            <a:endParaRPr lang="zh-CN" altLang="zh-CN"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都市">
  <a:themeElements>
    <a:clrScheme name="都市">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都市">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都市">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Template>
  <TotalTime>11655</TotalTime>
  <Words>3245</Words>
  <Application>Microsoft Office PowerPoint</Application>
  <PresentationFormat>全屏显示(4:3)</PresentationFormat>
  <Paragraphs>399</Paragraphs>
  <Slides>49</Slides>
  <Notes>6</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49</vt:i4>
      </vt:variant>
    </vt:vector>
  </HeadingPairs>
  <TitlesOfParts>
    <vt:vector size="61" baseType="lpstr">
      <vt:lpstr>方正姚体</vt:lpstr>
      <vt:lpstr>仿宋_GB2312</vt:lpstr>
      <vt:lpstr>楷体_GB2312</vt:lpstr>
      <vt:lpstr>宋体</vt:lpstr>
      <vt:lpstr>Arial</vt:lpstr>
      <vt:lpstr>Calibri</vt:lpstr>
      <vt:lpstr>Georgia</vt:lpstr>
      <vt:lpstr>Times New Roman</vt:lpstr>
      <vt:lpstr>Trebuchet MS</vt:lpstr>
      <vt:lpstr>Wingdings</vt:lpstr>
      <vt:lpstr>Wingdings 2</vt:lpstr>
      <vt:lpstr>都市</vt:lpstr>
      <vt:lpstr>风险管理</vt:lpstr>
      <vt:lpstr>教材与参考书</vt:lpstr>
      <vt:lpstr>我们应该学习哪些风险管理知识？</vt:lpstr>
      <vt:lpstr>本课程专题内容</vt:lpstr>
      <vt:lpstr>一、风险的概念</vt:lpstr>
      <vt:lpstr>二、金融风险分类</vt:lpstr>
      <vt:lpstr>系统风险Systemic risk</vt:lpstr>
      <vt:lpstr>人口风险Demographic risk</vt:lpstr>
      <vt:lpstr>Non-life insurance risk非寿险风险</vt:lpstr>
      <vt:lpstr>Operational risks</vt:lpstr>
      <vt:lpstr>Operational risks</vt:lpstr>
      <vt:lpstr>三、风险识别</vt:lpstr>
      <vt:lpstr>三、风险识别</vt:lpstr>
      <vt:lpstr>三、风险识别</vt:lpstr>
      <vt:lpstr>三、风险识别</vt:lpstr>
      <vt:lpstr>三、风险识别</vt:lpstr>
      <vt:lpstr>三、风险识别</vt:lpstr>
      <vt:lpstr>三、风险识别</vt:lpstr>
      <vt:lpstr>三、风险识别</vt:lpstr>
      <vt:lpstr>案例-风险识别 </vt:lpstr>
      <vt:lpstr>案例-风险识别</vt:lpstr>
      <vt:lpstr>案例分析-风险识别</vt:lpstr>
      <vt:lpstr>案例-风险识别</vt:lpstr>
      <vt:lpstr>案例-风险识别</vt:lpstr>
      <vt:lpstr>案例-风险识别</vt:lpstr>
      <vt:lpstr>四、风险测度</vt:lpstr>
      <vt:lpstr>五、风险管理与控制</vt:lpstr>
      <vt:lpstr>五、风险管理与控制</vt:lpstr>
      <vt:lpstr>五、风险管理与控制</vt:lpstr>
      <vt:lpstr>六、资本与风险管理</vt:lpstr>
      <vt:lpstr>PowerPoint 演示文稿</vt:lpstr>
      <vt:lpstr>六、资本与风险管理</vt:lpstr>
      <vt:lpstr>为什么选择经济资本作为公司风险水平的财务计量</vt:lpstr>
      <vt:lpstr>风险管理的著名案例</vt:lpstr>
      <vt:lpstr>2007-2009年的金融危机 </vt:lpstr>
      <vt:lpstr>PowerPoint 演示文稿</vt:lpstr>
      <vt:lpstr>金融领域最近的发展和关注点</vt:lpstr>
      <vt:lpstr>七、风险的监管</vt:lpstr>
      <vt:lpstr>国外银行监管的历史进程</vt:lpstr>
      <vt:lpstr>PowerPoint 演示文稿</vt:lpstr>
      <vt:lpstr>PowerPoint 演示文稿</vt:lpstr>
      <vt:lpstr>PowerPoint 演示文稿</vt:lpstr>
      <vt:lpstr>PowerPoint 演示文稿</vt:lpstr>
      <vt:lpstr>经济资本金</vt:lpstr>
      <vt:lpstr>绩效测评</vt:lpstr>
      <vt:lpstr>风险绩效测评</vt:lpstr>
      <vt:lpstr>PowerPoint 演示文稿</vt:lpstr>
      <vt:lpstr>本课程安排</vt:lpstr>
      <vt:lpstr>课程考核方式</vt:lpstr>
    </vt:vector>
  </TitlesOfParts>
  <Company>Microsoft China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风险管理</dc:title>
  <dc:creator>user</dc:creator>
  <cp:lastModifiedBy>xiao xiao</cp:lastModifiedBy>
  <cp:revision>303</cp:revision>
  <dcterms:created xsi:type="dcterms:W3CDTF">2010-02-19T06:35:56Z</dcterms:created>
  <dcterms:modified xsi:type="dcterms:W3CDTF">2019-02-21T01:14:15Z</dcterms:modified>
</cp:coreProperties>
</file>