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Canva Sans" panose="020B0604020202020204" charset="0"/>
      <p:regular r:id="rId16"/>
    </p:embeddedFont>
    <p:embeddedFont>
      <p:font typeface="Canva Sans Bold" panose="020B0604020202020204" charset="0"/>
      <p:regular r:id="rId17"/>
    </p:embeddedFont>
    <p:embeddedFont>
      <p:font typeface="Marcellus" panose="020B0604020202020204" charset="0"/>
      <p:regular r:id="rId18"/>
    </p:embeddedFont>
    <p:embeddedFont>
      <p:font typeface="Poppins" panose="00000500000000000000" pitchFamily="2" charset="0"/>
      <p:regular r:id="rId19"/>
    </p:embeddedFont>
    <p:embeddedFont>
      <p:font typeface="Poppins Bold" panose="00000800000000000000" charset="0"/>
      <p:regular r:id="rId20"/>
    </p:embeddedFont>
    <p:embeddedFont>
      <p:font typeface="Poppins Medium" panose="00000600000000000000" pitchFamily="2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8496053" y="192064"/>
            <a:ext cx="1295895" cy="19428367"/>
            <a:chOff x="0" y="0"/>
            <a:chExt cx="341306" cy="511693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41306" cy="5116936"/>
            </a:xfrm>
            <a:custGeom>
              <a:avLst/>
              <a:gdLst/>
              <a:ahLst/>
              <a:cxnLst/>
              <a:rect l="l" t="t" r="r" b="b"/>
              <a:pathLst>
                <a:path w="341306" h="5116936">
                  <a:moveTo>
                    <a:pt x="0" y="0"/>
                  </a:moveTo>
                  <a:lnTo>
                    <a:pt x="341306" y="0"/>
                  </a:lnTo>
                  <a:lnTo>
                    <a:pt x="341306" y="5116936"/>
                  </a:lnTo>
                  <a:lnTo>
                    <a:pt x="0" y="5116936"/>
                  </a:lnTo>
                  <a:close/>
                </a:path>
              </a:pathLst>
            </a:custGeom>
            <a:gradFill rotWithShape="1">
              <a:gsLst>
                <a:gs pos="0">
                  <a:srgbClr val="001627">
                    <a:alpha val="0"/>
                  </a:srgbClr>
                </a:gs>
                <a:gs pos="100000">
                  <a:srgbClr val="0B4972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341306" cy="51836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10177797"/>
          </a:xfrm>
          <a:custGeom>
            <a:avLst/>
            <a:gdLst/>
            <a:ahLst/>
            <a:cxnLst/>
            <a:rect l="l" t="t" r="r" b="b"/>
            <a:pathLst>
              <a:path w="18288000" h="10177797">
                <a:moveTo>
                  <a:pt x="0" y="0"/>
                </a:moveTo>
                <a:lnTo>
                  <a:pt x="18288000" y="0"/>
                </a:lnTo>
                <a:lnTo>
                  <a:pt x="18288000" y="10177797"/>
                </a:lnTo>
                <a:lnTo>
                  <a:pt x="0" y="101777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282" b="-11282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189150" y="2178050"/>
            <a:ext cx="15909700" cy="34977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62"/>
              </a:lnSpc>
            </a:pPr>
            <a:r>
              <a:rPr lang="en-US" sz="10044">
                <a:solidFill>
                  <a:srgbClr val="FFFFFF"/>
                </a:solidFill>
                <a:latin typeface="Marcellus"/>
                <a:ea typeface="Marcellus"/>
                <a:cs typeface="Marcellus"/>
                <a:sym typeface="Marcellus"/>
              </a:rPr>
              <a:t>Stock Market</a:t>
            </a:r>
          </a:p>
          <a:p>
            <a:pPr algn="ctr">
              <a:lnSpc>
                <a:spcPts val="14062"/>
              </a:lnSpc>
              <a:spcBef>
                <a:spcPct val="0"/>
              </a:spcBef>
            </a:pPr>
            <a:r>
              <a:rPr lang="en-US" sz="10044">
                <a:solidFill>
                  <a:srgbClr val="FFFFFF"/>
                </a:solidFill>
                <a:latin typeface="Marcellus"/>
                <a:ea typeface="Marcellus"/>
                <a:cs typeface="Marcellus"/>
                <a:sym typeface="Marcellus"/>
              </a:rPr>
              <a:t> Performance Analysis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4791" y="9467850"/>
            <a:ext cx="5576517" cy="483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ANALYST : GRACE ORIZU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3771" y="182423"/>
            <a:ext cx="3719952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JUNE &amp; JULY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1675" y="-237050"/>
            <a:ext cx="1380375" cy="10755900"/>
            <a:chOff x="0" y="0"/>
            <a:chExt cx="363555" cy="28328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3555" cy="2832830"/>
            </a:xfrm>
            <a:custGeom>
              <a:avLst/>
              <a:gdLst/>
              <a:ahLst/>
              <a:cxnLst/>
              <a:rect l="l" t="t" r="r" b="b"/>
              <a:pathLst>
                <a:path w="363555" h="2832830">
                  <a:moveTo>
                    <a:pt x="0" y="0"/>
                  </a:moveTo>
                  <a:lnTo>
                    <a:pt x="363555" y="0"/>
                  </a:lnTo>
                  <a:lnTo>
                    <a:pt x="363555" y="2832830"/>
                  </a:lnTo>
                  <a:lnTo>
                    <a:pt x="0" y="2832830"/>
                  </a:lnTo>
                  <a:close/>
                </a:path>
              </a:pathLst>
            </a:custGeom>
            <a:gradFill rotWithShape="1">
              <a:gsLst>
                <a:gs pos="0">
                  <a:srgbClr val="001627">
                    <a:alpha val="0"/>
                  </a:srgbClr>
                </a:gs>
                <a:gs pos="100000">
                  <a:srgbClr val="0B4972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363555" cy="2899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116824" y="2266804"/>
            <a:ext cx="7496377" cy="7405405"/>
            <a:chOff x="0" y="0"/>
            <a:chExt cx="1974354" cy="195039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74354" cy="1950395"/>
            </a:xfrm>
            <a:custGeom>
              <a:avLst/>
              <a:gdLst/>
              <a:ahLst/>
              <a:cxnLst/>
              <a:rect l="l" t="t" r="r" b="b"/>
              <a:pathLst>
                <a:path w="1974354" h="1950395">
                  <a:moveTo>
                    <a:pt x="22721" y="0"/>
                  </a:moveTo>
                  <a:lnTo>
                    <a:pt x="1951634" y="0"/>
                  </a:lnTo>
                  <a:cubicBezTo>
                    <a:pt x="1957660" y="0"/>
                    <a:pt x="1963439" y="2394"/>
                    <a:pt x="1967700" y="6655"/>
                  </a:cubicBezTo>
                  <a:cubicBezTo>
                    <a:pt x="1971960" y="10916"/>
                    <a:pt x="1974354" y="16695"/>
                    <a:pt x="1974354" y="22721"/>
                  </a:cubicBezTo>
                  <a:lnTo>
                    <a:pt x="1974354" y="1927674"/>
                  </a:lnTo>
                  <a:cubicBezTo>
                    <a:pt x="1974354" y="1933700"/>
                    <a:pt x="1971960" y="1939479"/>
                    <a:pt x="1967700" y="1943740"/>
                  </a:cubicBezTo>
                  <a:cubicBezTo>
                    <a:pt x="1963439" y="1948001"/>
                    <a:pt x="1957660" y="1950395"/>
                    <a:pt x="1951634" y="1950395"/>
                  </a:cubicBezTo>
                  <a:lnTo>
                    <a:pt x="22721" y="1950395"/>
                  </a:lnTo>
                  <a:cubicBezTo>
                    <a:pt x="10172" y="1950395"/>
                    <a:pt x="0" y="1940222"/>
                    <a:pt x="0" y="1927674"/>
                  </a:cubicBezTo>
                  <a:lnTo>
                    <a:pt x="0" y="22721"/>
                  </a:lnTo>
                  <a:cubicBezTo>
                    <a:pt x="0" y="16695"/>
                    <a:pt x="2394" y="10916"/>
                    <a:pt x="6655" y="6655"/>
                  </a:cubicBezTo>
                  <a:cubicBezTo>
                    <a:pt x="10916" y="2394"/>
                    <a:pt x="16695" y="0"/>
                    <a:pt x="2272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B4972">
                    <a:alpha val="100000"/>
                  </a:srgbClr>
                </a:gs>
                <a:gs pos="100000">
                  <a:srgbClr val="001627">
                    <a:alpha val="0"/>
                  </a:srgbClr>
                </a:gs>
              </a:gsLst>
              <a:lin ang="2700000"/>
            </a:gradFill>
            <a:ln w="19050" cap="rnd">
              <a:solidFill>
                <a:srgbClr val="2D8BBA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974354" cy="20170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765756" y="2266804"/>
            <a:ext cx="7829308" cy="7220096"/>
          </a:xfrm>
          <a:custGeom>
            <a:avLst/>
            <a:gdLst/>
            <a:ahLst/>
            <a:cxnLst/>
            <a:rect l="l" t="t" r="r" b="b"/>
            <a:pathLst>
              <a:path w="8320841" h="7303646">
                <a:moveTo>
                  <a:pt x="0" y="0"/>
                </a:moveTo>
                <a:lnTo>
                  <a:pt x="8320842" y="0"/>
                </a:lnTo>
                <a:lnTo>
                  <a:pt x="8320842" y="7303645"/>
                </a:lnTo>
                <a:lnTo>
                  <a:pt x="0" y="73036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9" name="TextBox 9"/>
          <p:cNvSpPr txBox="1"/>
          <p:nvPr/>
        </p:nvSpPr>
        <p:spPr>
          <a:xfrm rot="-5400000">
            <a:off x="-2298038" y="6574706"/>
            <a:ext cx="5576517" cy="618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Valuation Relationship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65756" y="444615"/>
            <a:ext cx="15727442" cy="738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4. Is there a correlation between Market Cap and P/E Ratio?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116825" y="4038542"/>
            <a:ext cx="7256776" cy="38300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57485" lvl="1" indent="-328743" algn="ctr">
              <a:lnSpc>
                <a:spcPts val="4263"/>
              </a:lnSpc>
              <a:buFont typeface="Arial"/>
              <a:buChar char="•"/>
            </a:pPr>
            <a:r>
              <a:rPr lang="en-US" sz="3045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Weak positive correlation (r = 0.19).</a:t>
            </a:r>
          </a:p>
          <a:p>
            <a:pPr marL="657485" lvl="1" indent="-328743" algn="ctr">
              <a:lnSpc>
                <a:spcPts val="4263"/>
              </a:lnSpc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Company size alone does not determine valuation multiples.</a:t>
            </a:r>
          </a:p>
          <a:p>
            <a:pPr marL="657485" lvl="1" indent="-328743" algn="ctr">
              <a:lnSpc>
                <a:spcPts val="4263"/>
              </a:lnSpc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 Tech and Communication sectors show higher P/E (growth-driven). </a:t>
            </a:r>
          </a:p>
          <a:p>
            <a:pPr marL="657485" lvl="1" indent="-328743" algn="ctr">
              <a:lnSpc>
                <a:spcPts val="4263"/>
              </a:lnSpc>
              <a:buFont typeface="Arial"/>
              <a:buChar char="•"/>
            </a:pPr>
            <a:r>
              <a:rPr lang="en-US" sz="3200" dirty="0">
                <a:solidFill>
                  <a:schemeClr val="bg1"/>
                </a:solidFill>
              </a:rPr>
              <a:t>Financials, Energy, and Utilities show lower P/E (stable but less growth).</a:t>
            </a:r>
            <a:endParaRPr lang="en-US" sz="3045" dirty="0">
              <a:solidFill>
                <a:schemeClr val="bg1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1675" y="-237050"/>
            <a:ext cx="1380375" cy="10755900"/>
            <a:chOff x="0" y="0"/>
            <a:chExt cx="363555" cy="28328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3555" cy="2832830"/>
            </a:xfrm>
            <a:custGeom>
              <a:avLst/>
              <a:gdLst/>
              <a:ahLst/>
              <a:cxnLst/>
              <a:rect l="l" t="t" r="r" b="b"/>
              <a:pathLst>
                <a:path w="363555" h="2832830">
                  <a:moveTo>
                    <a:pt x="0" y="0"/>
                  </a:moveTo>
                  <a:lnTo>
                    <a:pt x="363555" y="0"/>
                  </a:lnTo>
                  <a:lnTo>
                    <a:pt x="363555" y="2832830"/>
                  </a:lnTo>
                  <a:lnTo>
                    <a:pt x="0" y="2832830"/>
                  </a:lnTo>
                  <a:close/>
                </a:path>
              </a:pathLst>
            </a:custGeom>
            <a:gradFill rotWithShape="1">
              <a:gsLst>
                <a:gs pos="0">
                  <a:srgbClr val="001627">
                    <a:alpha val="0"/>
                  </a:srgbClr>
                </a:gs>
                <a:gs pos="100000">
                  <a:srgbClr val="0B4972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363555" cy="2899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116824" y="2266804"/>
            <a:ext cx="7496377" cy="7405405"/>
            <a:chOff x="0" y="0"/>
            <a:chExt cx="1974354" cy="195039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74354" cy="1950395"/>
            </a:xfrm>
            <a:custGeom>
              <a:avLst/>
              <a:gdLst/>
              <a:ahLst/>
              <a:cxnLst/>
              <a:rect l="l" t="t" r="r" b="b"/>
              <a:pathLst>
                <a:path w="1974354" h="1950395">
                  <a:moveTo>
                    <a:pt x="22721" y="0"/>
                  </a:moveTo>
                  <a:lnTo>
                    <a:pt x="1951634" y="0"/>
                  </a:lnTo>
                  <a:cubicBezTo>
                    <a:pt x="1957660" y="0"/>
                    <a:pt x="1963439" y="2394"/>
                    <a:pt x="1967700" y="6655"/>
                  </a:cubicBezTo>
                  <a:cubicBezTo>
                    <a:pt x="1971960" y="10916"/>
                    <a:pt x="1974354" y="16695"/>
                    <a:pt x="1974354" y="22721"/>
                  </a:cubicBezTo>
                  <a:lnTo>
                    <a:pt x="1974354" y="1927674"/>
                  </a:lnTo>
                  <a:cubicBezTo>
                    <a:pt x="1974354" y="1933700"/>
                    <a:pt x="1971960" y="1939479"/>
                    <a:pt x="1967700" y="1943740"/>
                  </a:cubicBezTo>
                  <a:cubicBezTo>
                    <a:pt x="1963439" y="1948001"/>
                    <a:pt x="1957660" y="1950395"/>
                    <a:pt x="1951634" y="1950395"/>
                  </a:cubicBezTo>
                  <a:lnTo>
                    <a:pt x="22721" y="1950395"/>
                  </a:lnTo>
                  <a:cubicBezTo>
                    <a:pt x="10172" y="1950395"/>
                    <a:pt x="0" y="1940222"/>
                    <a:pt x="0" y="1927674"/>
                  </a:cubicBezTo>
                  <a:lnTo>
                    <a:pt x="0" y="22721"/>
                  </a:lnTo>
                  <a:cubicBezTo>
                    <a:pt x="0" y="16695"/>
                    <a:pt x="2394" y="10916"/>
                    <a:pt x="6655" y="6655"/>
                  </a:cubicBezTo>
                  <a:cubicBezTo>
                    <a:pt x="10916" y="2394"/>
                    <a:pt x="16695" y="0"/>
                    <a:pt x="2272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B4972">
                    <a:alpha val="100000"/>
                  </a:srgbClr>
                </a:gs>
                <a:gs pos="100000">
                  <a:srgbClr val="001627">
                    <a:alpha val="0"/>
                  </a:srgbClr>
                </a:gs>
              </a:gsLst>
              <a:lin ang="2700000"/>
            </a:gradFill>
            <a:ln w="19050" cap="rnd">
              <a:solidFill>
                <a:srgbClr val="2D8BBA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974354" cy="201707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383310" y="2671231"/>
            <a:ext cx="8303913" cy="5919621"/>
          </a:xfrm>
          <a:custGeom>
            <a:avLst/>
            <a:gdLst/>
            <a:ahLst/>
            <a:cxnLst/>
            <a:rect l="l" t="t" r="r" b="b"/>
            <a:pathLst>
              <a:path w="8303913" h="5919621">
                <a:moveTo>
                  <a:pt x="0" y="0"/>
                </a:moveTo>
                <a:lnTo>
                  <a:pt x="8303912" y="0"/>
                </a:lnTo>
                <a:lnTo>
                  <a:pt x="8303912" y="5919621"/>
                </a:lnTo>
                <a:lnTo>
                  <a:pt x="0" y="59196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 rot="-5400000">
            <a:off x="-2298038" y="6574706"/>
            <a:ext cx="5576517" cy="618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Dividend Impact 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-3809"/>
            <a:ext cx="17317045" cy="19792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Did dividend-paying stocks outperform non-dividend stocks in this period?</a:t>
            </a:r>
          </a:p>
          <a:p>
            <a:pPr algn="ctr">
              <a:lnSpc>
                <a:spcPts val="3640"/>
              </a:lnSpc>
            </a:pPr>
            <a:endParaRPr lang="en-US" sz="4300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682821" y="3605770"/>
            <a:ext cx="6364383" cy="39838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4156" lvl="1" indent="-347078" algn="ctr">
              <a:lnSpc>
                <a:spcPts val="4501"/>
              </a:lnSpc>
              <a:buFont typeface="Arial"/>
              <a:buChar char="•"/>
            </a:pPr>
            <a:r>
              <a:rPr lang="en-US" sz="3215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Average market dividend yield was slightly higher in June than in July.</a:t>
            </a:r>
          </a:p>
          <a:p>
            <a:pPr marL="694156" lvl="1" indent="-347078" algn="ctr">
              <a:lnSpc>
                <a:spcPts val="4501"/>
              </a:lnSpc>
              <a:buFont typeface="Arial"/>
              <a:buChar char="•"/>
            </a:pPr>
            <a:r>
              <a:rPr lang="en-US" sz="3215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Indicates a modest shift in income potential month-to-month.</a:t>
            </a:r>
          </a:p>
          <a:p>
            <a:pPr algn="ctr">
              <a:lnSpc>
                <a:spcPts val="4501"/>
              </a:lnSpc>
            </a:pPr>
            <a:endParaRPr lang="en-US" sz="3215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3201" y="8795135"/>
            <a:ext cx="17714041" cy="7404108"/>
          </a:xfrm>
          <a:custGeom>
            <a:avLst/>
            <a:gdLst/>
            <a:ahLst/>
            <a:cxnLst/>
            <a:rect l="l" t="t" r="r" b="b"/>
            <a:pathLst>
              <a:path w="17714041" h="7404108">
                <a:moveTo>
                  <a:pt x="0" y="0"/>
                </a:moveTo>
                <a:lnTo>
                  <a:pt x="17714041" y="0"/>
                </a:lnTo>
                <a:lnTo>
                  <a:pt x="17714041" y="7404108"/>
                </a:lnTo>
                <a:lnTo>
                  <a:pt x="0" y="740410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259300" y="-390750"/>
            <a:ext cx="1888349" cy="11068499"/>
            <a:chOff x="0" y="0"/>
            <a:chExt cx="497343" cy="291516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7343" cy="2915160"/>
            </a:xfrm>
            <a:custGeom>
              <a:avLst/>
              <a:gdLst/>
              <a:ahLst/>
              <a:cxnLst/>
              <a:rect l="l" t="t" r="r" b="b"/>
              <a:pathLst>
                <a:path w="497343" h="2915160">
                  <a:moveTo>
                    <a:pt x="0" y="0"/>
                  </a:moveTo>
                  <a:lnTo>
                    <a:pt x="497343" y="0"/>
                  </a:lnTo>
                  <a:lnTo>
                    <a:pt x="497343" y="2915160"/>
                  </a:lnTo>
                  <a:lnTo>
                    <a:pt x="0" y="2915160"/>
                  </a:lnTo>
                  <a:close/>
                </a:path>
              </a:pathLst>
            </a:custGeom>
            <a:gradFill rotWithShape="1">
              <a:gsLst>
                <a:gs pos="0">
                  <a:srgbClr val="001627">
                    <a:alpha val="0"/>
                  </a:srgbClr>
                </a:gs>
                <a:gs pos="100000">
                  <a:srgbClr val="0B4972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497343" cy="29818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447227" y="2101259"/>
            <a:ext cx="8052984" cy="6084482"/>
            <a:chOff x="0" y="0"/>
            <a:chExt cx="2120950" cy="160249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120951" cy="1602497"/>
            </a:xfrm>
            <a:custGeom>
              <a:avLst/>
              <a:gdLst/>
              <a:ahLst/>
              <a:cxnLst/>
              <a:rect l="l" t="t" r="r" b="b"/>
              <a:pathLst>
                <a:path w="2120951" h="1602497">
                  <a:moveTo>
                    <a:pt x="49030" y="0"/>
                  </a:moveTo>
                  <a:lnTo>
                    <a:pt x="2071921" y="0"/>
                  </a:lnTo>
                  <a:cubicBezTo>
                    <a:pt x="2084924" y="0"/>
                    <a:pt x="2097395" y="5166"/>
                    <a:pt x="2106590" y="14361"/>
                  </a:cubicBezTo>
                  <a:cubicBezTo>
                    <a:pt x="2115785" y="23555"/>
                    <a:pt x="2120951" y="36026"/>
                    <a:pt x="2120951" y="49030"/>
                  </a:cubicBezTo>
                  <a:lnTo>
                    <a:pt x="2120951" y="1553467"/>
                  </a:lnTo>
                  <a:cubicBezTo>
                    <a:pt x="2120951" y="1566471"/>
                    <a:pt x="2115785" y="1578942"/>
                    <a:pt x="2106590" y="1588137"/>
                  </a:cubicBezTo>
                  <a:cubicBezTo>
                    <a:pt x="2097395" y="1597332"/>
                    <a:pt x="2084924" y="1602497"/>
                    <a:pt x="2071921" y="1602497"/>
                  </a:cubicBezTo>
                  <a:lnTo>
                    <a:pt x="49030" y="1602497"/>
                  </a:lnTo>
                  <a:cubicBezTo>
                    <a:pt x="36026" y="1602497"/>
                    <a:pt x="23555" y="1597332"/>
                    <a:pt x="14361" y="1588137"/>
                  </a:cubicBezTo>
                  <a:cubicBezTo>
                    <a:pt x="5166" y="1578942"/>
                    <a:pt x="0" y="1566471"/>
                    <a:pt x="0" y="1553467"/>
                  </a:cubicBezTo>
                  <a:lnTo>
                    <a:pt x="0" y="49030"/>
                  </a:lnTo>
                  <a:cubicBezTo>
                    <a:pt x="0" y="36026"/>
                    <a:pt x="5166" y="23555"/>
                    <a:pt x="14361" y="14361"/>
                  </a:cubicBezTo>
                  <a:cubicBezTo>
                    <a:pt x="23555" y="5166"/>
                    <a:pt x="36026" y="0"/>
                    <a:pt x="4903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32034">
                    <a:alpha val="63000"/>
                  </a:srgbClr>
                </a:gs>
                <a:gs pos="100000">
                  <a:srgbClr val="0B4972">
                    <a:alpha val="63000"/>
                  </a:srgbClr>
                </a:gs>
              </a:gsLst>
              <a:lin ang="5400000"/>
            </a:gradFill>
            <a:ln cap="rnd">
              <a:noFill/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2120950" cy="16691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80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47227" y="649288"/>
            <a:ext cx="16527578" cy="7010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  <a:spcBef>
                <a:spcPct val="0"/>
              </a:spcBef>
            </a:pPr>
            <a:r>
              <a:rPr lang="en-US" sz="39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Potential Shareholder Applications – How it could be used.</a:t>
            </a:r>
          </a:p>
        </p:txBody>
      </p:sp>
      <p:sp>
        <p:nvSpPr>
          <p:cNvPr id="10" name="TextBox 10"/>
          <p:cNvSpPr txBox="1"/>
          <p:nvPr/>
        </p:nvSpPr>
        <p:spPr>
          <a:xfrm rot="5400000">
            <a:off x="14054718" y="5783782"/>
            <a:ext cx="790797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POTENTIAL SHAREHOLDER APPLICATIONS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8835488" y="3356679"/>
            <a:ext cx="8052984" cy="6084482"/>
            <a:chOff x="0" y="0"/>
            <a:chExt cx="2120950" cy="16024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2120951" cy="1602497"/>
            </a:xfrm>
            <a:custGeom>
              <a:avLst/>
              <a:gdLst/>
              <a:ahLst/>
              <a:cxnLst/>
              <a:rect l="l" t="t" r="r" b="b"/>
              <a:pathLst>
                <a:path w="2120951" h="1602497">
                  <a:moveTo>
                    <a:pt x="49030" y="0"/>
                  </a:moveTo>
                  <a:lnTo>
                    <a:pt x="2071921" y="0"/>
                  </a:lnTo>
                  <a:cubicBezTo>
                    <a:pt x="2084924" y="0"/>
                    <a:pt x="2097395" y="5166"/>
                    <a:pt x="2106590" y="14361"/>
                  </a:cubicBezTo>
                  <a:cubicBezTo>
                    <a:pt x="2115785" y="23555"/>
                    <a:pt x="2120951" y="36026"/>
                    <a:pt x="2120951" y="49030"/>
                  </a:cubicBezTo>
                  <a:lnTo>
                    <a:pt x="2120951" y="1553467"/>
                  </a:lnTo>
                  <a:cubicBezTo>
                    <a:pt x="2120951" y="1566471"/>
                    <a:pt x="2115785" y="1578942"/>
                    <a:pt x="2106590" y="1588137"/>
                  </a:cubicBezTo>
                  <a:cubicBezTo>
                    <a:pt x="2097395" y="1597332"/>
                    <a:pt x="2084924" y="1602497"/>
                    <a:pt x="2071921" y="1602497"/>
                  </a:cubicBezTo>
                  <a:lnTo>
                    <a:pt x="49030" y="1602497"/>
                  </a:lnTo>
                  <a:cubicBezTo>
                    <a:pt x="36026" y="1602497"/>
                    <a:pt x="23555" y="1597332"/>
                    <a:pt x="14361" y="1588137"/>
                  </a:cubicBezTo>
                  <a:cubicBezTo>
                    <a:pt x="5166" y="1578942"/>
                    <a:pt x="0" y="1566471"/>
                    <a:pt x="0" y="1553467"/>
                  </a:cubicBezTo>
                  <a:lnTo>
                    <a:pt x="0" y="49030"/>
                  </a:lnTo>
                  <a:cubicBezTo>
                    <a:pt x="0" y="36026"/>
                    <a:pt x="5166" y="23555"/>
                    <a:pt x="14361" y="14361"/>
                  </a:cubicBezTo>
                  <a:cubicBezTo>
                    <a:pt x="23555" y="5166"/>
                    <a:pt x="36026" y="0"/>
                    <a:pt x="49030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32034">
                    <a:alpha val="63000"/>
                  </a:srgbClr>
                </a:gs>
                <a:gs pos="100000">
                  <a:srgbClr val="0B4972">
                    <a:alpha val="63000"/>
                  </a:srgbClr>
                </a:gs>
              </a:gsLst>
              <a:lin ang="5400000"/>
            </a:gradFill>
          </p:spPr>
        </p:sp>
        <p:sp>
          <p:nvSpPr>
            <p:cNvPr id="13" name="TextBox 13"/>
            <p:cNvSpPr txBox="1"/>
            <p:nvPr/>
          </p:nvSpPr>
          <p:spPr>
            <a:xfrm>
              <a:off x="0" y="-66675"/>
              <a:ext cx="2120950" cy="16691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349514" y="2355171"/>
            <a:ext cx="8248410" cy="6155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2" lvl="1" indent="-313056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Identify Consistent Growth Sectors – Use trend data to spot sectors delivering stable returns over multiple months for long-term positioning.</a:t>
            </a:r>
          </a:p>
          <a:p>
            <a:pPr marL="626112" lvl="1" indent="-313056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Manage Risk via Volatility Insights – Apply sector and ticker volatility profiles to decide where to take calculated short-term trades and where to hold safe assets.</a:t>
            </a:r>
          </a:p>
          <a:p>
            <a:pPr marL="626112" lvl="1" indent="-313056" algn="l">
              <a:lnSpc>
                <a:spcPts val="4060"/>
              </a:lnSpc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Spot Emerging Opportunities – Track top gainers month-to-month to capture momentum plays before they peak.</a:t>
            </a:r>
          </a:p>
          <a:p>
            <a:pPr algn="l">
              <a:lnSpc>
                <a:spcPts val="4060"/>
              </a:lnSpc>
            </a:pPr>
            <a:endParaRPr lang="en-US" sz="290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8711016" y="3799822"/>
            <a:ext cx="8052984" cy="56413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2" lvl="1" indent="-313056" algn="l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sz="29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R</a:t>
            </a:r>
            <a:r>
              <a:rPr lang="en-US" sz="2900" u="none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eassess Weak Holdings – Review underperforming stocks for potential exit or restructuring.</a:t>
            </a:r>
          </a:p>
          <a:p>
            <a:pPr marL="626112" lvl="1" indent="-313056" algn="l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sz="2900" u="none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Enhance Dividend Strategy – Monitor average yield shifts to target periods or sectors with stronger income potential.</a:t>
            </a:r>
          </a:p>
          <a:p>
            <a:pPr marL="626112" lvl="1" indent="-313056" algn="l">
              <a:lnSpc>
                <a:spcPts val="4060"/>
              </a:lnSpc>
              <a:spcBef>
                <a:spcPct val="0"/>
              </a:spcBef>
              <a:buFont typeface="Arial"/>
              <a:buChar char="•"/>
            </a:pPr>
            <a:r>
              <a:rPr lang="en-US" sz="2900" u="none" strike="noStrike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Improve Valuation Judgement – Use the P/E vs Market Cap insight to avoid overpaying for companies just based on size.</a:t>
            </a:r>
          </a:p>
          <a:p>
            <a:pPr algn="l">
              <a:lnSpc>
                <a:spcPts val="4060"/>
              </a:lnSpc>
              <a:spcBef>
                <a:spcPct val="0"/>
              </a:spcBef>
            </a:pPr>
            <a:endParaRPr lang="en-US" sz="2900" u="none" strike="noStrike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93062" y="-468900"/>
            <a:ext cx="18874124" cy="5612400"/>
            <a:chOff x="0" y="0"/>
            <a:chExt cx="1677700" cy="49888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77700" cy="498880"/>
            </a:xfrm>
            <a:custGeom>
              <a:avLst/>
              <a:gdLst/>
              <a:ahLst/>
              <a:cxnLst/>
              <a:rect l="l" t="t" r="r" b="b"/>
              <a:pathLst>
                <a:path w="1677700" h="498880">
                  <a:moveTo>
                    <a:pt x="0" y="0"/>
                  </a:moveTo>
                  <a:lnTo>
                    <a:pt x="1677700" y="0"/>
                  </a:lnTo>
                  <a:lnTo>
                    <a:pt x="1677700" y="498880"/>
                  </a:lnTo>
                  <a:lnTo>
                    <a:pt x="0" y="498880"/>
                  </a:lnTo>
                  <a:close/>
                </a:path>
              </a:pathLst>
            </a:custGeom>
            <a:blipFill>
              <a:blip r:embed="rId2"/>
              <a:stretch>
                <a:fillRect t="-248927" b="-248927"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798567" y="6175588"/>
            <a:ext cx="5661932" cy="1095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400"/>
              </a:lnSpc>
              <a:spcBef>
                <a:spcPct val="0"/>
              </a:spcBef>
            </a:pPr>
            <a:r>
              <a:rPr lang="en-US" sz="60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335469" y="5668786"/>
            <a:ext cx="9923831" cy="4171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4"/>
              </a:lnSpc>
            </a:pPr>
            <a:endParaRPr/>
          </a:p>
          <a:p>
            <a:pPr marL="474087" lvl="1" indent="-237043" algn="ctr">
              <a:lnSpc>
                <a:spcPts val="3074"/>
              </a:lnSpc>
              <a:buFont typeface="Arial"/>
              <a:buChar char="•"/>
            </a:pPr>
            <a:r>
              <a:rPr lang="en-US" sz="21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 June–July 2025 stock market analysis revealed clear sector trends, top gainers/losers, and varying volatility patterns.</a:t>
            </a:r>
          </a:p>
          <a:p>
            <a:pPr marL="474087" lvl="1" indent="-237043" algn="ctr">
              <a:lnSpc>
                <a:spcPts val="3074"/>
              </a:lnSpc>
              <a:buFont typeface="Arial"/>
              <a:buChar char="•"/>
            </a:pPr>
            <a:r>
              <a:rPr lang="en-US" sz="21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Insights from this dataset can guide sector positioning, risk management, and opportunity spotting for shareholders.</a:t>
            </a:r>
          </a:p>
          <a:p>
            <a:pPr marL="474087" lvl="1" indent="-237043" algn="ctr">
              <a:lnSpc>
                <a:spcPts val="3074"/>
              </a:lnSpc>
              <a:buFont typeface="Arial"/>
              <a:buChar char="•"/>
            </a:pPr>
            <a:r>
              <a:rPr lang="en-US" sz="21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While based on a limited timeframe, the findings show how structured analysis can turn raw data into actionable market intelligence.</a:t>
            </a:r>
          </a:p>
          <a:p>
            <a:pPr algn="ctr">
              <a:lnSpc>
                <a:spcPts val="3074"/>
              </a:lnSpc>
            </a:pPr>
            <a:r>
              <a:rPr lang="en-US" sz="219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It basically says: “We found patterns → they can be useful → this is proof of concept.”</a:t>
            </a:r>
          </a:p>
          <a:p>
            <a:pPr marL="0" lvl="0" indent="0" algn="ctr">
              <a:lnSpc>
                <a:spcPts val="3074"/>
              </a:lnSpc>
              <a:spcBef>
                <a:spcPct val="0"/>
              </a:spcBef>
            </a:pPr>
            <a:endParaRPr lang="en-US" sz="2195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328823" y="7242388"/>
            <a:ext cx="6601420" cy="2640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6"/>
              </a:lnSpc>
            </a:pPr>
            <a:r>
              <a:rPr lang="en-US" sz="1604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“We found patterns → they can be useful → this is proof of concept.”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8317050" y="530963"/>
            <a:ext cx="1653899" cy="19108574"/>
            <a:chOff x="0" y="0"/>
            <a:chExt cx="435595" cy="503271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5595" cy="5032711"/>
            </a:xfrm>
            <a:custGeom>
              <a:avLst/>
              <a:gdLst/>
              <a:ahLst/>
              <a:cxnLst/>
              <a:rect l="l" t="t" r="r" b="b"/>
              <a:pathLst>
                <a:path w="435595" h="5032711">
                  <a:moveTo>
                    <a:pt x="0" y="0"/>
                  </a:moveTo>
                  <a:lnTo>
                    <a:pt x="435595" y="0"/>
                  </a:lnTo>
                  <a:lnTo>
                    <a:pt x="435595" y="5032711"/>
                  </a:lnTo>
                  <a:lnTo>
                    <a:pt x="0" y="5032711"/>
                  </a:lnTo>
                  <a:close/>
                </a:path>
              </a:pathLst>
            </a:custGeom>
            <a:gradFill rotWithShape="1">
              <a:gsLst>
                <a:gs pos="0">
                  <a:srgbClr val="001627">
                    <a:alpha val="0"/>
                  </a:srgbClr>
                </a:gs>
                <a:gs pos="100000">
                  <a:srgbClr val="0B4972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435595" cy="509938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0631" b="-10631"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4364678" y="2415991"/>
            <a:ext cx="9410969" cy="212383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46"/>
              </a:lnSpc>
              <a:spcBef>
                <a:spcPct val="0"/>
              </a:spcBef>
            </a:pPr>
            <a:r>
              <a:rPr lang="en-US" sz="11818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Thank You.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14791" y="9458325"/>
            <a:ext cx="6649109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STOCK MARKET PERFORMANCE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3143255" y="9458325"/>
            <a:ext cx="4116045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JUNE &amp; JULY2025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86124" y="-449362"/>
            <a:ext cx="9730124" cy="11185724"/>
            <a:chOff x="0" y="0"/>
            <a:chExt cx="864900" cy="99428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64900" cy="994287"/>
            </a:xfrm>
            <a:custGeom>
              <a:avLst/>
              <a:gdLst/>
              <a:ahLst/>
              <a:cxnLst/>
              <a:rect l="l" t="t" r="r" b="b"/>
              <a:pathLst>
                <a:path w="864900" h="994287">
                  <a:moveTo>
                    <a:pt x="0" y="0"/>
                  </a:moveTo>
                  <a:lnTo>
                    <a:pt x="864900" y="0"/>
                  </a:lnTo>
                  <a:lnTo>
                    <a:pt x="864900" y="994287"/>
                  </a:lnTo>
                  <a:lnTo>
                    <a:pt x="0" y="994287"/>
                  </a:lnTo>
                  <a:close/>
                </a:path>
              </a:pathLst>
            </a:custGeom>
            <a:blipFill>
              <a:blip r:embed="rId2"/>
              <a:stretch>
                <a:fillRect t="-27295" b="-27295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-586124" y="5220132"/>
            <a:ext cx="9730124" cy="5516230"/>
            <a:chOff x="0" y="0"/>
            <a:chExt cx="2562667" cy="145283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562666" cy="1452834"/>
            </a:xfrm>
            <a:custGeom>
              <a:avLst/>
              <a:gdLst/>
              <a:ahLst/>
              <a:cxnLst/>
              <a:rect l="l" t="t" r="r" b="b"/>
              <a:pathLst>
                <a:path w="2562666" h="1452834">
                  <a:moveTo>
                    <a:pt x="0" y="0"/>
                  </a:moveTo>
                  <a:lnTo>
                    <a:pt x="2562666" y="0"/>
                  </a:lnTo>
                  <a:lnTo>
                    <a:pt x="2562666" y="1452834"/>
                  </a:lnTo>
                  <a:lnTo>
                    <a:pt x="0" y="1452834"/>
                  </a:lnTo>
                  <a:close/>
                </a:path>
              </a:pathLst>
            </a:custGeom>
            <a:gradFill rotWithShape="1">
              <a:gsLst>
                <a:gs pos="0">
                  <a:srgbClr val="001627">
                    <a:alpha val="0"/>
                  </a:srgbClr>
                </a:gs>
                <a:gs pos="100000">
                  <a:srgbClr val="021420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2562667" cy="15195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7259300" y="2803481"/>
            <a:ext cx="1419450" cy="7932881"/>
            <a:chOff x="0" y="0"/>
            <a:chExt cx="373847" cy="208931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73847" cy="2089319"/>
            </a:xfrm>
            <a:custGeom>
              <a:avLst/>
              <a:gdLst/>
              <a:ahLst/>
              <a:cxnLst/>
              <a:rect l="l" t="t" r="r" b="b"/>
              <a:pathLst>
                <a:path w="373847" h="2089319">
                  <a:moveTo>
                    <a:pt x="0" y="0"/>
                  </a:moveTo>
                  <a:lnTo>
                    <a:pt x="373847" y="0"/>
                  </a:lnTo>
                  <a:lnTo>
                    <a:pt x="373847" y="2089319"/>
                  </a:lnTo>
                  <a:lnTo>
                    <a:pt x="0" y="2089319"/>
                  </a:lnTo>
                  <a:close/>
                </a:path>
              </a:pathLst>
            </a:custGeom>
            <a:gradFill rotWithShape="1">
              <a:gsLst>
                <a:gs pos="0">
                  <a:srgbClr val="001627">
                    <a:alpha val="0"/>
                  </a:srgbClr>
                </a:gs>
                <a:gs pos="100000">
                  <a:srgbClr val="0B4972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66675"/>
              <a:ext cx="373847" cy="215599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77361" y="8033236"/>
            <a:ext cx="8409464" cy="11258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819"/>
              </a:lnSpc>
              <a:spcBef>
                <a:spcPct val="0"/>
              </a:spcBef>
            </a:pPr>
            <a:r>
              <a:rPr lang="en-US" sz="62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Executive Summary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9144000" y="1708994"/>
            <a:ext cx="9144000" cy="6269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17"/>
              </a:lnSpc>
            </a:pPr>
            <a:endParaRPr/>
          </a:p>
          <a:p>
            <a:pPr marL="650378" lvl="1" indent="-325189" algn="l">
              <a:lnSpc>
                <a:spcPts val="4217"/>
              </a:lnSpc>
              <a:buFont typeface="Arial"/>
              <a:buChar char="•"/>
            </a:pPr>
            <a:r>
              <a:rPr lang="en-US" sz="30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Analysis of stock market performance for June &amp; July 2025.</a:t>
            </a:r>
          </a:p>
          <a:p>
            <a:pPr algn="l">
              <a:lnSpc>
                <a:spcPts val="4217"/>
              </a:lnSpc>
            </a:pPr>
            <a:endParaRPr lang="en-US" sz="3012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50378" lvl="1" indent="-325189" algn="l">
              <a:lnSpc>
                <a:spcPts val="4217"/>
              </a:lnSpc>
              <a:buFont typeface="Arial"/>
              <a:buChar char="•"/>
            </a:pPr>
            <a:r>
              <a:rPr lang="en-US" sz="30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Examined company and sector performance, volatility, market capitalization, and dividend status.</a:t>
            </a:r>
          </a:p>
          <a:p>
            <a:pPr algn="l">
              <a:lnSpc>
                <a:spcPts val="4217"/>
              </a:lnSpc>
            </a:pPr>
            <a:endParaRPr lang="en-US" sz="3012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650378" lvl="1" indent="-325189" algn="l">
              <a:lnSpc>
                <a:spcPts val="4217"/>
              </a:lnSpc>
              <a:buFont typeface="Arial"/>
              <a:buChar char="•"/>
            </a:pPr>
            <a:r>
              <a:rPr lang="en-US" sz="301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Goal: Identify trends, highlight top-performing stocks, and assess risk levels to inform investment strategies.</a:t>
            </a:r>
          </a:p>
          <a:p>
            <a:pPr marL="0" lvl="0" indent="0" algn="ctr">
              <a:lnSpc>
                <a:spcPts val="2933"/>
              </a:lnSpc>
              <a:spcBef>
                <a:spcPct val="0"/>
              </a:spcBef>
            </a:pPr>
            <a:endParaRPr lang="en-US" sz="3012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 rot="5400000">
            <a:off x="16977466" y="8772270"/>
            <a:ext cx="1678093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2025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90750" y="-468900"/>
            <a:ext cx="1419450" cy="11224799"/>
            <a:chOff x="0" y="0"/>
            <a:chExt cx="373847" cy="295632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73847" cy="2956326"/>
            </a:xfrm>
            <a:custGeom>
              <a:avLst/>
              <a:gdLst/>
              <a:ahLst/>
              <a:cxnLst/>
              <a:rect l="l" t="t" r="r" b="b"/>
              <a:pathLst>
                <a:path w="373847" h="2956326">
                  <a:moveTo>
                    <a:pt x="0" y="0"/>
                  </a:moveTo>
                  <a:lnTo>
                    <a:pt x="373847" y="0"/>
                  </a:lnTo>
                  <a:lnTo>
                    <a:pt x="373847" y="2956326"/>
                  </a:lnTo>
                  <a:lnTo>
                    <a:pt x="0" y="2956326"/>
                  </a:lnTo>
                  <a:close/>
                </a:path>
              </a:pathLst>
            </a:custGeom>
            <a:gradFill rotWithShape="1">
              <a:gsLst>
                <a:gs pos="0">
                  <a:srgbClr val="001627">
                    <a:alpha val="0"/>
                  </a:srgbClr>
                </a:gs>
                <a:gs pos="100000">
                  <a:srgbClr val="0B4972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373847" cy="302300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1450575" y="-234450"/>
            <a:ext cx="7148266" cy="10755900"/>
            <a:chOff x="0" y="0"/>
            <a:chExt cx="607701" cy="9144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07701" cy="914400"/>
            </a:xfrm>
            <a:custGeom>
              <a:avLst/>
              <a:gdLst/>
              <a:ahLst/>
              <a:cxnLst/>
              <a:rect l="l" t="t" r="r" b="b"/>
              <a:pathLst>
                <a:path w="607701" h="914400">
                  <a:moveTo>
                    <a:pt x="0" y="0"/>
                  </a:moveTo>
                  <a:lnTo>
                    <a:pt x="607701" y="0"/>
                  </a:lnTo>
                  <a:lnTo>
                    <a:pt x="607701" y="914400"/>
                  </a:lnTo>
                  <a:lnTo>
                    <a:pt x="0" y="914400"/>
                  </a:lnTo>
                  <a:close/>
                </a:path>
              </a:pathLst>
            </a:custGeom>
            <a:blipFill>
              <a:blip r:embed="rId2"/>
              <a:stretch>
                <a:fillRect t="-9316" b="-9316"/>
              </a:stretch>
            </a:blipFill>
          </p:spPr>
        </p:sp>
      </p:grpSp>
      <p:sp>
        <p:nvSpPr>
          <p:cNvPr id="7" name="TextBox 7"/>
          <p:cNvSpPr txBox="1"/>
          <p:nvPr/>
        </p:nvSpPr>
        <p:spPr>
          <a:xfrm>
            <a:off x="12180599" y="660400"/>
            <a:ext cx="1362760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b="1">
                <a:solidFill>
                  <a:srgbClr val="021421"/>
                </a:solidFill>
                <a:latin typeface="Poppins Bold"/>
                <a:ea typeface="Poppins Bold"/>
                <a:cs typeface="Poppins Bold"/>
                <a:sym typeface="Poppins Bold"/>
              </a:rPr>
              <a:t>HOME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4218447" y="660400"/>
            <a:ext cx="1362760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21421"/>
                </a:solidFill>
                <a:latin typeface="Poppins"/>
                <a:ea typeface="Poppins"/>
                <a:cs typeface="Poppins"/>
                <a:sym typeface="Poppins"/>
              </a:rPr>
              <a:t>ABOUT US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6257020" y="660400"/>
            <a:ext cx="1362760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21421"/>
                </a:solidFill>
                <a:latin typeface="Poppins"/>
                <a:ea typeface="Poppins"/>
                <a:cs typeface="Poppins"/>
                <a:sym typeface="Poppins"/>
              </a:rPr>
              <a:t>MORE</a:t>
            </a:r>
          </a:p>
        </p:txBody>
      </p:sp>
      <p:sp>
        <p:nvSpPr>
          <p:cNvPr id="10" name="TextBox 10"/>
          <p:cNvSpPr txBox="1"/>
          <p:nvPr/>
        </p:nvSpPr>
        <p:spPr>
          <a:xfrm rot="-5400000">
            <a:off x="-2244810" y="6837703"/>
            <a:ext cx="5576517" cy="67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79"/>
              </a:lnSpc>
              <a:spcBef>
                <a:spcPct val="0"/>
              </a:spcBef>
            </a:pPr>
            <a:r>
              <a:rPr lang="en-US" sz="3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Data Overview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1645487"/>
            <a:ext cx="10421875" cy="6003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endParaRPr/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Dataset covers 82 companies and 10 sectors.</a:t>
            </a:r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Includes stock prices, market cap, P/E ratios, dividend yields, and trading volumes.</a:t>
            </a:r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Time period: June - July 2025.</a:t>
            </a:r>
          </a:p>
          <a:p>
            <a:pPr marL="669291" lvl="1" indent="-334646" algn="l">
              <a:lnSpc>
                <a:spcPts val="4340"/>
              </a:lnSpc>
              <a:buFont typeface="Arial"/>
              <a:buChar char="•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Key metrics calculated:</a:t>
            </a:r>
          </a:p>
          <a:p>
            <a:pPr marL="1338582" lvl="2" indent="-446194" algn="l">
              <a:lnSpc>
                <a:spcPts val="4340"/>
              </a:lnSpc>
              <a:buFont typeface="Arial"/>
              <a:buChar char="⚬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Daily Return (%) – Open vs Close price.</a:t>
            </a:r>
          </a:p>
          <a:p>
            <a:pPr marL="1338582" lvl="2" indent="-446194" algn="l">
              <a:lnSpc>
                <a:spcPts val="4340"/>
              </a:lnSpc>
              <a:buFont typeface="Arial"/>
              <a:buChar char="⚬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Monthly Return (%) – Change from start to end of month.</a:t>
            </a:r>
          </a:p>
          <a:p>
            <a:pPr marL="1338582" lvl="2" indent="-446194" algn="l">
              <a:lnSpc>
                <a:spcPts val="4340"/>
              </a:lnSpc>
              <a:buFont typeface="Arial"/>
              <a:buChar char="⚬"/>
            </a:pPr>
            <a:r>
              <a:rPr lang="en-US" sz="31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Volatility – Standard deviation of daily returns.</a:t>
            </a:r>
          </a:p>
          <a:p>
            <a:pPr algn="ctr">
              <a:lnSpc>
                <a:spcPts val="4759"/>
              </a:lnSpc>
            </a:pPr>
            <a:endParaRPr lang="en-US" sz="310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586124" y="-468900"/>
            <a:ext cx="8517348" cy="9727200"/>
            <a:chOff x="0" y="0"/>
            <a:chExt cx="757098" cy="86464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57098" cy="864640"/>
            </a:xfrm>
            <a:custGeom>
              <a:avLst/>
              <a:gdLst/>
              <a:ahLst/>
              <a:cxnLst/>
              <a:rect l="l" t="t" r="r" b="b"/>
              <a:pathLst>
                <a:path w="757098" h="864640">
                  <a:moveTo>
                    <a:pt x="0" y="0"/>
                  </a:moveTo>
                  <a:lnTo>
                    <a:pt x="757098" y="0"/>
                  </a:lnTo>
                  <a:lnTo>
                    <a:pt x="757098" y="864640"/>
                  </a:lnTo>
                  <a:lnTo>
                    <a:pt x="0" y="864640"/>
                  </a:lnTo>
                  <a:close/>
                </a:path>
              </a:pathLst>
            </a:custGeom>
            <a:blipFill>
              <a:blip r:embed="rId2">
                <a:alphaModFix amt="84000"/>
              </a:blip>
              <a:stretch>
                <a:fillRect t="-16623" b="-16623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 rot="5400000">
            <a:off x="8453813" y="570038"/>
            <a:ext cx="1380375" cy="18756900"/>
            <a:chOff x="0" y="0"/>
            <a:chExt cx="363555" cy="494008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63555" cy="4940089"/>
            </a:xfrm>
            <a:custGeom>
              <a:avLst/>
              <a:gdLst/>
              <a:ahLst/>
              <a:cxnLst/>
              <a:rect l="l" t="t" r="r" b="b"/>
              <a:pathLst>
                <a:path w="363555" h="4940089">
                  <a:moveTo>
                    <a:pt x="0" y="0"/>
                  </a:moveTo>
                  <a:lnTo>
                    <a:pt x="363555" y="0"/>
                  </a:lnTo>
                  <a:lnTo>
                    <a:pt x="363555" y="4940089"/>
                  </a:lnTo>
                  <a:lnTo>
                    <a:pt x="0" y="4940089"/>
                  </a:lnTo>
                  <a:close/>
                </a:path>
              </a:pathLst>
            </a:custGeom>
            <a:gradFill rotWithShape="1">
              <a:gsLst>
                <a:gs pos="0">
                  <a:srgbClr val="001627">
                    <a:alpha val="0"/>
                  </a:srgbClr>
                </a:gs>
                <a:gs pos="100000">
                  <a:srgbClr val="0B4972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363555" cy="500676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8629321" y="522923"/>
            <a:ext cx="8475539" cy="868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720"/>
              </a:lnSpc>
              <a:spcBef>
                <a:spcPct val="0"/>
              </a:spcBef>
            </a:pPr>
            <a:r>
              <a:rPr lang="en-US" sz="4800" b="1">
                <a:solidFill>
                  <a:srgbClr val="153247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Tools &amp; Technologies Used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46223" y="1930926"/>
            <a:ext cx="8475539" cy="62787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575"/>
              </a:lnSpc>
            </a:pPr>
            <a:r>
              <a:rPr lang="en-US" sz="2553">
                <a:solidFill>
                  <a:srgbClr val="021421"/>
                </a:solidFill>
                <a:latin typeface="Poppins"/>
                <a:ea typeface="Poppins"/>
                <a:cs typeface="Poppins"/>
                <a:sym typeface="Poppins"/>
              </a:rPr>
              <a:t>1. Programming &amp; Analysis</a:t>
            </a:r>
          </a:p>
          <a:p>
            <a:pPr marL="551325" lvl="1" indent="-275663" algn="just">
              <a:lnSpc>
                <a:spcPts val="3575"/>
              </a:lnSpc>
              <a:buFont typeface="Arial"/>
              <a:buChar char="•"/>
            </a:pPr>
            <a:r>
              <a:rPr lang="en-US" sz="2553">
                <a:solidFill>
                  <a:srgbClr val="021421"/>
                </a:solidFill>
                <a:latin typeface="Poppins"/>
                <a:ea typeface="Poppins"/>
                <a:cs typeface="Poppins"/>
                <a:sym typeface="Poppins"/>
              </a:rPr>
              <a:t>Python – main programming language.</a:t>
            </a:r>
          </a:p>
          <a:p>
            <a:pPr marL="551325" lvl="1" indent="-275663" algn="just">
              <a:lnSpc>
                <a:spcPts val="3575"/>
              </a:lnSpc>
              <a:buFont typeface="Arial"/>
              <a:buChar char="•"/>
            </a:pPr>
            <a:r>
              <a:rPr lang="en-US" sz="2553">
                <a:solidFill>
                  <a:srgbClr val="021421"/>
                </a:solidFill>
                <a:latin typeface="Poppins"/>
                <a:ea typeface="Poppins"/>
                <a:cs typeface="Poppins"/>
                <a:sym typeface="Poppins"/>
              </a:rPr>
              <a:t>Pandas – data cleaning, transformation, and analysis.</a:t>
            </a:r>
          </a:p>
          <a:p>
            <a:pPr marL="551325" lvl="1" indent="-275663" algn="just">
              <a:lnSpc>
                <a:spcPts val="3575"/>
              </a:lnSpc>
              <a:buFont typeface="Arial"/>
              <a:buChar char="•"/>
            </a:pPr>
            <a:r>
              <a:rPr lang="en-US" sz="2553">
                <a:solidFill>
                  <a:srgbClr val="021421"/>
                </a:solidFill>
                <a:latin typeface="Poppins"/>
                <a:ea typeface="Poppins"/>
                <a:cs typeface="Poppins"/>
                <a:sym typeface="Poppins"/>
              </a:rPr>
              <a:t>NumPy – numerical computations.</a:t>
            </a:r>
          </a:p>
          <a:p>
            <a:pPr algn="just">
              <a:lnSpc>
                <a:spcPts val="3575"/>
              </a:lnSpc>
            </a:pPr>
            <a:r>
              <a:rPr lang="en-US" sz="2553">
                <a:solidFill>
                  <a:srgbClr val="021421"/>
                </a:solidFill>
                <a:latin typeface="Poppins"/>
                <a:ea typeface="Poppins"/>
                <a:cs typeface="Poppins"/>
                <a:sym typeface="Poppins"/>
              </a:rPr>
              <a:t>2. Visualization</a:t>
            </a:r>
          </a:p>
          <a:p>
            <a:pPr marL="551325" lvl="1" indent="-275663" algn="just">
              <a:lnSpc>
                <a:spcPts val="3575"/>
              </a:lnSpc>
              <a:buFont typeface="Arial"/>
              <a:buChar char="•"/>
            </a:pPr>
            <a:r>
              <a:rPr lang="en-US" sz="2553">
                <a:solidFill>
                  <a:srgbClr val="021421"/>
                </a:solidFill>
                <a:latin typeface="Poppins"/>
                <a:ea typeface="Poppins"/>
                <a:cs typeface="Poppins"/>
                <a:sym typeface="Poppins"/>
              </a:rPr>
              <a:t>Matplotlib – line charts, bar plots, trend visualization.</a:t>
            </a:r>
          </a:p>
          <a:p>
            <a:pPr marL="551325" lvl="1" indent="-275663" algn="just">
              <a:lnSpc>
                <a:spcPts val="3575"/>
              </a:lnSpc>
              <a:buFont typeface="Arial"/>
              <a:buChar char="•"/>
            </a:pPr>
            <a:r>
              <a:rPr lang="en-US" sz="2553">
                <a:solidFill>
                  <a:srgbClr val="021421"/>
                </a:solidFill>
                <a:latin typeface="Poppins"/>
                <a:ea typeface="Poppins"/>
                <a:cs typeface="Poppins"/>
                <a:sym typeface="Poppins"/>
              </a:rPr>
              <a:t>Seaborn – heatmaps, enhanced statistical graphics.</a:t>
            </a:r>
          </a:p>
          <a:p>
            <a:pPr algn="just">
              <a:lnSpc>
                <a:spcPts val="3575"/>
              </a:lnSpc>
            </a:pPr>
            <a:r>
              <a:rPr lang="en-US" sz="2553">
                <a:solidFill>
                  <a:srgbClr val="021421"/>
                </a:solidFill>
                <a:latin typeface="Poppins"/>
                <a:ea typeface="Poppins"/>
                <a:cs typeface="Poppins"/>
                <a:sym typeface="Poppins"/>
              </a:rPr>
              <a:t>3. Environment</a:t>
            </a:r>
          </a:p>
          <a:p>
            <a:pPr marL="551325" lvl="1" indent="-275663" algn="just">
              <a:lnSpc>
                <a:spcPts val="3575"/>
              </a:lnSpc>
              <a:buFont typeface="Arial"/>
              <a:buChar char="•"/>
            </a:pPr>
            <a:r>
              <a:rPr lang="en-US" sz="2553">
                <a:solidFill>
                  <a:srgbClr val="021421"/>
                </a:solidFill>
                <a:latin typeface="Poppins"/>
                <a:ea typeface="Poppins"/>
                <a:cs typeface="Poppins"/>
                <a:sym typeface="Poppins"/>
              </a:rPr>
              <a:t>Jupyter Notebook – code execution, analysis documentation, and visualization integration.</a:t>
            </a:r>
          </a:p>
          <a:p>
            <a:pPr marL="0" lvl="0" indent="0" algn="just">
              <a:lnSpc>
                <a:spcPts val="3575"/>
              </a:lnSpc>
              <a:spcBef>
                <a:spcPct val="0"/>
              </a:spcBef>
            </a:pPr>
            <a:endParaRPr lang="en-US" sz="2553">
              <a:solidFill>
                <a:srgbClr val="02142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614791" y="9458325"/>
            <a:ext cx="5576517" cy="54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Stock Performance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5889" y="90825"/>
            <a:ext cx="18288000" cy="10196175"/>
          </a:xfrm>
          <a:custGeom>
            <a:avLst/>
            <a:gdLst/>
            <a:ahLst/>
            <a:cxnLst/>
            <a:rect l="l" t="t" r="r" b="b"/>
            <a:pathLst>
              <a:path w="18288000" h="10196175">
                <a:moveTo>
                  <a:pt x="0" y="0"/>
                </a:moveTo>
                <a:lnTo>
                  <a:pt x="18288000" y="0"/>
                </a:lnTo>
                <a:lnTo>
                  <a:pt x="18288000" y="10196175"/>
                </a:lnTo>
                <a:lnTo>
                  <a:pt x="0" y="10196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5000"/>
            </a:blip>
            <a:stretch>
              <a:fillRect t="-6014" b="-6014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06440" y="4182263"/>
            <a:ext cx="15752860" cy="16557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797"/>
              </a:lnSpc>
              <a:spcBef>
                <a:spcPct val="0"/>
              </a:spcBef>
            </a:pPr>
            <a:r>
              <a:rPr lang="en-US" sz="914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KEY MARKET INSIGHTS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839" y="90825"/>
            <a:ext cx="18288000" cy="10196175"/>
          </a:xfrm>
          <a:custGeom>
            <a:avLst/>
            <a:gdLst/>
            <a:ahLst/>
            <a:cxnLst/>
            <a:rect l="l" t="t" r="r" b="b"/>
            <a:pathLst>
              <a:path w="18288000" h="10196175">
                <a:moveTo>
                  <a:pt x="0" y="0"/>
                </a:moveTo>
                <a:lnTo>
                  <a:pt x="18288000" y="0"/>
                </a:lnTo>
                <a:lnTo>
                  <a:pt x="18288000" y="10196175"/>
                </a:lnTo>
                <a:lnTo>
                  <a:pt x="0" y="1019617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3000"/>
            </a:blip>
            <a:stretch>
              <a:fillRect t="-6014" b="-601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981826" y="3043679"/>
            <a:ext cx="4133908" cy="1643529"/>
            <a:chOff x="0" y="0"/>
            <a:chExt cx="1088766" cy="43286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88766" cy="432864"/>
            </a:xfrm>
            <a:custGeom>
              <a:avLst/>
              <a:gdLst/>
              <a:ahLst/>
              <a:cxnLst/>
              <a:rect l="l" t="t" r="r" b="b"/>
              <a:pathLst>
                <a:path w="1088766" h="432864">
                  <a:moveTo>
                    <a:pt x="41201" y="0"/>
                  </a:moveTo>
                  <a:lnTo>
                    <a:pt x="1047565" y="0"/>
                  </a:lnTo>
                  <a:cubicBezTo>
                    <a:pt x="1058492" y="0"/>
                    <a:pt x="1068971" y="4341"/>
                    <a:pt x="1076698" y="12068"/>
                  </a:cubicBezTo>
                  <a:cubicBezTo>
                    <a:pt x="1084425" y="19794"/>
                    <a:pt x="1088766" y="30274"/>
                    <a:pt x="1088766" y="41201"/>
                  </a:cubicBezTo>
                  <a:lnTo>
                    <a:pt x="1088766" y="391662"/>
                  </a:lnTo>
                  <a:cubicBezTo>
                    <a:pt x="1088766" y="414417"/>
                    <a:pt x="1070319" y="432864"/>
                    <a:pt x="1047565" y="432864"/>
                  </a:cubicBezTo>
                  <a:lnTo>
                    <a:pt x="41201" y="432864"/>
                  </a:lnTo>
                  <a:cubicBezTo>
                    <a:pt x="30274" y="432864"/>
                    <a:pt x="19794" y="428523"/>
                    <a:pt x="12068" y="420796"/>
                  </a:cubicBezTo>
                  <a:cubicBezTo>
                    <a:pt x="4341" y="413069"/>
                    <a:pt x="0" y="402590"/>
                    <a:pt x="0" y="391662"/>
                  </a:cubicBezTo>
                  <a:lnTo>
                    <a:pt x="0" y="41201"/>
                  </a:lnTo>
                  <a:cubicBezTo>
                    <a:pt x="0" y="30274"/>
                    <a:pt x="4341" y="19794"/>
                    <a:pt x="12068" y="12068"/>
                  </a:cubicBezTo>
                  <a:cubicBezTo>
                    <a:pt x="19794" y="4341"/>
                    <a:pt x="30274" y="0"/>
                    <a:pt x="4120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B4972">
                    <a:alpha val="100000"/>
                  </a:srgbClr>
                </a:gs>
                <a:gs pos="100000">
                  <a:srgbClr val="001627">
                    <a:alpha val="0"/>
                  </a:srgbClr>
                </a:gs>
              </a:gsLst>
              <a:lin ang="2700000"/>
            </a:gradFill>
            <a:ln w="19050" cap="rnd">
              <a:solidFill>
                <a:srgbClr val="2D8BBA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66675"/>
              <a:ext cx="1088766" cy="499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082027" y="3043679"/>
            <a:ext cx="4133908" cy="1643529"/>
            <a:chOff x="0" y="0"/>
            <a:chExt cx="1088766" cy="43286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88766" cy="432864"/>
            </a:xfrm>
            <a:custGeom>
              <a:avLst/>
              <a:gdLst/>
              <a:ahLst/>
              <a:cxnLst/>
              <a:rect l="l" t="t" r="r" b="b"/>
              <a:pathLst>
                <a:path w="1088766" h="432864">
                  <a:moveTo>
                    <a:pt x="41201" y="0"/>
                  </a:moveTo>
                  <a:lnTo>
                    <a:pt x="1047565" y="0"/>
                  </a:lnTo>
                  <a:cubicBezTo>
                    <a:pt x="1058492" y="0"/>
                    <a:pt x="1068971" y="4341"/>
                    <a:pt x="1076698" y="12068"/>
                  </a:cubicBezTo>
                  <a:cubicBezTo>
                    <a:pt x="1084425" y="19794"/>
                    <a:pt x="1088766" y="30274"/>
                    <a:pt x="1088766" y="41201"/>
                  </a:cubicBezTo>
                  <a:lnTo>
                    <a:pt x="1088766" y="391662"/>
                  </a:lnTo>
                  <a:cubicBezTo>
                    <a:pt x="1088766" y="414417"/>
                    <a:pt x="1070319" y="432864"/>
                    <a:pt x="1047565" y="432864"/>
                  </a:cubicBezTo>
                  <a:lnTo>
                    <a:pt x="41201" y="432864"/>
                  </a:lnTo>
                  <a:cubicBezTo>
                    <a:pt x="30274" y="432864"/>
                    <a:pt x="19794" y="428523"/>
                    <a:pt x="12068" y="420796"/>
                  </a:cubicBezTo>
                  <a:cubicBezTo>
                    <a:pt x="4341" y="413069"/>
                    <a:pt x="0" y="402590"/>
                    <a:pt x="0" y="391662"/>
                  </a:cubicBezTo>
                  <a:lnTo>
                    <a:pt x="0" y="41201"/>
                  </a:lnTo>
                  <a:cubicBezTo>
                    <a:pt x="0" y="30274"/>
                    <a:pt x="4341" y="19794"/>
                    <a:pt x="12068" y="12068"/>
                  </a:cubicBezTo>
                  <a:cubicBezTo>
                    <a:pt x="19794" y="4341"/>
                    <a:pt x="30274" y="0"/>
                    <a:pt x="4120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B4972">
                    <a:alpha val="100000"/>
                  </a:srgbClr>
                </a:gs>
                <a:gs pos="100000">
                  <a:srgbClr val="001627">
                    <a:alpha val="0"/>
                  </a:srgbClr>
                </a:gs>
              </a:gsLst>
              <a:lin ang="2700000"/>
            </a:gradFill>
            <a:ln w="19050" cap="rnd">
              <a:solidFill>
                <a:srgbClr val="2D8BBA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1088766" cy="4995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868718" y="2643063"/>
            <a:ext cx="801231" cy="801231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4877584" y="2643063"/>
            <a:ext cx="801231" cy="801231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D8BB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9525"/>
              <a:ext cx="660400" cy="7270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672282" y="1289179"/>
            <a:ext cx="9995335" cy="10528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120"/>
              </a:lnSpc>
              <a:spcBef>
                <a:spcPct val="0"/>
              </a:spcBef>
            </a:pPr>
            <a:r>
              <a:rPr lang="en-US" sz="5800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TOP GAINERS AND LOSERS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189290" y="4058558"/>
            <a:ext cx="3287779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TOP PERFORMERS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2391036" y="4058558"/>
            <a:ext cx="3287779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just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FFFFF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TOP LOSERS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061598" y="2789679"/>
            <a:ext cx="415472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&gt;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5070463" y="2789679"/>
            <a:ext cx="415472" cy="441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499"/>
              </a:lnSpc>
              <a:spcBef>
                <a:spcPct val="0"/>
              </a:spcBef>
            </a:pPr>
            <a:r>
              <a:rPr lang="en-US" sz="2499" b="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&gt;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87795" y="5134883"/>
            <a:ext cx="7290770" cy="24097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6373" lvl="1" indent="-243186" algn="just">
              <a:lnSpc>
                <a:spcPts val="3153"/>
              </a:lnSpc>
              <a:buFont typeface="Arial"/>
              <a:buChar char="•"/>
            </a:pPr>
            <a:r>
              <a:rPr lang="en-US" sz="22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June: Led by Technology &amp; Energy (CRM +0.76%, INTU +0.70%) → growth sentiment strong.</a:t>
            </a:r>
          </a:p>
          <a:p>
            <a:pPr marL="486373" lvl="1" indent="-243186" algn="just">
              <a:lnSpc>
                <a:spcPts val="3153"/>
              </a:lnSpc>
              <a:buFont typeface="Arial"/>
              <a:buChar char="•"/>
            </a:pPr>
            <a:r>
              <a:rPr lang="en-US" sz="225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July: Shift to Consumer Staples &amp; Industrials (KO +0.66%, IBM +0.60%) → investor caution showing.</a:t>
            </a:r>
          </a:p>
          <a:p>
            <a:pPr marL="0" lvl="0" indent="0" algn="just">
              <a:lnSpc>
                <a:spcPts val="3153"/>
              </a:lnSpc>
              <a:spcBef>
                <a:spcPct val="0"/>
              </a:spcBef>
            </a:pPr>
            <a:endParaRPr lang="en-US" sz="2252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0050210" y="5134883"/>
            <a:ext cx="6604512" cy="20097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86373" lvl="1" indent="-243186" algn="just">
              <a:lnSpc>
                <a:spcPts val="3153"/>
              </a:lnSpc>
              <a:buFont typeface="Arial"/>
              <a:buChar char="•"/>
            </a:pPr>
            <a:r>
              <a:rPr lang="en-US" sz="2252" u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June: Healthcare &amp; Financials hit hardest (GILD -0.69%, BLK -0.64%).</a:t>
            </a:r>
          </a:p>
          <a:p>
            <a:pPr marL="486373" lvl="1" indent="-243186" algn="just">
              <a:lnSpc>
                <a:spcPts val="3153"/>
              </a:lnSpc>
              <a:buFont typeface="Arial"/>
              <a:buChar char="•"/>
            </a:pPr>
            <a:r>
              <a:rPr lang="en-US" sz="2252" u="none" strike="noStrike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July: Weakness in Consumer Staples &amp; Healthcare (PM -0.50%, REGN -0.48%).</a:t>
            </a:r>
          </a:p>
          <a:p>
            <a:pPr algn="just">
              <a:lnSpc>
                <a:spcPts val="3153"/>
              </a:lnSpc>
            </a:pPr>
            <a:endParaRPr lang="en-US" sz="2252" u="none" strike="noStrike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344561" y="7487488"/>
            <a:ext cx="16113562" cy="5136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53795" lvl="1" indent="-326897" algn="l">
              <a:lnSpc>
                <a:spcPts val="4239"/>
              </a:lnSpc>
              <a:buFont typeface="Arial"/>
              <a:buChar char="•"/>
            </a:pPr>
            <a:r>
              <a:rPr lang="en-US" sz="302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Shows that individual stock performance can sharply diverge from sector averages.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1675" y="-237050"/>
            <a:ext cx="1380375" cy="10755900"/>
            <a:chOff x="0" y="0"/>
            <a:chExt cx="363555" cy="28328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3555" cy="2832830"/>
            </a:xfrm>
            <a:custGeom>
              <a:avLst/>
              <a:gdLst/>
              <a:ahLst/>
              <a:cxnLst/>
              <a:rect l="l" t="t" r="r" b="b"/>
              <a:pathLst>
                <a:path w="363555" h="2832830">
                  <a:moveTo>
                    <a:pt x="0" y="0"/>
                  </a:moveTo>
                  <a:lnTo>
                    <a:pt x="363555" y="0"/>
                  </a:lnTo>
                  <a:lnTo>
                    <a:pt x="363555" y="2832830"/>
                  </a:lnTo>
                  <a:lnTo>
                    <a:pt x="0" y="2832830"/>
                  </a:lnTo>
                  <a:close/>
                </a:path>
              </a:pathLst>
            </a:custGeom>
            <a:gradFill rotWithShape="1">
              <a:gsLst>
                <a:gs pos="0">
                  <a:srgbClr val="001627">
                    <a:alpha val="0"/>
                  </a:srgbClr>
                </a:gs>
                <a:gs pos="100000">
                  <a:srgbClr val="0B4972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363555" cy="2899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115253" y="3096147"/>
            <a:ext cx="7496377" cy="5893411"/>
            <a:chOff x="0" y="0"/>
            <a:chExt cx="1974354" cy="15521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74354" cy="1552174"/>
            </a:xfrm>
            <a:custGeom>
              <a:avLst/>
              <a:gdLst/>
              <a:ahLst/>
              <a:cxnLst/>
              <a:rect l="l" t="t" r="r" b="b"/>
              <a:pathLst>
                <a:path w="1974354" h="1552174">
                  <a:moveTo>
                    <a:pt x="22721" y="0"/>
                  </a:moveTo>
                  <a:lnTo>
                    <a:pt x="1951634" y="0"/>
                  </a:lnTo>
                  <a:cubicBezTo>
                    <a:pt x="1957660" y="0"/>
                    <a:pt x="1963439" y="2394"/>
                    <a:pt x="1967700" y="6655"/>
                  </a:cubicBezTo>
                  <a:cubicBezTo>
                    <a:pt x="1971960" y="10916"/>
                    <a:pt x="1974354" y="16695"/>
                    <a:pt x="1974354" y="22721"/>
                  </a:cubicBezTo>
                  <a:lnTo>
                    <a:pt x="1974354" y="1529454"/>
                  </a:lnTo>
                  <a:cubicBezTo>
                    <a:pt x="1974354" y="1542002"/>
                    <a:pt x="1964182" y="1552174"/>
                    <a:pt x="1951634" y="1552174"/>
                  </a:cubicBezTo>
                  <a:lnTo>
                    <a:pt x="22721" y="1552174"/>
                  </a:lnTo>
                  <a:cubicBezTo>
                    <a:pt x="16695" y="1552174"/>
                    <a:pt x="10916" y="1549780"/>
                    <a:pt x="6655" y="1545519"/>
                  </a:cubicBezTo>
                  <a:cubicBezTo>
                    <a:pt x="2394" y="1541259"/>
                    <a:pt x="0" y="1535479"/>
                    <a:pt x="0" y="1529454"/>
                  </a:cubicBezTo>
                  <a:lnTo>
                    <a:pt x="0" y="22721"/>
                  </a:lnTo>
                  <a:cubicBezTo>
                    <a:pt x="0" y="16695"/>
                    <a:pt x="2394" y="10916"/>
                    <a:pt x="6655" y="6655"/>
                  </a:cubicBezTo>
                  <a:cubicBezTo>
                    <a:pt x="10916" y="2394"/>
                    <a:pt x="16695" y="0"/>
                    <a:pt x="2272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B4972">
                    <a:alpha val="100000"/>
                  </a:srgbClr>
                </a:gs>
                <a:gs pos="100000">
                  <a:srgbClr val="001627">
                    <a:alpha val="0"/>
                  </a:srgbClr>
                </a:gs>
              </a:gsLst>
              <a:lin ang="2700000"/>
            </a:gradFill>
            <a:ln w="19050" cap="rnd">
              <a:solidFill>
                <a:srgbClr val="2D8BBA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974354" cy="16188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4943" y="3383161"/>
            <a:ext cx="8344535" cy="5319383"/>
          </a:xfrm>
          <a:custGeom>
            <a:avLst/>
            <a:gdLst/>
            <a:ahLst/>
            <a:cxnLst/>
            <a:rect l="l" t="t" r="r" b="b"/>
            <a:pathLst>
              <a:path w="8344535" h="5319383">
                <a:moveTo>
                  <a:pt x="0" y="0"/>
                </a:moveTo>
                <a:lnTo>
                  <a:pt x="8344535" y="0"/>
                </a:lnTo>
                <a:lnTo>
                  <a:pt x="8344535" y="5319383"/>
                </a:lnTo>
                <a:lnTo>
                  <a:pt x="0" y="53193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22" r="-1822"/>
            </a:stretch>
          </a:blipFill>
        </p:spPr>
      </p:sp>
      <p:sp>
        <p:nvSpPr>
          <p:cNvPr id="9" name="TextBox 9"/>
          <p:cNvSpPr txBox="1"/>
          <p:nvPr/>
        </p:nvSpPr>
        <p:spPr>
          <a:xfrm rot="-5400000">
            <a:off x="-2298038" y="6574706"/>
            <a:ext cx="5576517" cy="618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Sector Performance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43635" y="493370"/>
            <a:ext cx="14400729" cy="1500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Which sectors performed best in June vs July 2025?</a:t>
            </a:r>
          </a:p>
          <a:p>
            <a:pPr algn="ctr">
              <a:lnSpc>
                <a:spcPts val="6020"/>
              </a:lnSpc>
            </a:pPr>
            <a:endParaRPr lang="en-US" sz="4300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115253" y="3619057"/>
            <a:ext cx="7496377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Technology led gains in both months, while Healthcare showed mixed results.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Some sectors shifted from growth to decline between June and July.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1675" y="-237050"/>
            <a:ext cx="1380375" cy="10755900"/>
            <a:chOff x="0" y="0"/>
            <a:chExt cx="363555" cy="28328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3555" cy="2832830"/>
            </a:xfrm>
            <a:custGeom>
              <a:avLst/>
              <a:gdLst/>
              <a:ahLst/>
              <a:cxnLst/>
              <a:rect l="l" t="t" r="r" b="b"/>
              <a:pathLst>
                <a:path w="363555" h="2832830">
                  <a:moveTo>
                    <a:pt x="0" y="0"/>
                  </a:moveTo>
                  <a:lnTo>
                    <a:pt x="363555" y="0"/>
                  </a:lnTo>
                  <a:lnTo>
                    <a:pt x="363555" y="2832830"/>
                  </a:lnTo>
                  <a:lnTo>
                    <a:pt x="0" y="2832830"/>
                  </a:lnTo>
                  <a:close/>
                </a:path>
              </a:pathLst>
            </a:custGeom>
            <a:gradFill rotWithShape="1">
              <a:gsLst>
                <a:gs pos="0">
                  <a:srgbClr val="001627">
                    <a:alpha val="0"/>
                  </a:srgbClr>
                </a:gs>
                <a:gs pos="100000">
                  <a:srgbClr val="0B4972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363555" cy="2899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116824" y="2851854"/>
            <a:ext cx="7496377" cy="5893411"/>
            <a:chOff x="0" y="0"/>
            <a:chExt cx="1974354" cy="155217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974354" cy="1552174"/>
            </a:xfrm>
            <a:custGeom>
              <a:avLst/>
              <a:gdLst/>
              <a:ahLst/>
              <a:cxnLst/>
              <a:rect l="l" t="t" r="r" b="b"/>
              <a:pathLst>
                <a:path w="1974354" h="1552174">
                  <a:moveTo>
                    <a:pt x="22721" y="0"/>
                  </a:moveTo>
                  <a:lnTo>
                    <a:pt x="1951634" y="0"/>
                  </a:lnTo>
                  <a:cubicBezTo>
                    <a:pt x="1957660" y="0"/>
                    <a:pt x="1963439" y="2394"/>
                    <a:pt x="1967700" y="6655"/>
                  </a:cubicBezTo>
                  <a:cubicBezTo>
                    <a:pt x="1971960" y="10916"/>
                    <a:pt x="1974354" y="16695"/>
                    <a:pt x="1974354" y="22721"/>
                  </a:cubicBezTo>
                  <a:lnTo>
                    <a:pt x="1974354" y="1529454"/>
                  </a:lnTo>
                  <a:cubicBezTo>
                    <a:pt x="1974354" y="1542002"/>
                    <a:pt x="1964182" y="1552174"/>
                    <a:pt x="1951634" y="1552174"/>
                  </a:cubicBezTo>
                  <a:lnTo>
                    <a:pt x="22721" y="1552174"/>
                  </a:lnTo>
                  <a:cubicBezTo>
                    <a:pt x="16695" y="1552174"/>
                    <a:pt x="10916" y="1549780"/>
                    <a:pt x="6655" y="1545519"/>
                  </a:cubicBezTo>
                  <a:cubicBezTo>
                    <a:pt x="2394" y="1541259"/>
                    <a:pt x="0" y="1535479"/>
                    <a:pt x="0" y="1529454"/>
                  </a:cubicBezTo>
                  <a:lnTo>
                    <a:pt x="0" y="22721"/>
                  </a:lnTo>
                  <a:cubicBezTo>
                    <a:pt x="0" y="16695"/>
                    <a:pt x="2394" y="10916"/>
                    <a:pt x="6655" y="6655"/>
                  </a:cubicBezTo>
                  <a:cubicBezTo>
                    <a:pt x="10916" y="2394"/>
                    <a:pt x="16695" y="0"/>
                    <a:pt x="22721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B4972">
                    <a:alpha val="100000"/>
                  </a:srgbClr>
                </a:gs>
                <a:gs pos="100000">
                  <a:srgbClr val="001627">
                    <a:alpha val="0"/>
                  </a:srgbClr>
                </a:gs>
              </a:gsLst>
              <a:lin ang="2700000"/>
            </a:gradFill>
            <a:ln w="19050" cap="rnd">
              <a:solidFill>
                <a:srgbClr val="2D8BBA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974354" cy="16188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55728" y="3096147"/>
            <a:ext cx="8632496" cy="5404826"/>
          </a:xfrm>
          <a:custGeom>
            <a:avLst/>
            <a:gdLst/>
            <a:ahLst/>
            <a:cxnLst/>
            <a:rect l="l" t="t" r="r" b="b"/>
            <a:pathLst>
              <a:path w="8632496" h="5404826">
                <a:moveTo>
                  <a:pt x="0" y="0"/>
                </a:moveTo>
                <a:lnTo>
                  <a:pt x="8632496" y="0"/>
                </a:lnTo>
                <a:lnTo>
                  <a:pt x="8632496" y="5404825"/>
                </a:lnTo>
                <a:lnTo>
                  <a:pt x="0" y="5404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 rot="-5400000">
            <a:off x="-2298038" y="6574706"/>
            <a:ext cx="5576517" cy="618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Volatility Trends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0453" y="444615"/>
            <a:ext cx="16778049" cy="15005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020"/>
              </a:lnSpc>
            </a:pPr>
            <a:r>
              <a:rPr lang="en-US" sz="43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3. Did market volatility increase or decrease from June to July?</a:t>
            </a:r>
          </a:p>
          <a:p>
            <a:pPr algn="ctr">
              <a:lnSpc>
                <a:spcPts val="6020"/>
              </a:lnSpc>
            </a:pPr>
            <a:endParaRPr lang="en-US" sz="4300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116824" y="3552359"/>
            <a:ext cx="7496377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Energy and Technology sectors had the highest volatility → higher short-term risk and potential return.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Utilities and Consumer Staples sectors remained stable → lower risk profile.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142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51675" y="-237050"/>
            <a:ext cx="1380375" cy="10755900"/>
            <a:chOff x="0" y="0"/>
            <a:chExt cx="363555" cy="283283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3555" cy="2832830"/>
            </a:xfrm>
            <a:custGeom>
              <a:avLst/>
              <a:gdLst/>
              <a:ahLst/>
              <a:cxnLst/>
              <a:rect l="l" t="t" r="r" b="b"/>
              <a:pathLst>
                <a:path w="363555" h="2832830">
                  <a:moveTo>
                    <a:pt x="0" y="0"/>
                  </a:moveTo>
                  <a:lnTo>
                    <a:pt x="363555" y="0"/>
                  </a:lnTo>
                  <a:lnTo>
                    <a:pt x="363555" y="2832830"/>
                  </a:lnTo>
                  <a:lnTo>
                    <a:pt x="0" y="2832830"/>
                  </a:lnTo>
                  <a:close/>
                </a:path>
              </a:pathLst>
            </a:custGeom>
            <a:gradFill rotWithShape="1">
              <a:gsLst>
                <a:gs pos="0">
                  <a:srgbClr val="001627">
                    <a:alpha val="0"/>
                  </a:srgbClr>
                </a:gs>
                <a:gs pos="100000">
                  <a:srgbClr val="0B4972">
                    <a:alpha val="100000"/>
                  </a:srgbClr>
                </a:gs>
              </a:gsLst>
              <a:lin ang="5400000"/>
            </a:gradFill>
          </p:spPr>
        </p:sp>
        <p:sp>
          <p:nvSpPr>
            <p:cNvPr id="4" name="TextBox 4"/>
            <p:cNvSpPr txBox="1"/>
            <p:nvPr/>
          </p:nvSpPr>
          <p:spPr>
            <a:xfrm>
              <a:off x="0" y="-66675"/>
              <a:ext cx="363555" cy="289950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24124" y="1866900"/>
            <a:ext cx="7110276" cy="7624480"/>
            <a:chOff x="0" y="0"/>
            <a:chExt cx="1347625" cy="2008094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7625" cy="2008094"/>
            </a:xfrm>
            <a:custGeom>
              <a:avLst/>
              <a:gdLst/>
              <a:ahLst/>
              <a:cxnLst/>
              <a:rect l="l" t="t" r="r" b="b"/>
              <a:pathLst>
                <a:path w="1347625" h="2008094">
                  <a:moveTo>
                    <a:pt x="33287" y="0"/>
                  </a:moveTo>
                  <a:lnTo>
                    <a:pt x="1314338" y="0"/>
                  </a:lnTo>
                  <a:cubicBezTo>
                    <a:pt x="1332722" y="0"/>
                    <a:pt x="1347625" y="14903"/>
                    <a:pt x="1347625" y="33287"/>
                  </a:cubicBezTo>
                  <a:lnTo>
                    <a:pt x="1347625" y="1974806"/>
                  </a:lnTo>
                  <a:cubicBezTo>
                    <a:pt x="1347625" y="1993190"/>
                    <a:pt x="1332722" y="2008094"/>
                    <a:pt x="1314338" y="2008094"/>
                  </a:cubicBezTo>
                  <a:lnTo>
                    <a:pt x="33287" y="2008094"/>
                  </a:lnTo>
                  <a:cubicBezTo>
                    <a:pt x="14903" y="2008094"/>
                    <a:pt x="0" y="1993190"/>
                    <a:pt x="0" y="1974806"/>
                  </a:cubicBezTo>
                  <a:lnTo>
                    <a:pt x="0" y="33287"/>
                  </a:lnTo>
                  <a:cubicBezTo>
                    <a:pt x="0" y="14903"/>
                    <a:pt x="14903" y="0"/>
                    <a:pt x="33287" y="0"/>
                  </a:cubicBezTo>
                  <a:close/>
                </a:path>
              </a:pathLst>
            </a:custGeom>
            <a:gradFill rotWithShape="1">
              <a:gsLst>
                <a:gs pos="0">
                  <a:srgbClr val="0B4972">
                    <a:alpha val="100000"/>
                  </a:srgbClr>
                </a:gs>
                <a:gs pos="100000">
                  <a:srgbClr val="001627">
                    <a:alpha val="0"/>
                  </a:srgbClr>
                </a:gs>
              </a:gsLst>
              <a:lin ang="2700000"/>
            </a:gradFill>
            <a:ln w="19050" cap="rnd">
              <a:solidFill>
                <a:srgbClr val="2D8BBA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66675"/>
              <a:ext cx="1347625" cy="2074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0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9753602" y="2605734"/>
            <a:ext cx="8000998" cy="5498621"/>
          </a:xfrm>
          <a:custGeom>
            <a:avLst/>
            <a:gdLst/>
            <a:ahLst/>
            <a:cxnLst/>
            <a:rect l="l" t="t" r="r" b="b"/>
            <a:pathLst>
              <a:path w="5896881" h="3901265">
                <a:moveTo>
                  <a:pt x="0" y="0"/>
                </a:moveTo>
                <a:lnTo>
                  <a:pt x="5896881" y="0"/>
                </a:lnTo>
                <a:lnTo>
                  <a:pt x="5896881" y="3901265"/>
                </a:lnTo>
                <a:lnTo>
                  <a:pt x="0" y="390126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 rot="-5400000">
            <a:off x="-2298038" y="6574706"/>
            <a:ext cx="5576517" cy="6184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Volatility Trends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27975" y="67799"/>
            <a:ext cx="17660025" cy="19799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320"/>
              </a:lnSpc>
            </a:pPr>
            <a:r>
              <a:rPr lang="en-US" sz="3800" b="1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How did market volatility differ between June and July 2025, both on average and across individual tickers?</a:t>
            </a:r>
          </a:p>
          <a:p>
            <a:pPr algn="ctr">
              <a:lnSpc>
                <a:spcPts val="5320"/>
              </a:lnSpc>
            </a:pPr>
            <a:endParaRPr lang="en-US" sz="3800" b="1">
              <a:solidFill>
                <a:srgbClr val="FFFFFF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76401" y="2605734"/>
            <a:ext cx="5896882" cy="54986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Market volatility was higher in June than July.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Some stable-sector stocks showed above-average volatility.</a:t>
            </a:r>
          </a:p>
          <a:p>
            <a:pPr marL="734059" lvl="1" indent="-367030" algn="ctr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Some high-volatility sector stocks stayed below market volatility.</a:t>
            </a:r>
          </a:p>
          <a:p>
            <a:pPr algn="ctr">
              <a:lnSpc>
                <a:spcPts val="4759"/>
              </a:lnSpc>
            </a:pPr>
            <a:endParaRPr lang="en-US" sz="3399" dirty="0">
              <a:solidFill>
                <a:srgbClr val="FFFFFF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774</Words>
  <Application>Microsoft Office PowerPoint</Application>
  <PresentationFormat>Custom</PresentationFormat>
  <Paragraphs>88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Canva Sans</vt:lpstr>
      <vt:lpstr>Poppins</vt:lpstr>
      <vt:lpstr>Calibri</vt:lpstr>
      <vt:lpstr>Arial</vt:lpstr>
      <vt:lpstr>Poppins Medium</vt:lpstr>
      <vt:lpstr>Poppins Bold</vt:lpstr>
      <vt:lpstr>Marcellus</vt:lpstr>
      <vt:lpstr>Canva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Gradient Simple Modern Tech Geometric Business Data Analyst Presentation</dc:title>
  <cp:lastModifiedBy>Grace orizu</cp:lastModifiedBy>
  <cp:revision>3</cp:revision>
  <dcterms:created xsi:type="dcterms:W3CDTF">2006-08-16T00:00:00Z</dcterms:created>
  <dcterms:modified xsi:type="dcterms:W3CDTF">2025-09-09T12:51:39Z</dcterms:modified>
  <dc:identifier>DAGv_9xtNGE</dc:identifier>
</cp:coreProperties>
</file>