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7" r:id="rId13"/>
    <p:sldId id="262" r:id="rId14"/>
    <p:sldId id="263" r:id="rId15"/>
    <p:sldId id="264" r:id="rId16"/>
    <p:sldId id="265" r:id="rId17"/>
    <p:sldId id="266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"/>
          <p:cNvGrpSpPr/>
          <p:nvPr/>
        </p:nvGrpSpPr>
        <p:grpSpPr>
          <a:xfrm>
            <a:off x="-329760" y="-59400"/>
            <a:ext cx="12515400" cy="6923160"/>
            <a:chOff x="-329760" y="-59400"/>
            <a:chExt cx="12515400" cy="6923160"/>
          </a:xfrm>
        </p:grpSpPr>
        <p:sp>
          <p:nvSpPr>
            <p:cNvPr id="27" name="CustomShape 2"/>
            <p:cNvSpPr/>
            <p:nvPr/>
          </p:nvSpPr>
          <p:spPr>
            <a:xfrm>
              <a:off x="-329760" y="1290960"/>
              <a:ext cx="9702000" cy="557280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160" cy="484812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200" cy="508284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3800" cy="632124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000" cy="68076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240" cy="692316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360" cy="684648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600" cy="61380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200" cy="686556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4720" cy="35208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6840" cy="686556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 cap="rnd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400" cy="21312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 cap="rnd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040" cy="687024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600" cy="686556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400" cy="686088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120" cy="274140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560" cy="255456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4680" cy="135756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600" cy="53388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7720" cy="4477680"/>
            <a:chOff x="1669320" y="1186560"/>
            <a:chExt cx="884772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040" cy="715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3200" y="5313960"/>
              <a:ext cx="406440" cy="3502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4840" cy="3321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888480" y="3005280"/>
            <a:ext cx="34981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63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 cap="rnd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4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85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127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 cap="rnd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8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149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53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227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 cap="rnd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8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249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2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253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291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 cap="rnd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 cap="rnd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2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313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1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2089080" y="1287360"/>
            <a:ext cx="7666560" cy="5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0" anchor="b">
            <a:normAutofit fontScale="91500" lnSpcReduction="10000"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Rockwell"/>
              </a:rPr>
              <a:t>                        </a:t>
            </a:r>
            <a:r>
              <a:rPr lang="fr-FR" sz="2400" b="0" strike="noStrike" spc="-1">
                <a:solidFill>
                  <a:srgbClr val="FFFFFF"/>
                </a:solidFill>
                <a:latin typeface="Rockwell"/>
              </a:rPr>
              <a:t>P#3 - Dév. Data IA - Simplon Clermont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759320" y="3906360"/>
            <a:ext cx="8672760" cy="13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>
            <a:normAutofit fontScale="93000"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>
                <a:solidFill>
                  <a:srgbClr val="FFFEFF"/>
                </a:solidFill>
                <a:latin typeface="Rockwell"/>
              </a:rPr>
              <a:t>Réalisé par:                                                                                       Encadré par: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>
                <a:solidFill>
                  <a:srgbClr val="FFFEFF"/>
                </a:solidFill>
                <a:latin typeface="Rockwell"/>
              </a:rPr>
              <a:t>   - Orkaelle HARDELIN                                                                  -  David RIGAUDIE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>
                <a:solidFill>
                  <a:srgbClr val="FFFEFF"/>
                </a:solidFill>
                <a:latin typeface="Rockwell"/>
              </a:rPr>
              <a:t>   - Mohamed EL ARBI RABAH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1911600" y="2228040"/>
            <a:ext cx="8679240" cy="149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0" anchor="b">
            <a:normAutofit lnSpcReduction="10000"/>
          </a:bodyPr>
          <a:lstStyle/>
          <a:p>
            <a:pPr algn="ctr">
              <a:lnSpc>
                <a:spcPct val="80000"/>
              </a:lnSpc>
            </a:pPr>
            <a:r>
              <a:rPr lang="fr-FR" sz="5400" b="0" strike="noStrike" spc="-151">
                <a:solidFill>
                  <a:srgbClr val="FFFEFF"/>
                </a:solidFill>
                <a:latin typeface="Calibri Light"/>
                <a:ea typeface="DejaVu Sans"/>
              </a:rPr>
              <a:t>France Holidays </a:t>
            </a:r>
            <a:br/>
            <a:r>
              <a:rPr lang="fr-FR" sz="5400" b="0" strike="noStrike" spc="-151">
                <a:solidFill>
                  <a:srgbClr val="FFFEFF"/>
                </a:solidFill>
                <a:latin typeface="Calibri Light"/>
                <a:ea typeface="DejaVu Sans"/>
              </a:rPr>
              <a:t>(COV-19)</a:t>
            </a:r>
            <a:endParaRPr lang="fr-FR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391"/>
          <p:cNvPicPr/>
          <p:nvPr/>
        </p:nvPicPr>
        <p:blipFill>
          <a:blip r:embed="rId2"/>
          <a:stretch/>
        </p:blipFill>
        <p:spPr>
          <a:xfrm>
            <a:off x="5976000" y="0"/>
            <a:ext cx="4845960" cy="685728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76400A94-AF79-4450-A896-9199C1DC77DE}"/>
              </a:ext>
            </a:extLst>
          </p:cNvPr>
          <p:cNvSpPr/>
          <p:nvPr/>
        </p:nvSpPr>
        <p:spPr>
          <a:xfrm>
            <a:off x="888480" y="1750979"/>
            <a:ext cx="3315600" cy="414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2000" spc="-1" dirty="0">
                <a:solidFill>
                  <a:schemeClr val="bg1"/>
                </a:solidFill>
                <a:latin typeface="Arial"/>
              </a:rPr>
              <a:t>Algorithme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96BF424-3DD2-43E2-9B1B-C79E65D2BC82}"/>
              </a:ext>
            </a:extLst>
          </p:cNvPr>
          <p:cNvSpPr/>
          <p:nvPr/>
        </p:nvSpPr>
        <p:spPr>
          <a:xfrm>
            <a:off x="888480" y="233226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 dirty="0">
                <a:solidFill>
                  <a:srgbClr val="FFFEFF"/>
                </a:solidFill>
                <a:latin typeface="Calibri Light"/>
              </a:rPr>
              <a:t>Réalisation de la solution</a:t>
            </a:r>
            <a:endParaRPr lang="fr-F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Table 2"/>
          <p:cNvGraphicFramePr/>
          <p:nvPr/>
        </p:nvGraphicFramePr>
        <p:xfrm>
          <a:off x="5107680" y="1236960"/>
          <a:ext cx="6281640" cy="3899520"/>
        </p:xfrm>
        <a:graphic>
          <a:graphicData uri="http://schemas.openxmlformats.org/drawingml/2006/table">
            <a:tbl>
              <a:tblPr/>
              <a:tblGrid>
                <a:gridCol w="209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latin typeface="Arial"/>
                        </a:rPr>
                        <a:t>Rapide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latin typeface="Arial"/>
                        </a:rPr>
                        <a:t>Écologique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Ville départ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Gap (05)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Chaumont (52)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Heure départ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03/08/20 - 11:11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03/08/20 - 06:15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Heure arrivée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19/08/20 - 00:30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01/09/20 - 19:18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3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Durée totale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15j, 13H, 19m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29j, 12H, 11m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6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Co2 (gEC)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latin typeface="Arial"/>
                        </a:rPr>
                        <a:t>368 195,4812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latin typeface="Arial"/>
                        </a:rPr>
                        <a:t>245 470,1456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CustomShape 1">
            <a:extLst>
              <a:ext uri="{FF2B5EF4-FFF2-40B4-BE49-F238E27FC236}">
                <a16:creationId xmlns:a16="http://schemas.microsoft.com/office/drawing/2014/main" id="{9FA4CFC9-C67E-41F5-9A5B-5F55E9890506}"/>
              </a:ext>
            </a:extLst>
          </p:cNvPr>
          <p:cNvSpPr/>
          <p:nvPr/>
        </p:nvSpPr>
        <p:spPr>
          <a:xfrm>
            <a:off x="888480" y="233226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 dirty="0">
                <a:solidFill>
                  <a:srgbClr val="FFFEFF"/>
                </a:solidFill>
                <a:latin typeface="Calibri Light"/>
              </a:rPr>
              <a:t>Réalisation de la solution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9960A75A-B54B-4FC1-B8A4-DE88C191ED8F}"/>
              </a:ext>
            </a:extLst>
          </p:cNvPr>
          <p:cNvSpPr/>
          <p:nvPr/>
        </p:nvSpPr>
        <p:spPr>
          <a:xfrm>
            <a:off x="888480" y="1750979"/>
            <a:ext cx="3315600" cy="414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2000" spc="-1" dirty="0">
                <a:solidFill>
                  <a:schemeClr val="bg1"/>
                </a:solidFill>
                <a:latin typeface="Arial"/>
              </a:rPr>
              <a:t>Résultats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>
                <a:solidFill>
                  <a:srgbClr val="FFFEFF"/>
                </a:solidFill>
                <a:latin typeface="Calibri Light"/>
              </a:rPr>
              <a:t>Conclusion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5118480" y="803160"/>
            <a:ext cx="6281280" cy="5266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Perspectives:</a:t>
            </a:r>
          </a:p>
          <a:p>
            <a:pPr marL="743670" lvl="1" indent="-28575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Rockwell"/>
              </a:rPr>
              <a:t>Améliorer la solution actuelle en optimisant l’algorithme afin de réduire la durée du trajet.</a:t>
            </a:r>
          </a:p>
          <a:p>
            <a:pPr marL="743670" lvl="1" indent="-28575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pc="-1" dirty="0">
                <a:solidFill>
                  <a:srgbClr val="000000"/>
                </a:solidFill>
                <a:latin typeface="Rockwell"/>
              </a:rPr>
              <a:t>Ajouter de nouvelles fonctionnalités afin de donner le choix aux utilisateurs de personnaliser la recherche du trajet.</a:t>
            </a:r>
          </a:p>
          <a:p>
            <a:pPr marL="743670" lvl="1" indent="-28575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000000"/>
                </a:solidFill>
                <a:latin typeface="Rockwell"/>
              </a:rPr>
              <a:t>Introduire l’IA </a:t>
            </a:r>
            <a:r>
              <a:rPr lang="fr-FR" spc="-1" dirty="0">
                <a:solidFill>
                  <a:srgbClr val="000000"/>
                </a:solidFill>
                <a:latin typeface="Rockwell"/>
              </a:rPr>
              <a:t>pour prévoir les éventuels retards. </a:t>
            </a:r>
            <a:endParaRPr lang="fr-FR" b="0" strike="noStrike" spc="-1" dirty="0">
              <a:solidFill>
                <a:srgbClr val="000000"/>
              </a:solidFill>
              <a:latin typeface="Rockwel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</a:pPr>
            <a:r>
              <a:rPr lang="fr-FR" spc="-1" dirty="0">
                <a:solidFill>
                  <a:srgbClr val="000000"/>
                </a:solidFill>
                <a:latin typeface="Rockwell"/>
              </a:rPr>
              <a:t>  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>
                <a:solidFill>
                  <a:srgbClr val="FFFEFF"/>
                </a:solidFill>
                <a:latin typeface="Calibri Light"/>
              </a:rPr>
              <a:t>Plan de travail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118480" y="803160"/>
            <a:ext cx="6281280" cy="52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Rockwell"/>
              </a:rPr>
              <a:t>Introduction</a:t>
            </a:r>
            <a:endParaRPr lang="fr-FR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Rockwell"/>
              </a:rPr>
              <a:t>Conception de la Solution </a:t>
            </a:r>
            <a:endParaRPr lang="fr-FR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Rockwell"/>
              </a:rPr>
              <a:t>Réalisation de la Solution</a:t>
            </a:r>
            <a:endParaRPr lang="fr-FR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Rockwell"/>
              </a:rPr>
              <a:t>Conclusion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>
                <a:solidFill>
                  <a:srgbClr val="FFFEFF"/>
                </a:solidFill>
                <a:latin typeface="Calibri Light"/>
              </a:rPr>
              <a:t>Introduction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824000" y="1129004"/>
            <a:ext cx="6737400" cy="4292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fr-FR" sz="1800" b="1" strike="noStrike" spc="-1" dirty="0">
                <a:solidFill>
                  <a:srgbClr val="000000"/>
                </a:solidFill>
                <a:latin typeface="Rockwell"/>
              </a:rPr>
              <a:t>Problématique</a:t>
            </a:r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Arial"/>
              <a:buChar char="•"/>
            </a:pPr>
            <a:r>
              <a:rPr lang="fr-FR" sz="1600" b="0" strike="noStrike" spc="-1" dirty="0">
                <a:solidFill>
                  <a:srgbClr val="000000"/>
                </a:solidFill>
                <a:latin typeface="Rockwell"/>
              </a:rPr>
              <a:t> Suite à la situation sanitaire à cause de Cov-19</a:t>
            </a:r>
            <a:endParaRPr lang="fr-FR" sz="1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fr-FR" sz="1600" b="0" strike="noStrike" spc="-1" dirty="0">
                <a:solidFill>
                  <a:srgbClr val="000000"/>
                </a:solidFill>
                <a:latin typeface="Rockwell"/>
              </a:rPr>
              <a:t>      les Français préfèrent de passer leurs vacances d’été   </a:t>
            </a:r>
            <a:endParaRPr lang="fr-FR" sz="1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fr-FR" sz="1600" b="0" strike="noStrike" spc="-1" dirty="0">
                <a:solidFill>
                  <a:srgbClr val="000000"/>
                </a:solidFill>
                <a:latin typeface="Rockwell"/>
              </a:rPr>
              <a:t>      en France.  </a:t>
            </a:r>
            <a:endParaRPr lang="fr-FR" sz="1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Arial"/>
              <a:buChar char="•"/>
            </a:pPr>
            <a:r>
              <a:rPr lang="fr-FR" sz="1600" b="0" strike="noStrike" spc="-1" dirty="0">
                <a:solidFill>
                  <a:srgbClr val="000000"/>
                </a:solidFill>
                <a:latin typeface="Rockwell"/>
              </a:rPr>
              <a:t>Voyager uniquement par les transports en commun (SNCF).</a:t>
            </a:r>
          </a:p>
          <a:p>
            <a:pPr marL="72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</a:pPr>
            <a:r>
              <a:rPr lang="fr-FR" b="1" strike="noStrike" spc="-1" dirty="0">
                <a:solidFill>
                  <a:srgbClr val="000000"/>
                </a:solidFill>
                <a:latin typeface="Rockwell"/>
              </a:rPr>
              <a:t>Objectifs</a:t>
            </a:r>
            <a:r>
              <a:rPr lang="fr-FR" b="0" strike="noStrike" spc="-1" dirty="0">
                <a:solidFill>
                  <a:srgbClr val="000000"/>
                </a:solidFill>
                <a:latin typeface="Rockwell"/>
              </a:rPr>
              <a:t>:</a:t>
            </a:r>
            <a:endParaRPr lang="fr-FR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Arial"/>
              <a:buChar char="•"/>
            </a:pPr>
            <a:r>
              <a:rPr lang="fr-FR" sz="1600" b="0" strike="noStrike" spc="-1" dirty="0">
                <a:solidFill>
                  <a:srgbClr val="000000"/>
                </a:solidFill>
                <a:latin typeface="Rockwell"/>
              </a:rPr>
              <a:t>Réaliser une carte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Rockwell"/>
              </a:rPr>
              <a:t>map</a:t>
            </a:r>
            <a:r>
              <a:rPr lang="fr-FR" sz="1600" b="0" strike="noStrike" spc="-1" dirty="0">
                <a:solidFill>
                  <a:srgbClr val="000000"/>
                </a:solidFill>
                <a:latin typeface="Rockwell"/>
              </a:rPr>
              <a:t>) pour visiter toutes les préfectures en proposant :</a:t>
            </a:r>
            <a:endParaRPr lang="fr-FR" sz="1600" b="0" strike="noStrike" spc="-1" dirty="0">
              <a:latin typeface="Arial"/>
            </a:endParaRPr>
          </a:p>
          <a:p>
            <a:pPr marL="1257480" lvl="2" indent="-34236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Calibri Light"/>
              <a:buAutoNum type="arabicPeriod"/>
            </a:pPr>
            <a:r>
              <a:rPr lang="fr-FR" sz="1400" b="0" strike="noStrike" spc="-1" dirty="0">
                <a:solidFill>
                  <a:srgbClr val="000000"/>
                </a:solidFill>
                <a:latin typeface="Rockwell"/>
              </a:rPr>
              <a:t>le trajet le plus rapide en terme du temps.</a:t>
            </a:r>
            <a:endParaRPr lang="fr-FR" sz="1400" b="0" strike="noStrike" spc="-1" dirty="0">
              <a:latin typeface="Arial"/>
            </a:endParaRPr>
          </a:p>
          <a:p>
            <a:pPr marL="1257480" lvl="2" indent="-34236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Calibri Light"/>
              <a:buAutoNum type="arabicPeriod"/>
            </a:pPr>
            <a:r>
              <a:rPr lang="fr-FR" sz="1400" b="0" strike="noStrike" spc="-1" dirty="0">
                <a:solidFill>
                  <a:srgbClr val="000000"/>
                </a:solidFill>
                <a:latin typeface="Rockwell"/>
              </a:rPr>
              <a:t>le trajet avec moins d’émission de Co2.                   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>
                <a:solidFill>
                  <a:srgbClr val="FFFEFF"/>
                </a:solidFill>
                <a:latin typeface="Calibri Light"/>
              </a:rPr>
              <a:t>Conception de la solution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536360" y="803160"/>
            <a:ext cx="6863040" cy="52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Rockwell"/>
              </a:rPr>
              <a:t>Architecture de la solution 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608000" y="1576080"/>
            <a:ext cx="6791760" cy="3994200"/>
          </a:xfrm>
          <a:prstGeom prst="rect">
            <a:avLst/>
          </a:prstGeom>
          <a:gradFill rotWithShape="0">
            <a:gsLst>
              <a:gs pos="0">
                <a:srgbClr val="FECDCC"/>
              </a:gs>
              <a:gs pos="100000">
                <a:srgbClr val="FE807F"/>
              </a:gs>
            </a:gsLst>
            <a:lin ang="5400000"/>
          </a:gradFill>
          <a:ln>
            <a:solidFill>
              <a:srgbClr val="EC19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64" name="Picture 6"/>
          <p:cNvPicPr/>
          <p:nvPr/>
        </p:nvPicPr>
        <p:blipFill>
          <a:blip r:embed="rId2"/>
          <a:stretch/>
        </p:blipFill>
        <p:spPr>
          <a:xfrm>
            <a:off x="4960440" y="2304360"/>
            <a:ext cx="622800" cy="478800"/>
          </a:xfrm>
          <a:prstGeom prst="rect">
            <a:avLst/>
          </a:prstGeom>
          <a:ln>
            <a:noFill/>
          </a:ln>
        </p:spPr>
      </p:pic>
      <p:pic>
        <p:nvPicPr>
          <p:cNvPr id="365" name="Picture 8"/>
          <p:cNvPicPr/>
          <p:nvPr/>
        </p:nvPicPr>
        <p:blipFill>
          <a:blip r:embed="rId2"/>
          <a:stretch/>
        </p:blipFill>
        <p:spPr>
          <a:xfrm>
            <a:off x="4960440" y="3094200"/>
            <a:ext cx="622800" cy="478800"/>
          </a:xfrm>
          <a:prstGeom prst="rect">
            <a:avLst/>
          </a:prstGeom>
          <a:ln>
            <a:noFill/>
          </a:ln>
        </p:spPr>
      </p:pic>
      <p:pic>
        <p:nvPicPr>
          <p:cNvPr id="366" name="Picture 10"/>
          <p:cNvPicPr/>
          <p:nvPr/>
        </p:nvPicPr>
        <p:blipFill>
          <a:blip r:embed="rId3"/>
          <a:stretch/>
        </p:blipFill>
        <p:spPr>
          <a:xfrm>
            <a:off x="4883040" y="3899160"/>
            <a:ext cx="791640" cy="708480"/>
          </a:xfrm>
          <a:prstGeom prst="rect">
            <a:avLst/>
          </a:prstGeom>
          <a:ln>
            <a:noFill/>
          </a:ln>
        </p:spPr>
      </p:pic>
      <p:sp>
        <p:nvSpPr>
          <p:cNvPr id="367" name="CustomShape 4"/>
          <p:cNvSpPr/>
          <p:nvPr/>
        </p:nvSpPr>
        <p:spPr>
          <a:xfrm>
            <a:off x="4788720" y="3508920"/>
            <a:ext cx="1186920" cy="31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Rockwell"/>
                <a:ea typeface="DejaVu Sans"/>
              </a:rPr>
              <a:t>Départements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4960440" y="4676400"/>
            <a:ext cx="791640" cy="25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Rockwell"/>
                <a:ea typeface="DejaVu Sans"/>
              </a:rPr>
              <a:t>API SNCF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5009040" y="2759760"/>
            <a:ext cx="622800" cy="221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Rockwell"/>
                <a:ea typeface="DejaVu Sans"/>
              </a:rPr>
              <a:t>Villes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4559400" y="1765080"/>
            <a:ext cx="1424880" cy="38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2060"/>
                </a:solidFill>
                <a:latin typeface="Rockwell"/>
                <a:ea typeface="DejaVu Sans"/>
              </a:rPr>
              <a:t>Sources de Données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371" name="Picture 20"/>
          <p:cNvPicPr/>
          <p:nvPr/>
        </p:nvPicPr>
        <p:blipFill>
          <a:blip r:embed="rId4"/>
          <a:stretch/>
        </p:blipFill>
        <p:spPr>
          <a:xfrm>
            <a:off x="6607800" y="2492640"/>
            <a:ext cx="2241000" cy="1837440"/>
          </a:xfrm>
          <a:prstGeom prst="rect">
            <a:avLst/>
          </a:prstGeom>
          <a:ln>
            <a:noFill/>
          </a:ln>
        </p:spPr>
      </p:pic>
      <p:sp>
        <p:nvSpPr>
          <p:cNvPr id="372" name="CustomShape 8"/>
          <p:cNvSpPr/>
          <p:nvPr/>
        </p:nvSpPr>
        <p:spPr>
          <a:xfrm rot="1797600">
            <a:off x="5722200" y="2566800"/>
            <a:ext cx="728640" cy="1969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9"/>
          <p:cNvSpPr/>
          <p:nvPr/>
        </p:nvSpPr>
        <p:spPr>
          <a:xfrm>
            <a:off x="5707080" y="3207240"/>
            <a:ext cx="728640" cy="2131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0"/>
          <p:cNvSpPr/>
          <p:nvPr/>
        </p:nvSpPr>
        <p:spPr>
          <a:xfrm rot="20035800">
            <a:off x="5745600" y="3953160"/>
            <a:ext cx="728640" cy="2203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11"/>
          <p:cNvSpPr/>
          <p:nvPr/>
        </p:nvSpPr>
        <p:spPr>
          <a:xfrm>
            <a:off x="6940800" y="1765080"/>
            <a:ext cx="1424880" cy="38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2060"/>
                </a:solidFill>
                <a:latin typeface="Rockwell"/>
                <a:ea typeface="DejaVu Sans"/>
              </a:rPr>
              <a:t>Zone de Stockage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6" name="CustomShape 12"/>
          <p:cNvSpPr/>
          <p:nvPr/>
        </p:nvSpPr>
        <p:spPr>
          <a:xfrm>
            <a:off x="7221240" y="4348080"/>
            <a:ext cx="1014480" cy="58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Rockwell"/>
                <a:ea typeface="DejaVu Sans"/>
              </a:rPr>
              <a:t>Oracle Cloud   DataBase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" name="CustomShape 13"/>
          <p:cNvSpPr/>
          <p:nvPr/>
        </p:nvSpPr>
        <p:spPr>
          <a:xfrm>
            <a:off x="8803800" y="3207240"/>
            <a:ext cx="728640" cy="2131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4"/>
          <p:cNvSpPr/>
          <p:nvPr/>
        </p:nvSpPr>
        <p:spPr>
          <a:xfrm>
            <a:off x="9645840" y="1764720"/>
            <a:ext cx="1424880" cy="38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2060"/>
                </a:solidFill>
                <a:latin typeface="Rockwell"/>
                <a:ea typeface="DejaVu Sans"/>
              </a:rPr>
              <a:t>Restitution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379" name="Picture 35"/>
          <p:cNvPicPr/>
          <p:nvPr/>
        </p:nvPicPr>
        <p:blipFill>
          <a:blip r:embed="rId5"/>
          <a:stretch/>
        </p:blipFill>
        <p:spPr>
          <a:xfrm>
            <a:off x="9578880" y="2398320"/>
            <a:ext cx="1723680" cy="1695600"/>
          </a:xfrm>
          <a:prstGeom prst="rect">
            <a:avLst/>
          </a:prstGeom>
          <a:ln>
            <a:noFill/>
          </a:ln>
        </p:spPr>
      </p:pic>
      <p:sp>
        <p:nvSpPr>
          <p:cNvPr id="380" name="CustomShape 15"/>
          <p:cNvSpPr/>
          <p:nvPr/>
        </p:nvSpPr>
        <p:spPr>
          <a:xfrm>
            <a:off x="9948600" y="4348080"/>
            <a:ext cx="1014480" cy="58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Rockwell"/>
                <a:ea typeface="DejaVu Sans"/>
              </a:rPr>
              <a:t>Page Web (Maps)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9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>
                <a:solidFill>
                  <a:srgbClr val="FFFEFF"/>
                </a:solidFill>
                <a:latin typeface="Calibri Light"/>
              </a:rPr>
              <a:t>Conception de la solution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118480" y="803160"/>
            <a:ext cx="6281280" cy="51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Rockwell"/>
              </a:rPr>
              <a:t>Modèle Conceptuel de données: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383" name="Picture 382"/>
          <p:cNvPicPr/>
          <p:nvPr/>
        </p:nvPicPr>
        <p:blipFill>
          <a:blip r:embed="rId2"/>
          <a:stretch/>
        </p:blipFill>
        <p:spPr>
          <a:xfrm>
            <a:off x="4536000" y="1224000"/>
            <a:ext cx="7580520" cy="539964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15AB00-3EF5-48F4-BDF4-4B657DC0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64" y="3780162"/>
            <a:ext cx="2195720" cy="679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 dirty="0">
                <a:solidFill>
                  <a:srgbClr val="FFFEFF"/>
                </a:solidFill>
                <a:latin typeface="Calibri Light"/>
              </a:rPr>
              <a:t>Réalisation de la solution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4715391" y="936000"/>
            <a:ext cx="6684369" cy="4287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pc="-1" dirty="0">
                <a:solidFill>
                  <a:srgbClr val="000000"/>
                </a:solidFill>
                <a:latin typeface="Rockwell"/>
              </a:rPr>
              <a:t>Architecture technique de la solution</a:t>
            </a:r>
            <a:r>
              <a:rPr lang="fr-FR" b="1" spc="-1" dirty="0">
                <a:solidFill>
                  <a:srgbClr val="000000"/>
                </a:solidFill>
                <a:latin typeface="Rockwell"/>
              </a:rPr>
              <a:t>:</a:t>
            </a: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</a:pPr>
            <a:endParaRPr lang="fr-FR" sz="1800" b="1" strike="noStrike" spc="-1" dirty="0">
              <a:solidFill>
                <a:srgbClr val="000000"/>
              </a:solidFill>
              <a:latin typeface="Rockwel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lang="fr-FR" b="1" spc="-1" dirty="0">
              <a:solidFill>
                <a:srgbClr val="000000"/>
              </a:solidFill>
              <a:latin typeface="Rockwel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lang="fr-FR" sz="1800" b="1" strike="noStrike" spc="-1" dirty="0">
              <a:solidFill>
                <a:srgbClr val="000000"/>
              </a:solidFill>
              <a:latin typeface="Rockwel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lang="fr-FR" b="1" spc="-1" dirty="0">
              <a:solidFill>
                <a:srgbClr val="000000"/>
              </a:solidFill>
              <a:latin typeface="Rockwel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fr-FR" sz="1800" b="0" strike="noStrike" spc="-1" dirty="0">
                <a:latin typeface="Arial"/>
              </a:rPr>
              <a:t>Vs code                      Oracle cloud              Leaflet </a:t>
            </a:r>
            <a:r>
              <a:rPr lang="fr-FR" spc="-1" dirty="0" err="1">
                <a:latin typeface="Arial"/>
              </a:rPr>
              <a:t>M</a:t>
            </a:r>
            <a:r>
              <a:rPr lang="fr-FR" sz="1800" b="0" strike="noStrike" spc="-1" dirty="0" err="1">
                <a:latin typeface="Arial"/>
              </a:rPr>
              <a:t>ap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" name="Rectangle à coins arrondis 4">
            <a:extLst>
              <a:ext uri="{FF2B5EF4-FFF2-40B4-BE49-F238E27FC236}">
                <a16:creationId xmlns:a16="http://schemas.microsoft.com/office/drawing/2014/main" id="{C9A925F9-FF9D-475F-8F9A-3DCE27623E7C}"/>
              </a:ext>
            </a:extLst>
          </p:cNvPr>
          <p:cNvSpPr/>
          <p:nvPr/>
        </p:nvSpPr>
        <p:spPr>
          <a:xfrm>
            <a:off x="4715391" y="2186518"/>
            <a:ext cx="1743378" cy="1115385"/>
          </a:xfrm>
          <a:prstGeom prst="roundRect">
            <a:avLst/>
          </a:prstGeom>
          <a:solidFill>
            <a:srgbClr val="FF0909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Environnement de développement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379ED-1157-4EBF-819C-E15332E2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40" y="3514310"/>
            <a:ext cx="916981" cy="99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FEA361-F97F-48E3-BD6A-3008E5197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43" y="3514309"/>
            <a:ext cx="826397" cy="996323"/>
          </a:xfrm>
          <a:prstGeom prst="rect">
            <a:avLst/>
          </a:prstGeom>
        </p:spPr>
      </p:pic>
      <p:sp>
        <p:nvSpPr>
          <p:cNvPr id="13" name="Rectangle à coins arrondis 4">
            <a:extLst>
              <a:ext uri="{FF2B5EF4-FFF2-40B4-BE49-F238E27FC236}">
                <a16:creationId xmlns:a16="http://schemas.microsoft.com/office/drawing/2014/main" id="{A2A23656-1648-49B2-BCB4-A7148A54A1B6}"/>
              </a:ext>
            </a:extLst>
          </p:cNvPr>
          <p:cNvSpPr/>
          <p:nvPr/>
        </p:nvSpPr>
        <p:spPr>
          <a:xfrm>
            <a:off x="6787560" y="2186518"/>
            <a:ext cx="1622576" cy="1115385"/>
          </a:xfrm>
          <a:prstGeom prst="roundRect">
            <a:avLst/>
          </a:prstGeom>
          <a:solidFill>
            <a:srgbClr val="FF090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20">
            <a:extLst>
              <a:ext uri="{FF2B5EF4-FFF2-40B4-BE49-F238E27FC236}">
                <a16:creationId xmlns:a16="http://schemas.microsoft.com/office/drawing/2014/main" id="{1A224837-50E8-4C01-9641-49CA24533F2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28222" y="3398232"/>
            <a:ext cx="1741251" cy="1197774"/>
          </a:xfrm>
          <a:prstGeom prst="rect">
            <a:avLst/>
          </a:prstGeom>
          <a:ln>
            <a:noFill/>
          </a:ln>
        </p:spPr>
      </p:pic>
      <p:sp>
        <p:nvSpPr>
          <p:cNvPr id="16" name="Rectangle à coins arrondis 4">
            <a:extLst>
              <a:ext uri="{FF2B5EF4-FFF2-40B4-BE49-F238E27FC236}">
                <a16:creationId xmlns:a16="http://schemas.microsoft.com/office/drawing/2014/main" id="{A8BAA558-4312-409A-947B-11F715F4448A}"/>
              </a:ext>
            </a:extLst>
          </p:cNvPr>
          <p:cNvSpPr/>
          <p:nvPr/>
        </p:nvSpPr>
        <p:spPr>
          <a:xfrm>
            <a:off x="8973041" y="2186518"/>
            <a:ext cx="1746840" cy="1115385"/>
          </a:xfrm>
          <a:prstGeom prst="roundRect">
            <a:avLst/>
          </a:prstGeom>
          <a:solidFill>
            <a:srgbClr val="FF090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8F82A7-9FEF-46AE-855F-8C5F50D88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30" y="3577860"/>
            <a:ext cx="1741251" cy="86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 dirty="0">
                <a:solidFill>
                  <a:srgbClr val="FFFEFF"/>
                </a:solidFill>
                <a:latin typeface="Calibri Light"/>
              </a:rPr>
              <a:t>Réalisation de la solution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147663" y="1168391"/>
            <a:ext cx="6281280" cy="452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1" strike="noStrike" spc="-1" dirty="0">
                <a:solidFill>
                  <a:srgbClr val="000000"/>
                </a:solidFill>
                <a:latin typeface="Rockwell"/>
              </a:rPr>
              <a:t>Librairies Python :</a:t>
            </a:r>
            <a:endParaRPr lang="fr-FR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Rockwell"/>
              </a:rPr>
              <a:t>datetime</a:t>
            </a:r>
            <a:endParaRPr lang="fr-FR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csv</a:t>
            </a:r>
            <a:endParaRPr lang="fr-FR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Rockwell"/>
              </a:rPr>
              <a:t>requests</a:t>
            </a:r>
            <a:endParaRPr lang="fr-FR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Rockwell"/>
              </a:rPr>
              <a:t>cx_Oracle</a:t>
            </a:r>
            <a:endParaRPr lang="fr-FR" sz="1800" b="0" strike="noStrike" spc="-1" dirty="0">
              <a:solidFill>
                <a:srgbClr val="000000"/>
              </a:solidFill>
              <a:latin typeface="Rockwel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fr-FR" spc="-1" dirty="0" err="1">
                <a:solidFill>
                  <a:srgbClr val="000000"/>
                </a:solidFill>
                <a:latin typeface="Rockwell"/>
              </a:rPr>
              <a:t>Folium</a:t>
            </a:r>
            <a:endParaRPr lang="fr-FR" sz="1800" b="0" strike="noStrike" spc="-1" dirty="0">
              <a:solidFill>
                <a:srgbClr val="000000"/>
              </a:solidFill>
              <a:latin typeface="Rockwel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fr-FR" spc="-1" dirty="0">
              <a:solidFill>
                <a:srgbClr val="000000"/>
              </a:solidFill>
              <a:latin typeface="Rockwel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fr-FR" sz="1800" b="0" strike="noStrike" spc="-1" dirty="0">
              <a:solidFill>
                <a:srgbClr val="000000"/>
              </a:solidFill>
              <a:latin typeface="Rockwel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fr-FR" spc="-1" dirty="0">
              <a:solidFill>
                <a:srgbClr val="000000"/>
              </a:solidFill>
              <a:latin typeface="Rockwel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fr-FR" sz="1800" b="0" strike="noStrike" spc="-1" dirty="0">
              <a:solidFill>
                <a:srgbClr val="000000"/>
              </a:solidFill>
              <a:latin typeface="Rockwel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91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2"/>
          <p:cNvSpPr/>
          <p:nvPr/>
        </p:nvSpPr>
        <p:spPr>
          <a:xfrm>
            <a:off x="5118480" y="803160"/>
            <a:ext cx="6281280" cy="52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TextShape 3"/>
          <p:cNvSpPr txBox="1"/>
          <p:nvPr/>
        </p:nvSpPr>
        <p:spPr>
          <a:xfrm>
            <a:off x="5118480" y="1388880"/>
            <a:ext cx="5366880" cy="313786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FF0000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>
                <a:solidFill>
                  <a:srgbClr val="000000"/>
                </a:solidFill>
                <a:latin typeface="Rockwell"/>
              </a:rPr>
              <a:t>3 villes sans gare :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        Bobigny → Pantin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        Dignes les Bains → Manosque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        Privas → Montélimar</a:t>
            </a:r>
            <a:endParaRPr lang="fr-FR" sz="1800" b="0" strike="noStrike" spc="-1" dirty="0">
              <a:latin typeface="Arial"/>
            </a:endParaRPr>
          </a:p>
          <a:p>
            <a:endParaRPr lang="fr-FR" sz="1800" b="0" strike="noStrike" spc="-1" dirty="0">
              <a:latin typeface="Arial"/>
            </a:endParaRPr>
          </a:p>
          <a:p>
            <a:pPr marL="216000" indent="-216000">
              <a:buClr>
                <a:srgbClr val="FF0000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>
                <a:solidFill>
                  <a:srgbClr val="000000"/>
                </a:solidFill>
                <a:latin typeface="Rockwell"/>
              </a:rPr>
              <a:t>Villes isolées :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      Création de “priorités”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 </a:t>
            </a:r>
            <a:endParaRPr lang="fr-FR" sz="1800" b="0" strike="noStrike" spc="-1" dirty="0">
              <a:latin typeface="Arial"/>
            </a:endParaRPr>
          </a:p>
          <a:p>
            <a:pPr marL="216000" indent="-216000">
              <a:buClr>
                <a:srgbClr val="FF0000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>
                <a:solidFill>
                  <a:srgbClr val="000000"/>
                </a:solidFill>
                <a:latin typeface="Rockwell"/>
              </a:rPr>
              <a:t>Limite API (5000 requêtes quotidiennes) :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       Algo simplifié</a:t>
            </a:r>
            <a:endParaRPr lang="fr-FR" sz="1800" b="0" strike="noStrike" spc="-1" dirty="0">
              <a:latin typeface="Arial"/>
            </a:endParaRPr>
          </a:p>
          <a:p>
            <a:endParaRPr lang="fr-FR" sz="18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28906048-1771-4186-B950-CD023F28EE0A}"/>
              </a:ext>
            </a:extLst>
          </p:cNvPr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 dirty="0">
                <a:solidFill>
                  <a:srgbClr val="FFFEFF"/>
                </a:solidFill>
                <a:latin typeface="Calibri Light"/>
              </a:rPr>
              <a:t>Réalisation de la solution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3DFD4B55-A20D-4D9B-B907-F1216A31A557}"/>
              </a:ext>
            </a:extLst>
          </p:cNvPr>
          <p:cNvSpPr/>
          <p:nvPr/>
        </p:nvSpPr>
        <p:spPr>
          <a:xfrm>
            <a:off x="888480" y="1750979"/>
            <a:ext cx="3315600" cy="414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2000" b="0" strike="noStrike" spc="-1" dirty="0">
                <a:solidFill>
                  <a:schemeClr val="bg1"/>
                </a:solidFill>
                <a:latin typeface="Arial"/>
              </a:rPr>
              <a:t>Points de blocage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endParaRPr lang="fr-FR" sz="4000" b="0" strike="noStrike" spc="-1" dirty="0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118480" y="1177047"/>
            <a:ext cx="6281280" cy="404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Départ le 03 août 2020 à 06:00:00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Tester plusieurs villes de départ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Rockwell"/>
              </a:rPr>
              <a:t>parmis</a:t>
            </a:r>
            <a:r>
              <a:rPr lang="fr-FR" sz="1800" b="0" strike="noStrike" spc="-1" dirty="0">
                <a:solidFill>
                  <a:srgbClr val="000000"/>
                </a:solidFill>
                <a:latin typeface="Rockwell"/>
              </a:rPr>
              <a:t> les villes isolées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C9B0913-B7AA-4AB2-A0C1-C12358E783FC}"/>
              </a:ext>
            </a:extLst>
          </p:cNvPr>
          <p:cNvSpPr/>
          <p:nvPr/>
        </p:nvSpPr>
        <p:spPr>
          <a:xfrm>
            <a:off x="888480" y="233226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4000" b="0" strike="noStrike" spc="-151" dirty="0">
                <a:solidFill>
                  <a:srgbClr val="FFFEFF"/>
                </a:solidFill>
                <a:latin typeface="Calibri Light"/>
              </a:rPr>
              <a:t>Réalisation de la solution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C10E8CA-E396-4F63-A826-A4E170CBBEF1}"/>
              </a:ext>
            </a:extLst>
          </p:cNvPr>
          <p:cNvSpPr/>
          <p:nvPr/>
        </p:nvSpPr>
        <p:spPr>
          <a:xfrm>
            <a:off x="888480" y="1750979"/>
            <a:ext cx="3315600" cy="414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fr-FR" sz="2000" b="0" strike="noStrike" spc="-1" dirty="0">
                <a:solidFill>
                  <a:schemeClr val="bg1"/>
                </a:solidFill>
                <a:latin typeface="Arial"/>
              </a:rPr>
              <a:t>Hypothèse de départ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1061</TotalTime>
  <Words>366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 Light</vt:lpstr>
      <vt:lpstr>Rockwell</vt:lpstr>
      <vt:lpstr>Symbol</vt:lpstr>
      <vt:lpstr>Tahoma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 Holidays (C</dc:title>
  <dc:subject/>
  <dc:creator>Mohamed EL ARBI RABAH</dc:creator>
  <dc:description/>
  <cp:lastModifiedBy>Mohamed EL ARBI RABAH</cp:lastModifiedBy>
  <cp:revision>48</cp:revision>
  <dcterms:created xsi:type="dcterms:W3CDTF">2020-07-26T08:47:26Z</dcterms:created>
  <dcterms:modified xsi:type="dcterms:W3CDTF">2020-07-30T20:19:56Z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