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1.xml.rels" ContentType="application/vnd.openxmlformats-package.relationships+xml"/>
  <Override PartName="/ppt/slideLayouts/slideLayout1.xml" ContentType="application/vnd.openxmlformats-officedocument.presentationml.slideLayout+xml"/>
  <Override PartName="/ppt/slides/slide1.xml" ContentType="application/vnd.openxmlformats-officedocument.presentationml.slide+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tandard">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CDBACBE-A57C-477D-B3FC-F81705EB48E2}" type="slidenum">
              <a:t>&lt;#&gt;</a:t>
            </a:fld>
          </a:p>
        </p:txBody>
      </p:sp>
      <p:sp>
        <p:nvSpPr>
          <p:cNvPr id="4" name="PlaceHolder 3"/>
          <p:cNvSpPr>
            <a:spLocks noGrp="1"/>
          </p:cNvSpPr>
          <p:nvPr>
            <p:ph type="dt" idx="1"/>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GB" sz="4400" strike="noStrike" u="none">
                <a:solidFill>
                  <a:srgbClr val="000000"/>
                </a:solidFill>
                <a:effectLst/>
                <a:uFillTx/>
                <a:latin typeface="Arial"/>
              </a:rPr>
              <a:t>Cliquez pour éditer le format du texte-titre</a:t>
            </a:r>
            <a:endParaRPr b="0" lang="en-GB" sz="4400" strike="noStrike" u="none">
              <a:solidFill>
                <a:srgbClr val="000000"/>
              </a:solidFill>
              <a:effectLst/>
              <a:uFillTx/>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trike="noStrike" u="none">
                <a:solidFill>
                  <a:srgbClr val="000000"/>
                </a:solidFill>
                <a:effectLst/>
                <a:uFillTx/>
                <a:latin typeface="Arial"/>
              </a:rPr>
              <a:t>Cliquez pour éditer le format du plan de texte</a:t>
            </a:r>
            <a:endParaRPr b="0" lang="en-GB"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GB" sz="2800" strike="noStrike" u="none">
                <a:solidFill>
                  <a:srgbClr val="000000"/>
                </a:solidFill>
                <a:effectLst/>
                <a:uFillTx/>
                <a:latin typeface="Arial"/>
              </a:rPr>
              <a:t>Second niveau de plan</a:t>
            </a:r>
            <a:endParaRPr b="0" lang="en-GB"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GB" sz="2400" strike="noStrike" u="none">
                <a:solidFill>
                  <a:srgbClr val="000000"/>
                </a:solidFill>
                <a:effectLst/>
                <a:uFillTx/>
                <a:latin typeface="Arial"/>
              </a:rPr>
              <a:t>Troisième niveau de plan</a:t>
            </a:r>
            <a:endParaRPr b="0" lang="en-GB"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GB" sz="2000" strike="noStrike" u="none">
                <a:solidFill>
                  <a:srgbClr val="000000"/>
                </a:solidFill>
                <a:effectLst/>
                <a:uFillTx/>
                <a:latin typeface="Arial"/>
              </a:rPr>
              <a:t>Quatrième niveau de plan</a:t>
            </a:r>
            <a:endParaRPr b="0" lang="en-GB"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GB" sz="2000" strike="noStrike" u="none">
                <a:solidFill>
                  <a:srgbClr val="000000"/>
                </a:solidFill>
                <a:effectLst/>
                <a:uFillTx/>
                <a:latin typeface="Arial"/>
              </a:rPr>
              <a:t>Cinquième niveau de plan</a:t>
            </a:r>
            <a:endParaRPr b="0" lang="en-GB"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GB" sz="2000" strike="noStrike" u="none">
                <a:solidFill>
                  <a:srgbClr val="000000"/>
                </a:solidFill>
                <a:effectLst/>
                <a:uFillTx/>
                <a:latin typeface="Arial"/>
              </a:rPr>
              <a:t>Sixième niveau de plan</a:t>
            </a:r>
            <a:endParaRPr b="0" lang="en-GB"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GB" sz="2000" strike="noStrike" u="none">
                <a:solidFill>
                  <a:srgbClr val="000000"/>
                </a:solidFill>
                <a:effectLst/>
                <a:uFillTx/>
                <a:latin typeface="Arial"/>
              </a:rPr>
              <a:t>Septième niveau de plan</a:t>
            </a:r>
            <a:endParaRPr b="0" lang="en-GB" sz="2000" strike="noStrike" u="none">
              <a:solidFill>
                <a:srgbClr val="000000"/>
              </a:solidFill>
              <a:effectLst/>
              <a:uFillTx/>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GB" sz="1400" strike="noStrike" u="none">
                <a:solidFill>
                  <a:srgbClr val="000000"/>
                </a:solidFill>
                <a:effectLst/>
                <a:uFillTx/>
                <a:latin typeface="Times New Roman"/>
              </a:defRPr>
            </a:lvl1pPr>
          </a:lstStyle>
          <a:p>
            <a:pPr indent="0">
              <a:buNone/>
            </a:pPr>
            <a:r>
              <a:rPr b="0" lang="en-GB" sz="1400" strike="noStrike" u="none">
                <a:solidFill>
                  <a:srgbClr val="000000"/>
                </a:solidFill>
                <a:effectLst/>
                <a:uFillTx/>
                <a:latin typeface="Times New Roman"/>
              </a:rPr>
              <a:t>&lt;date/heure&gt;</a:t>
            </a:r>
            <a:endParaRPr b="0" lang="en-GB" sz="1400" strike="noStrike" u="none">
              <a:solidFill>
                <a:srgbClr val="000000"/>
              </a:solidFill>
              <a:effectLst/>
              <a:uFillTx/>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GB" sz="1400" strike="noStrike" u="none">
                <a:solidFill>
                  <a:srgbClr val="000000"/>
                </a:solidFill>
                <a:effectLst/>
                <a:uFillTx/>
                <a:latin typeface="Times New Roman"/>
              </a:defRPr>
            </a:lvl1pPr>
          </a:lstStyle>
          <a:p>
            <a:pPr indent="0" algn="ctr">
              <a:buNone/>
            </a:pPr>
            <a:r>
              <a:rPr b="0" lang="en-GB" sz="1400" strike="noStrike" u="none">
                <a:solidFill>
                  <a:srgbClr val="000000"/>
                </a:solidFill>
                <a:effectLst/>
                <a:uFillTx/>
                <a:latin typeface="Times New Roman"/>
              </a:rPr>
              <a:t>&lt;pied de page&gt;</a:t>
            </a:r>
            <a:endParaRPr b="0" lang="en-GB" sz="1400" strike="noStrike" u="none">
              <a:solidFill>
                <a:srgbClr val="000000"/>
              </a:solidFill>
              <a:effectLst/>
              <a:uFillTx/>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GB" sz="1400" strike="noStrike" u="none">
                <a:solidFill>
                  <a:srgbClr val="000000"/>
                </a:solidFill>
                <a:effectLst/>
                <a:uFillTx/>
                <a:latin typeface="Times New Roman"/>
              </a:defRPr>
            </a:lvl1pPr>
          </a:lstStyle>
          <a:p>
            <a:pPr indent="0" algn="r">
              <a:buNone/>
            </a:pPr>
            <a:fld id="{23AD0C30-2EB6-444F-9BF2-094D362193BA}" type="slidenum">
              <a:rPr b="0" lang="en-GB" sz="1400" strike="noStrike" u="none">
                <a:solidFill>
                  <a:srgbClr val="000000"/>
                </a:solidFill>
                <a:effectLst/>
                <a:uFillTx/>
                <a:latin typeface="Times New Roman"/>
              </a:rPr>
              <a:t>&lt;numéro&gt;</a:t>
            </a:fld>
            <a:endParaRPr b="0" lang="en-GB"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aa946"/>
        </a:solidFill>
      </p:bgPr>
    </p:bg>
    <p:spTree>
      <p:nvGrpSpPr>
        <p:cNvPr id="1" name=""/>
        <p:cNvGrpSpPr/>
        <p:nvPr/>
      </p:nvGrpSpPr>
      <p:grpSpPr>
        <a:xfrm>
          <a:off x="0" y="0"/>
          <a:ext cx="0" cy="0"/>
          <a:chOff x="0" y="0"/>
          <a:chExt cx="0" cy="0"/>
        </a:xfrm>
      </p:grpSpPr>
      <p:sp>
        <p:nvSpPr>
          <p:cNvPr id="5" name=""/>
          <p:cNvSpPr txBox="1"/>
          <p:nvPr/>
        </p:nvSpPr>
        <p:spPr>
          <a:xfrm>
            <a:off x="1620000" y="1080000"/>
            <a:ext cx="7020000" cy="792000"/>
          </a:xfrm>
          <a:prstGeom prst="rect">
            <a:avLst/>
          </a:prstGeom>
          <a:noFill/>
          <a:ln w="72000">
            <a:solidFill>
              <a:srgbClr val="1c1c1c"/>
            </a:solidFill>
            <a:round/>
          </a:ln>
        </p:spPr>
        <p:txBody>
          <a:bodyPr lIns="126000" rIns="126000" tIns="81000" bIns="81000" anchor="ctr" anchorCtr="1">
            <a:spAutoFit/>
          </a:bodyPr>
          <a:p>
            <a:pPr algn="ctr"/>
            <a:r>
              <a:rPr b="1" lang="zxx" sz="2400" strike="noStrike" u="none">
                <a:solidFill>
                  <a:srgbClr val="ff0000"/>
                </a:solidFill>
                <a:effectLst/>
                <a:uFillTx/>
                <a:latin typeface="Fira Code Medium"/>
              </a:rPr>
              <a:t>Web fundamentals Checkpoint</a:t>
            </a:r>
            <a:endParaRPr b="1" lang="zxx" sz="2400" strike="noStrike" u="none">
              <a:solidFill>
                <a:srgbClr val="ff0000"/>
              </a:solidFill>
              <a:effectLst/>
              <a:uFillTx/>
              <a:latin typeface="Fira Code Medium"/>
            </a:endParaRPr>
          </a:p>
        </p:txBody>
      </p:sp>
      <p:sp>
        <p:nvSpPr>
          <p:cNvPr id="6" name=""/>
          <p:cNvSpPr txBox="1"/>
          <p:nvPr/>
        </p:nvSpPr>
        <p:spPr>
          <a:xfrm>
            <a:off x="1440000" y="2520000"/>
            <a:ext cx="7020000" cy="2589840"/>
          </a:xfrm>
          <a:prstGeom prst="rect">
            <a:avLst/>
          </a:prstGeom>
          <a:noFill/>
          <a:ln w="0">
            <a:noFill/>
          </a:ln>
        </p:spPr>
        <p:txBody>
          <a:bodyPr lIns="90000" rIns="90000" tIns="45000" bIns="45000" anchor="t" anchorCtr="1">
            <a:spAutoFit/>
          </a:bodyPr>
          <a:p>
            <a:pPr algn="ctr"/>
            <a:r>
              <a:rPr b="1" lang="zxx" sz="1800" strike="noStrike" u="sng">
                <a:solidFill>
                  <a:srgbClr val="ff0000"/>
                </a:solidFill>
                <a:effectLst/>
                <a:uFillTx/>
                <a:latin typeface="Fira Code Medium"/>
              </a:rPr>
              <a:t>Questions</a:t>
            </a:r>
            <a:endParaRPr b="0" lang="zxx" sz="1800" strike="noStrike" u="none">
              <a:solidFill>
                <a:srgbClr val="000000"/>
              </a:solidFill>
              <a:effectLst/>
              <a:uFillTx/>
              <a:latin typeface="Arial"/>
            </a:endParaRPr>
          </a:p>
          <a:p>
            <a:endParaRPr b="0" lang="zxx" sz="1800" strike="noStrike" u="none">
              <a:solidFill>
                <a:srgbClr val="000000"/>
              </a:solidFill>
              <a:effectLst/>
              <a:uFillTx/>
              <a:latin typeface="Arial"/>
            </a:endParaRPr>
          </a:p>
          <a:p>
            <a:r>
              <a:rPr b="0" lang="zxx" sz="1800" strike="noStrike" u="none">
                <a:solidFill>
                  <a:srgbClr val="000000"/>
                </a:solidFill>
                <a:effectLst/>
                <a:uFillTx/>
                <a:latin typeface="Fira Code Medium"/>
              </a:rPr>
              <a:t>1- How does the web work ?</a:t>
            </a:r>
            <a:endParaRPr b="0" lang="zxx" sz="1800" strike="noStrike" u="none">
              <a:solidFill>
                <a:srgbClr val="000000"/>
              </a:solidFill>
              <a:effectLst/>
              <a:uFillTx/>
              <a:latin typeface="Arial"/>
            </a:endParaRPr>
          </a:p>
          <a:p>
            <a:endParaRPr b="0" lang="zxx" sz="1800" strike="noStrike" u="none">
              <a:solidFill>
                <a:srgbClr val="000000"/>
              </a:solidFill>
              <a:effectLst/>
              <a:uFillTx/>
              <a:latin typeface="Arial"/>
            </a:endParaRPr>
          </a:p>
          <a:p>
            <a:r>
              <a:rPr b="0" lang="zxx" sz="1800" strike="noStrike" u="none">
                <a:solidFill>
                  <a:srgbClr val="000000"/>
                </a:solidFill>
                <a:effectLst/>
                <a:uFillTx/>
                <a:latin typeface="Fira Code Medium"/>
              </a:rPr>
              <a:t>2- What do you need to be a good web developer ?</a:t>
            </a:r>
            <a:endParaRPr b="0" lang="zxx" sz="1800" strike="noStrike" u="none">
              <a:solidFill>
                <a:srgbClr val="000000"/>
              </a:solidFill>
              <a:effectLst/>
              <a:uFillTx/>
              <a:latin typeface="Arial"/>
            </a:endParaRPr>
          </a:p>
          <a:p>
            <a:endParaRPr b="0" lang="zxx" sz="1800" strike="noStrike" u="none">
              <a:solidFill>
                <a:srgbClr val="000000"/>
              </a:solidFill>
              <a:effectLst/>
              <a:uFillTx/>
              <a:latin typeface="Arial"/>
            </a:endParaRPr>
          </a:p>
          <a:p>
            <a:r>
              <a:rPr b="0" lang="zxx" sz="1800" strike="noStrike" u="none">
                <a:solidFill>
                  <a:srgbClr val="000000"/>
                </a:solidFill>
                <a:effectLst/>
                <a:uFillTx/>
                <a:latin typeface="Fira Code Medium"/>
              </a:rPr>
              <a:t>3- Why did you choose to learn web development ? </a:t>
            </a:r>
            <a:endParaRPr b="0" lang="zxx"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 name=""/>
          <p:cNvSpPr txBox="1"/>
          <p:nvPr/>
        </p:nvSpPr>
        <p:spPr>
          <a:xfrm>
            <a:off x="360000" y="540000"/>
            <a:ext cx="4500000" cy="540000"/>
          </a:xfrm>
          <a:prstGeom prst="rect">
            <a:avLst/>
          </a:prstGeom>
          <a:noFill/>
          <a:ln w="0">
            <a:noFill/>
          </a:ln>
        </p:spPr>
        <p:txBody>
          <a:bodyPr lIns="90000" rIns="90000" tIns="45000" bIns="45000" anchor="t">
            <a:spAutoFit/>
          </a:bodyPr>
          <a:p>
            <a:r>
              <a:rPr b="1" lang="zxx" sz="1800" strike="noStrike" u="none">
                <a:solidFill>
                  <a:srgbClr val="ff0000"/>
                </a:solidFill>
                <a:effectLst/>
                <a:uFillTx/>
                <a:latin typeface="Fira Code Medium"/>
              </a:rPr>
              <a:t>1- How does the web work ?</a:t>
            </a:r>
            <a:endParaRPr b="1" lang="zxx" sz="1800" strike="noStrike" u="none">
              <a:solidFill>
                <a:srgbClr val="ff0000"/>
              </a:solidFill>
              <a:effectLst/>
              <a:uFillTx/>
              <a:latin typeface="Fira Code Medium"/>
            </a:endParaRPr>
          </a:p>
        </p:txBody>
      </p:sp>
      <p:sp>
        <p:nvSpPr>
          <p:cNvPr id="8" name=""/>
          <p:cNvSpPr txBox="1"/>
          <p:nvPr/>
        </p:nvSpPr>
        <p:spPr>
          <a:xfrm>
            <a:off x="360000" y="1080000"/>
            <a:ext cx="4860000" cy="4320000"/>
          </a:xfrm>
          <a:prstGeom prst="rect">
            <a:avLst/>
          </a:prstGeom>
          <a:noFill/>
          <a:ln w="0">
            <a:noFill/>
          </a:ln>
        </p:spPr>
        <p:txBody>
          <a:bodyPr lIns="90000" rIns="90000" tIns="45000" bIns="45000" anchor="t">
            <a:spAutoFit/>
          </a:bodyPr>
          <a:p>
            <a:r>
              <a:rPr b="0" lang="zxx" sz="1500" strike="noStrike" u="none">
                <a:solidFill>
                  <a:srgbClr val="000000"/>
                </a:solidFill>
                <a:effectLst/>
                <a:uFillTx/>
                <a:latin typeface="Fira Code"/>
              </a:rPr>
              <a:t>The web is based on a client-server architecture. </a:t>
            </a:r>
            <a:endParaRPr b="0" lang="zxx" sz="1500" strike="noStrike" u="none">
              <a:solidFill>
                <a:srgbClr val="000000"/>
              </a:solidFill>
              <a:effectLst/>
              <a:uFillTx/>
              <a:latin typeface="Fira Code"/>
            </a:endParaRPr>
          </a:p>
          <a:p>
            <a:endParaRPr b="0" lang="zxx" sz="1500" strike="noStrike" u="none">
              <a:solidFill>
                <a:srgbClr val="000000"/>
              </a:solidFill>
              <a:effectLst/>
              <a:uFillTx/>
              <a:latin typeface="Fira Code"/>
            </a:endParaRPr>
          </a:p>
          <a:p>
            <a:pPr marL="216000" indent="-216000">
              <a:buClr>
                <a:srgbClr val="000000"/>
              </a:buClr>
              <a:buSzPct val="45000"/>
              <a:buFont typeface="Wingdings" charset="2"/>
              <a:buChar char=""/>
            </a:pPr>
            <a:r>
              <a:rPr b="0" lang="zxx" sz="1500" strike="noStrike" u="none">
                <a:solidFill>
                  <a:srgbClr val="000000"/>
                </a:solidFill>
                <a:effectLst/>
                <a:uFillTx/>
                <a:latin typeface="Fira Code"/>
              </a:rPr>
              <a:t>The client(the user) trough a web browser search for something. It cant be a research or a direct URL ;</a:t>
            </a:r>
            <a:endParaRPr b="0" lang="zxx" sz="1500" strike="noStrike" u="none">
              <a:solidFill>
                <a:srgbClr val="000000"/>
              </a:solidFill>
              <a:effectLst/>
              <a:uFillTx/>
              <a:latin typeface="Fira Code"/>
            </a:endParaRPr>
          </a:p>
          <a:p>
            <a:pPr marL="216000" indent="-216000">
              <a:buClr>
                <a:srgbClr val="000000"/>
              </a:buClr>
              <a:buSzPct val="45000"/>
              <a:buFont typeface="Wingdings" charset="2"/>
              <a:buChar char=""/>
            </a:pPr>
            <a:endParaRPr b="0" lang="zxx" sz="1500" strike="noStrike" u="none">
              <a:solidFill>
                <a:srgbClr val="000000"/>
              </a:solidFill>
              <a:effectLst/>
              <a:uFillTx/>
              <a:latin typeface="Fira Code"/>
            </a:endParaRPr>
          </a:p>
          <a:p>
            <a:pPr marL="216000" indent="-216000">
              <a:buClr>
                <a:srgbClr val="000000"/>
              </a:buClr>
              <a:buSzPct val="45000"/>
              <a:buFont typeface="Wingdings" charset="2"/>
              <a:buChar char=""/>
            </a:pPr>
            <a:r>
              <a:rPr b="0" lang="zxx" sz="1500" strike="noStrike" u="none">
                <a:solidFill>
                  <a:srgbClr val="000000"/>
                </a:solidFill>
                <a:effectLst/>
                <a:uFillTx/>
                <a:latin typeface="Fira Code"/>
              </a:rPr>
              <a:t>The browser sends a request to a web server ;</a:t>
            </a:r>
            <a:endParaRPr b="0" lang="zxx" sz="1500" strike="noStrike" u="none">
              <a:solidFill>
                <a:srgbClr val="000000"/>
              </a:solidFill>
              <a:effectLst/>
              <a:uFillTx/>
              <a:latin typeface="Fira Code"/>
            </a:endParaRPr>
          </a:p>
          <a:p>
            <a:pPr marL="216000" indent="-216000">
              <a:buClr>
                <a:srgbClr val="000000"/>
              </a:buClr>
              <a:buSzPct val="45000"/>
              <a:buFont typeface="Wingdings" charset="2"/>
              <a:buChar char=""/>
            </a:pPr>
            <a:endParaRPr b="0" lang="zxx" sz="1500" strike="noStrike" u="none">
              <a:solidFill>
                <a:srgbClr val="000000"/>
              </a:solidFill>
              <a:effectLst/>
              <a:uFillTx/>
              <a:latin typeface="Fira Code"/>
            </a:endParaRPr>
          </a:p>
          <a:p>
            <a:pPr marL="216000" indent="-216000">
              <a:buClr>
                <a:srgbClr val="000000"/>
              </a:buClr>
              <a:buSzPct val="45000"/>
              <a:buFont typeface="Wingdings" charset="2"/>
              <a:buChar char=""/>
            </a:pPr>
            <a:r>
              <a:rPr b="0" lang="zxx" sz="1500" strike="noStrike" u="none">
                <a:solidFill>
                  <a:srgbClr val="000000"/>
                </a:solidFill>
                <a:effectLst/>
                <a:uFillTx/>
                <a:latin typeface="Fira Code"/>
              </a:rPr>
              <a:t>The web server which stores websites receives the request and sends back a response(images, videos, HTML,CSS, …)</a:t>
            </a:r>
            <a:endParaRPr b="0" lang="zxx" sz="1500" strike="noStrike" u="none">
              <a:solidFill>
                <a:srgbClr val="000000"/>
              </a:solidFill>
              <a:effectLst/>
              <a:uFillTx/>
              <a:latin typeface="Fira Code"/>
            </a:endParaRPr>
          </a:p>
          <a:p>
            <a:pPr marL="216000" indent="-216000">
              <a:buClr>
                <a:srgbClr val="000000"/>
              </a:buClr>
              <a:buSzPct val="45000"/>
              <a:buFont typeface="Wingdings" charset="2"/>
              <a:buChar char=""/>
            </a:pPr>
            <a:endParaRPr b="0" lang="zxx" sz="1500" strike="noStrike" u="none">
              <a:solidFill>
                <a:srgbClr val="000000"/>
              </a:solidFill>
              <a:effectLst/>
              <a:uFillTx/>
              <a:latin typeface="Fira Code"/>
            </a:endParaRPr>
          </a:p>
          <a:p>
            <a:pPr marL="216000" indent="-216000">
              <a:buClr>
                <a:srgbClr val="000000"/>
              </a:buClr>
              <a:buSzPct val="45000"/>
              <a:buFont typeface="Wingdings" charset="2"/>
              <a:buChar char=""/>
            </a:pPr>
            <a:r>
              <a:rPr b="0" lang="zxx" sz="1500" strike="noStrike" u="none">
                <a:solidFill>
                  <a:srgbClr val="000000"/>
                </a:solidFill>
                <a:effectLst/>
                <a:uFillTx/>
                <a:latin typeface="Fira Code"/>
              </a:rPr>
              <a:t>The browser receives these files and uses them to construct and display the webpage</a:t>
            </a:r>
            <a:endParaRPr b="0" lang="zxx" sz="1500" strike="noStrike" u="none">
              <a:solidFill>
                <a:srgbClr val="000000"/>
              </a:solidFill>
              <a:effectLst/>
              <a:uFillTx/>
              <a:latin typeface="Fira Code"/>
            </a:endParaRPr>
          </a:p>
        </p:txBody>
      </p:sp>
      <p:pic>
        <p:nvPicPr>
          <p:cNvPr id="9" name="" descr=""/>
          <p:cNvPicPr/>
          <p:nvPr/>
        </p:nvPicPr>
        <p:blipFill>
          <a:blip r:embed="rId1"/>
          <a:stretch/>
        </p:blipFill>
        <p:spPr>
          <a:xfrm>
            <a:off x="5220000" y="1813320"/>
            <a:ext cx="4500000" cy="2866680"/>
          </a:xfrm>
          <a:prstGeom prst="rect">
            <a:avLst/>
          </a:prstGeom>
          <a:noFill/>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 name=""/>
          <p:cNvSpPr txBox="1"/>
          <p:nvPr/>
        </p:nvSpPr>
        <p:spPr>
          <a:xfrm>
            <a:off x="180000" y="360000"/>
            <a:ext cx="6300000" cy="491760"/>
          </a:xfrm>
          <a:prstGeom prst="rect">
            <a:avLst/>
          </a:prstGeom>
          <a:noFill/>
          <a:ln w="0">
            <a:noFill/>
          </a:ln>
        </p:spPr>
        <p:txBody>
          <a:bodyPr lIns="90000" rIns="90000" tIns="45000" bIns="45000" anchor="t">
            <a:spAutoFit/>
          </a:bodyPr>
          <a:p>
            <a:r>
              <a:rPr b="1" lang="zxx" sz="1800" strike="noStrike" u="none">
                <a:solidFill>
                  <a:srgbClr val="ff0000"/>
                </a:solidFill>
                <a:effectLst/>
                <a:uFillTx/>
                <a:latin typeface="Fira Code Medium"/>
              </a:rPr>
              <a:t>2- What do you need to be a web developer ?</a:t>
            </a:r>
            <a:endParaRPr b="1" lang="zxx" sz="1800" strike="noStrike" u="none">
              <a:solidFill>
                <a:srgbClr val="ff0000"/>
              </a:solidFill>
              <a:effectLst/>
              <a:uFillTx/>
              <a:latin typeface="Fira Code Medium"/>
            </a:endParaRPr>
          </a:p>
        </p:txBody>
      </p:sp>
      <p:sp>
        <p:nvSpPr>
          <p:cNvPr id="11" name=""/>
          <p:cNvSpPr txBox="1"/>
          <p:nvPr/>
        </p:nvSpPr>
        <p:spPr>
          <a:xfrm>
            <a:off x="409320" y="851760"/>
            <a:ext cx="5170680" cy="4755960"/>
          </a:xfrm>
          <a:prstGeom prst="rect">
            <a:avLst/>
          </a:prstGeom>
          <a:noFill/>
          <a:ln w="0">
            <a:noFill/>
          </a:ln>
        </p:spPr>
        <p:txBody>
          <a:bodyPr lIns="90000" rIns="90000" tIns="45000" bIns="45000" anchor="t">
            <a:spAutoFit/>
          </a:bodyPr>
          <a:p>
            <a:r>
              <a:rPr b="0" lang="en-GB" sz="1500" strike="noStrike" u="none">
                <a:solidFill>
                  <a:srgbClr val="000000"/>
                </a:solidFill>
                <a:effectLst/>
                <a:uFillTx/>
                <a:latin typeface="Fira Code"/>
              </a:rPr>
              <a:t>You need a combination of skills in front-end and back-end and some more soft skills</a:t>
            </a:r>
            <a:endParaRPr b="0" lang="en-GB" sz="1500" strike="noStrike" u="none">
              <a:solidFill>
                <a:srgbClr val="000000"/>
              </a:solidFill>
              <a:effectLst/>
              <a:uFillTx/>
              <a:latin typeface="Fira Code"/>
            </a:endParaRPr>
          </a:p>
          <a:p>
            <a:endParaRPr b="0" lang="en-GB" sz="1500" strike="noStrike" u="none">
              <a:solidFill>
                <a:srgbClr val="000000"/>
              </a:solidFill>
              <a:effectLst/>
              <a:uFillTx/>
              <a:latin typeface="Fira Code"/>
            </a:endParaRPr>
          </a:p>
          <a:p>
            <a:pPr marL="216000" indent="-216000">
              <a:buClr>
                <a:srgbClr val="000000"/>
              </a:buClr>
              <a:buSzPct val="45000"/>
              <a:buFont typeface="Wingdings" charset="2"/>
              <a:buChar char=""/>
            </a:pPr>
            <a:r>
              <a:rPr b="1" lang="en-GB" sz="1500" strike="noStrike" u="none">
                <a:solidFill>
                  <a:srgbClr val="000000"/>
                </a:solidFill>
                <a:effectLst/>
                <a:uFillTx/>
                <a:latin typeface="Fira Code"/>
              </a:rPr>
              <a:t>Front-end</a:t>
            </a:r>
            <a:r>
              <a:rPr b="0" lang="en-GB" sz="1500" strike="noStrike" u="none">
                <a:solidFill>
                  <a:srgbClr val="000000"/>
                </a:solidFill>
                <a:effectLst/>
                <a:uFillTx/>
                <a:latin typeface="Fira Code"/>
              </a:rPr>
              <a:t> : HTML to structure the page, CSS for styling, Javascript to add interactions and some front-end frameworks(Angular, React);</a:t>
            </a:r>
            <a:endParaRPr b="0" lang="en-GB" sz="1500" strike="noStrike" u="none">
              <a:solidFill>
                <a:srgbClr val="000000"/>
              </a:solidFill>
              <a:effectLst/>
              <a:uFillTx/>
              <a:latin typeface="Fira Code"/>
            </a:endParaRPr>
          </a:p>
          <a:p>
            <a:pPr marL="216000" indent="-216000">
              <a:buClr>
                <a:srgbClr val="000000"/>
              </a:buClr>
              <a:buSzPct val="45000"/>
              <a:buFont typeface="Wingdings" charset="2"/>
              <a:buChar char=""/>
            </a:pPr>
            <a:endParaRPr b="0" lang="en-GB" sz="1500" strike="noStrike" u="none">
              <a:solidFill>
                <a:srgbClr val="000000"/>
              </a:solidFill>
              <a:effectLst/>
              <a:uFillTx/>
              <a:latin typeface="Fira Code"/>
            </a:endParaRPr>
          </a:p>
          <a:p>
            <a:pPr marL="216000" indent="-216000">
              <a:buClr>
                <a:srgbClr val="000000"/>
              </a:buClr>
              <a:buSzPct val="45000"/>
              <a:buFont typeface="Wingdings" charset="2"/>
              <a:buChar char=""/>
            </a:pPr>
            <a:r>
              <a:rPr b="1" lang="en-GB" sz="1500" strike="noStrike" u="none">
                <a:solidFill>
                  <a:srgbClr val="000000"/>
                </a:solidFill>
                <a:effectLst/>
                <a:uFillTx/>
                <a:latin typeface="Fira Code"/>
              </a:rPr>
              <a:t>Back-end</a:t>
            </a:r>
            <a:r>
              <a:rPr b="0" lang="en-GB" sz="1500" strike="noStrike" u="none">
                <a:solidFill>
                  <a:srgbClr val="000000"/>
                </a:solidFill>
                <a:effectLst/>
                <a:uFillTx/>
                <a:latin typeface="Fira Code"/>
              </a:rPr>
              <a:t> : Server sides languages like PHP, Javascript, Python, Databases like SQL to store datas; be familiar with APIs(Application Programming Interface) </a:t>
            </a:r>
            <a:endParaRPr b="0" lang="en-GB" sz="1500" strike="noStrike" u="none">
              <a:solidFill>
                <a:srgbClr val="000000"/>
              </a:solidFill>
              <a:effectLst/>
              <a:uFillTx/>
              <a:latin typeface="Fira Code"/>
            </a:endParaRPr>
          </a:p>
          <a:p>
            <a:pPr marL="216000" indent="-216000">
              <a:buClr>
                <a:srgbClr val="000000"/>
              </a:buClr>
              <a:buSzPct val="45000"/>
              <a:buFont typeface="Wingdings" charset="2"/>
              <a:buChar char=""/>
            </a:pPr>
            <a:endParaRPr b="0" lang="en-GB" sz="1500" strike="noStrike" u="none">
              <a:solidFill>
                <a:srgbClr val="000000"/>
              </a:solidFill>
              <a:effectLst/>
              <a:uFillTx/>
              <a:latin typeface="Fira Code"/>
            </a:endParaRPr>
          </a:p>
          <a:p>
            <a:pPr marL="216000" indent="-216000">
              <a:buClr>
                <a:srgbClr val="000000"/>
              </a:buClr>
              <a:buSzPct val="45000"/>
              <a:buFont typeface="Wingdings" charset="2"/>
              <a:buChar char=""/>
            </a:pPr>
            <a:r>
              <a:rPr b="1" lang="en-GB" sz="1500" strike="noStrike" u="none">
                <a:solidFill>
                  <a:srgbClr val="000000"/>
                </a:solidFill>
                <a:effectLst/>
                <a:uFillTx/>
                <a:latin typeface="Fira Code"/>
              </a:rPr>
              <a:t>Soft Skills</a:t>
            </a:r>
            <a:r>
              <a:rPr b="0" lang="en-GB" sz="1500" strike="noStrike" u="none">
                <a:solidFill>
                  <a:srgbClr val="000000"/>
                </a:solidFill>
                <a:effectLst/>
                <a:uFillTx/>
                <a:latin typeface="Fira Code"/>
              </a:rPr>
              <a:t> : Problem Solving, Communication, Attention to detail,Teamwork etc...</a:t>
            </a:r>
            <a:endParaRPr b="0" lang="en-GB" sz="1500" strike="noStrike" u="none">
              <a:solidFill>
                <a:srgbClr val="000000"/>
              </a:solidFill>
              <a:effectLst/>
              <a:uFillTx/>
              <a:latin typeface="Fira Code"/>
            </a:endParaRPr>
          </a:p>
          <a:p>
            <a:endParaRPr b="0" lang="en-GB" sz="1500" strike="noStrike" u="none">
              <a:solidFill>
                <a:srgbClr val="000000"/>
              </a:solidFill>
              <a:effectLst/>
              <a:uFillTx/>
              <a:latin typeface="Fira Code"/>
            </a:endParaRPr>
          </a:p>
          <a:p>
            <a:r>
              <a:rPr b="0" lang="en-GB" sz="1500" strike="noStrike" u="none">
                <a:solidFill>
                  <a:srgbClr val="000000"/>
                </a:solidFill>
                <a:effectLst/>
                <a:uFillTx/>
                <a:latin typeface="Fira Code"/>
              </a:rPr>
              <a:t>You may also learn </a:t>
            </a:r>
            <a:r>
              <a:rPr b="1" lang="en-GB" sz="1500" strike="noStrike" u="none">
                <a:solidFill>
                  <a:srgbClr val="000000"/>
                </a:solidFill>
                <a:effectLst/>
                <a:uFillTx/>
                <a:latin typeface="Fira Code"/>
              </a:rPr>
              <a:t>Git</a:t>
            </a:r>
            <a:r>
              <a:rPr b="0" lang="en-GB" sz="1500" strike="noStrike" u="none">
                <a:solidFill>
                  <a:srgbClr val="000000"/>
                </a:solidFill>
                <a:effectLst/>
                <a:uFillTx/>
                <a:latin typeface="Fira Code"/>
              </a:rPr>
              <a:t> as a version control system to versions of your code and for better collaboration </a:t>
            </a:r>
            <a:endParaRPr b="0" lang="en-GB" sz="1500" strike="noStrike" u="none">
              <a:solidFill>
                <a:srgbClr val="000000"/>
              </a:solidFill>
              <a:effectLst/>
              <a:uFillTx/>
              <a:latin typeface="Fira Code"/>
            </a:endParaRPr>
          </a:p>
        </p:txBody>
      </p:sp>
      <p:pic>
        <p:nvPicPr>
          <p:cNvPr id="12" name="" descr=""/>
          <p:cNvPicPr/>
          <p:nvPr/>
        </p:nvPicPr>
        <p:blipFill>
          <a:blip r:embed="rId1"/>
          <a:stretch/>
        </p:blipFill>
        <p:spPr>
          <a:xfrm>
            <a:off x="5580000" y="1620000"/>
            <a:ext cx="4140000" cy="2493360"/>
          </a:xfrm>
          <a:prstGeom prst="rect">
            <a:avLst/>
          </a:prstGeom>
          <a:noFill/>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 name=""/>
          <p:cNvSpPr txBox="1"/>
          <p:nvPr/>
        </p:nvSpPr>
        <p:spPr>
          <a:xfrm>
            <a:off x="180000" y="180000"/>
            <a:ext cx="7380000" cy="651240"/>
          </a:xfrm>
          <a:prstGeom prst="rect">
            <a:avLst/>
          </a:prstGeom>
          <a:noFill/>
          <a:ln w="0">
            <a:noFill/>
          </a:ln>
        </p:spPr>
        <p:txBody>
          <a:bodyPr lIns="90000" rIns="90000" tIns="45000" bIns="45000" anchor="t">
            <a:spAutoFit/>
          </a:bodyPr>
          <a:p>
            <a:r>
              <a:rPr b="1" lang="zxx" sz="1800" strike="noStrike" u="none">
                <a:solidFill>
                  <a:srgbClr val="ff0000"/>
                </a:solidFill>
                <a:effectLst/>
                <a:uFillTx/>
                <a:latin typeface="Fira Code Medium"/>
              </a:rPr>
              <a:t>1-Why did I choose to learn web development?</a:t>
            </a:r>
            <a:endParaRPr b="1" lang="zxx" sz="1800" strike="noStrike" u="none">
              <a:solidFill>
                <a:srgbClr val="ff0000"/>
              </a:solidFill>
              <a:effectLst/>
              <a:uFillTx/>
              <a:latin typeface="Fira Code Medium"/>
            </a:endParaRPr>
          </a:p>
        </p:txBody>
      </p:sp>
      <p:sp>
        <p:nvSpPr>
          <p:cNvPr id="14" name=""/>
          <p:cNvSpPr txBox="1"/>
          <p:nvPr/>
        </p:nvSpPr>
        <p:spPr>
          <a:xfrm>
            <a:off x="180000" y="831240"/>
            <a:ext cx="8640000" cy="2889720"/>
          </a:xfrm>
          <a:prstGeom prst="rect">
            <a:avLst/>
          </a:prstGeom>
          <a:noFill/>
          <a:ln w="0">
            <a:noFill/>
          </a:ln>
        </p:spPr>
        <p:txBody>
          <a:bodyPr lIns="90000" rIns="90000" tIns="45000" bIns="45000" anchor="t">
            <a:spAutoFit/>
          </a:bodyPr>
          <a:p>
            <a:r>
              <a:rPr b="0" lang="en-GB" sz="1500" strike="noStrike" u="none">
                <a:solidFill>
                  <a:srgbClr val="000000"/>
                </a:solidFill>
                <a:effectLst/>
                <a:uFillTx/>
                <a:latin typeface="Fira Code"/>
              </a:rPr>
              <a:t>It wasn't entirely my choice at first. But I decided to continue because I liked the practical aspect. You see what you're creating. Creating services that others can use to make their daily lives easier is also very appealing. There's also the accessibility of training—you can find resources everywhere, you just have to know where to look. And let's be honest, it also pays well. It's for all these reasons that I want to become a web developer and make it my career.</a:t>
            </a:r>
            <a:endParaRPr b="0" lang="en-GB" sz="1500" strike="noStrike" u="none">
              <a:solidFill>
                <a:srgbClr val="000000"/>
              </a:solidFill>
              <a:effectLst/>
              <a:uFillTx/>
              <a:latin typeface="Fira Code"/>
            </a:endParaRPr>
          </a:p>
          <a:p>
            <a:endParaRPr b="0" lang="en-GB" sz="1500" strike="noStrike" u="none">
              <a:solidFill>
                <a:srgbClr val="000000"/>
              </a:solidFill>
              <a:effectLst/>
              <a:uFillTx/>
              <a:latin typeface="Fira Code"/>
            </a:endParaRPr>
          </a:p>
        </p:txBody>
      </p:sp>
      <p:sp>
        <p:nvSpPr>
          <p:cNvPr id="15" name=""/>
          <p:cNvSpPr txBox="1"/>
          <p:nvPr/>
        </p:nvSpPr>
        <p:spPr>
          <a:xfrm>
            <a:off x="360000" y="5040000"/>
            <a:ext cx="4500000" cy="360000"/>
          </a:xfrm>
          <a:prstGeom prst="rect">
            <a:avLst/>
          </a:prstGeom>
          <a:noFill/>
          <a:ln w="0">
            <a:noFill/>
          </a:ln>
        </p:spPr>
        <p:txBody>
          <a:bodyPr lIns="90000" rIns="90000" tIns="45000" bIns="45000" anchor="t">
            <a:spAutoFit/>
          </a:bodyPr>
          <a:p>
            <a:r>
              <a:rPr b="0" lang="en-GB" sz="1100" strike="noStrike" u="none">
                <a:solidFill>
                  <a:srgbClr val="000000"/>
                </a:solidFill>
                <a:effectLst/>
                <a:uFillTx/>
                <a:latin typeface="Fira Code Medium"/>
              </a:rPr>
              <a:t>KOUADIO KOFFI ORLANDAISE JUNOIR</a:t>
            </a:r>
            <a:endParaRPr b="0" lang="en-GB" sz="1100" strike="noStrike" u="none">
              <a:solidFill>
                <a:srgbClr val="000000"/>
              </a:solidFill>
              <a:effectLst/>
              <a:uFillTx/>
              <a:latin typeface="Fira Code Medium"/>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LibreOffice/25.2.5.2$Linux_X86_64 LibreOffice_project/fb4792146257752f54eab576deb869869b108571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2025-07-28T14:58:58Z</dcterms:created>
  <dc:creator/>
  <dc:description/>
  <dc:language>en-GB</dc:language>
  <cp:lastModifiedBy/>
  <dcterms:modified xsi:type="dcterms:W3CDTF">2025-07-28T16:22:54Z</dcterms:modified>
  <cp:revision>2</cp:revision>
  <dc:subject/>
  <dc:title/>
</cp:coreProperties>
</file>