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D0A2E-7EBC-4738-8FD9-38FD2ACFD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C6A12-09AD-490A-8478-A4AD66F5A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E3524-5CA7-4417-B5C3-470A42606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ACD3B-DA71-4E04-97CB-9FE40D22B92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E001A-C11A-4001-B4A2-279D1DBBB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2FFDB-32F6-4F52-B314-8A4FF63A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EE30-9C25-4BF9-93B4-C6CD39272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49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94A82-C0DA-4060-A7EB-97BEB16D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F2C1C-54CA-45DD-A574-4DD22EC5E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A3432-01D8-41C5-9BE6-BB53CCF9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ACD3B-DA71-4E04-97CB-9FE40D22B92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87F1A-697E-436D-85BA-79A8126F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F9048-E0FC-40FF-90DD-0971CC6D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EE30-9C25-4BF9-93B4-C6CD39272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6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9125C6-CB2F-4164-A79B-8CF523570A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9FB4D-4D8E-49DD-AC96-344123F27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DA501-62B9-43A4-871F-47A333B6D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ACD3B-DA71-4E04-97CB-9FE40D22B92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19172-10AD-45DA-B2CE-D56A63F0A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9DC97-3FA7-4204-B32F-D44412477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EE30-9C25-4BF9-93B4-C6CD39272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0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BEA08-CB13-4605-BD62-6A1F9E09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EB27B-9A12-43FC-8579-78CC2BCA3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A92CF-85F6-4D1C-8A68-7FC78388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ACD3B-DA71-4E04-97CB-9FE40D22B92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31FE2-A0CB-4BDA-9259-78E7B26F0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F12F6-983C-42C8-A64E-92FD1EE30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EE30-9C25-4BF9-93B4-C6CD39272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1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FC586-A265-4736-9C23-13BB1429E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1ADF0-A07A-4C32-AACC-03BCFE0E7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F6078-348C-4DE2-A0E8-2C3855DE1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ACD3B-DA71-4E04-97CB-9FE40D22B92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2D649-8B72-46A5-9E68-7FA5FA776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31CF6-1006-4188-BA2E-1E62E470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EE30-9C25-4BF9-93B4-C6CD39272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7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85298-DA9C-4459-A6A3-D5D2A525D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84D8B-F78C-4E7D-ACEA-423C7135E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24B6F-D2D3-4C02-A779-0BEC48F6A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70D52-4C1D-4A54-81FA-6F27736C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ACD3B-DA71-4E04-97CB-9FE40D22B92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E7391-5782-4510-BF21-4BAF3CA8F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07A3A-D0C7-400C-A417-A74C29317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EE30-9C25-4BF9-93B4-C6CD39272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5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D209F-7879-43C7-9BE0-9D4E1A5D7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D26AB-3221-4D2E-8CDE-BF96C6083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97938-6EDB-4957-B0AA-7BAC79DD9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2F6AD5-BFD5-4C16-ABA2-A8B221587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A1E84-8810-4DF4-BD6D-036044403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F9C889-2578-4808-ACC6-D9C5B0FEA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ACD3B-DA71-4E04-97CB-9FE40D22B92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EE53C-5FE1-40C0-BAD3-010915BA9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492377-37B8-441F-B342-2C110444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EE30-9C25-4BF9-93B4-C6CD39272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9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06929-2412-4DF6-A650-67DB0F65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C4BE8-8FEE-44A0-A888-DE5460084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ACD3B-DA71-4E04-97CB-9FE40D22B92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20EA9-55A8-4D0F-9FAC-2943A0F70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6A9A7-DD2C-4EAB-90A1-49BE43EC8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EE30-9C25-4BF9-93B4-C6CD39272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7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54BB0B-A80B-471F-8756-AB7A40696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ACD3B-DA71-4E04-97CB-9FE40D22B92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660DC-A7D1-4ED8-B1E9-81A5FFF9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046F5-66E2-4948-9D3A-573C3AEC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EE30-9C25-4BF9-93B4-C6CD39272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8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609B-1DC5-4533-8438-F31FF8516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2B89D-8B94-4F78-B23A-87F56C406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45B00-CDDF-4D54-B721-AAADF4056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50973-A5AA-4485-AFD4-0B90E3B8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ACD3B-DA71-4E04-97CB-9FE40D22B92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57EAB-EF0C-4800-8325-2D0DBBF7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CECA8-0EAF-431F-A58D-B07A9B538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EE30-9C25-4BF9-93B4-C6CD39272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3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EBFF-4BB3-430E-B70C-92DD5FC22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423AFC-146A-40B6-B87E-479AB5919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AA9DE-22E5-4686-80D6-B80104E32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12991-ABB1-47E0-8F73-302137C95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ACD3B-DA71-4E04-97CB-9FE40D22B92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FB2C6-0098-4BF5-92D2-1712599A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5211D-A564-40CF-BAF6-F0660EA9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EE30-9C25-4BF9-93B4-C6CD39272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9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989BA3-FCF2-4791-922F-1B31E454E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D0016-1ABF-490D-8BD4-A7CC724B1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96089-CB04-4F31-A39F-E96E9E456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ACD3B-DA71-4E04-97CB-9FE40D22B92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18E8E-05A6-4107-816E-7D818A6A7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3898A-EE2A-47C4-ABA0-7ECE7204F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4EE30-9C25-4BF9-93B4-C6CD39272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3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A84DBE6B-E3B7-4E6E-8D58-492CDC28BB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Describing the Distribution of a Single Variable</a:t>
            </a:r>
          </a:p>
        </p:txBody>
      </p:sp>
    </p:spTree>
    <p:extLst>
      <p:ext uri="{BB962C8B-B14F-4D97-AF65-F5344CB8AC3E}">
        <p14:creationId xmlns:p14="http://schemas.microsoft.com/office/powerpoint/2010/main" val="1882149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974D44-BEB9-4873-B6D4-1E81C3372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noProof="0" dirty="0"/>
              <a:t>2-3 Descriptive Measures for</a:t>
            </a:r>
            <a:br>
              <a:rPr lang="en-US" noProof="0" dirty="0"/>
            </a:br>
            <a:r>
              <a:rPr lang="en-US" noProof="0" dirty="0"/>
              <a:t>Categorical Variables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CC4E91-F15C-44B3-841F-573FDE42E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noProof="0" dirty="0">
                <a:solidFill>
                  <a:srgbClr val="000000"/>
                </a:solidFill>
              </a:rPr>
              <a:t>There are only a few possibilities for describing a categorical variable, all based on counting:</a:t>
            </a:r>
          </a:p>
          <a:p>
            <a:pPr lvl="1"/>
            <a:r>
              <a:rPr lang="en-US" noProof="0" dirty="0">
                <a:solidFill>
                  <a:srgbClr val="000000"/>
                </a:solidFill>
              </a:rPr>
              <a:t>Count the number of categories.</a:t>
            </a:r>
          </a:p>
          <a:p>
            <a:pPr lvl="1"/>
            <a:r>
              <a:rPr lang="en-US" noProof="0" dirty="0">
                <a:solidFill>
                  <a:srgbClr val="000000"/>
                </a:solidFill>
              </a:rPr>
              <a:t>Give the categories names.</a:t>
            </a:r>
          </a:p>
          <a:p>
            <a:pPr lvl="1"/>
            <a:r>
              <a:rPr lang="en-US" noProof="0" dirty="0">
                <a:solidFill>
                  <a:srgbClr val="000000"/>
                </a:solidFill>
              </a:rPr>
              <a:t>Count the number of observations in each category. (The resulting counts can be reported as “raw counts” or as percentages of totals.)</a:t>
            </a:r>
          </a:p>
          <a:p>
            <a:pPr lvl="2"/>
            <a:r>
              <a:rPr lang="en-US" noProof="0" dirty="0">
                <a:solidFill>
                  <a:srgbClr val="000000"/>
                </a:solidFill>
              </a:rPr>
              <a:t>Once you have the counts, you can display them graphically, usually in a column chart or a pie chart.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2458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0A0D7D8-5345-4209-9568-DFF1B52C9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/>
              <a:t>2-4a Numerical Summary Measures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716E7F-41C1-48DF-9DF6-21CA6C80A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noProof="0" dirty="0"/>
              <a:t>Throughout this section, we focus on a Salary variable.</a:t>
            </a:r>
          </a:p>
          <a:p>
            <a:pPr lvl="1"/>
            <a:r>
              <a:rPr lang="en-US" noProof="0" dirty="0"/>
              <a:t>Measures of Central Tendency</a:t>
            </a:r>
          </a:p>
          <a:p>
            <a:pPr lvl="1"/>
            <a:r>
              <a:rPr lang="en-US" noProof="0" dirty="0"/>
              <a:t>Minimum, Maximum, Percentiles, and Quartiles</a:t>
            </a:r>
          </a:p>
          <a:p>
            <a:pPr lvl="1"/>
            <a:r>
              <a:rPr lang="en-US" noProof="0" dirty="0"/>
              <a:t>Measures of Variability</a:t>
            </a:r>
          </a:p>
          <a:p>
            <a:pPr lvl="1"/>
            <a:r>
              <a:rPr lang="en-US" noProof="0" dirty="0"/>
              <a:t>Empirical Rules for Interpreting Standard Deviation</a:t>
            </a:r>
          </a:p>
          <a:p>
            <a:pPr lvl="1"/>
            <a:r>
              <a:rPr lang="en-US" noProof="0" dirty="0"/>
              <a:t>Measures of Shape</a:t>
            </a:r>
          </a:p>
          <a:p>
            <a:pPr lvl="1"/>
            <a:r>
              <a:rPr lang="en-US" noProof="0" dirty="0"/>
              <a:t>Numerical Summary Measures in the Status Bar</a:t>
            </a:r>
          </a:p>
        </p:txBody>
      </p:sp>
    </p:spTree>
    <p:extLst>
      <p:ext uri="{BB962C8B-B14F-4D97-AF65-F5344CB8AC3E}">
        <p14:creationId xmlns:p14="http://schemas.microsoft.com/office/powerpoint/2010/main" val="234374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D20D7-BF11-4693-9490-0EB93D52C9E6}"/>
              </a:ext>
            </a:extLst>
          </p:cNvPr>
          <p:cNvSpPr txBox="1">
            <a:spLocks/>
          </p:cNvSpPr>
          <p:nvPr/>
        </p:nvSpPr>
        <p:spPr>
          <a:xfrm>
            <a:off x="1936623" y="762000"/>
            <a:ext cx="8153400" cy="48768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Our goal is to present data in a form that makes sense to people. Tools that are used to do this include:</a:t>
            </a:r>
          </a:p>
          <a:p>
            <a:pPr lvl="1"/>
            <a:r>
              <a:rPr lang="en-US" dirty="0"/>
              <a:t>Graphs: bar charts, pie charts, histograms, scatter charts, and time series graphs</a:t>
            </a:r>
          </a:p>
          <a:p>
            <a:pPr lvl="1"/>
            <a:r>
              <a:rPr lang="en-US" dirty="0"/>
              <a:t>Numerical summary measures: counts, percentages, averages, and measures of variability</a:t>
            </a:r>
          </a:p>
          <a:p>
            <a:pPr lvl="1"/>
            <a:r>
              <a:rPr lang="en-US" dirty="0"/>
              <a:t>Tables of summary measures: totals, averages, and counts, grouped by categories</a:t>
            </a:r>
          </a:p>
          <a:p>
            <a:r>
              <a:rPr lang="en-US" dirty="0"/>
              <a:t>Summarizing data so that important information stands out clearly is challenging.</a:t>
            </a:r>
          </a:p>
        </p:txBody>
      </p:sp>
    </p:spTree>
    <p:extLst>
      <p:ext uri="{BB962C8B-B14F-4D97-AF65-F5344CB8AC3E}">
        <p14:creationId xmlns:p14="http://schemas.microsoft.com/office/powerpoint/2010/main" val="1294703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8F2DA-C6E6-4280-80F4-0D8790E838C0}"/>
              </a:ext>
            </a:extLst>
          </p:cNvPr>
          <p:cNvSpPr txBox="1">
            <a:spLocks/>
          </p:cNvSpPr>
          <p:nvPr/>
        </p:nvSpPr>
        <p:spPr>
          <a:xfrm>
            <a:off x="1412747" y="1143000"/>
            <a:ext cx="9360027" cy="53498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There are four steps in data analysis:</a:t>
            </a:r>
          </a:p>
          <a:p>
            <a:pPr lvl="1"/>
            <a:r>
              <a:rPr lang="en-US" dirty="0"/>
              <a:t>Recognize a problem that needs to be solved.</a:t>
            </a:r>
          </a:p>
          <a:p>
            <a:pPr lvl="1"/>
            <a:r>
              <a:rPr lang="en-US" dirty="0"/>
              <a:t>Gather data to help understand and then solve the problem.</a:t>
            </a:r>
          </a:p>
          <a:p>
            <a:pPr lvl="1"/>
            <a:r>
              <a:rPr lang="en-US" dirty="0"/>
              <a:t>Analyze the data using the tools you will learn. (The analysis can sometimes repeat steps.)</a:t>
            </a:r>
          </a:p>
          <a:p>
            <a:pPr lvl="1"/>
            <a:r>
              <a:rPr lang="en-US" dirty="0"/>
              <a:t>Act on this analysis by changing policies, undertaking initiatives, publishing reports, and so on.</a:t>
            </a:r>
          </a:p>
        </p:txBody>
      </p:sp>
    </p:spTree>
    <p:extLst>
      <p:ext uri="{BB962C8B-B14F-4D97-AF65-F5344CB8AC3E}">
        <p14:creationId xmlns:p14="http://schemas.microsoft.com/office/powerpoint/2010/main" val="2178197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D8FBF1-6D43-4A50-B016-18379EEF5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587375"/>
            <a:ext cx="10515600" cy="4351338"/>
          </a:xfrm>
        </p:spPr>
        <p:txBody>
          <a:bodyPr/>
          <a:lstStyle/>
          <a:p>
            <a:r>
              <a:rPr lang="en-US" noProof="0" dirty="0"/>
              <a:t>Use your imagination to ask interesting questions about the many data sets available to you. We will supply you with the tools to answer these questions.</a:t>
            </a:r>
          </a:p>
        </p:txBody>
      </p:sp>
    </p:spTree>
    <p:extLst>
      <p:ext uri="{BB962C8B-B14F-4D97-AF65-F5344CB8AC3E}">
        <p14:creationId xmlns:p14="http://schemas.microsoft.com/office/powerpoint/2010/main" val="181653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4F32A7-8A2C-4EA1-97A7-1C17725BF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175" y="1835150"/>
            <a:ext cx="10515600" cy="4351338"/>
          </a:xfrm>
        </p:spPr>
        <p:txBody>
          <a:bodyPr>
            <a:normAutofit/>
          </a:bodyPr>
          <a:lstStyle/>
          <a:p>
            <a:r>
              <a:rPr lang="en-US" noProof="0" dirty="0"/>
              <a:t>Several important concepts</a:t>
            </a:r>
          </a:p>
          <a:p>
            <a:pPr lvl="1"/>
            <a:r>
              <a:rPr lang="en-US" noProof="0" dirty="0"/>
              <a:t>Populations and samples</a:t>
            </a:r>
          </a:p>
          <a:p>
            <a:pPr lvl="1"/>
            <a:r>
              <a:rPr lang="en-US" noProof="0" dirty="0"/>
              <a:t>Data sets</a:t>
            </a:r>
          </a:p>
          <a:p>
            <a:pPr lvl="1"/>
            <a:r>
              <a:rPr lang="en-US" noProof="0" dirty="0"/>
              <a:t>Variables and observations</a:t>
            </a:r>
          </a:p>
          <a:p>
            <a:pPr lvl="1"/>
            <a:r>
              <a:rPr lang="en-US" noProof="0" dirty="0"/>
              <a:t>Types of data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28D76D-2149-4420-890A-6CFEABAAF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5" y="355600"/>
            <a:ext cx="10515600" cy="1325563"/>
          </a:xfrm>
        </p:spPr>
        <p:txBody>
          <a:bodyPr/>
          <a:lstStyle/>
          <a:p>
            <a:r>
              <a:rPr lang="en-US" noProof="0" dirty="0"/>
              <a:t>2-2 Basic Concepts</a:t>
            </a:r>
          </a:p>
        </p:txBody>
      </p:sp>
    </p:spTree>
    <p:extLst>
      <p:ext uri="{BB962C8B-B14F-4D97-AF65-F5344CB8AC3E}">
        <p14:creationId xmlns:p14="http://schemas.microsoft.com/office/powerpoint/2010/main" val="3453396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1C15B8-4C4A-440F-80F1-53EFD7319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noProof="0" dirty="0"/>
              <a:t>A </a:t>
            </a:r>
            <a:r>
              <a:rPr lang="en-US" b="1" noProof="0" dirty="0">
                <a:solidFill>
                  <a:srgbClr val="5E0A5C"/>
                </a:solidFill>
              </a:rPr>
              <a:t>population </a:t>
            </a:r>
            <a:r>
              <a:rPr lang="en-US" noProof="0" dirty="0"/>
              <a:t>includes all of the entities of interest in a study (people, households, machines, etc.).</a:t>
            </a:r>
          </a:p>
          <a:p>
            <a:pPr lvl="1"/>
            <a:r>
              <a:rPr lang="en-US" noProof="0" dirty="0"/>
              <a:t>Examples</a:t>
            </a:r>
          </a:p>
          <a:p>
            <a:pPr lvl="2"/>
            <a:r>
              <a:rPr lang="en-US" noProof="0" dirty="0"/>
              <a:t>All potential voters in a presidential election</a:t>
            </a:r>
          </a:p>
          <a:p>
            <a:pPr lvl="2"/>
            <a:r>
              <a:rPr lang="en-US" noProof="0" dirty="0"/>
              <a:t>All subscribers to cable television</a:t>
            </a:r>
          </a:p>
          <a:p>
            <a:pPr lvl="2"/>
            <a:r>
              <a:rPr lang="en-US" noProof="0" dirty="0"/>
              <a:t>All invoices submitted for Medicare reimbursement by nursing homes</a:t>
            </a:r>
          </a:p>
          <a:p>
            <a:r>
              <a:rPr lang="en-US" noProof="0" dirty="0"/>
              <a:t>A </a:t>
            </a:r>
            <a:r>
              <a:rPr lang="en-US" b="1" noProof="0" dirty="0">
                <a:solidFill>
                  <a:srgbClr val="5E0A5C"/>
                </a:solidFill>
              </a:rPr>
              <a:t>sample</a:t>
            </a:r>
            <a:r>
              <a:rPr lang="en-US" b="1" noProof="0" dirty="0">
                <a:solidFill>
                  <a:srgbClr val="5C0B5C"/>
                </a:solidFill>
              </a:rPr>
              <a:t> </a:t>
            </a:r>
            <a:r>
              <a:rPr lang="en-US" noProof="0" dirty="0"/>
              <a:t>is a subset of the population, often randomly chosen and preferably representative of the population as a whole.</a:t>
            </a:r>
          </a:p>
          <a:p>
            <a:endParaRPr lang="en-US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E7FF2D-AF1E-41D9-92BD-BA2032C18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noProof="0" dirty="0"/>
              <a:t>2-2a Populations and Samples</a:t>
            </a:r>
          </a:p>
        </p:txBody>
      </p:sp>
    </p:spTree>
    <p:extLst>
      <p:ext uri="{BB962C8B-B14F-4D97-AF65-F5344CB8AC3E}">
        <p14:creationId xmlns:p14="http://schemas.microsoft.com/office/powerpoint/2010/main" val="1155718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1B05D30-7A0B-4771-BC38-59922E22F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noProof="0" dirty="0"/>
              <a:t>2-2b Data Sets, Variables, and Observations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3481C3-01AF-4F35-A410-713971E31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noProof="0" dirty="0"/>
              <a:t>A</a:t>
            </a:r>
            <a:r>
              <a:rPr lang="en-US" b="1" noProof="0" dirty="0">
                <a:solidFill>
                  <a:schemeClr val="tx2"/>
                </a:solidFill>
              </a:rPr>
              <a:t> </a:t>
            </a:r>
            <a:r>
              <a:rPr lang="en-US" b="1" noProof="0" dirty="0">
                <a:solidFill>
                  <a:srgbClr val="5E0A5C"/>
                </a:solidFill>
              </a:rPr>
              <a:t>data set </a:t>
            </a:r>
            <a:r>
              <a:rPr lang="en-US" noProof="0" dirty="0"/>
              <a:t>is usually a rectangular array of data, with variables in columns and observations in rows. </a:t>
            </a:r>
          </a:p>
          <a:p>
            <a:r>
              <a:rPr lang="en-US" noProof="0" dirty="0"/>
              <a:t>A </a:t>
            </a:r>
            <a:r>
              <a:rPr lang="en-US" b="1" dirty="0">
                <a:solidFill>
                  <a:srgbClr val="5E0A5C"/>
                </a:solidFill>
              </a:rPr>
              <a:t>variable</a:t>
            </a:r>
            <a:r>
              <a:rPr lang="en-US" b="1" noProof="0" dirty="0">
                <a:solidFill>
                  <a:schemeClr val="tx2"/>
                </a:solidFill>
              </a:rPr>
              <a:t> </a:t>
            </a:r>
            <a:r>
              <a:rPr lang="en-US" noProof="0" dirty="0"/>
              <a:t>(or </a:t>
            </a:r>
            <a:r>
              <a:rPr lang="en-US" b="1" dirty="0">
                <a:solidFill>
                  <a:srgbClr val="5E0A5C"/>
                </a:solidFill>
              </a:rPr>
              <a:t>field</a:t>
            </a:r>
            <a:r>
              <a:rPr lang="en-US" noProof="0" dirty="0"/>
              <a:t> or </a:t>
            </a:r>
            <a:r>
              <a:rPr lang="en-US" b="1" dirty="0">
                <a:solidFill>
                  <a:srgbClr val="5E0A5C"/>
                </a:solidFill>
              </a:rPr>
              <a:t>attribute</a:t>
            </a:r>
            <a:r>
              <a:rPr lang="en-US" noProof="0" dirty="0"/>
              <a:t>) is a characteristic of members of a population, such as height, gender, or salary. </a:t>
            </a:r>
          </a:p>
          <a:p>
            <a:r>
              <a:rPr lang="en-US" noProof="0" dirty="0"/>
              <a:t>An </a:t>
            </a:r>
            <a:r>
              <a:rPr lang="en-US" b="1" dirty="0">
                <a:solidFill>
                  <a:srgbClr val="5E0A5C"/>
                </a:solidFill>
              </a:rPr>
              <a:t>observation</a:t>
            </a:r>
            <a:r>
              <a:rPr lang="en-US" b="1" noProof="0" dirty="0">
                <a:solidFill>
                  <a:schemeClr val="tx2"/>
                </a:solidFill>
              </a:rPr>
              <a:t> </a:t>
            </a:r>
            <a:r>
              <a:rPr lang="en-US" noProof="0" dirty="0"/>
              <a:t>(or </a:t>
            </a:r>
            <a:r>
              <a:rPr lang="en-US" b="1" dirty="0">
                <a:solidFill>
                  <a:srgbClr val="5E0A5C"/>
                </a:solidFill>
              </a:rPr>
              <a:t>case</a:t>
            </a:r>
            <a:r>
              <a:rPr lang="en-US" noProof="0" dirty="0"/>
              <a:t> or </a:t>
            </a:r>
            <a:r>
              <a:rPr lang="en-US" b="1" dirty="0">
                <a:solidFill>
                  <a:srgbClr val="5E0A5C"/>
                </a:solidFill>
              </a:rPr>
              <a:t>record</a:t>
            </a:r>
            <a:r>
              <a:rPr lang="en-US" noProof="0" dirty="0"/>
              <a:t>) is a list of all variable values for a single member of a population.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8309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1F83649-8455-49A4-AF02-8F795C6D6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noProof="0" dirty="0"/>
              <a:t>2-2c Types of Data</a:t>
            </a:r>
            <a:br>
              <a:rPr lang="en-US" noProof="0" dirty="0"/>
            </a:br>
            <a:endParaRPr lang="en-US" sz="2000" noProof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821883-BD10-4D4E-A8CF-1EC46018D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noProof="0" dirty="0"/>
              <a:t>A variable is </a:t>
            </a:r>
            <a:r>
              <a:rPr lang="en-US" b="1" dirty="0">
                <a:solidFill>
                  <a:srgbClr val="5E0A5C"/>
                </a:solidFill>
              </a:rPr>
              <a:t>numerical</a:t>
            </a:r>
            <a:r>
              <a:rPr lang="en-US" noProof="0" dirty="0">
                <a:solidFill>
                  <a:schemeClr val="tx2"/>
                </a:solidFill>
              </a:rPr>
              <a:t> </a:t>
            </a:r>
            <a:r>
              <a:rPr lang="en-US" noProof="0" dirty="0"/>
              <a:t>if meaningful arithmetic can be performed on it. i.e. Salary, house price, car price</a:t>
            </a:r>
          </a:p>
          <a:p>
            <a:r>
              <a:rPr lang="en-US" noProof="0" dirty="0"/>
              <a:t>Otherwise, the variable is </a:t>
            </a:r>
            <a:r>
              <a:rPr lang="en-US" b="1" dirty="0">
                <a:solidFill>
                  <a:srgbClr val="5E0A5C"/>
                </a:solidFill>
              </a:rPr>
              <a:t>categorical</a:t>
            </a:r>
            <a:r>
              <a:rPr lang="en-US" noProof="0" dirty="0"/>
              <a:t>. i.e. Gender, Size, Eye color</a:t>
            </a:r>
          </a:p>
          <a:p>
            <a:r>
              <a:rPr lang="en-US" noProof="0" dirty="0"/>
              <a:t>There is also a third </a:t>
            </a:r>
            <a:r>
              <a:rPr lang="en-US" b="1" dirty="0">
                <a:solidFill>
                  <a:srgbClr val="5E0A5C"/>
                </a:solidFill>
              </a:rPr>
              <a:t>data type</a:t>
            </a:r>
            <a:r>
              <a:rPr lang="en-US" noProof="0" dirty="0"/>
              <a:t>, a </a:t>
            </a:r>
            <a:r>
              <a:rPr lang="en-US" b="1" dirty="0">
                <a:solidFill>
                  <a:srgbClr val="5E0A5C"/>
                </a:solidFill>
              </a:rPr>
              <a:t>date</a:t>
            </a:r>
            <a:r>
              <a:rPr lang="en-US" noProof="0" dirty="0"/>
              <a:t> variable.</a:t>
            </a:r>
          </a:p>
          <a:p>
            <a:r>
              <a:rPr lang="en-US" noProof="0" dirty="0"/>
              <a:t>A categorical variable is </a:t>
            </a:r>
            <a:r>
              <a:rPr lang="en-US" b="1" dirty="0">
                <a:solidFill>
                  <a:srgbClr val="5E0A5C"/>
                </a:solidFill>
              </a:rPr>
              <a:t>ordinal</a:t>
            </a:r>
            <a:r>
              <a:rPr lang="en-US" noProof="0" dirty="0">
                <a:solidFill>
                  <a:srgbClr val="04617B"/>
                </a:solidFill>
              </a:rPr>
              <a:t> </a:t>
            </a:r>
            <a:r>
              <a:rPr lang="en-US" noProof="0" dirty="0"/>
              <a:t>if there is a natural ordering of its possible values. i.e. A+, A-,C+,C, </a:t>
            </a:r>
          </a:p>
          <a:p>
            <a:r>
              <a:rPr lang="en-US" noProof="0" dirty="0"/>
              <a:t>If there is no natural ordering, it is </a:t>
            </a:r>
            <a:r>
              <a:rPr lang="en-US" b="1" dirty="0">
                <a:solidFill>
                  <a:srgbClr val="5E0A5C"/>
                </a:solidFill>
              </a:rPr>
              <a:t>nominal. i.e. </a:t>
            </a:r>
            <a:r>
              <a:rPr lang="en-US" b="1" dirty="0" err="1">
                <a:solidFill>
                  <a:srgbClr val="5E0A5C"/>
                </a:solidFill>
              </a:rPr>
              <a:t>Famale</a:t>
            </a:r>
            <a:r>
              <a:rPr lang="en-US" b="1" dirty="0">
                <a:solidFill>
                  <a:srgbClr val="5E0A5C"/>
                </a:solidFill>
              </a:rPr>
              <a:t> and male, black and white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8400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BF7D2B-9F96-493F-9943-F93F5F55A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noProof="0" dirty="0"/>
              <a:t>Types of Data</a:t>
            </a:r>
            <a:br>
              <a:rPr lang="en-US" noProof="0" dirty="0"/>
            </a:br>
            <a:endParaRPr lang="en-US" sz="2000" noProof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5CD4A0-7EEC-4CC5-B1F2-41CB6292A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noProof="0" dirty="0"/>
              <a:t>A numerical </a:t>
            </a:r>
            <a:r>
              <a:rPr lang="en-US" noProof="0" dirty="0">
                <a:solidFill>
                  <a:srgbClr val="000000"/>
                </a:solidFill>
              </a:rPr>
              <a:t>variable is </a:t>
            </a:r>
            <a:r>
              <a:rPr lang="en-US" b="1" noProof="0" dirty="0">
                <a:solidFill>
                  <a:srgbClr val="5E0A5C"/>
                </a:solidFill>
              </a:rPr>
              <a:t>discrete</a:t>
            </a:r>
            <a:r>
              <a:rPr lang="en-US" noProof="0" dirty="0">
                <a:solidFill>
                  <a:srgbClr val="000000"/>
                </a:solidFill>
              </a:rPr>
              <a:t> if it results from a count, such as the number of children. </a:t>
            </a:r>
          </a:p>
          <a:p>
            <a:r>
              <a:rPr lang="en-US" noProof="0" dirty="0">
                <a:solidFill>
                  <a:srgbClr val="000000"/>
                </a:solidFill>
              </a:rPr>
              <a:t>A </a:t>
            </a:r>
            <a:r>
              <a:rPr lang="en-US" b="1" noProof="0" dirty="0">
                <a:solidFill>
                  <a:srgbClr val="5E0A5C"/>
                </a:solidFill>
              </a:rPr>
              <a:t>continuous</a:t>
            </a:r>
            <a:r>
              <a:rPr lang="en-US" noProof="0" dirty="0">
                <a:solidFill>
                  <a:srgbClr val="000000"/>
                </a:solidFill>
              </a:rPr>
              <a:t> variable is the result of an essentially continuous measurement, such as weight or height.</a:t>
            </a:r>
          </a:p>
          <a:p>
            <a:r>
              <a:rPr lang="en-US" b="1" noProof="0" dirty="0">
                <a:solidFill>
                  <a:srgbClr val="5E0A5C"/>
                </a:solidFill>
              </a:rPr>
              <a:t>Cross-sectional</a:t>
            </a:r>
            <a:r>
              <a:rPr lang="en-US" b="1" noProof="0" dirty="0">
                <a:solidFill>
                  <a:srgbClr val="04617B"/>
                </a:solidFill>
              </a:rPr>
              <a:t> </a:t>
            </a:r>
            <a:r>
              <a:rPr lang="en-US" noProof="0" dirty="0">
                <a:solidFill>
                  <a:srgbClr val="000000"/>
                </a:solidFill>
              </a:rPr>
              <a:t>data are data on a cross-section of a population at a distinct point in time.</a:t>
            </a:r>
          </a:p>
          <a:p>
            <a:r>
              <a:rPr lang="en-US" b="1" noProof="0" dirty="0">
                <a:solidFill>
                  <a:srgbClr val="5E0A5C"/>
                </a:solidFill>
              </a:rPr>
              <a:t>Time series </a:t>
            </a:r>
            <a:r>
              <a:rPr lang="en-US" noProof="0" dirty="0">
                <a:solidFill>
                  <a:srgbClr val="000000"/>
                </a:solidFill>
              </a:rPr>
              <a:t>data are data collected over time.</a:t>
            </a:r>
          </a:p>
          <a:p>
            <a:endParaRPr lang="en-US" noProof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94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644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Describing the Distribution of a Single Variable</vt:lpstr>
      <vt:lpstr>PowerPoint Presentation</vt:lpstr>
      <vt:lpstr>PowerPoint Presentation</vt:lpstr>
      <vt:lpstr>PowerPoint Presentation</vt:lpstr>
      <vt:lpstr>2-2 Basic Concepts</vt:lpstr>
      <vt:lpstr>2-2a Populations and Samples</vt:lpstr>
      <vt:lpstr>2-2b Data Sets, Variables, and Observations</vt:lpstr>
      <vt:lpstr>2-2c Types of Data </vt:lpstr>
      <vt:lpstr>Types of Data </vt:lpstr>
      <vt:lpstr>2-3 Descriptive Measures for Categorical Variables</vt:lpstr>
      <vt:lpstr>2-4a Numerical Summary Measures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Kanybek Duisheev</dc:creator>
  <cp:lastModifiedBy>Kanybek Duisheev</cp:lastModifiedBy>
  <cp:revision>6</cp:revision>
  <dcterms:created xsi:type="dcterms:W3CDTF">2020-02-10T19:12:29Z</dcterms:created>
  <dcterms:modified xsi:type="dcterms:W3CDTF">2020-02-10T19:40:41Z</dcterms:modified>
</cp:coreProperties>
</file>