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f0df8ce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f0df8ce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f0df8cef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f0df8ce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f0df8ceff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f0df8ceff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f0df8ceff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f0df8ceff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f0df8ceff_3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f0df8ceff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f0df8ceff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f0df8ceff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f0df8cef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f0df8cef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f0df8cef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f0df8cef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f0df8ceff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f0df8ceff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02381ed7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02381ed7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f0df8cef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f0df8cef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f0df8cef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f0df8cef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f0df8cef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f0df8cef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f0df8cef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f0df8cef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f0df8cef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f0df8cef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f0df8cef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f0df8cef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0347ef2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0347ef2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0347ef2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0347ef2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f0df8cef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f0df8cef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f0df8cef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f0df8cef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0df8cef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0df8cef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0df8ce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f0df8ce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2381ed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2381ed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0df8cef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f0df8cef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f0df8cef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f0df8cef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f0df8cef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f0df8cef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f0df8cef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f0df8cef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46.png"/><Relationship Id="rId7" Type="http://schemas.openxmlformats.org/officeDocument/2006/relationships/image" Target="../media/image58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6.png"/><Relationship Id="rId5" Type="http://schemas.openxmlformats.org/officeDocument/2006/relationships/image" Target="../media/image58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7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6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9.png"/><Relationship Id="rId4" Type="http://schemas.openxmlformats.org/officeDocument/2006/relationships/image" Target="../media/image37.png"/><Relationship Id="rId5" Type="http://schemas.openxmlformats.org/officeDocument/2006/relationships/image" Target="../media/image44.png"/><Relationship Id="rId6" Type="http://schemas.openxmlformats.org/officeDocument/2006/relationships/image" Target="../media/image7.png"/><Relationship Id="rId7" Type="http://schemas.openxmlformats.org/officeDocument/2006/relationships/image" Target="../media/image36.png"/><Relationship Id="rId8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7.jpg"/><Relationship Id="rId5" Type="http://schemas.openxmlformats.org/officeDocument/2006/relationships/image" Target="../media/image48.png"/><Relationship Id="rId6" Type="http://schemas.openxmlformats.org/officeDocument/2006/relationships/image" Target="../media/image50.jpg"/><Relationship Id="rId7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5" Type="http://schemas.openxmlformats.org/officeDocument/2006/relationships/image" Target="../media/image45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6.png"/><Relationship Id="rId6" Type="http://schemas.openxmlformats.org/officeDocument/2006/relationships/image" Target="../media/image14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33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58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8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MOMBAL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Recuperação de Crédito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funciona: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5337" y="683209"/>
            <a:ext cx="8602500" cy="4460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600" y="2206962"/>
            <a:ext cx="893300" cy="10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4630750" y="2453875"/>
            <a:ext cx="88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MOMBAL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25" y="1680200"/>
            <a:ext cx="773675" cy="7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0750" y="1673650"/>
            <a:ext cx="773675" cy="79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8802" y="3745475"/>
            <a:ext cx="893299" cy="7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 rotWithShape="1">
          <a:blip r:embed="rId8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a MOMBAL ganha?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75" y="2266950"/>
            <a:ext cx="1060000" cy="10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000" y="2266950"/>
            <a:ext cx="1031882" cy="10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307" y="2331000"/>
            <a:ext cx="1248678" cy="99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2587" y="2061025"/>
            <a:ext cx="1535900" cy="15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6504913" y="2477175"/>
            <a:ext cx="12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MOMBAL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8525" y="35969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8887" y="35969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3588" y="35969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7475" y="35969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8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113550"/>
            <a:ext cx="9810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>
            <p:ph type="title"/>
          </p:nvPr>
        </p:nvSpPr>
        <p:spPr>
          <a:xfrm>
            <a:off x="4710063" y="3514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trabalhamos?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075" y="4140800"/>
            <a:ext cx="762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986" y="-43775"/>
            <a:ext cx="7500038" cy="523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387900" y="1489825"/>
            <a:ext cx="83682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RF01 - Manter o controle de acesso;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RF02 - Tratar proposta;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RF03 - Manter cadastro recuperadoras de crédito;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RF04 - Manter cadastro de empresas;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RF05 - Manter o cadastro de dívidas;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RF06 - Manter o cadastro de administradores;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RF07 - Geração de relatório de dívidas;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RF08 - Efetuar pagamentos através da plataforma;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RF09 - Manter de portfolio de dívidas;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RF10 - Manter o cadastro de negativado;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RF11 - Geração de relatório de propostas;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RF12 - Manter propostas;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RF13 - Manter usuários;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RF14 - Consultar dívida.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RNF01 - O servidor utilizado será o AWS da Amazon (com redundância);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RNF02 - O controle de versão será feito com Git;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RNF03 - O Backend será desenvolvido em Node.js;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RNF04 - O Front-End WEB e mobile será desenvolvido em React;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RNF05 - Em concordância com a  LGPD;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RNF06 - Auditável;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RNF07 - Segurança: disponibilidade, integridade e confiabilidade;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RNF08</a:t>
            </a:r>
            <a:r>
              <a:rPr lang="en"/>
              <a:t> - Transações devem ser </a:t>
            </a:r>
            <a:r>
              <a:rPr lang="en"/>
              <a:t>rastreáveis.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25" y="1061600"/>
            <a:ext cx="9810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811900" y="245500"/>
            <a:ext cx="251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Fluxograma Funcional</a:t>
            </a:r>
            <a:endParaRPr sz="17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00" y="605325"/>
            <a:ext cx="762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 rotWithShape="1">
          <a:blip r:embed="rId5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 rotWithShape="1">
          <a:blip r:embed="rId6">
            <a:alphaModFix/>
          </a:blip>
          <a:srcRect b="0" l="0" r="0" t="6480"/>
          <a:stretch/>
        </p:blipFill>
        <p:spPr>
          <a:xfrm>
            <a:off x="1294762" y="813950"/>
            <a:ext cx="6554477" cy="432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25" y="1124225"/>
            <a:ext cx="9810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 rotWithShape="1">
          <a:blip r:embed="rId4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/>
          <p:nvPr/>
        </p:nvSpPr>
        <p:spPr>
          <a:xfrm>
            <a:off x="811900" y="245500"/>
            <a:ext cx="251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38" y="177225"/>
            <a:ext cx="8504725" cy="496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167100" y="4315300"/>
            <a:ext cx="418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Diagrama de Classes</a:t>
            </a:r>
            <a:endParaRPr sz="17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37280" l="0" r="0" t="27304"/>
          <a:stretch/>
        </p:blipFill>
        <p:spPr>
          <a:xfrm>
            <a:off x="167100" y="4780875"/>
            <a:ext cx="762000" cy="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37" y="1125900"/>
            <a:ext cx="9810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 rotWithShape="1">
          <a:blip r:embed="rId5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 rotWithShape="1">
          <a:blip r:embed="rId6">
            <a:alphaModFix/>
          </a:blip>
          <a:srcRect b="4691" l="15701" r="17905" t="6781"/>
          <a:stretch/>
        </p:blipFill>
        <p:spPr>
          <a:xfrm>
            <a:off x="1485903" y="0"/>
            <a:ext cx="617219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 Máquina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 b="5397" l="3315" r="1419" t="5388"/>
          <a:stretch/>
        </p:blipFill>
        <p:spPr>
          <a:xfrm>
            <a:off x="142438" y="1731825"/>
            <a:ext cx="8859124" cy="258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Ágil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Para o desenvolvimento e </a:t>
            </a:r>
            <a:r>
              <a:rPr lang="en"/>
              <a:t>manutenção</a:t>
            </a:r>
            <a:r>
              <a:rPr lang="en"/>
              <a:t> do sistema utilizaremos metodologia </a:t>
            </a:r>
            <a:r>
              <a:rPr lang="en"/>
              <a:t>ágil,</a:t>
            </a:r>
            <a:r>
              <a:rPr lang="en"/>
              <a:t> </a:t>
            </a:r>
            <a:r>
              <a:rPr lang="en"/>
              <a:t>Scrum com o quadro </a:t>
            </a:r>
            <a:r>
              <a:rPr lang="en"/>
              <a:t>Kanban.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150" y="2564300"/>
            <a:ext cx="3546074" cy="19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28" y="2296250"/>
            <a:ext cx="4390575" cy="27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 rotWithShape="1">
          <a:blip r:embed="rId5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</a:t>
            </a:r>
            <a:r>
              <a:rPr lang="en" sz="2600"/>
              <a:t>rofissionais</a:t>
            </a:r>
            <a:endParaRPr sz="2600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15149" l="43895" r="44424" t="65827"/>
          <a:stretch/>
        </p:blipFill>
        <p:spPr>
          <a:xfrm>
            <a:off x="6322805" y="881109"/>
            <a:ext cx="991729" cy="100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5">
            <a:alphaModFix/>
          </a:blip>
          <a:srcRect b="44107" l="44737" r="44845" t="39057"/>
          <a:stretch/>
        </p:blipFill>
        <p:spPr>
          <a:xfrm>
            <a:off x="2030473" y="2718993"/>
            <a:ext cx="884503" cy="89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6">
            <a:alphaModFix/>
          </a:blip>
          <a:srcRect b="71036" l="44739" r="44844" t="12127"/>
          <a:stretch/>
        </p:blipFill>
        <p:spPr>
          <a:xfrm>
            <a:off x="2041058" y="933538"/>
            <a:ext cx="884503" cy="89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7">
            <a:alphaModFix/>
          </a:blip>
          <a:srcRect b="44109" l="78093" r="11489" t="39055"/>
          <a:stretch/>
        </p:blipFill>
        <p:spPr>
          <a:xfrm>
            <a:off x="4109621" y="243540"/>
            <a:ext cx="884503" cy="89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8">
            <a:alphaModFix/>
          </a:blip>
          <a:srcRect b="40909" l="15278" r="74305" t="42255"/>
          <a:stretch/>
        </p:blipFill>
        <p:spPr>
          <a:xfrm>
            <a:off x="4059780" y="3759113"/>
            <a:ext cx="884503" cy="89346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568164" y="1137004"/>
            <a:ext cx="196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driano Warmling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601687" y="3594335"/>
            <a:ext cx="174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runo Bastos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9">
            <a:alphaModFix/>
          </a:blip>
          <a:srcRect b="71034" l="78093" r="11489" t="12129"/>
          <a:stretch/>
        </p:blipFill>
        <p:spPr>
          <a:xfrm>
            <a:off x="6376397" y="2602981"/>
            <a:ext cx="884503" cy="89346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148462" y="3496450"/>
            <a:ext cx="135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ucas Walim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310135" y="1861525"/>
            <a:ext cx="242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ariana Mitterlehner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142612" y="1827000"/>
            <a:ext cx="135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árcia Martins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798571" y="4600134"/>
            <a:ext cx="150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rlando Bitencourt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70875" y="2852175"/>
            <a:ext cx="762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6375" y="1120312"/>
            <a:ext cx="9810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387900" y="14598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 sistema terá o padrão de arquitetura MVC Model-View-Controller.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b="15485" l="19799" r="23158" t="20205"/>
          <a:stretch/>
        </p:blipFill>
        <p:spPr>
          <a:xfrm>
            <a:off x="2989163" y="2334000"/>
            <a:ext cx="3165674" cy="2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4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Vamos trabalhar com a técnica de desenvolvimento de software, TDD (Test Driven Development) em português Desenvolvimento guiado por testes. </a:t>
            </a:r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b="17842" l="17850" r="23374" t="4209"/>
          <a:stretch/>
        </p:blipFill>
        <p:spPr>
          <a:xfrm>
            <a:off x="3168762" y="2516050"/>
            <a:ext cx="2706575" cy="23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 rotWithShape="1">
          <a:blip r:embed="rId4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Criaremos o </a:t>
            </a:r>
            <a:r>
              <a:rPr lang="en"/>
              <a:t>back-end em Node.js, será usado a </a:t>
            </a:r>
            <a:r>
              <a:rPr lang="en"/>
              <a:t>técnica</a:t>
            </a:r>
            <a:r>
              <a:rPr lang="en"/>
              <a:t> de injeção de dependência que evita o alto nível de acoplamento de código e ao testar a unidade do código pode </a:t>
            </a:r>
            <a:r>
              <a:rPr lang="en"/>
              <a:t>injetar a dependência </a:t>
            </a:r>
            <a:r>
              <a:rPr lang="en"/>
              <a:t>Mock.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50" y="2571750"/>
            <a:ext cx="4863276" cy="24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/>
          <p:cNvPicPr preferRelativeResize="0"/>
          <p:nvPr/>
        </p:nvPicPr>
        <p:blipFill rotWithShape="1">
          <a:blip r:embed="rId4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hospedagem do nosso sistema é na AWS - Amazon Web Services. P</a:t>
            </a:r>
            <a:r>
              <a:rPr lang="en"/>
              <a:t>lataforma que muitas empresas grandes utilizam para armazenamento em nuvem, escolhida pela MOMBAL para ganhar escalabilidade.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300" y="3806025"/>
            <a:ext cx="946452" cy="94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299" y="3231637"/>
            <a:ext cx="946450" cy="9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7900" y="3451668"/>
            <a:ext cx="946450" cy="50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5"/>
          <p:cNvPicPr preferRelativeResize="0"/>
          <p:nvPr/>
        </p:nvPicPr>
        <p:blipFill rotWithShape="1">
          <a:blip r:embed="rId6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 txBox="1"/>
          <p:nvPr/>
        </p:nvSpPr>
        <p:spPr>
          <a:xfrm>
            <a:off x="5455400" y="3042825"/>
            <a:ext cx="20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Empresas que também usam: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9" name="Google Shape;31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2850" y="3143250"/>
            <a:ext cx="2778651" cy="166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11442" y="4109903"/>
            <a:ext cx="1296425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r>
              <a:rPr lang="en"/>
              <a:t>-end</a:t>
            </a:r>
            <a:endParaRPr/>
          </a:p>
        </p:txBody>
      </p:sp>
      <p:sp>
        <p:nvSpPr>
          <p:cNvPr id="326" name="Google Shape;326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 </a:t>
            </a:r>
            <a:r>
              <a:rPr lang="en"/>
              <a:t>Front-end seguirá um design UX (user experience) e UI (user interface) amigável, criado em React.js para WEB e React native para Mobile. Essa escolha se deve pela facilidade do desenvolvimento do front-end com essas bibliotecas e abundância de profissionais qualificados na região.	 </a:t>
            </a:r>
            <a:endParaRPr/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075" y="2740200"/>
            <a:ext cx="3869849" cy="22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 rotWithShape="1">
          <a:blip r:embed="rId4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Prototipação de telas</a:t>
            </a:r>
            <a:endParaRPr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88" y="1318350"/>
            <a:ext cx="1659860" cy="332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510" y="1318350"/>
            <a:ext cx="1650035" cy="33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506" y="1318350"/>
            <a:ext cx="1657906" cy="33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/>
          <p:nvPr/>
        </p:nvSpPr>
        <p:spPr>
          <a:xfrm>
            <a:off x="4077375" y="4628625"/>
            <a:ext cx="10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 Empresa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1592150" y="4628625"/>
            <a:ext cx="111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Tela de Login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6603325" y="4628625"/>
            <a:ext cx="10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Comprar Dívida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37"/>
          <p:cNvPicPr preferRelativeResize="0"/>
          <p:nvPr/>
        </p:nvPicPr>
        <p:blipFill rotWithShape="1">
          <a:blip r:embed="rId6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00" y="1106576"/>
            <a:ext cx="9810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200" y="208925"/>
            <a:ext cx="3812324" cy="2710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7" name="Google Shape;34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50" y="208925"/>
            <a:ext cx="3665275" cy="2606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8" name="Google Shape;34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1450" y="2209479"/>
            <a:ext cx="3812324" cy="27109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9" name="Google Shape;349;p38"/>
          <p:cNvPicPr preferRelativeResize="0"/>
          <p:nvPr/>
        </p:nvPicPr>
        <p:blipFill rotWithShape="1">
          <a:blip r:embed="rId7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</a:t>
            </a:r>
            <a:r>
              <a:rPr lang="en"/>
              <a:t> Utilizadas</a:t>
            </a:r>
            <a:endParaRPr/>
          </a:p>
        </p:txBody>
      </p:sp>
      <p:pic>
        <p:nvPicPr>
          <p:cNvPr id="355" name="Google Shape;355;p39"/>
          <p:cNvPicPr preferRelativeResize="0"/>
          <p:nvPr/>
        </p:nvPicPr>
        <p:blipFill rotWithShape="1">
          <a:blip r:embed="rId3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63" y="1674588"/>
            <a:ext cx="225495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150" y="3040175"/>
            <a:ext cx="1361575" cy="12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5763" y="2800750"/>
            <a:ext cx="3032483" cy="17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5763" y="1463520"/>
            <a:ext cx="3032474" cy="110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9"/>
          <p:cNvPicPr preferRelativeResize="0"/>
          <p:nvPr/>
        </p:nvPicPr>
        <p:blipFill rotWithShape="1">
          <a:blip r:embed="rId8">
            <a:alphaModFix/>
          </a:blip>
          <a:srcRect b="12968" l="10149" r="14611" t="13846"/>
          <a:stretch/>
        </p:blipFill>
        <p:spPr>
          <a:xfrm>
            <a:off x="6450600" y="1404188"/>
            <a:ext cx="2440815" cy="122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9250" y="3310595"/>
            <a:ext cx="2742179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75" y="1120000"/>
            <a:ext cx="9810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0"/>
          <p:cNvPicPr preferRelativeResize="0"/>
          <p:nvPr/>
        </p:nvPicPr>
        <p:blipFill rotWithShape="1">
          <a:blip r:embed="rId4">
            <a:alphaModFix/>
          </a:blip>
          <a:srcRect b="0" l="0" r="3698" t="0"/>
          <a:stretch/>
        </p:blipFill>
        <p:spPr>
          <a:xfrm>
            <a:off x="1597260" y="637000"/>
            <a:ext cx="5949474" cy="3869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8" name="Google Shape;368;p40"/>
          <p:cNvPicPr preferRelativeResize="0"/>
          <p:nvPr/>
        </p:nvPicPr>
        <p:blipFill rotWithShape="1">
          <a:blip r:embed="rId5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a MOMBAL é para vocês.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87900" y="1566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Qualidade financeira do brasileiro;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Facilidade na Negociação de uma dívida;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Segurança dos seus dados, c</a:t>
            </a:r>
            <a:r>
              <a:rPr lang="en"/>
              <a:t>oncordância com a </a:t>
            </a:r>
            <a:r>
              <a:rPr lang="en"/>
              <a:t>LGPD (Lei Geral de Proteção de Dados);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Assistindo toda cadeia de clientes (Empresa, Recuperadora, Negativado).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Estratégico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Missão: Melhorar a vida financeira dos brasileiros.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Visão: </a:t>
            </a:r>
            <a:r>
              <a:rPr lang="en"/>
              <a:t>Tornar-se a empresa referência no mercado nacional até 2030 no assunto recuperação de crédito.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Valores: Responsabilidade socioambiental</a:t>
            </a:r>
            <a:r>
              <a:rPr lang="en"/>
              <a:t>, Espírito de equipe, Ética profissional e institucional, Inclusão social.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Inadimplência - Pesquisa Serasa Experian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87900" y="1370825"/>
            <a:ext cx="83682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Segundo dados da Serasa Experian, o número de brasileiros inadimplentes chegou a 63,8 milhões em janeiro de 2020.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Aumento de 2,6% em relação a janeiro de 2019, que </a:t>
            </a:r>
            <a:r>
              <a:rPr lang="en"/>
              <a:t>representa cerca de 1.658.800 pessoas negativadas.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 volume de pessoas com contas em atraso representa 40,8% da população adulta do país.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Negócio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87900" y="1489825"/>
            <a:ext cx="79704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Hub de conexão de empresas e pessoas para recuperação de crédito.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575" y="2019650"/>
            <a:ext cx="1535900" cy="15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965800" y="2408250"/>
            <a:ext cx="12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MOMBAL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200" y="2647950"/>
            <a:ext cx="1060000" cy="10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750" y="2647950"/>
            <a:ext cx="1031882" cy="10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2000" y="3869200"/>
            <a:ext cx="1060000" cy="10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>
            <a:stCxn id="114" idx="3"/>
            <a:endCxn id="112" idx="1"/>
          </p:cNvCxnSpPr>
          <p:nvPr/>
        </p:nvCxnSpPr>
        <p:spPr>
          <a:xfrm flipH="1" rot="10800000">
            <a:off x="2710200" y="2787650"/>
            <a:ext cx="1081500" cy="390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/>
          <p:nvPr/>
        </p:nvCxnSpPr>
        <p:spPr>
          <a:xfrm flipH="1" rot="10800000">
            <a:off x="4568550" y="3491050"/>
            <a:ext cx="6900" cy="59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stCxn id="115" idx="1"/>
            <a:endCxn id="112" idx="3"/>
          </p:cNvCxnSpPr>
          <p:nvPr/>
        </p:nvCxnSpPr>
        <p:spPr>
          <a:xfrm rot="10800000">
            <a:off x="5327350" y="2787650"/>
            <a:ext cx="1268400" cy="390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18"/>
          <p:cNvPicPr preferRelativeResize="0"/>
          <p:nvPr/>
        </p:nvPicPr>
        <p:blipFill rotWithShape="1">
          <a:blip r:embed="rId7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funciona?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87900" y="1489825"/>
            <a:ext cx="1658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829"/>
              <a:t>EMPRESAS</a:t>
            </a:r>
            <a:endParaRPr sz="1829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75" y="2251475"/>
            <a:ext cx="1060000" cy="10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75" y="2174250"/>
            <a:ext cx="1535900" cy="15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2796600" y="2590400"/>
            <a:ext cx="12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MOMBAL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625" y="2369938"/>
            <a:ext cx="1144500" cy="11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1925" y="2868400"/>
            <a:ext cx="405900" cy="4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9512" y="2369950"/>
            <a:ext cx="953800" cy="95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 flipH="1" rot="10800000">
            <a:off x="1847175" y="2828750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/>
          <p:nvPr/>
        </p:nvCxnSpPr>
        <p:spPr>
          <a:xfrm flipH="1" rot="10800000">
            <a:off x="4232338" y="2846700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/>
          <p:nvPr/>
        </p:nvCxnSpPr>
        <p:spPr>
          <a:xfrm flipH="1" rot="10800000">
            <a:off x="5985463" y="2846700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9"/>
          <p:cNvPicPr preferRelativeResize="0"/>
          <p:nvPr/>
        </p:nvPicPr>
        <p:blipFill rotWithShape="1">
          <a:blip r:embed="rId8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Funciona?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87900" y="1489825"/>
            <a:ext cx="22821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RECUPERADORAS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88" y="2724400"/>
            <a:ext cx="1031882" cy="10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587" y="2562650"/>
            <a:ext cx="1535900" cy="15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2669913" y="2978800"/>
            <a:ext cx="12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MOMBAL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013" y="1966820"/>
            <a:ext cx="569775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1864" y="2232720"/>
            <a:ext cx="202072" cy="21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013" y="2912032"/>
            <a:ext cx="569775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1864" y="3177933"/>
            <a:ext cx="202072" cy="21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013" y="3857220"/>
            <a:ext cx="569775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1864" y="4123120"/>
            <a:ext cx="202072" cy="21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2188" y="2035725"/>
            <a:ext cx="765470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2188" y="2946475"/>
            <a:ext cx="765470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2188" y="3857225"/>
            <a:ext cx="765470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0475" y="1966827"/>
            <a:ext cx="610505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0475" y="2957427"/>
            <a:ext cx="610505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0475" y="3857227"/>
            <a:ext cx="610505" cy="61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0"/>
          <p:cNvCxnSpPr/>
          <p:nvPr/>
        </p:nvCxnSpPr>
        <p:spPr>
          <a:xfrm flipH="1" rot="10800000">
            <a:off x="1697825" y="3286038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0"/>
          <p:cNvCxnSpPr/>
          <p:nvPr/>
        </p:nvCxnSpPr>
        <p:spPr>
          <a:xfrm flipH="1" rot="10800000">
            <a:off x="4112475" y="3293338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/>
          <p:nvPr/>
        </p:nvCxnSpPr>
        <p:spPr>
          <a:xfrm flipH="1" rot="10800000">
            <a:off x="5669750" y="3293338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0"/>
          <p:cNvCxnSpPr/>
          <p:nvPr/>
        </p:nvCxnSpPr>
        <p:spPr>
          <a:xfrm flipH="1" rot="10800000">
            <a:off x="5669738" y="2340825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0"/>
          <p:cNvCxnSpPr/>
          <p:nvPr/>
        </p:nvCxnSpPr>
        <p:spPr>
          <a:xfrm flipH="1" rot="10800000">
            <a:off x="5669750" y="4245863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0"/>
          <p:cNvCxnSpPr/>
          <p:nvPr/>
        </p:nvCxnSpPr>
        <p:spPr>
          <a:xfrm flipH="1" rot="10800000">
            <a:off x="7030975" y="3293338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0"/>
          <p:cNvCxnSpPr/>
          <p:nvPr/>
        </p:nvCxnSpPr>
        <p:spPr>
          <a:xfrm flipH="1" rot="10800000">
            <a:off x="7030963" y="2340825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0"/>
          <p:cNvCxnSpPr/>
          <p:nvPr/>
        </p:nvCxnSpPr>
        <p:spPr>
          <a:xfrm flipH="1" rot="10800000">
            <a:off x="7030975" y="4245863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/>
          <p:nvPr/>
        </p:nvCxnSpPr>
        <p:spPr>
          <a:xfrm flipH="1" rot="10800000">
            <a:off x="4112475" y="2389713"/>
            <a:ext cx="699000" cy="52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4112475" y="3674963"/>
            <a:ext cx="720300" cy="546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0"/>
          <p:cNvPicPr preferRelativeResize="0"/>
          <p:nvPr/>
        </p:nvPicPr>
        <p:blipFill rotWithShape="1">
          <a:blip r:embed="rId9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funciona?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87900" y="1489824"/>
            <a:ext cx="8216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NEGATIVADOS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88" y="3053725"/>
            <a:ext cx="765470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37" y="2591050"/>
            <a:ext cx="1535900" cy="15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2627063" y="3007200"/>
            <a:ext cx="12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MOMBAL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825" y="2886647"/>
            <a:ext cx="808907" cy="8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2000" y="1995240"/>
            <a:ext cx="610505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2000" y="2985840"/>
            <a:ext cx="610505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2000" y="3885640"/>
            <a:ext cx="610505" cy="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6829" y="1957462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8229" y="3847862"/>
            <a:ext cx="686100" cy="68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1"/>
          <p:cNvCxnSpPr/>
          <p:nvPr/>
        </p:nvCxnSpPr>
        <p:spPr>
          <a:xfrm flipH="1" rot="10800000">
            <a:off x="1621625" y="3286038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1"/>
          <p:cNvCxnSpPr/>
          <p:nvPr/>
        </p:nvCxnSpPr>
        <p:spPr>
          <a:xfrm flipH="1" rot="10800000">
            <a:off x="4112475" y="3293338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1"/>
          <p:cNvCxnSpPr/>
          <p:nvPr/>
        </p:nvCxnSpPr>
        <p:spPr>
          <a:xfrm flipH="1" rot="10800000">
            <a:off x="4112475" y="2389713"/>
            <a:ext cx="699000" cy="52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1"/>
          <p:cNvCxnSpPr/>
          <p:nvPr/>
        </p:nvCxnSpPr>
        <p:spPr>
          <a:xfrm>
            <a:off x="4112475" y="3674963"/>
            <a:ext cx="720300" cy="546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1"/>
          <p:cNvCxnSpPr/>
          <p:nvPr/>
        </p:nvCxnSpPr>
        <p:spPr>
          <a:xfrm flipH="1" rot="10800000">
            <a:off x="5659375" y="3293338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1"/>
          <p:cNvCxnSpPr/>
          <p:nvPr/>
        </p:nvCxnSpPr>
        <p:spPr>
          <a:xfrm flipH="1" rot="10800000">
            <a:off x="5659363" y="2340825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1"/>
          <p:cNvCxnSpPr/>
          <p:nvPr/>
        </p:nvCxnSpPr>
        <p:spPr>
          <a:xfrm flipH="1" rot="10800000">
            <a:off x="5659375" y="4245863"/>
            <a:ext cx="675000" cy="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1" name="Google Shape;191;p21"/>
          <p:cNvPicPr preferRelativeResize="0"/>
          <p:nvPr/>
        </p:nvPicPr>
        <p:blipFill rotWithShape="1">
          <a:blip r:embed="rId8">
            <a:alphaModFix amt="15000"/>
          </a:blip>
          <a:srcRect b="0" l="0" r="0" t="55486"/>
          <a:stretch/>
        </p:blipFill>
        <p:spPr>
          <a:xfrm>
            <a:off x="7955125" y="4525250"/>
            <a:ext cx="1145575" cy="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