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9" r:id="rId5"/>
    <p:sldId id="329" r:id="rId6"/>
    <p:sldId id="332" r:id="rId7"/>
    <p:sldId id="325" r:id="rId8"/>
    <p:sldId id="336" r:id="rId9"/>
    <p:sldId id="335" r:id="rId10"/>
    <p:sldId id="334" r:id="rId11"/>
    <p:sldId id="328" r:id="rId12"/>
    <p:sldId id="327" r:id="rId13"/>
    <p:sldId id="303" r:id="rId14"/>
    <p:sldId id="338" r:id="rId15"/>
    <p:sldId id="330" r:id="rId16"/>
    <p:sldId id="331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249">
          <p15:clr>
            <a:srgbClr val="A4A3A4"/>
          </p15:clr>
        </p15:guide>
        <p15:guide id="5" pos="2835">
          <p15:clr>
            <a:srgbClr val="A4A3A4"/>
          </p15:clr>
        </p15:guide>
        <p15:guide id="6" pos="2936">
          <p15:clr>
            <a:srgbClr val="A4A3A4"/>
          </p15:clr>
        </p15:guide>
        <p15:guide id="7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ena Ruckes" initials="V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CE"/>
    <a:srgbClr val="165F7C"/>
    <a:srgbClr val="804A5D"/>
    <a:srgbClr val="FFFFFF"/>
    <a:srgbClr val="FFFFFE"/>
    <a:srgbClr val="FFFEFF"/>
    <a:srgbClr val="FEFFFF"/>
    <a:srgbClr val="FFFEFE"/>
    <a:srgbClr val="FEFE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918" y="96"/>
      </p:cViewPr>
      <p:guideLst>
        <p:guide orient="horz" pos="4125"/>
        <p:guide orient="horz" pos="981"/>
        <p:guide orient="horz" pos="4071"/>
        <p:guide pos="249"/>
        <p:guide pos="2835"/>
        <p:guide pos="2936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21/08/2018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21.08.2018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© SQS Group Limited  |  Presentation title  |  July 2008  |  page ‹Nr.›</a:t>
            </a:r>
            <a:endParaRPr lang="de-DE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chemeClr val="accent2"/>
            </a:solidFill>
          </a:ln>
          <a:effectLst>
            <a:outerShdw dist="45791" dir="3378596" algn="ctr" rotWithShape="0">
              <a:srgbClr val="808080">
                <a:alpha val="50000"/>
              </a:srgbClr>
            </a:outerShdw>
          </a:effectLst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1" y="324000"/>
            <a:ext cx="8344800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6000" y="4509128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600" b="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Untertitel, Referent, Datum etc. durch Klicken hinzufügen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 smtClean="0"/>
              <a:t>Titel durch Klicken hinzufügen</a:t>
            </a:r>
            <a:endParaRPr lang="de-DE" noProof="0" dirty="0"/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 smtClean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0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  <a:latin typeface="+mn-lt"/>
              </a:rPr>
              <a:t>Transforming the World Through Quality</a:t>
            </a:r>
            <a:endParaRPr lang="en-GB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4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36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300" b="1" noProof="0" dirty="0" smtClean="0">
                <a:solidFill>
                  <a:schemeClr val="tx2"/>
                </a:solidFill>
                <a:latin typeface="+mn-lt"/>
              </a:rPr>
              <a:t>Agenda</a:t>
            </a:r>
            <a:endParaRPr lang="en-GB" sz="23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 smtClean="0"/>
              <a:t>Kernaussage durch Klicken hinzufügen</a:t>
            </a:r>
            <a:endParaRPr lang="de-DE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 smtClean="0"/>
              <a:t>Kapitelüberschrift durch Klicken hinzufügen (optional)</a:t>
            </a:r>
            <a:endParaRPr lang="de-DE" noProof="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1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 smtClean="0"/>
              <a:t>Kernaussage durch Klicken hinzufügen</a:t>
            </a:r>
            <a:endParaRPr lang="en-GB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 smtClean="0"/>
              <a:t>Kapitelüberschrift durch Klicken hinzufügen (optional)</a:t>
            </a:r>
            <a:endParaRPr lang="de-DE" noProof="0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 smtClean="0"/>
              <a:t>Text durch Klicken hinzufügen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pic>
        <p:nvPicPr>
          <p:cNvPr id="1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4" name="Rechteck 14"/>
          <p:cNvSpPr/>
          <p:nvPr userDrawn="1"/>
        </p:nvSpPr>
        <p:spPr bwMode="auto">
          <a:xfrm>
            <a:off x="396000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lang="de-DE" sz="3200" b="1" kern="1200" baseline="0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noProof="0" dirty="0" smtClean="0"/>
              <a:t>Trennseiten-Titel durch Klicken hinzufügen</a:t>
            </a:r>
            <a:endParaRPr lang="de-DE" noProof="0" dirty="0"/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 smtClean="0"/>
              <a:t>Trennseiten-Untertitel durch Klicken hinzufügen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44800" cy="28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0" i="0" u="none" strike="noStrike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Kö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 smtClean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de-DE" sz="1600" b="1" noProof="0" dirty="0" smtClean="0">
                <a:solidFill>
                  <a:schemeClr val="tx2"/>
                </a:solidFill>
                <a:latin typeface="+mn-lt"/>
              </a:rPr>
              <a:t>SQS Software Quality Systems AG</a:t>
            </a:r>
          </a:p>
          <a:p>
            <a:pPr>
              <a:lnSpc>
                <a:spcPct val="95000"/>
              </a:lnSpc>
            </a:pPr>
            <a:r>
              <a:rPr lang="de-DE" sz="1600" noProof="0" dirty="0" err="1" smtClean="0">
                <a:solidFill>
                  <a:schemeClr val="tx1"/>
                </a:solidFill>
                <a:latin typeface="+mn-lt"/>
              </a:rPr>
              <a:t>Stollwerckstraße</a:t>
            </a:r>
            <a:r>
              <a:rPr lang="de-DE" sz="1600" baseline="0" noProof="0" dirty="0" smtClean="0">
                <a:solidFill>
                  <a:schemeClr val="tx1"/>
                </a:solidFill>
                <a:latin typeface="+mn-lt"/>
              </a:rPr>
              <a:t> 11</a:t>
            </a:r>
            <a:r>
              <a:rPr lang="de-DE" sz="1600" noProof="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de-DE" sz="1600" noProof="0" dirty="0" smtClean="0">
                <a:solidFill>
                  <a:schemeClr val="tx1"/>
                </a:solidFill>
                <a:latin typeface="+mn-lt"/>
              </a:rPr>
            </a:br>
            <a:r>
              <a:rPr lang="de-DE" sz="1600" noProof="0" dirty="0" smtClean="0">
                <a:solidFill>
                  <a:schemeClr val="tx1"/>
                </a:solidFill>
                <a:latin typeface="+mn-lt"/>
              </a:rPr>
              <a:t>51149 Köln, Deutschland</a:t>
            </a:r>
            <a:endParaRPr lang="de-DE" sz="1600" baseline="0" noProof="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5000"/>
              </a:lnSpc>
              <a:tabLst>
                <a:tab pos="714375" algn="l"/>
              </a:tabLst>
            </a:pPr>
            <a:r>
              <a:rPr lang="de-DE" sz="1600" baseline="0" noProof="0" dirty="0" smtClean="0">
                <a:solidFill>
                  <a:schemeClr val="tx1"/>
                </a:solidFill>
                <a:latin typeface="+mn-lt"/>
              </a:rPr>
              <a:t>Telefon:	+49 2203 9154-0</a:t>
            </a:r>
            <a:br>
              <a:rPr lang="de-DE" sz="1600" baseline="0" noProof="0" dirty="0" smtClean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 smtClean="0">
                <a:solidFill>
                  <a:schemeClr val="tx1"/>
                </a:solidFill>
                <a:latin typeface="+mn-lt"/>
              </a:rPr>
              <a:t>Telefax:	+49 2203 9154-15</a:t>
            </a:r>
            <a:br>
              <a:rPr lang="de-DE" sz="1600" baseline="0" noProof="0" dirty="0" smtClean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 smtClean="0">
                <a:solidFill>
                  <a:schemeClr val="tx1"/>
                </a:solidFill>
                <a:latin typeface="+mn-lt"/>
                <a:hlinkClick r:id="rId3"/>
              </a:rPr>
              <a:t>info-germany@sqs.com</a:t>
            </a:r>
            <a:endParaRPr lang="de-DE" sz="1600" baseline="0" noProof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Kontaktperson durch Klicken hinzufügen</a:t>
            </a:r>
          </a:p>
        </p:txBody>
      </p:sp>
      <p:sp>
        <p:nvSpPr>
          <p:cNvPr id="14" name="TextBox 17"/>
          <p:cNvSpPr txBox="1"/>
          <p:nvPr userDrawn="1"/>
        </p:nvSpPr>
        <p:spPr>
          <a:xfrm>
            <a:off x="611560" y="1161269"/>
            <a:ext cx="792616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e-DE" sz="3200" b="1" noProof="0" dirty="0" smtClean="0">
                <a:solidFill>
                  <a:schemeClr val="tx2"/>
                </a:solidFill>
                <a:latin typeface="+mn-lt"/>
              </a:rPr>
              <a:t>Vielen Dank für Ihre Aufmerksamkeit.</a:t>
            </a:r>
            <a:endParaRPr lang="de-DE" sz="3200" b="1" noProof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12131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 smtClean="0"/>
              <a:t>Leidenschaft </a:t>
            </a:r>
            <a:br>
              <a:rPr lang="de-DE" sz="1600" noProof="0" dirty="0" smtClean="0"/>
            </a:br>
            <a:r>
              <a:rPr lang="de-DE" sz="1600" noProof="0" dirty="0" smtClean="0"/>
              <a:t>für Qualität</a:t>
            </a:r>
            <a:endParaRPr lang="de-DE" sz="1600" noProof="0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2250133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 smtClean="0"/>
              <a:t>Professionelle Partnerschaft</a:t>
            </a:r>
            <a:endParaRPr lang="de-DE" sz="1600" noProof="0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3888135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 smtClean="0"/>
              <a:t>Exzellente Mitarbeiter</a:t>
            </a:r>
            <a:endParaRPr lang="de-DE" sz="1600" noProof="0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5526137" y="5595737"/>
            <a:ext cx="13681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 smtClean="0"/>
              <a:t>Verantwortung</a:t>
            </a:r>
            <a:endParaRPr lang="de-DE" sz="1600" noProof="0" dirty="0"/>
          </a:p>
        </p:txBody>
      </p:sp>
      <p:sp>
        <p:nvSpPr>
          <p:cNvPr id="22" name="Textfeld 21"/>
          <p:cNvSpPr txBox="1"/>
          <p:nvPr userDrawn="1"/>
        </p:nvSpPr>
        <p:spPr>
          <a:xfrm>
            <a:off x="7164288" y="5529061"/>
            <a:ext cx="136815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 smtClean="0"/>
              <a:t>Ehrlichkeit </a:t>
            </a:r>
            <a:br>
              <a:rPr lang="de-DE" sz="1600" noProof="0" dirty="0" smtClean="0"/>
            </a:br>
            <a:r>
              <a:rPr lang="de-DE" sz="1600" noProof="0" dirty="0" smtClean="0"/>
              <a:t>&amp; Integrität</a:t>
            </a:r>
            <a:endParaRPr lang="de-DE" sz="1600" noProof="0" dirty="0"/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2115132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753134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91136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7029290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 userDrawn="1"/>
        </p:nvSpPr>
        <p:spPr bwMode="auto">
          <a:xfrm>
            <a:off x="612131" y="5025005"/>
            <a:ext cx="7920309" cy="32692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600" b="1" i="0" u="none" strike="noStrike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Unsere Werte</a:t>
            </a:r>
          </a:p>
        </p:txBody>
      </p:sp>
    </p:spTree>
    <p:extLst>
      <p:ext uri="{BB962C8B-B14F-4D97-AF65-F5344CB8AC3E}">
        <p14:creationId xmlns:p14="http://schemas.microsoft.com/office/powerpoint/2010/main" val="2365236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1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1" r:id="rId5"/>
    <p:sldLayoutId id="2147483651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IoT-Hackathon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24000"/>
            <a:ext cx="8343899" cy="4114800"/>
          </a:xfrm>
          <a:prstGeom prst="rect">
            <a:avLst/>
          </a:prstGeom>
        </p:spPr>
      </p:pic>
      <p:sp>
        <p:nvSpPr>
          <p:cNvPr id="5" name="Rechteck 10"/>
          <p:cNvSpPr/>
          <p:nvPr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feld 20"/>
          <p:cNvSpPr txBox="1"/>
          <p:nvPr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 smtClean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1" name="Textfeld 1"/>
          <p:cNvSpPr txBox="1"/>
          <p:nvPr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 smtClean="0">
                <a:solidFill>
                  <a:schemeClr val="bg1"/>
                </a:solidFill>
                <a:latin typeface="+mn-lt"/>
              </a:rPr>
              <a:t>Transforming the World Through Quality</a:t>
            </a:r>
            <a:endParaRPr lang="en-GB" sz="1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© SQS Software Quality Systems AG  |  IoT Hackathon  |  Intern  |  Version 1.0  | </a:t>
            </a:r>
            <a:endParaRPr lang="en-GB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C49F-4932-448C-8FF8-AE26104E0967}" type="slidenum">
              <a:rPr lang="en-GB" noProof="0" smtClean="0"/>
              <a:pPr/>
              <a:t>10</a:t>
            </a:fld>
            <a:endParaRPr lang="en-GB" noProof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2029273"/>
            <a:ext cx="8353425" cy="3915466"/>
          </a:xfrm>
        </p:spPr>
      </p:pic>
    </p:spTree>
    <p:extLst>
      <p:ext uri="{BB962C8B-B14F-4D97-AF65-F5344CB8AC3E}">
        <p14:creationId xmlns:p14="http://schemas.microsoft.com/office/powerpoint/2010/main" val="65060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557338"/>
            <a:ext cx="8343900" cy="28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Programmierung mit der </a:t>
            </a:r>
            <a:r>
              <a:rPr lang="de-DE" dirty="0" err="1"/>
              <a:t>Arduino</a:t>
            </a:r>
            <a:r>
              <a:rPr lang="de-DE" dirty="0"/>
              <a:t> </a:t>
            </a:r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482408"/>
            <a:ext cx="8383672" cy="49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193" y="2479034"/>
            <a:ext cx="6838095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3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Systemübersicht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Abgerundetes Rechteck 7"/>
          <p:cNvSpPr/>
          <p:nvPr/>
        </p:nvSpPr>
        <p:spPr bwMode="auto">
          <a:xfrm>
            <a:off x="420947" y="3007268"/>
            <a:ext cx="1126717" cy="1450503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Sensor 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BME280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smtClean="0">
                <a:latin typeface="Arial" charset="0"/>
              </a:rPr>
              <a:t>Temperatur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Feuchtigkeit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smtClean="0">
                <a:latin typeface="Arial" charset="0"/>
              </a:rPr>
              <a:t>Druck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1565608" y="5002833"/>
            <a:ext cx="1584424" cy="1450503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MQTT 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Publisher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 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charset="0"/>
              </a:rPr>
              <a:t>Subscriber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WEMOS D1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ESP8266</a:t>
            </a:r>
            <a:br>
              <a:rPr lang="de-DE" sz="1200" dirty="0" smtClean="0">
                <a:solidFill>
                  <a:schemeClr val="tx1"/>
                </a:solidFill>
                <a:latin typeface="Arial" charset="0"/>
              </a:rPr>
            </a:b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 / </a:t>
            </a: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</a:t>
            </a:r>
            <a:r>
              <a:rPr lang="de-DE" sz="1200" dirty="0" err="1">
                <a:solidFill>
                  <a:schemeClr val="tx1"/>
                </a:solidFill>
                <a:latin typeface="Arial" charset="0"/>
              </a:rPr>
              <a:t>B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1763688" y="2995761"/>
            <a:ext cx="1152128" cy="1450503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Sensor 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Taster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2x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146641" y="2995760"/>
            <a:ext cx="1152128" cy="1450503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Aktor 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RGB LED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2x bzw.</a:t>
            </a: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LED Ring</a:t>
            </a:r>
          </a:p>
        </p:txBody>
      </p:sp>
      <p:cxnSp>
        <p:nvCxnSpPr>
          <p:cNvPr id="13" name="Gerade Verbindung mit Pfeil 12"/>
          <p:cNvCxnSpPr>
            <a:stCxn id="8" idx="2"/>
          </p:cNvCxnSpPr>
          <p:nvPr/>
        </p:nvCxnSpPr>
        <p:spPr>
          <a:xfrm>
            <a:off x="984306" y="4457771"/>
            <a:ext cx="641719" cy="6170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</p:cNvCxnSpPr>
          <p:nvPr/>
        </p:nvCxnSpPr>
        <p:spPr>
          <a:xfrm>
            <a:off x="2339752" y="4446264"/>
            <a:ext cx="0" cy="5450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1" idx="2"/>
          </p:cNvCxnSpPr>
          <p:nvPr/>
        </p:nvCxnSpPr>
        <p:spPr>
          <a:xfrm flipV="1">
            <a:off x="3053480" y="4446263"/>
            <a:ext cx="669225" cy="6285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 bwMode="auto">
          <a:xfrm>
            <a:off x="4870467" y="5290864"/>
            <a:ext cx="1584424" cy="936000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MQTT</a:t>
            </a:r>
            <a:r>
              <a:rPr kumimoji="0" lang="de-DE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Broker</a:t>
            </a:r>
            <a:endParaRPr lang="de-DE" sz="1200" b="1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Mosquitto</a:t>
            </a:r>
            <a:endParaRPr lang="de-DE" sz="1200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Raspberry</a:t>
            </a: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 PI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3146641" y="5578897"/>
            <a:ext cx="17238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3146642" y="5830129"/>
            <a:ext cx="172382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500623" y="4446263"/>
            <a:ext cx="4656" cy="8446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5786686" y="4416186"/>
            <a:ext cx="9883" cy="8757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1" idx="3"/>
            <a:endCxn id="39" idx="1"/>
          </p:cNvCxnSpPr>
          <p:nvPr/>
        </p:nvCxnSpPr>
        <p:spPr>
          <a:xfrm>
            <a:off x="6454891" y="5758864"/>
            <a:ext cx="623544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 bwMode="auto">
          <a:xfrm>
            <a:off x="7078435" y="5290864"/>
            <a:ext cx="1584000" cy="936000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TIMEBASED DB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INFLUXDB</a:t>
            </a:r>
            <a:endParaRPr lang="de-DE" sz="1200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Raspberry</a:t>
            </a:r>
            <a:r>
              <a:rPr lang="de-DE" sz="1200" dirty="0" smtClean="0">
                <a:solidFill>
                  <a:schemeClr val="tx1"/>
                </a:solidFill>
                <a:latin typeface="Arial" charset="0"/>
              </a:rPr>
              <a:t> PI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 Verbindung mit Pfeil 39"/>
          <p:cNvCxnSpPr>
            <a:stCxn id="39" idx="0"/>
            <a:endCxn id="43" idx="2"/>
          </p:cNvCxnSpPr>
          <p:nvPr/>
        </p:nvCxnSpPr>
        <p:spPr>
          <a:xfrm flipV="1">
            <a:off x="7870435" y="4398325"/>
            <a:ext cx="770" cy="892539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4853248" y="2993136"/>
            <a:ext cx="3809957" cy="1405189"/>
            <a:chOff x="4853248" y="1960500"/>
            <a:chExt cx="3809957" cy="936000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4853248" y="1960500"/>
              <a:ext cx="1584424" cy="936000"/>
            </a:xfrm>
            <a:prstGeom prst="round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MQTT </a:t>
              </a: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latin typeface="Arial" charset="0"/>
                </a:rPr>
                <a:t>Publisher</a:t>
              </a:r>
              <a:r>
                <a:rPr kumimoji="0" lang="de-DE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&amp; </a:t>
              </a:r>
              <a:br>
                <a:rPr kumimoji="0" lang="de-DE" sz="12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charset="0"/>
                </a:rPr>
                <a:t>Subscriber</a:t>
              </a: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/>
              </a:r>
              <a:b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de-DE" sz="12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Node-Red</a:t>
              </a:r>
              <a:endParaRPr lang="de-DE" sz="1200" b="1" dirty="0" smtClean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algn="ctr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Raspberry</a:t>
              </a:r>
              <a:r>
                <a:rPr lang="de-DE" sz="1200" dirty="0" smtClean="0">
                  <a:solidFill>
                    <a:schemeClr val="tx1"/>
                  </a:solidFill>
                  <a:latin typeface="Arial" charset="0"/>
                </a:rPr>
                <a:t> PI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Abgerundetes Rechteck 42"/>
            <p:cNvSpPr/>
            <p:nvPr/>
          </p:nvSpPr>
          <p:spPr bwMode="auto">
            <a:xfrm>
              <a:off x="7079205" y="1960500"/>
              <a:ext cx="1584000" cy="936000"/>
            </a:xfrm>
            <a:prstGeom prst="roundRect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DASHBOARD</a:t>
              </a:r>
              <a:b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de-DE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GRAFANA</a:t>
              </a:r>
              <a:endParaRPr lang="de-DE" sz="1200" dirty="0" smtClean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algn="ctr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Raspberry</a:t>
              </a:r>
              <a:r>
                <a:rPr lang="de-DE" sz="1200" dirty="0" smtClean="0">
                  <a:solidFill>
                    <a:schemeClr val="tx1"/>
                  </a:solidFill>
                  <a:latin typeface="Arial" charset="0"/>
                </a:rPr>
                <a:t> PI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731334" y="5324574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MQTT</a:t>
            </a:r>
            <a:endParaRPr lang="de-DE" sz="12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4990876" y="4730063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MQTT</a:t>
            </a:r>
            <a:endParaRPr lang="de-DE" sz="1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5746957" y="4718880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MQTT</a:t>
            </a:r>
            <a:endParaRPr lang="de-DE" sz="1200" b="1" dirty="0"/>
          </a:p>
        </p:txBody>
      </p:sp>
      <p:sp>
        <p:nvSpPr>
          <p:cNvPr id="59" name="Textfeld 58"/>
          <p:cNvSpPr txBox="1"/>
          <p:nvPr/>
        </p:nvSpPr>
        <p:spPr>
          <a:xfrm>
            <a:off x="3720919" y="5844942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MQTT</a:t>
            </a:r>
            <a:endParaRPr lang="de-DE" sz="1200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3288125" y="4704112"/>
            <a:ext cx="687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DIGITAL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15708" y="4650895"/>
            <a:ext cx="73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Onewire</a:t>
            </a:r>
            <a:endParaRPr lang="de-DE" sz="12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2297537" y="4545972"/>
            <a:ext cx="687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DIGITAL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470233" y="5752198"/>
            <a:ext cx="51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HTTP</a:t>
            </a:r>
            <a:endParaRPr lang="de-DE" sz="1200" b="1" dirty="0"/>
          </a:p>
        </p:txBody>
      </p:sp>
      <p:sp>
        <p:nvSpPr>
          <p:cNvPr id="64" name="Textfeld 63"/>
          <p:cNvSpPr txBox="1"/>
          <p:nvPr/>
        </p:nvSpPr>
        <p:spPr>
          <a:xfrm>
            <a:off x="7836680" y="4791314"/>
            <a:ext cx="51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HTTP</a:t>
            </a:r>
            <a:endParaRPr lang="de-DE" sz="1200" b="1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31" y="1637129"/>
            <a:ext cx="942097" cy="942097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01" y="1864589"/>
            <a:ext cx="784523" cy="784523"/>
          </a:xfrm>
          <a:prstGeom prst="rect">
            <a:avLst/>
          </a:prstGeom>
        </p:spPr>
      </p:pic>
      <p:pic>
        <p:nvPicPr>
          <p:cNvPr id="73" name="Grafik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3" y="1941352"/>
            <a:ext cx="489543" cy="48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098848" y="19733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1098848" y="4322267"/>
            <a:ext cx="1240904" cy="600842"/>
            <a:chOff x="1098848" y="4322267"/>
            <a:chExt cx="1240904" cy="600842"/>
          </a:xfrm>
        </p:grpSpPr>
        <p:sp>
          <p:nvSpPr>
            <p:cNvPr id="13" name="Abgerundetes Rechteck 12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14" name="Ellipse 13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Ellipse 14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8" name="Gruppieren 17"/>
          <p:cNvGrpSpPr/>
          <p:nvPr/>
        </p:nvGrpSpPr>
        <p:grpSpPr>
          <a:xfrm>
            <a:off x="1251248" y="4474667"/>
            <a:ext cx="1240904" cy="600842"/>
            <a:chOff x="1098848" y="4322267"/>
            <a:chExt cx="1240904" cy="600842"/>
          </a:xfrm>
        </p:grpSpPr>
        <p:sp>
          <p:nvSpPr>
            <p:cNvPr id="19" name="Abgerundetes Rechteck 18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21" name="Ellipse 20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1403648" y="4627067"/>
            <a:ext cx="1240904" cy="600842"/>
            <a:chOff x="1098848" y="4322267"/>
            <a:chExt cx="1240904" cy="600842"/>
          </a:xfrm>
        </p:grpSpPr>
        <p:sp>
          <p:nvSpPr>
            <p:cNvPr id="24" name="Abgerundetes Rechteck 23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26" name="Ellipse 25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1556048" y="4779467"/>
            <a:ext cx="1240904" cy="600842"/>
            <a:chOff x="1098848" y="4322267"/>
            <a:chExt cx="1240904" cy="600842"/>
          </a:xfrm>
        </p:grpSpPr>
        <p:sp>
          <p:nvSpPr>
            <p:cNvPr id="29" name="Abgerundetes Rechteck 28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31" name="Ellipse 30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1708448" y="4931867"/>
            <a:ext cx="1240904" cy="600842"/>
            <a:chOff x="1098848" y="4322267"/>
            <a:chExt cx="1240904" cy="600842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5" name="Gruppieren 34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36" name="Ellipse 35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38" name="Gruppieren 37"/>
          <p:cNvGrpSpPr/>
          <p:nvPr/>
        </p:nvGrpSpPr>
        <p:grpSpPr>
          <a:xfrm>
            <a:off x="1860848" y="5084267"/>
            <a:ext cx="1240904" cy="600842"/>
            <a:chOff x="1098848" y="4322267"/>
            <a:chExt cx="1240904" cy="600842"/>
          </a:xfrm>
        </p:grpSpPr>
        <p:sp>
          <p:nvSpPr>
            <p:cNvPr id="39" name="Abgerundetes Rechteck 38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41" name="Ellipse 40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3" name="Gruppieren 42"/>
          <p:cNvGrpSpPr/>
          <p:nvPr/>
        </p:nvGrpSpPr>
        <p:grpSpPr>
          <a:xfrm>
            <a:off x="2013248" y="5236667"/>
            <a:ext cx="1240904" cy="600842"/>
            <a:chOff x="1098848" y="4322267"/>
            <a:chExt cx="1240904" cy="600842"/>
          </a:xfrm>
        </p:grpSpPr>
        <p:sp>
          <p:nvSpPr>
            <p:cNvPr id="44" name="Abgerundetes Rechteck 43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5" name="Gruppieren 44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46" name="Ellipse 45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8" name="Gruppieren 47"/>
          <p:cNvGrpSpPr/>
          <p:nvPr/>
        </p:nvGrpSpPr>
        <p:grpSpPr>
          <a:xfrm>
            <a:off x="2165648" y="5389067"/>
            <a:ext cx="1240904" cy="600842"/>
            <a:chOff x="1098848" y="4322267"/>
            <a:chExt cx="1240904" cy="600842"/>
          </a:xfrm>
        </p:grpSpPr>
        <p:sp>
          <p:nvSpPr>
            <p:cNvPr id="49" name="Abgerundetes Rechteck 48"/>
            <p:cNvSpPr/>
            <p:nvPr/>
          </p:nvSpPr>
          <p:spPr bwMode="auto">
            <a:xfrm>
              <a:off x="1098848" y="4322267"/>
              <a:ext cx="1240904" cy="600842"/>
            </a:xfrm>
            <a:prstGeom prst="roundRect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180000" marR="0" indent="0" defTabSz="803275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  <a:buFontTx/>
                <a:buNone/>
                <a:tabLst/>
              </a:pPr>
              <a:r>
                <a:rPr lang="de-DE" sz="1200" dirty="0" err="1" smtClean="0">
                  <a:solidFill>
                    <a:schemeClr val="tx1"/>
                  </a:solidFill>
                  <a:latin typeface="Arial" charset="0"/>
                </a:rPr>
                <a:t>NodeB</a:t>
              </a:r>
              <a:endPara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0" name="Gruppieren 49"/>
            <p:cNvGrpSpPr/>
            <p:nvPr/>
          </p:nvGrpSpPr>
          <p:grpSpPr>
            <a:xfrm>
              <a:off x="1860848" y="4416921"/>
              <a:ext cx="396000" cy="396000"/>
              <a:chOff x="2585120" y="4415693"/>
              <a:chExt cx="396000" cy="396000"/>
            </a:xfrm>
          </p:grpSpPr>
          <p:sp>
            <p:nvSpPr>
              <p:cNvPr id="51" name="Ellipse 50"/>
              <p:cNvSpPr/>
              <p:nvPr/>
            </p:nvSpPr>
            <p:spPr bwMode="auto">
              <a:xfrm>
                <a:off x="2585120" y="4415693"/>
                <a:ext cx="396000" cy="396000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 bwMode="auto">
              <a:xfrm>
                <a:off x="2621964" y="4447971"/>
                <a:ext cx="322312" cy="331444"/>
              </a:xfrm>
              <a:prstGeom prst="ellipse">
                <a:avLst/>
              </a:prstGeom>
              <a:ln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803275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Pct val="120000"/>
                  <a:buFontTx/>
                  <a:buNone/>
                  <a:tabLst/>
                </a:pPr>
                <a:endParaRPr kumimoji="0" lang="de-DE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8" name="Abgerundetes Rechteck 57"/>
          <p:cNvSpPr/>
          <p:nvPr/>
        </p:nvSpPr>
        <p:spPr bwMode="auto">
          <a:xfrm>
            <a:off x="1251248" y="21257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1403648" y="22781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1556048" y="24305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1708448" y="25829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1860848" y="2735336"/>
            <a:ext cx="936104" cy="600842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lang="de-DE" sz="1200" dirty="0" err="1" smtClean="0">
                <a:solidFill>
                  <a:schemeClr val="tx1"/>
                </a:solidFill>
                <a:latin typeface="Arial" charset="0"/>
              </a:rPr>
              <a:t>NodeA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4355976" y="3609749"/>
            <a:ext cx="1584424" cy="61177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MOSQITTO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83770" y="3601645"/>
            <a:ext cx="1584000" cy="61177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INFLUX DB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Abgerundetes Rechteck 65"/>
          <p:cNvSpPr/>
          <p:nvPr/>
        </p:nvSpPr>
        <p:spPr bwMode="auto">
          <a:xfrm>
            <a:off x="4352223" y="2530058"/>
            <a:ext cx="1584424" cy="651888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Node-Red</a:t>
            </a:r>
            <a:endParaRPr lang="de-DE" sz="1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" name="Abgerundetes Rechteck 66"/>
          <p:cNvSpPr/>
          <p:nvPr/>
        </p:nvSpPr>
        <p:spPr bwMode="auto">
          <a:xfrm>
            <a:off x="6981220" y="2539414"/>
            <a:ext cx="1584000" cy="651891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GRAFANA</a:t>
            </a:r>
            <a:endParaRPr lang="de-DE" sz="12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0" name="Gerade Verbindung mit Pfeil 69"/>
          <p:cNvCxnSpPr/>
          <p:nvPr/>
        </p:nvCxnSpPr>
        <p:spPr>
          <a:xfrm flipV="1">
            <a:off x="3101752" y="4205122"/>
            <a:ext cx="1038200" cy="5160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>
            <a:off x="3028240" y="3031378"/>
            <a:ext cx="1111712" cy="541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64" idx="1"/>
          </p:cNvCxnSpPr>
          <p:nvPr/>
        </p:nvCxnSpPr>
        <p:spPr>
          <a:xfrm flipV="1">
            <a:off x="5940400" y="3907534"/>
            <a:ext cx="1043370" cy="810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67" idx="2"/>
            <a:endCxn id="64" idx="0"/>
          </p:cNvCxnSpPr>
          <p:nvPr/>
        </p:nvCxnSpPr>
        <p:spPr>
          <a:xfrm>
            <a:off x="7773220" y="3191305"/>
            <a:ext cx="2550" cy="41034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66" idx="2"/>
            <a:endCxn id="63" idx="0"/>
          </p:cNvCxnSpPr>
          <p:nvPr/>
        </p:nvCxnSpPr>
        <p:spPr>
          <a:xfrm>
            <a:off x="5144435" y="3181946"/>
            <a:ext cx="3753" cy="427803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2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A - Hardware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557338"/>
            <a:ext cx="8343900" cy="28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1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9" y="3248856"/>
            <a:ext cx="8361916" cy="32131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536702"/>
            <a:ext cx="1272416" cy="1687453"/>
          </a:xfrm>
          <a:prstGeom prst="rect">
            <a:avLst/>
          </a:prstGeom>
        </p:spPr>
      </p:pic>
      <p:cxnSp>
        <p:nvCxnSpPr>
          <p:cNvPr id="10" name="Gewinkelter Verbinder 9"/>
          <p:cNvCxnSpPr>
            <a:stCxn id="8" idx="1"/>
          </p:cNvCxnSpPr>
          <p:nvPr/>
        </p:nvCxnSpPr>
        <p:spPr>
          <a:xfrm rot="10800000" flipV="1">
            <a:off x="1331640" y="2380428"/>
            <a:ext cx="2664296" cy="1840659"/>
          </a:xfrm>
          <a:prstGeom prst="bentConnector3">
            <a:avLst>
              <a:gd name="adj1" fmla="val 99949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8" idx="3"/>
          </p:cNvCxnSpPr>
          <p:nvPr/>
        </p:nvCxnSpPr>
        <p:spPr>
          <a:xfrm>
            <a:off x="5268352" y="2380429"/>
            <a:ext cx="2758936" cy="1823251"/>
          </a:xfrm>
          <a:prstGeom prst="bentConnector3">
            <a:avLst>
              <a:gd name="adj1" fmla="val 100011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3828" r="9280" b="6006"/>
          <a:stretch/>
        </p:blipFill>
        <p:spPr>
          <a:xfrm>
            <a:off x="5868144" y="1608803"/>
            <a:ext cx="2060359" cy="2129038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7263" r="4326" b="5013"/>
          <a:stretch/>
        </p:blipFill>
        <p:spPr>
          <a:xfrm rot="5400000">
            <a:off x="734899" y="2490154"/>
            <a:ext cx="4135843" cy="288032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14300" r="2401" b="52100"/>
          <a:stretch/>
        </p:blipFill>
        <p:spPr>
          <a:xfrm>
            <a:off x="5868144" y="4305399"/>
            <a:ext cx="2060359" cy="20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A1F5-B91F-4AB0-9BCF-8F2B2D26DDB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B - Hardware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557338"/>
            <a:ext cx="8343900" cy="28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© SQS Software Quality Systems AG  |  IoT Hackathon  |  Intern  |  Version 1.0  | </a:t>
            </a:r>
            <a:endParaRPr lang="en-GB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C49F-4932-448C-8FF8-AE26104E0967}" type="slidenum">
              <a:rPr lang="en-GB" noProof="0" smtClean="0"/>
              <a:pPr/>
              <a:t>8</a:t>
            </a:fld>
            <a:endParaRPr lang="en-GB" noProof="0"/>
          </a:p>
        </p:txBody>
      </p:sp>
      <p:pic>
        <p:nvPicPr>
          <p:cNvPr id="10" name="Content Placeholder 8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1925127"/>
            <a:ext cx="8353425" cy="4123758"/>
          </a:xfrm>
        </p:spPr>
      </p:pic>
    </p:spTree>
    <p:extLst>
      <p:ext uri="{BB962C8B-B14F-4D97-AF65-F5344CB8AC3E}">
        <p14:creationId xmlns:p14="http://schemas.microsoft.com/office/powerpoint/2010/main" val="25047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smtClean="0"/>
              <a:t>© SQS Software Quality Systems AG  |  IoT Hackathon  |  Intern  |  Version 1.0  | </a:t>
            </a:r>
            <a:endParaRPr lang="en-GB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C49F-4932-448C-8FF8-AE26104E0967}" type="slidenum">
              <a:rPr lang="en-GB" noProof="0" smtClean="0"/>
              <a:pPr/>
              <a:t>9</a:t>
            </a:fld>
            <a:endParaRPr lang="en-GB" noProof="0"/>
          </a:p>
        </p:txBody>
      </p:sp>
      <p:grpSp>
        <p:nvGrpSpPr>
          <p:cNvPr id="97" name="Gruppieren 96"/>
          <p:cNvGrpSpPr/>
          <p:nvPr/>
        </p:nvGrpSpPr>
        <p:grpSpPr>
          <a:xfrm>
            <a:off x="395288" y="2107447"/>
            <a:ext cx="8411595" cy="4365219"/>
            <a:chOff x="838200" y="1007997"/>
            <a:chExt cx="10515600" cy="5457098"/>
          </a:xfrm>
        </p:grpSpPr>
        <p:pic>
          <p:nvPicPr>
            <p:cNvPr id="98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007997"/>
              <a:ext cx="10515600" cy="5191140"/>
            </a:xfrm>
            <a:prstGeom prst="rect">
              <a:avLst/>
            </a:prstGeom>
          </p:spPr>
        </p:pic>
        <p:cxnSp>
          <p:nvCxnSpPr>
            <p:cNvPr id="99" name="Straight Connector 20"/>
            <p:cNvCxnSpPr/>
            <p:nvPr/>
          </p:nvCxnSpPr>
          <p:spPr>
            <a:xfrm>
              <a:off x="2515056" y="4849334"/>
              <a:ext cx="29569" cy="160407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24"/>
            <p:cNvCxnSpPr/>
            <p:nvPr/>
          </p:nvCxnSpPr>
          <p:spPr>
            <a:xfrm flipH="1">
              <a:off x="2515056" y="6453407"/>
              <a:ext cx="4230189" cy="11606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7"/>
            <p:cNvCxnSpPr/>
            <p:nvPr/>
          </p:nvCxnSpPr>
          <p:spPr>
            <a:xfrm>
              <a:off x="2720787" y="4830142"/>
              <a:ext cx="0" cy="145423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30"/>
            <p:cNvCxnSpPr/>
            <p:nvPr/>
          </p:nvCxnSpPr>
          <p:spPr>
            <a:xfrm>
              <a:off x="6572240" y="4129088"/>
              <a:ext cx="0" cy="218617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33"/>
            <p:cNvCxnSpPr/>
            <p:nvPr/>
          </p:nvCxnSpPr>
          <p:spPr>
            <a:xfrm flipH="1">
              <a:off x="2720787" y="6284381"/>
              <a:ext cx="3851453" cy="3088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36"/>
            <p:cNvCxnSpPr/>
            <p:nvPr/>
          </p:nvCxnSpPr>
          <p:spPr>
            <a:xfrm flipH="1">
              <a:off x="7722498" y="4554140"/>
              <a:ext cx="537040" cy="1666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38"/>
            <p:cNvCxnSpPr/>
            <p:nvPr/>
          </p:nvCxnSpPr>
          <p:spPr>
            <a:xfrm flipH="1">
              <a:off x="8297849" y="2362072"/>
              <a:ext cx="2214271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40"/>
            <p:cNvCxnSpPr/>
            <p:nvPr/>
          </p:nvCxnSpPr>
          <p:spPr>
            <a:xfrm flipH="1">
              <a:off x="8237333" y="2362072"/>
              <a:ext cx="60516" cy="221755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2"/>
            <p:cNvCxnSpPr/>
            <p:nvPr/>
          </p:nvCxnSpPr>
          <p:spPr>
            <a:xfrm flipH="1" flipV="1">
              <a:off x="7643577" y="5603299"/>
              <a:ext cx="2772011" cy="3351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43"/>
            <p:cNvCxnSpPr/>
            <p:nvPr/>
          </p:nvCxnSpPr>
          <p:spPr>
            <a:xfrm flipH="1">
              <a:off x="10408790" y="5222175"/>
              <a:ext cx="6798" cy="44088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5"/>
            <p:cNvCxnSpPr/>
            <p:nvPr/>
          </p:nvCxnSpPr>
          <p:spPr>
            <a:xfrm flipH="1">
              <a:off x="8979694" y="5222175"/>
              <a:ext cx="2" cy="57885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8"/>
            <p:cNvCxnSpPr/>
            <p:nvPr/>
          </p:nvCxnSpPr>
          <p:spPr>
            <a:xfrm flipH="1">
              <a:off x="7643576" y="5801030"/>
              <a:ext cx="1336118" cy="1607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51"/>
            <p:cNvCxnSpPr/>
            <p:nvPr/>
          </p:nvCxnSpPr>
          <p:spPr>
            <a:xfrm flipH="1">
              <a:off x="2084018" y="1553608"/>
              <a:ext cx="62650" cy="1369446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52"/>
            <p:cNvCxnSpPr/>
            <p:nvPr/>
          </p:nvCxnSpPr>
          <p:spPr>
            <a:xfrm flipH="1">
              <a:off x="2288203" y="1703710"/>
              <a:ext cx="16491" cy="127642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55"/>
            <p:cNvCxnSpPr/>
            <p:nvPr/>
          </p:nvCxnSpPr>
          <p:spPr>
            <a:xfrm>
              <a:off x="3834095" y="1658393"/>
              <a:ext cx="7665" cy="16609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56"/>
            <p:cNvCxnSpPr/>
            <p:nvPr/>
          </p:nvCxnSpPr>
          <p:spPr>
            <a:xfrm>
              <a:off x="3993648" y="1565347"/>
              <a:ext cx="0" cy="159345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63"/>
            <p:cNvCxnSpPr/>
            <p:nvPr/>
          </p:nvCxnSpPr>
          <p:spPr>
            <a:xfrm flipH="1">
              <a:off x="3841760" y="3352725"/>
              <a:ext cx="1180296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66"/>
            <p:cNvCxnSpPr/>
            <p:nvPr/>
          </p:nvCxnSpPr>
          <p:spPr>
            <a:xfrm flipH="1">
              <a:off x="4012624" y="3136105"/>
              <a:ext cx="773689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8"/>
            <p:cNvCxnSpPr/>
            <p:nvPr/>
          </p:nvCxnSpPr>
          <p:spPr>
            <a:xfrm flipH="1">
              <a:off x="2288203" y="1689198"/>
              <a:ext cx="1553557" cy="14512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69"/>
            <p:cNvCxnSpPr/>
            <p:nvPr/>
          </p:nvCxnSpPr>
          <p:spPr>
            <a:xfrm flipH="1" flipV="1">
              <a:off x="2130863" y="1559369"/>
              <a:ext cx="1881761" cy="13073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82"/>
            <p:cNvCxnSpPr/>
            <p:nvPr/>
          </p:nvCxnSpPr>
          <p:spPr>
            <a:xfrm flipH="1">
              <a:off x="4793978" y="2784833"/>
              <a:ext cx="4758" cy="373964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83"/>
            <p:cNvCxnSpPr/>
            <p:nvPr/>
          </p:nvCxnSpPr>
          <p:spPr>
            <a:xfrm flipH="1">
              <a:off x="4992462" y="2780854"/>
              <a:ext cx="18883" cy="595869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34"/>
            <p:cNvCxnSpPr/>
            <p:nvPr/>
          </p:nvCxnSpPr>
          <p:spPr>
            <a:xfrm>
              <a:off x="6748403" y="4068960"/>
              <a:ext cx="0" cy="2396135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54"/>
            <p:cNvCxnSpPr/>
            <p:nvPr/>
          </p:nvCxnSpPr>
          <p:spPr>
            <a:xfrm>
              <a:off x="10502274" y="2361774"/>
              <a:ext cx="0" cy="41494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ounded Rectangle 53"/>
            <p:cNvSpPr/>
            <p:nvPr/>
          </p:nvSpPr>
          <p:spPr>
            <a:xfrm>
              <a:off x="10572750" y="2442593"/>
              <a:ext cx="720076" cy="3150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/>
                <a:t>IN</a:t>
              </a:r>
              <a:endParaRPr lang="en-US" sz="1000" b="1"/>
            </a:p>
          </p:txBody>
        </p:sp>
        <p:sp>
          <p:nvSpPr>
            <p:cNvPr id="124" name="Rounded Rectangle 64"/>
            <p:cNvSpPr/>
            <p:nvPr/>
          </p:nvSpPr>
          <p:spPr>
            <a:xfrm>
              <a:off x="10473697" y="5222175"/>
              <a:ext cx="720076" cy="3150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/>
                <a:t>GND</a:t>
              </a:r>
              <a:endParaRPr lang="en-US" sz="1000" b="1" dirty="0"/>
            </a:p>
          </p:txBody>
        </p:sp>
        <p:sp>
          <p:nvSpPr>
            <p:cNvPr id="125" name="Rounded Rectangle 65"/>
            <p:cNvSpPr/>
            <p:nvPr/>
          </p:nvSpPr>
          <p:spPr>
            <a:xfrm>
              <a:off x="9211635" y="4596030"/>
              <a:ext cx="720076" cy="31503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/>
                <a:t>PWR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9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Master_Germany_DE_2015">
  <a:themeElements>
    <a:clrScheme name="SQS Colour Scheme">
      <a:dk1>
        <a:srgbClr val="353535"/>
      </a:dk1>
      <a:lt1>
        <a:srgbClr val="FFFFFF"/>
      </a:lt1>
      <a:dk2>
        <a:srgbClr val="1E6E5A"/>
      </a:dk2>
      <a:lt2>
        <a:srgbClr val="DDE3E4"/>
      </a:lt2>
      <a:accent1>
        <a:srgbClr val="8AAB7F"/>
      </a:accent1>
      <a:accent2>
        <a:srgbClr val="66A6C2"/>
      </a:accent2>
      <a:accent3>
        <a:srgbClr val="B5BD3A"/>
      </a:accent3>
      <a:accent4>
        <a:srgbClr val="FB8C20"/>
      </a:accent4>
      <a:accent5>
        <a:srgbClr val="8290B2"/>
      </a:accent5>
      <a:accent6>
        <a:srgbClr val="C7C4A1"/>
      </a:accent6>
      <a:hlink>
        <a:srgbClr val="1E6E5A"/>
      </a:hlink>
      <a:folHlink>
        <a:srgbClr val="81A6B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äsentation1" id="{2E4A7A45-1F89-441C-A7A8-6E81E1F5D5EE}" vid="{5B86CA69-D54E-420B-A2A9-1C55EC5FE3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D1287C8A14C4784922B905EB62564" ma:contentTypeVersion="27" ma:contentTypeDescription="Create a new document." ma:contentTypeScope="" ma:versionID="5c9ed01f2d9557ed9a16f366bed9ab93">
  <xsd:schema xmlns:xsd="http://www.w3.org/2001/XMLSchema" xmlns:xs="http://www.w3.org/2001/XMLSchema" xmlns:p="http://schemas.microsoft.com/office/2006/metadata/properties" xmlns:ns1="http://schemas.microsoft.com/sharepoint/v3" xmlns:ns2="199fc732-96ad-45dd-8397-16506d62174a" xmlns:ns3="http://schemas.microsoft.com/sharepoint/v4" targetNamespace="http://schemas.microsoft.com/office/2006/metadata/properties" ma:root="true" ma:fieldsID="8b5919270b1c4d91cb5d26f2b10bf3ba" ns1:_="" ns2:_="" ns3:_="">
    <xsd:import namespace="http://schemas.microsoft.com/sharepoint/v3"/>
    <xsd:import namespace="199fc732-96ad-45dd-8397-16506d62174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1:PublishingStartDate" minOccurs="0"/>
                <xsd:element ref="ns1:PublishingExpirationDate" minOccurs="0"/>
                <xsd:element ref="ns2:Industry" minOccurs="0"/>
                <xsd:element ref="ns3:IconOverlay" minOccurs="0"/>
                <xsd:element ref="ns2:SQS_x0020_Content_x0020_Type" minOccurs="0"/>
                <xsd:element ref="ns2:Author0" minOccurs="0"/>
                <xsd:element ref="ns2:Latest_x0020_Update" minOccurs="0"/>
                <xsd:element ref="ns2:Range" minOccurs="0"/>
                <xsd:element ref="ns2:Product" minOccurs="0"/>
                <xsd:element ref="ns2:Services_x0020__x0026__x0020_PractiQs" minOccurs="0"/>
                <xsd:element ref="ns2:Development_x0020_Models" minOccurs="0"/>
                <xsd:element ref="ns2:Key_x0020_Wo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fc732-96ad-45dd-8397-16506d62174a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format="Dropdown" ma:internalName="Language">
      <xsd:simpleType>
        <xsd:union memberTypes="dms:Text">
          <xsd:simpleType>
            <xsd:restriction base="dms:Choice">
              <xsd:enumeration value="English"/>
              <xsd:enumeration value="German"/>
              <xsd:enumeration value="Dutch"/>
              <xsd:enumeration value="Italian"/>
            </xsd:restriction>
          </xsd:simpleType>
        </xsd:union>
      </xsd:simpleType>
    </xsd:element>
    <xsd:element name="Industry" ma:index="11" nillable="true" ma:displayName="Industry" ma:format="Dropdown" ma:internalName="Industry">
      <xsd:simpleType>
        <xsd:union memberTypes="dms:Text">
          <xsd:simpleType>
            <xsd:restriction base="dms:Choice">
              <xsd:enumeration value="Banking &amp; Finance"/>
              <xsd:enumeration value="Energy &amp; Utilities"/>
              <xsd:enumeration value="Games &amp; Gambling"/>
              <xsd:enumeration value="Insurance"/>
              <xsd:enumeration value="Automotive &amp; Manufacturing"/>
              <xsd:enumeration value="Public Sector"/>
              <xsd:enumeration value="Retail &amp; Logistics"/>
              <xsd:enumeration value="Telecommunications"/>
              <xsd:enumeration value="Other"/>
            </xsd:restriction>
          </xsd:simpleType>
        </xsd:union>
      </xsd:simpleType>
    </xsd:element>
    <xsd:element name="SQS_x0020_Content_x0020_Type" ma:index="13" nillable="true" ma:displayName="SQS Content Type" ma:format="Dropdown" ma:internalName="SQS_x0020_Content_x0020_Type">
      <xsd:simpleType>
        <xsd:union memberTypes="dms:Text">
          <xsd:simpleType>
            <xsd:restriction base="dms:Choice">
              <xsd:enumeration value="Customer Story"/>
              <xsd:enumeration value="Whitepaper"/>
              <xsd:enumeration value="Sales Brochure"/>
              <xsd:enumeration value="Fact Sheet"/>
              <xsd:enumeration value="Template"/>
              <xsd:enumeration value="Partnership Brochure"/>
              <xsd:enumeration value="PowerPoint Presentation"/>
            </xsd:restriction>
          </xsd:simpleType>
        </xsd:union>
      </xsd:simpleType>
    </xsd:element>
    <xsd:element name="Author0" ma:index="14" nillable="true" ma:displayName="Author" ma:internalName="Author0">
      <xsd:simpleType>
        <xsd:restriction base="dms:Text">
          <xsd:maxLength value="255"/>
        </xsd:restriction>
      </xsd:simpleType>
    </xsd:element>
    <xsd:element name="Latest_x0020_Update" ma:index="15" nillable="true" ma:displayName="Latest Update" ma:format="DateOnly" ma:internalName="Latest_x0020_Update">
      <xsd:simpleType>
        <xsd:restriction base="dms:DateTime"/>
      </xsd:simpleType>
    </xsd:element>
    <xsd:element name="Range" ma:index="16" nillable="true" ma:displayName="Range" ma:format="Dropdown" ma:internalName="Range">
      <xsd:simpleType>
        <xsd:restriction base="dms:Choice">
          <xsd:enumeration value="Global"/>
          <xsd:enumeration value="AT"/>
          <xsd:enumeration value="CH"/>
          <xsd:enumeration value="DACH"/>
          <xsd:enumeration value="DE"/>
          <xsd:enumeration value="EG"/>
          <xsd:enumeration value="FI"/>
          <xsd:enumeration value="GMC"/>
          <xsd:enumeration value="IN"/>
          <xsd:enumeration value="IN BFSI"/>
          <xsd:enumeration value="IRE"/>
          <xsd:enumeration value="ITA"/>
          <xsd:enumeration value="NL"/>
          <xsd:enumeration value="NO"/>
          <xsd:enumeration value="SA"/>
          <xsd:enumeration value="SWE"/>
          <xsd:enumeration value="UK"/>
          <xsd:enumeration value="USA"/>
        </xsd:restriction>
      </xsd:simpleType>
    </xsd:element>
    <xsd:element name="Product" ma:index="17" nillable="true" ma:displayName="Product" ma:format="Dropdown" ma:internalName="Product">
      <xsd:simpleType>
        <xsd:union memberTypes="dms:Text">
          <xsd:simpleType>
            <xsd:restriction base="dms:Choice">
              <xsd:enumeration value="SAP"/>
              <xsd:enumeration value="Siemens PLM"/>
              <xsd:enumeration value="Oracle"/>
            </xsd:restriction>
          </xsd:simpleType>
        </xsd:union>
      </xsd:simpleType>
    </xsd:element>
    <xsd:element name="Services_x0020__x0026__x0020_PractiQs" ma:index="18" nillable="true" ma:displayName="Services &amp; PractiQs" ma:format="Dropdown" ma:internalName="Services_x0020__x0026__x0020_PractiQs">
      <xsd:simpleType>
        <xsd:union memberTypes="dms:Text">
          <xsd:simpleType>
            <xsd:restriction base="dms:Choice">
              <xsd:enumeration value="Project &amp;  Business Consulting"/>
              <xsd:enumeration value="Quality &amp; Risk Management"/>
              <xsd:enumeration value="Test Management"/>
              <xsd:enumeration value="Functional Testing"/>
              <xsd:enumeration value="Non-Functional Testing"/>
              <xsd:enumeration value="Test Technology Support"/>
            </xsd:restriction>
          </xsd:simpleType>
        </xsd:union>
      </xsd:simpleType>
    </xsd:element>
    <xsd:element name="Development_x0020_Models" ma:index="19" nillable="true" ma:displayName="Development Models" ma:format="Dropdown" ma:internalName="Development_x0020_Models">
      <xsd:simpleType>
        <xsd:union memberTypes="dms:Text">
          <xsd:simpleType>
            <xsd:restriction base="dms:Choice">
              <xsd:enumeration value="Agile"/>
              <xsd:enumeration value="DevOps"/>
              <xsd:enumeration value="Model Based"/>
            </xsd:restriction>
          </xsd:simpleType>
        </xsd:union>
      </xsd:simpleType>
    </xsd:element>
    <xsd:element name="Key_x0020_Words" ma:index="20" nillable="true" ma:displayName="Keywords" ma:internalName="Key_x0020_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199fc732-96ad-45dd-8397-16506d62174a" xsi:nil="true"/>
    <Author0 xmlns="199fc732-96ad-45dd-8397-16506d62174a">Verena Ruckes</Author0>
    <Product xmlns="199fc732-96ad-45dd-8397-16506d62174a" xsi:nil="true"/>
    <SQS_x0020_Content_x0020_Type xmlns="199fc732-96ad-45dd-8397-16506d62174a">Template</SQS_x0020_Content_x0020_Type>
    <Services_x0020__x0026__x0020_PractiQs xmlns="199fc732-96ad-45dd-8397-16506d62174a" xsi:nil="true"/>
    <Latest_x0020_Update xmlns="199fc732-96ad-45dd-8397-16506d62174a">2017-07-31T23:00:00+00:00</Latest_x0020_Update>
    <IconOverlay xmlns="http://schemas.microsoft.com/sharepoint/v4" xsi:nil="true"/>
    <Language xmlns="199fc732-96ad-45dd-8397-16506d62174a">German</Language>
    <Development_x0020_Models xmlns="199fc732-96ad-45dd-8397-16506d62174a" xsi:nil="true"/>
    <PublishingExpirationDate xmlns="http://schemas.microsoft.com/sharepoint/v3" xsi:nil="true"/>
    <PublishingStartDate xmlns="http://schemas.microsoft.com/sharepoint/v3" xsi:nil="true"/>
    <Key_x0020_Words xmlns="199fc732-96ad-45dd-8397-16506d62174a" xsi:nil="true"/>
    <Range xmlns="199fc732-96ad-45dd-8397-16506d62174a">DE</Range>
  </documentManagement>
</p:properties>
</file>

<file path=customXml/itemProps1.xml><?xml version="1.0" encoding="utf-8"?>
<ds:datastoreItem xmlns:ds="http://schemas.openxmlformats.org/officeDocument/2006/customXml" ds:itemID="{104E2CAC-0710-4D32-946D-FC43491667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129E3C-E9F5-4DD2-96C6-BDF9B46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9fc732-96ad-45dd-8397-16506d62174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78D427-6099-4B65-B94D-D6ED5E0869F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99fc732-96ad-45dd-8397-16506d62174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PPT_Master_Germany_DE_2017</Template>
  <TotalTime>0</TotalTime>
  <Words>276</Words>
  <Application>Microsoft Office PowerPoint</Application>
  <PresentationFormat>Bildschirmpräsentation (4:3)</PresentationFormat>
  <Paragraphs>83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Calibri</vt:lpstr>
      <vt:lpstr>PPT_Master_Germany_DE_2015</vt:lpstr>
      <vt:lpstr>IoT-Hackathon</vt:lpstr>
      <vt:lpstr>Systemübersicht</vt:lpstr>
      <vt:lpstr>PowerPoint-Präsentation</vt:lpstr>
      <vt:lpstr>Node A - Hardware </vt:lpstr>
      <vt:lpstr>PowerPoint-Präsentation</vt:lpstr>
      <vt:lpstr>PowerPoint-Präsentation</vt:lpstr>
      <vt:lpstr>Node B - Hardware </vt:lpstr>
      <vt:lpstr>PowerPoint-Präsentation</vt:lpstr>
      <vt:lpstr>PowerPoint-Präsentation</vt:lpstr>
      <vt:lpstr>PowerPoint-Präsentation</vt:lpstr>
      <vt:lpstr>Software</vt:lpstr>
      <vt:lpstr>Programmierung mit der Arduino Entwicklungsumgebung</vt:lpstr>
      <vt:lpstr>PowerPoint-Präsentation</vt:lpstr>
      <vt:lpstr>PowerPoint-Präsentation</vt:lpstr>
    </vt:vector>
  </TitlesOfParts>
  <Company>SQS.com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Mohaupt</dc:creator>
  <cp:lastModifiedBy>Thomas Mohaupt</cp:lastModifiedBy>
  <cp:revision>9</cp:revision>
  <dcterms:created xsi:type="dcterms:W3CDTF">2018-08-21T12:49:12Z</dcterms:created>
  <dcterms:modified xsi:type="dcterms:W3CDTF">2018-08-21T13:49:23Z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0x010100DC3D1287C8A14C4784922B905EB62564</vt:lpwstr>
  </property>
</Properties>
</file>