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 id="263" r:id="rId8"/>
    <p:sldId id="264" r:id="rId9"/>
    <p:sldId id="265" r:id="rId10"/>
    <p:sldId id="266" r:id="rId11"/>
    <p:sldId id="261" r:id="rId12"/>
    <p:sldId id="271" r:id="rId13"/>
    <p:sldId id="267" r:id="rId14"/>
    <p:sldId id="270" r:id="rId15"/>
    <p:sldId id="268" r:id="rId16"/>
    <p:sldId id="269" r:id="rId17"/>
    <p:sldId id="272"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9/10/2020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16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881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90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9/10/2020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46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2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42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32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44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70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9/10/2020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2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9/10/2020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20668929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2CC7971-8E01-4C0C-A2B2-C988E43A0F67}"/>
              </a:ext>
            </a:extLst>
          </p:cNvPr>
          <p:cNvSpPr>
            <a:spLocks noGrp="1"/>
          </p:cNvSpPr>
          <p:nvPr>
            <p:ph type="ctrTitle"/>
          </p:nvPr>
        </p:nvSpPr>
        <p:spPr>
          <a:xfrm>
            <a:off x="6194716" y="739978"/>
            <a:ext cx="5334930" cy="3004145"/>
          </a:xfrm>
        </p:spPr>
        <p:txBody>
          <a:bodyPr>
            <a:normAutofit/>
          </a:bodyPr>
          <a:lstStyle/>
          <a:p>
            <a:r>
              <a:rPr lang="es-AR"/>
              <a:t>Competencia Inyector-Productor</a:t>
            </a:r>
          </a:p>
        </p:txBody>
      </p:sp>
      <p:sp>
        <p:nvSpPr>
          <p:cNvPr id="3" name="Subtítulo 2">
            <a:extLst>
              <a:ext uri="{FF2B5EF4-FFF2-40B4-BE49-F238E27FC236}">
                <a16:creationId xmlns:a16="http://schemas.microsoft.com/office/drawing/2014/main" id="{42E74173-5482-45B5-B93E-B0AA213A00A9}"/>
              </a:ext>
            </a:extLst>
          </p:cNvPr>
          <p:cNvSpPr>
            <a:spLocks noGrp="1"/>
          </p:cNvSpPr>
          <p:nvPr>
            <p:ph type="subTitle" idx="1"/>
          </p:nvPr>
        </p:nvSpPr>
        <p:spPr>
          <a:xfrm>
            <a:off x="6194715" y="3836197"/>
            <a:ext cx="5334931" cy="2189214"/>
          </a:xfrm>
        </p:spPr>
        <p:txBody>
          <a:bodyPr>
            <a:normAutofit/>
          </a:bodyPr>
          <a:lstStyle/>
          <a:p>
            <a:r>
              <a:rPr lang="es-AR" dirty="0"/>
              <a:t>Caso de estudio en la competencia de recursos de campo para la reparación en caso de falla de uno de ellos</a:t>
            </a:r>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13094BE-7CEB-47F7-BB15-87CF5A503E62}"/>
              </a:ext>
            </a:extLst>
          </p:cNvPr>
          <p:cNvPicPr>
            <a:picLocks noChangeAspect="1"/>
          </p:cNvPicPr>
          <p:nvPr/>
        </p:nvPicPr>
        <p:blipFill rotWithShape="1">
          <a:blip r:embed="rId2"/>
          <a:srcRect l="23001"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7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E2133-538F-41E6-9CCC-104B2C518B46}"/>
              </a:ext>
            </a:extLst>
          </p:cNvPr>
          <p:cNvSpPr>
            <a:spLocks noGrp="1"/>
          </p:cNvSpPr>
          <p:nvPr>
            <p:ph type="title"/>
          </p:nvPr>
        </p:nvSpPr>
        <p:spPr/>
        <p:txBody>
          <a:bodyPr/>
          <a:lstStyle/>
          <a:p>
            <a:r>
              <a:rPr lang="es-AR" dirty="0"/>
              <a:t>∆t y la perdida de presión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2D29D65-6607-4151-BA2C-E93671E755FF}"/>
                  </a:ext>
                </a:extLst>
              </p:cNvPr>
              <p:cNvSpPr>
                <a:spLocks noGrp="1"/>
              </p:cNvSpPr>
              <p:nvPr>
                <p:ph idx="1"/>
              </p:nvPr>
            </p:nvSpPr>
            <p:spPr/>
            <p:txBody>
              <a:bodyPr>
                <a:normAutofit lnSpcReduction="10000"/>
              </a:bodyPr>
              <a:lstStyle/>
              <a:p>
                <a:r>
                  <a:rPr lang="es-AR" dirty="0"/>
                  <a:t>Se reconoce que este tiempo que transcurre es la pérdida inevitable de la capacidad de producción de la malla a medida que  la presión de los fluidos de formación disminuye.</a:t>
                </a:r>
              </a:p>
              <a:p>
                <a:r>
                  <a:rPr lang="es-AR" dirty="0"/>
                  <a:t>Esto implica predecir la forma de la curva de IPR para un tiempo futuro en el cual  la presión estática disminuye desde un valor actual Pr1 hasta un valor futuro de Pr2.</a:t>
                </a:r>
              </a:p>
              <a:p>
                <a14:m>
                  <m:oMath xmlns:m="http://schemas.openxmlformats.org/officeDocument/2006/math">
                    <m:r>
                      <a:rPr lang="es-AR" b="0" i="1" smtClean="0">
                        <a:latin typeface="Cambria Math" panose="02040503050406030204" pitchFamily="18" charset="0"/>
                      </a:rPr>
                      <m:t>𝐽</m:t>
                    </m:r>
                    <m:r>
                      <a:rPr lang="es-AR" b="0" i="1" smtClean="0">
                        <a:latin typeface="Cambria Math" panose="02040503050406030204" pitchFamily="18" charset="0"/>
                      </a:rPr>
                      <m:t>=</m:t>
                    </m:r>
                    <m:r>
                      <a:rPr lang="es-AR" b="0" i="1" smtClean="0">
                        <a:latin typeface="Cambria Math" panose="02040503050406030204" pitchFamily="18" charset="0"/>
                      </a:rPr>
                      <m:t>𝑃𝑟𝑜𝑑𝑢𝑐𝑡𝑖𝑣𝑖𝑡𝑦</m:t>
                    </m:r>
                    <m:r>
                      <a:rPr lang="es-AR" b="0" i="1" smtClean="0">
                        <a:latin typeface="Cambria Math" panose="02040503050406030204" pitchFamily="18" charset="0"/>
                      </a:rPr>
                      <m:t> </m:t>
                    </m:r>
                    <m:r>
                      <a:rPr lang="es-AR" b="0" i="1" smtClean="0">
                        <a:latin typeface="Cambria Math" panose="02040503050406030204" pitchFamily="18" charset="0"/>
                      </a:rPr>
                      <m:t>𝐼𝑛𝑑𝑒𝑥</m:t>
                    </m:r>
                    <m:r>
                      <a:rPr lang="es-AR" b="0" i="1" smtClean="0">
                        <a:latin typeface="Cambria Math" panose="02040503050406030204" pitchFamily="18" charset="0"/>
                      </a:rPr>
                      <m:t>=</m:t>
                    </m:r>
                    <m:f>
                      <m:fPr>
                        <m:ctrlPr>
                          <a:rPr lang="es-AR" b="0" i="1" smtClean="0">
                            <a:latin typeface="Cambria Math" panose="02040503050406030204" pitchFamily="18" charset="0"/>
                          </a:rPr>
                        </m:ctrlPr>
                      </m:fPr>
                      <m:num>
                        <m:sSub>
                          <m:sSubPr>
                            <m:ctrlPr>
                              <a:rPr lang="es-AR" b="0" i="1" smtClean="0">
                                <a:latin typeface="Cambria Math" panose="02040503050406030204" pitchFamily="18" charset="0"/>
                              </a:rPr>
                            </m:ctrlPr>
                          </m:sSubPr>
                          <m:e>
                            <m:r>
                              <a:rPr lang="es-AR" b="0" i="1" smtClean="0">
                                <a:latin typeface="Cambria Math" panose="02040503050406030204" pitchFamily="18" charset="0"/>
                              </a:rPr>
                              <m:t>𝑞</m:t>
                            </m:r>
                          </m:e>
                          <m:sub>
                            <m:r>
                              <a:rPr lang="es-AR" b="0" i="1" smtClean="0">
                                <a:latin typeface="Cambria Math" panose="02040503050406030204" pitchFamily="18" charset="0"/>
                              </a:rPr>
                              <m:t>𝑜</m:t>
                            </m:r>
                          </m:sub>
                        </m:sSub>
                      </m:num>
                      <m:den>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𝑃</m:t>
                                </m:r>
                              </m:e>
                              <m:sub>
                                <m:r>
                                  <a:rPr lang="es-AR" b="0" i="1" smtClean="0">
                                    <a:latin typeface="Cambria Math" panose="02040503050406030204" pitchFamily="18" charset="0"/>
                                  </a:rPr>
                                  <m:t>𝑟</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𝑃</m:t>
                                </m:r>
                              </m:e>
                              <m:sub>
                                <m:r>
                                  <a:rPr lang="es-AR" b="0" i="1" smtClean="0">
                                    <a:latin typeface="Cambria Math" panose="02040503050406030204" pitchFamily="18" charset="0"/>
                                  </a:rPr>
                                  <m:t>𝑤</m:t>
                                </m:r>
                              </m:sub>
                            </m:sSub>
                          </m:e>
                        </m:d>
                      </m:den>
                    </m:f>
                  </m:oMath>
                </a14:m>
                <a:endParaRPr lang="es-AR" dirty="0"/>
              </a:p>
              <a:p>
                <a:r>
                  <a:rPr lang="es-AR" dirty="0"/>
                  <a:t>Y para nuestro simulador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𝑞</m:t>
                        </m:r>
                      </m:e>
                      <m:sub>
                        <m:r>
                          <a:rPr lang="es-AR" b="0" i="1" smtClean="0">
                            <a:latin typeface="Cambria Math" panose="02040503050406030204" pitchFamily="18" charset="0"/>
                          </a:rPr>
                          <m:t>𝑜</m:t>
                        </m:r>
                      </m:sub>
                    </m:sSub>
                    <m:r>
                      <a:rPr lang="es-AR" b="0" i="1" smtClean="0">
                        <a:latin typeface="Cambria Math" panose="02040503050406030204" pitchFamily="18" charset="0"/>
                      </a:rPr>
                      <m:t>=</m:t>
                    </m:r>
                    <m:nary>
                      <m:naryPr>
                        <m:chr m:val="∑"/>
                        <m:ctrlPr>
                          <a:rPr lang="es-AR" b="0" i="1" smtClean="0">
                            <a:latin typeface="Cambria Math" panose="02040503050406030204" pitchFamily="18" charset="0"/>
                          </a:rPr>
                        </m:ctrlPr>
                      </m:naryPr>
                      <m:sub>
                        <m:r>
                          <m:rPr>
                            <m:brk m:alnAt="23"/>
                          </m:rPr>
                          <a:rPr lang="es-AR" b="0" i="1" smtClean="0">
                            <a:latin typeface="Cambria Math" panose="02040503050406030204" pitchFamily="18" charset="0"/>
                          </a:rPr>
                          <m:t>1</m:t>
                        </m:r>
                      </m:sub>
                      <m:sup>
                        <m:r>
                          <a:rPr lang="es-AR" b="0" i="1" smtClean="0">
                            <a:latin typeface="Cambria Math" panose="02040503050406030204" pitchFamily="18" charset="0"/>
                          </a:rPr>
                          <m:t>𝑁</m:t>
                        </m:r>
                      </m:sup>
                      <m:e>
                        <m:sSub>
                          <m:sSubPr>
                            <m:ctrlPr>
                              <a:rPr lang="es-AR" b="0" i="1" smtClean="0">
                                <a:latin typeface="Cambria Math" panose="02040503050406030204" pitchFamily="18" charset="0"/>
                              </a:rPr>
                            </m:ctrlPr>
                          </m:sSubPr>
                          <m:e>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𝑇</m:t>
                                    </m:r>
                                  </m:e>
                                  <m:sub>
                                    <m:r>
                                      <a:rPr lang="es-AR" i="1">
                                        <a:latin typeface="Cambria Math" panose="02040503050406030204" pitchFamily="18" charset="0"/>
                                      </a:rPr>
                                      <m:t>𝑥𝑦</m:t>
                                    </m:r>
                                  </m:sub>
                                </m:sSub>
                                <m:sSub>
                                  <m:sSubPr>
                                    <m:ctrlPr>
                                      <a:rPr lang="es-AR" i="1">
                                        <a:latin typeface="Cambria Math" panose="02040503050406030204" pitchFamily="18" charset="0"/>
                                      </a:rPr>
                                    </m:ctrlPr>
                                  </m:sSubPr>
                                  <m:e>
                                    <m:r>
                                      <a:rPr lang="es-AR" i="1">
                                        <a:latin typeface="Cambria Math" panose="02040503050406030204" pitchFamily="18" charset="0"/>
                                      </a:rPr>
                                      <m:t>𝑀</m:t>
                                    </m:r>
                                  </m:e>
                                  <m:sub>
                                    <m:r>
                                      <a:rPr lang="es-AR" i="1">
                                        <a:latin typeface="Cambria Math" panose="02040503050406030204" pitchFamily="18" charset="0"/>
                                      </a:rPr>
                                      <m:t>𝑜</m:t>
                                    </m:r>
                                  </m:sub>
                                </m:s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𝑃</m:t>
                                        </m:r>
                                      </m:e>
                                      <m:sub>
                                        <m:r>
                                          <a:rPr lang="es-AR" i="1">
                                            <a:latin typeface="Cambria Math" panose="02040503050406030204" pitchFamily="18" charset="0"/>
                                          </a:rPr>
                                          <m:t>𝑏𝑙𝑜𝑐𝑘</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𝑃</m:t>
                                        </m:r>
                                      </m:e>
                                      <m:sub>
                                        <m:r>
                                          <a:rPr lang="es-AR" i="1">
                                            <a:latin typeface="Cambria Math" panose="02040503050406030204" pitchFamily="18" charset="0"/>
                                          </a:rPr>
                                          <m:t>𝑤</m:t>
                                        </m:r>
                                      </m:sub>
                                    </m:sSub>
                                  </m:e>
                                </m:d>
                              </m:e>
                            </m:d>
                          </m:e>
                          <m:sub>
                            <m:r>
                              <a:rPr lang="es-AR" b="0" i="1" smtClean="0">
                                <a:latin typeface="Cambria Math" panose="02040503050406030204" pitchFamily="18" charset="0"/>
                              </a:rPr>
                              <m:t>𝑛</m:t>
                            </m:r>
                          </m:sub>
                        </m:sSub>
                      </m:e>
                    </m:nary>
                  </m:oMath>
                </a14:m>
                <a:endParaRPr lang="es-AR" dirty="0"/>
              </a:p>
              <a:p>
                <a:endParaRPr lang="es-AR" dirty="0"/>
              </a:p>
            </p:txBody>
          </p:sp>
        </mc:Choice>
        <mc:Fallback xmlns="">
          <p:sp>
            <p:nvSpPr>
              <p:cNvPr id="3" name="Marcador de contenido 2">
                <a:extLst>
                  <a:ext uri="{FF2B5EF4-FFF2-40B4-BE49-F238E27FC236}">
                    <a16:creationId xmlns:a16="http://schemas.microsoft.com/office/drawing/2014/main" id="{42D29D65-6607-4151-BA2C-E93671E755FF}"/>
                  </a:ext>
                </a:extLst>
              </p:cNvPr>
              <p:cNvSpPr>
                <a:spLocks noGrp="1" noRot="1" noChangeAspect="1" noMove="1" noResize="1" noEditPoints="1" noAdjustHandles="1" noChangeArrowheads="1" noChangeShapeType="1" noTextEdit="1"/>
              </p:cNvSpPr>
              <p:nvPr>
                <p:ph idx="1"/>
              </p:nvPr>
            </p:nvSpPr>
            <p:spPr>
              <a:blipFill>
                <a:blip r:embed="rId2"/>
                <a:stretch>
                  <a:fillRect l="-1043" t="-3628" r="-1043"/>
                </a:stretch>
              </a:blipFill>
            </p:spPr>
            <p:txBody>
              <a:bodyPr/>
              <a:lstStyle/>
              <a:p>
                <a:r>
                  <a:rPr lang="es-AR">
                    <a:noFill/>
                  </a:rPr>
                  <a:t> </a:t>
                </a:r>
              </a:p>
            </p:txBody>
          </p:sp>
        </mc:Fallback>
      </mc:AlternateContent>
    </p:spTree>
    <p:extLst>
      <p:ext uri="{BB962C8B-B14F-4D97-AF65-F5344CB8AC3E}">
        <p14:creationId xmlns:p14="http://schemas.microsoft.com/office/powerpoint/2010/main" val="114800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85588-7913-495E-BF06-2E07D20F81FA}"/>
              </a:ext>
            </a:extLst>
          </p:cNvPr>
          <p:cNvSpPr>
            <a:spLocks noGrp="1"/>
          </p:cNvSpPr>
          <p:nvPr>
            <p:ph type="title"/>
          </p:nvPr>
        </p:nvSpPr>
        <p:spPr/>
        <p:txBody>
          <a:bodyPr/>
          <a:lstStyle/>
          <a:p>
            <a:r>
              <a:rPr lang="es-AR" dirty="0"/>
              <a:t>Presión y Producción</a:t>
            </a:r>
          </a:p>
        </p:txBody>
      </p:sp>
      <p:pic>
        <p:nvPicPr>
          <p:cNvPr id="5" name="Marcador de contenido 4">
            <a:extLst>
              <a:ext uri="{FF2B5EF4-FFF2-40B4-BE49-F238E27FC236}">
                <a16:creationId xmlns:a16="http://schemas.microsoft.com/office/drawing/2014/main" id="{4DE60B9B-9188-4803-8B60-CC0C698E8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84" y="1387895"/>
            <a:ext cx="5215538" cy="5328696"/>
          </a:xfrm>
        </p:spPr>
      </p:pic>
      <p:pic>
        <p:nvPicPr>
          <p:cNvPr id="7" name="Imagen 6">
            <a:extLst>
              <a:ext uri="{FF2B5EF4-FFF2-40B4-BE49-F238E27FC236}">
                <a16:creationId xmlns:a16="http://schemas.microsoft.com/office/drawing/2014/main" id="{CBF2E558-A7AC-43FB-ABFB-6A98D1726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738" y="1387895"/>
            <a:ext cx="5529716" cy="5328696"/>
          </a:xfrm>
          <a:prstGeom prst="rect">
            <a:avLst/>
          </a:prstGeom>
        </p:spPr>
      </p:pic>
      <p:cxnSp>
        <p:nvCxnSpPr>
          <p:cNvPr id="6" name="Conector recto 5">
            <a:extLst>
              <a:ext uri="{FF2B5EF4-FFF2-40B4-BE49-F238E27FC236}">
                <a16:creationId xmlns:a16="http://schemas.microsoft.com/office/drawing/2014/main" id="{B8264CC5-D1B2-49BE-9643-0CD3DC9B61DB}"/>
              </a:ext>
            </a:extLst>
          </p:cNvPr>
          <p:cNvCxnSpPr/>
          <p:nvPr/>
        </p:nvCxnSpPr>
        <p:spPr>
          <a:xfrm>
            <a:off x="2117307" y="1919817"/>
            <a:ext cx="0" cy="4290646"/>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57216C49-3DCE-4A45-AF95-36EDE0E88C86}"/>
              </a:ext>
            </a:extLst>
          </p:cNvPr>
          <p:cNvCxnSpPr/>
          <p:nvPr/>
        </p:nvCxnSpPr>
        <p:spPr>
          <a:xfrm>
            <a:off x="1744106" y="5527059"/>
            <a:ext cx="36513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A731DCE-3099-4D8C-A1B6-71E6ED3E67BA}"/>
                  </a:ext>
                </a:extLst>
              </p:cNvPr>
              <p:cNvSpPr txBox="1"/>
              <p:nvPr/>
            </p:nvSpPr>
            <p:spPr>
              <a:xfrm>
                <a:off x="1824727" y="5250060"/>
                <a:ext cx="292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oMath>
                  </m:oMathPara>
                </a14:m>
                <a:endParaRPr lang="es-AR" dirty="0"/>
              </a:p>
            </p:txBody>
          </p:sp>
        </mc:Choice>
        <mc:Fallback xmlns="">
          <p:sp>
            <p:nvSpPr>
              <p:cNvPr id="9" name="CuadroTexto 8">
                <a:extLst>
                  <a:ext uri="{FF2B5EF4-FFF2-40B4-BE49-F238E27FC236}">
                    <a16:creationId xmlns:a16="http://schemas.microsoft.com/office/drawing/2014/main" id="{EA731DCE-3099-4D8C-A1B6-71E6ED3E67BA}"/>
                  </a:ext>
                </a:extLst>
              </p:cNvPr>
              <p:cNvSpPr txBox="1">
                <a:spLocks noRot="1" noChangeAspect="1" noMove="1" noResize="1" noEditPoints="1" noAdjustHandles="1" noChangeArrowheads="1" noChangeShapeType="1" noTextEdit="1"/>
              </p:cNvSpPr>
              <p:nvPr/>
            </p:nvSpPr>
            <p:spPr>
              <a:xfrm>
                <a:off x="1824727" y="5250060"/>
                <a:ext cx="292580" cy="276999"/>
              </a:xfrm>
              <a:prstGeom prst="rect">
                <a:avLst/>
              </a:prstGeom>
              <a:blipFill>
                <a:blip r:embed="rId4"/>
                <a:stretch>
                  <a:fillRect l="-16667" r="-16667" b="-8696"/>
                </a:stretch>
              </a:blipFill>
            </p:spPr>
            <p:txBody>
              <a:bodyPr/>
              <a:lstStyle/>
              <a:p>
                <a:r>
                  <a:rPr lang="es-AR">
                    <a:noFill/>
                  </a:rPr>
                  <a:t> </a:t>
                </a:r>
              </a:p>
            </p:txBody>
          </p:sp>
        </mc:Fallback>
      </mc:AlternateContent>
      <p:cxnSp>
        <p:nvCxnSpPr>
          <p:cNvPr id="10" name="Conector recto 9">
            <a:extLst>
              <a:ext uri="{FF2B5EF4-FFF2-40B4-BE49-F238E27FC236}">
                <a16:creationId xmlns:a16="http://schemas.microsoft.com/office/drawing/2014/main" id="{A8837718-E7D6-4A3F-A886-26247159CDC1}"/>
              </a:ext>
            </a:extLst>
          </p:cNvPr>
          <p:cNvCxnSpPr/>
          <p:nvPr/>
        </p:nvCxnSpPr>
        <p:spPr>
          <a:xfrm>
            <a:off x="9193969" y="1919817"/>
            <a:ext cx="0" cy="4290646"/>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1" name="Conector recto de flecha 10">
            <a:extLst>
              <a:ext uri="{FF2B5EF4-FFF2-40B4-BE49-F238E27FC236}">
                <a16:creationId xmlns:a16="http://schemas.microsoft.com/office/drawing/2014/main" id="{2DB4271E-2480-48DC-91E3-04C9561EFBB1}"/>
              </a:ext>
            </a:extLst>
          </p:cNvPr>
          <p:cNvCxnSpPr/>
          <p:nvPr/>
        </p:nvCxnSpPr>
        <p:spPr>
          <a:xfrm>
            <a:off x="8820768" y="5527059"/>
            <a:ext cx="36513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00749A08-C5A7-41C5-8FBF-FF8CD417B3BA}"/>
                  </a:ext>
                </a:extLst>
              </p:cNvPr>
              <p:cNvSpPr txBox="1"/>
              <p:nvPr/>
            </p:nvSpPr>
            <p:spPr>
              <a:xfrm>
                <a:off x="8901389" y="5250060"/>
                <a:ext cx="292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oMath>
                  </m:oMathPara>
                </a14:m>
                <a:endParaRPr lang="es-AR" dirty="0"/>
              </a:p>
            </p:txBody>
          </p:sp>
        </mc:Choice>
        <mc:Fallback xmlns="">
          <p:sp>
            <p:nvSpPr>
              <p:cNvPr id="12" name="CuadroTexto 11">
                <a:extLst>
                  <a:ext uri="{FF2B5EF4-FFF2-40B4-BE49-F238E27FC236}">
                    <a16:creationId xmlns:a16="http://schemas.microsoft.com/office/drawing/2014/main" id="{00749A08-C5A7-41C5-8FBF-FF8CD417B3BA}"/>
                  </a:ext>
                </a:extLst>
              </p:cNvPr>
              <p:cNvSpPr txBox="1">
                <a:spLocks noRot="1" noChangeAspect="1" noMove="1" noResize="1" noEditPoints="1" noAdjustHandles="1" noChangeArrowheads="1" noChangeShapeType="1" noTextEdit="1"/>
              </p:cNvSpPr>
              <p:nvPr/>
            </p:nvSpPr>
            <p:spPr>
              <a:xfrm>
                <a:off x="8901389" y="5250060"/>
                <a:ext cx="292580" cy="276999"/>
              </a:xfrm>
              <a:prstGeom prst="rect">
                <a:avLst/>
              </a:prstGeom>
              <a:blipFill>
                <a:blip r:embed="rId5"/>
                <a:stretch>
                  <a:fillRect l="-16667" r="-16667" b="-8696"/>
                </a:stretch>
              </a:blipFill>
            </p:spPr>
            <p:txBody>
              <a:bodyPr/>
              <a:lstStyle/>
              <a:p>
                <a:r>
                  <a:rPr lang="es-AR">
                    <a:noFill/>
                  </a:rPr>
                  <a:t> </a:t>
                </a:r>
              </a:p>
            </p:txBody>
          </p:sp>
        </mc:Fallback>
      </mc:AlternateContent>
    </p:spTree>
    <p:extLst>
      <p:ext uri="{BB962C8B-B14F-4D97-AF65-F5344CB8AC3E}">
        <p14:creationId xmlns:p14="http://schemas.microsoft.com/office/powerpoint/2010/main" val="17431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31B73-24A1-4633-BD15-D65CEB8A3FC6}"/>
              </a:ext>
            </a:extLst>
          </p:cNvPr>
          <p:cNvSpPr>
            <a:spLocks noGrp="1"/>
          </p:cNvSpPr>
          <p:nvPr>
            <p:ph type="title"/>
          </p:nvPr>
        </p:nvSpPr>
        <p:spPr/>
        <p:txBody>
          <a:bodyPr/>
          <a:lstStyle/>
          <a:p>
            <a:r>
              <a:rPr lang="es-AR" dirty="0"/>
              <a:t>Supuestos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56C363F-2DD9-4751-AF31-09FBA9B88E89}"/>
                  </a:ext>
                </a:extLst>
              </p:cNvPr>
              <p:cNvSpPr>
                <a:spLocks noGrp="1"/>
              </p:cNvSpPr>
              <p:nvPr>
                <p:ph idx="1"/>
              </p:nvPr>
            </p:nvSpPr>
            <p:spPr>
              <a:xfrm>
                <a:off x="718931" y="1481068"/>
                <a:ext cx="10515600" cy="4773958"/>
              </a:xfrm>
            </p:spPr>
            <p:txBody>
              <a:bodyPr>
                <a:normAutofit fontScale="92500" lnSpcReduction="20000"/>
              </a:bodyPr>
              <a:lstStyle/>
              <a:p>
                <a:r>
                  <a:rPr lang="es-AR" dirty="0"/>
                  <a:t>Para ser predictivos a la formulación anterior deberíamos contar con mucha información al respecto.</a:t>
                </a:r>
              </a:p>
              <a:p>
                <a:r>
                  <a:rPr lang="es-AR" dirty="0"/>
                  <a:t>Pero basándonos en el nuevo situación de producción, se podría construir con los primeros datos de producción una declinación apropiada con los parámetros de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𝐷</m:t>
                        </m:r>
                      </m:e>
                      <m:sub>
                        <m:r>
                          <a:rPr lang="es-AR" b="0" i="1" smtClean="0">
                            <a:latin typeface="Cambria Math" panose="02040503050406030204" pitchFamily="18" charset="0"/>
                          </a:rPr>
                          <m:t>𝑖</m:t>
                        </m:r>
                      </m:sub>
                    </m:sSub>
                    <m:r>
                      <a:rPr lang="es-AR" b="0" i="0" smtClean="0">
                        <a:latin typeface="Cambria Math" panose="02040503050406030204" pitchFamily="18" charset="0"/>
                      </a:rPr>
                      <m:t>  </m:t>
                    </m:r>
                    <m:r>
                      <m:rPr>
                        <m:sty m:val="p"/>
                      </m:rPr>
                      <a:rPr lang="es-AR" b="0" i="0" smtClean="0">
                        <a:latin typeface="Cambria Math" panose="02040503050406030204" pitchFamily="18" charset="0"/>
                      </a:rPr>
                      <m:t>y</m:t>
                    </m:r>
                    <m:r>
                      <a:rPr lang="es-AR" b="0" i="0" smtClean="0">
                        <a:latin typeface="Cambria Math" panose="02040503050406030204" pitchFamily="18" charset="0"/>
                      </a:rPr>
                      <m:t>  </m:t>
                    </m:r>
                    <m:r>
                      <m:rPr>
                        <m:sty m:val="p"/>
                      </m:rPr>
                      <a:rPr lang="es-AR" b="0" i="0" smtClean="0">
                        <a:latin typeface="Cambria Math" panose="02040503050406030204" pitchFamily="18" charset="0"/>
                      </a:rPr>
                      <m:t>b</m:t>
                    </m:r>
                  </m:oMath>
                </a14:m>
                <a:r>
                  <a:rPr lang="es-AR" dirty="0"/>
                  <a:t> que minimice el error entre la data y  el cambio de caudal/tiempo.</a:t>
                </a:r>
              </a:p>
              <a:p>
                <a:r>
                  <a:rPr lang="es-AR" dirty="0"/>
                  <a:t>De esta manera extrapolar en el tiempo logrando un buen </a:t>
                </a:r>
                <a:r>
                  <a:rPr lang="es-AR" dirty="0" err="1"/>
                  <a:t>matcheo</a:t>
                </a:r>
                <a:r>
                  <a:rPr lang="es-AR" dirty="0"/>
                  <a:t> de la información y obtener un ∆t de alcanzado nuestro planteo de cruce de curvas</a:t>
                </a:r>
              </a:p>
              <a:p>
                <a:r>
                  <a:rPr lang="es-AR" dirty="0"/>
                  <a:t>El supuesto mas importante en este tipo análisis, es que si bien esta técnica de análisis es basada en predicciones cuando las condiciones operativas no cambian, debemos pensar que no podemos analizar data anterior sino la información que se genera posterior al cambio producido en la malla.</a:t>
                </a:r>
              </a:p>
            </p:txBody>
          </p:sp>
        </mc:Choice>
        <mc:Fallback xmlns="">
          <p:sp>
            <p:nvSpPr>
              <p:cNvPr id="3" name="Marcador de contenido 2">
                <a:extLst>
                  <a:ext uri="{FF2B5EF4-FFF2-40B4-BE49-F238E27FC236}">
                    <a16:creationId xmlns:a16="http://schemas.microsoft.com/office/drawing/2014/main" id="{156C363F-2DD9-4751-AF31-09FBA9B88E89}"/>
                  </a:ext>
                </a:extLst>
              </p:cNvPr>
              <p:cNvSpPr>
                <a:spLocks noGrp="1" noRot="1" noChangeAspect="1" noMove="1" noResize="1" noEditPoints="1" noAdjustHandles="1" noChangeArrowheads="1" noChangeShapeType="1" noTextEdit="1"/>
              </p:cNvSpPr>
              <p:nvPr>
                <p:ph idx="1"/>
              </p:nvPr>
            </p:nvSpPr>
            <p:spPr>
              <a:xfrm>
                <a:off x="718931" y="1481068"/>
                <a:ext cx="10515600" cy="4773958"/>
              </a:xfrm>
              <a:blipFill>
                <a:blip r:embed="rId2"/>
                <a:stretch>
                  <a:fillRect l="-928" t="-3321"/>
                </a:stretch>
              </a:blipFill>
            </p:spPr>
            <p:txBody>
              <a:bodyPr/>
              <a:lstStyle/>
              <a:p>
                <a:r>
                  <a:rPr lang="es-AR">
                    <a:noFill/>
                  </a:rPr>
                  <a:t> </a:t>
                </a:r>
              </a:p>
            </p:txBody>
          </p:sp>
        </mc:Fallback>
      </mc:AlternateContent>
    </p:spTree>
    <p:extLst>
      <p:ext uri="{BB962C8B-B14F-4D97-AF65-F5344CB8AC3E}">
        <p14:creationId xmlns:p14="http://schemas.microsoft.com/office/powerpoint/2010/main" val="2380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88C2506-CF6A-4B9E-AFEF-F5F36D77E114}"/>
              </a:ext>
            </a:extLst>
          </p:cNvPr>
          <p:cNvSpPr>
            <a:spLocks noGrp="1"/>
          </p:cNvSpPr>
          <p:nvPr>
            <p:ph type="title"/>
          </p:nvPr>
        </p:nvSpPr>
        <p:spPr>
          <a:xfrm>
            <a:off x="703182" y="132828"/>
            <a:ext cx="10650618" cy="1325563"/>
          </a:xfrm>
        </p:spPr>
        <p:txBody>
          <a:bodyPr>
            <a:normAutofit/>
          </a:bodyPr>
          <a:lstStyle/>
          <a:p>
            <a:r>
              <a:rPr lang="es-AR" dirty="0"/>
              <a:t>Declinación y ∆t</a:t>
            </a:r>
          </a:p>
        </p:txBody>
      </p:sp>
      <p:sp>
        <p:nvSpPr>
          <p:cNvPr id="20"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descr="Imagen que contiene mapa, texto&#10;&#10;Descripción generada automáticamente">
            <a:extLst>
              <a:ext uri="{FF2B5EF4-FFF2-40B4-BE49-F238E27FC236}">
                <a16:creationId xmlns:a16="http://schemas.microsoft.com/office/drawing/2014/main" id="{7D09CA84-80A1-41A6-9B19-4DC0569BA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74" y="1591218"/>
            <a:ext cx="7349403" cy="389518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Content Placeholder 8">
            <a:extLst>
              <a:ext uri="{FF2B5EF4-FFF2-40B4-BE49-F238E27FC236}">
                <a16:creationId xmlns:a16="http://schemas.microsoft.com/office/drawing/2014/main" id="{8D10AF1F-6502-4C92-88BB-227CF25542C0}"/>
              </a:ext>
            </a:extLst>
          </p:cNvPr>
          <p:cNvSpPr>
            <a:spLocks noGrp="1"/>
          </p:cNvSpPr>
          <p:nvPr>
            <p:ph idx="1"/>
          </p:nvPr>
        </p:nvSpPr>
        <p:spPr>
          <a:xfrm>
            <a:off x="8058594" y="1591218"/>
            <a:ext cx="3862531" cy="4902347"/>
          </a:xfrm>
        </p:spPr>
        <p:txBody>
          <a:bodyPr>
            <a:normAutofit fontScale="92500" lnSpcReduction="10000"/>
          </a:bodyPr>
          <a:lstStyle/>
          <a:p>
            <a:r>
              <a:rPr lang="en-US" sz="2400" dirty="0"/>
              <a:t>De </a:t>
            </a:r>
            <a:r>
              <a:rPr lang="en-US" sz="2400" dirty="0" err="1"/>
              <a:t>esta</a:t>
            </a:r>
            <a:r>
              <a:rPr lang="en-US" sz="2400" dirty="0"/>
              <a:t> </a:t>
            </a:r>
            <a:r>
              <a:rPr lang="en-US" sz="2400" dirty="0" err="1"/>
              <a:t>manera</a:t>
            </a:r>
            <a:r>
              <a:rPr lang="en-US" sz="2400" dirty="0"/>
              <a:t> </a:t>
            </a:r>
            <a:r>
              <a:rPr lang="en-US" sz="2400" dirty="0" err="1"/>
              <a:t>realizar</a:t>
            </a:r>
            <a:r>
              <a:rPr lang="en-US" sz="2400" dirty="0"/>
              <a:t> una </a:t>
            </a:r>
            <a:r>
              <a:rPr lang="en-US" sz="2400" dirty="0" err="1"/>
              <a:t>comparación</a:t>
            </a:r>
            <a:r>
              <a:rPr lang="en-US" sz="2400" dirty="0"/>
              <a:t> entre la </a:t>
            </a:r>
            <a:r>
              <a:rPr lang="en-US" sz="2400" dirty="0" err="1"/>
              <a:t>declinación</a:t>
            </a:r>
            <a:r>
              <a:rPr lang="en-US" sz="2400" dirty="0"/>
              <a:t> y la </a:t>
            </a:r>
            <a:r>
              <a:rPr lang="en-US" sz="2400" dirty="0" err="1"/>
              <a:t>curva</a:t>
            </a:r>
            <a:r>
              <a:rPr lang="en-US" sz="2400" dirty="0"/>
              <a:t> de </a:t>
            </a:r>
            <a:r>
              <a:rPr lang="en-US" sz="2400" dirty="0" err="1"/>
              <a:t>petroleo</a:t>
            </a:r>
            <a:r>
              <a:rPr lang="en-US" sz="2400" dirty="0"/>
              <a:t> </a:t>
            </a:r>
            <a:r>
              <a:rPr lang="en-US" sz="2400" dirty="0" err="1"/>
              <a:t>producido</a:t>
            </a:r>
            <a:endParaRPr lang="en-US" sz="2400" dirty="0"/>
          </a:p>
          <a:p>
            <a:r>
              <a:rPr lang="en-US" sz="2400" dirty="0" err="1"/>
              <a:t>Conseguir</a:t>
            </a:r>
            <a:r>
              <a:rPr lang="en-US" sz="2400" dirty="0"/>
              <a:t> con </a:t>
            </a:r>
            <a:r>
              <a:rPr lang="en-US" sz="2400" dirty="0" err="1"/>
              <a:t>poca</a:t>
            </a:r>
            <a:r>
              <a:rPr lang="en-US" sz="2400" dirty="0"/>
              <a:t> </a:t>
            </a:r>
            <a:r>
              <a:rPr lang="en-US" sz="2400" dirty="0" err="1"/>
              <a:t>información</a:t>
            </a:r>
            <a:r>
              <a:rPr lang="en-US" sz="2400" dirty="0"/>
              <a:t> </a:t>
            </a:r>
            <a:r>
              <a:rPr lang="en-US" sz="2400" dirty="0" err="1"/>
              <a:t>generada</a:t>
            </a:r>
            <a:r>
              <a:rPr lang="en-US" sz="2400" dirty="0"/>
              <a:t> </a:t>
            </a:r>
            <a:r>
              <a:rPr lang="en-US" sz="2400" dirty="0" err="1"/>
              <a:t>durante</a:t>
            </a:r>
            <a:r>
              <a:rPr lang="en-US" sz="2400" dirty="0"/>
              <a:t> el </a:t>
            </a:r>
            <a:r>
              <a:rPr lang="en-US" sz="2400" dirty="0" err="1"/>
              <a:t>cambio</a:t>
            </a:r>
            <a:r>
              <a:rPr lang="en-US" sz="2400" dirty="0"/>
              <a:t> de </a:t>
            </a:r>
            <a:r>
              <a:rPr lang="en-US" sz="2400" dirty="0" err="1"/>
              <a:t>situacion</a:t>
            </a:r>
            <a:r>
              <a:rPr lang="en-US" sz="2400" dirty="0"/>
              <a:t> de </a:t>
            </a:r>
            <a:r>
              <a:rPr lang="en-US" sz="2400" dirty="0" err="1"/>
              <a:t>operación</a:t>
            </a:r>
            <a:r>
              <a:rPr lang="en-US" sz="2400" dirty="0"/>
              <a:t> un valor de ∆t</a:t>
            </a:r>
          </a:p>
          <a:p>
            <a:r>
              <a:rPr lang="en-US" sz="2400" dirty="0" err="1"/>
              <a:t>Aproximarnos</a:t>
            </a:r>
            <a:r>
              <a:rPr lang="en-US" sz="2400" dirty="0"/>
              <a:t> a </a:t>
            </a:r>
            <a:r>
              <a:rPr lang="en-US" sz="2400" dirty="0" err="1"/>
              <a:t>conocer</a:t>
            </a:r>
            <a:r>
              <a:rPr lang="en-US" sz="2400" dirty="0"/>
              <a:t> el </a:t>
            </a:r>
            <a:r>
              <a:rPr lang="en-US" sz="2400" dirty="0" err="1"/>
              <a:t>tiempo</a:t>
            </a:r>
            <a:r>
              <a:rPr lang="en-US" sz="2400" dirty="0"/>
              <a:t> </a:t>
            </a:r>
            <a:r>
              <a:rPr lang="en-US" sz="2400" dirty="0" err="1"/>
              <a:t>en</a:t>
            </a:r>
            <a:r>
              <a:rPr lang="en-US" sz="2400" dirty="0"/>
              <a:t> </a:t>
            </a:r>
            <a:r>
              <a:rPr lang="en-US" sz="2400" dirty="0" err="1"/>
              <a:t>donde</a:t>
            </a:r>
            <a:r>
              <a:rPr lang="en-US" sz="2400" dirty="0"/>
              <a:t> el </a:t>
            </a:r>
            <a:r>
              <a:rPr lang="en-US" sz="2400" dirty="0" err="1"/>
              <a:t>inyector</a:t>
            </a:r>
            <a:r>
              <a:rPr lang="en-US" sz="2400" dirty="0"/>
              <a:t> </a:t>
            </a:r>
            <a:r>
              <a:rPr lang="en-US" sz="2400" dirty="0" err="1"/>
              <a:t>tiene</a:t>
            </a:r>
            <a:r>
              <a:rPr lang="en-US" sz="2400" dirty="0"/>
              <a:t> </a:t>
            </a:r>
            <a:r>
              <a:rPr lang="en-US" sz="2400" dirty="0" err="1"/>
              <a:t>prevalencia</a:t>
            </a:r>
            <a:r>
              <a:rPr lang="en-US" sz="2400" dirty="0"/>
              <a:t> </a:t>
            </a:r>
            <a:r>
              <a:rPr lang="en-US" sz="2400" dirty="0" err="1"/>
              <a:t>ya</a:t>
            </a:r>
            <a:r>
              <a:rPr lang="en-US" sz="2400" dirty="0"/>
              <a:t> </a:t>
            </a:r>
            <a:r>
              <a:rPr lang="en-US" sz="2400" dirty="0" err="1"/>
              <a:t>sobre</a:t>
            </a:r>
            <a:r>
              <a:rPr lang="en-US" sz="2400" dirty="0"/>
              <a:t> el productor.</a:t>
            </a:r>
          </a:p>
          <a:p>
            <a:r>
              <a:rPr lang="en-US" sz="2400" dirty="0"/>
              <a:t>Maximo </a:t>
            </a:r>
            <a:r>
              <a:rPr lang="en-US" sz="2400" dirty="0" err="1"/>
              <a:t>tiempo</a:t>
            </a:r>
            <a:r>
              <a:rPr lang="en-US" sz="2400" dirty="0"/>
              <a:t> de </a:t>
            </a:r>
            <a:r>
              <a:rPr lang="en-US" sz="2400" dirty="0" err="1"/>
              <a:t>espera</a:t>
            </a:r>
            <a:r>
              <a:rPr lang="en-US" sz="2400" dirty="0"/>
              <a:t> </a:t>
            </a:r>
            <a:r>
              <a:rPr lang="en-US" sz="2400" dirty="0" err="1"/>
              <a:t>luego</a:t>
            </a:r>
            <a:r>
              <a:rPr lang="en-US" sz="2400" dirty="0"/>
              <a:t> de </a:t>
            </a:r>
            <a:r>
              <a:rPr lang="en-US" sz="2400" dirty="0" err="1"/>
              <a:t>producido</a:t>
            </a:r>
            <a:r>
              <a:rPr lang="en-US" sz="2400" dirty="0"/>
              <a:t> la </a:t>
            </a:r>
            <a:r>
              <a:rPr lang="en-US" sz="2400" dirty="0" err="1"/>
              <a:t>falla</a:t>
            </a:r>
            <a:r>
              <a:rPr lang="en-US" sz="2400" dirty="0"/>
              <a:t>.</a:t>
            </a:r>
          </a:p>
        </p:txBody>
      </p:sp>
      <p:cxnSp>
        <p:nvCxnSpPr>
          <p:cNvPr id="15" name="Conector recto 14">
            <a:extLst>
              <a:ext uri="{FF2B5EF4-FFF2-40B4-BE49-F238E27FC236}">
                <a16:creationId xmlns:a16="http://schemas.microsoft.com/office/drawing/2014/main" id="{F279E821-9EBB-4A7F-A70A-259F28FC718F}"/>
              </a:ext>
            </a:extLst>
          </p:cNvPr>
          <p:cNvCxnSpPr>
            <a:cxnSpLocks/>
          </p:cNvCxnSpPr>
          <p:nvPr/>
        </p:nvCxnSpPr>
        <p:spPr>
          <a:xfrm>
            <a:off x="3355264" y="1868557"/>
            <a:ext cx="0" cy="3326375"/>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108F06ED-0B7A-4EAB-B012-7144B65809A3}"/>
              </a:ext>
            </a:extLst>
          </p:cNvPr>
          <p:cNvCxnSpPr/>
          <p:nvPr/>
        </p:nvCxnSpPr>
        <p:spPr>
          <a:xfrm>
            <a:off x="2982063" y="4511528"/>
            <a:ext cx="36513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A2848E4F-37F5-4E75-B6C7-3CD578AF7FC5}"/>
                  </a:ext>
                </a:extLst>
              </p:cNvPr>
              <p:cNvSpPr txBox="1"/>
              <p:nvPr/>
            </p:nvSpPr>
            <p:spPr>
              <a:xfrm>
                <a:off x="3062684" y="4234529"/>
                <a:ext cx="292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oMath>
                  </m:oMathPara>
                </a14:m>
                <a:endParaRPr lang="es-AR" dirty="0"/>
              </a:p>
            </p:txBody>
          </p:sp>
        </mc:Choice>
        <mc:Fallback xmlns="">
          <p:sp>
            <p:nvSpPr>
              <p:cNvPr id="22" name="CuadroTexto 21">
                <a:extLst>
                  <a:ext uri="{FF2B5EF4-FFF2-40B4-BE49-F238E27FC236}">
                    <a16:creationId xmlns:a16="http://schemas.microsoft.com/office/drawing/2014/main" id="{A2848E4F-37F5-4E75-B6C7-3CD578AF7FC5}"/>
                  </a:ext>
                </a:extLst>
              </p:cNvPr>
              <p:cNvSpPr txBox="1">
                <a:spLocks noRot="1" noChangeAspect="1" noMove="1" noResize="1" noEditPoints="1" noAdjustHandles="1" noChangeArrowheads="1" noChangeShapeType="1" noTextEdit="1"/>
              </p:cNvSpPr>
              <p:nvPr/>
            </p:nvSpPr>
            <p:spPr>
              <a:xfrm>
                <a:off x="3062684" y="4234529"/>
                <a:ext cx="292580" cy="276999"/>
              </a:xfrm>
              <a:prstGeom prst="rect">
                <a:avLst/>
              </a:prstGeom>
              <a:blipFill>
                <a:blip r:embed="rId3"/>
                <a:stretch>
                  <a:fillRect l="-16667" r="-16667" b="-8889"/>
                </a:stretch>
              </a:blipFill>
            </p:spPr>
            <p:txBody>
              <a:bodyPr/>
              <a:lstStyle/>
              <a:p>
                <a:r>
                  <a:rPr lang="es-AR">
                    <a:noFill/>
                  </a:rPr>
                  <a:t> </a:t>
                </a:r>
              </a:p>
            </p:txBody>
          </p:sp>
        </mc:Fallback>
      </mc:AlternateContent>
    </p:spTree>
    <p:extLst>
      <p:ext uri="{BB962C8B-B14F-4D97-AF65-F5344CB8AC3E}">
        <p14:creationId xmlns:p14="http://schemas.microsoft.com/office/powerpoint/2010/main" val="186292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352B6A6-B823-4E0C-8987-03983691A842}"/>
              </a:ext>
            </a:extLst>
          </p:cNvPr>
          <p:cNvSpPr>
            <a:spLocks noGrp="1"/>
          </p:cNvSpPr>
          <p:nvPr>
            <p:ph type="title"/>
          </p:nvPr>
        </p:nvSpPr>
        <p:spPr>
          <a:xfrm>
            <a:off x="745588" y="479493"/>
            <a:ext cx="10608212" cy="1325563"/>
          </a:xfrm>
        </p:spPr>
        <p:txBody>
          <a:bodyPr>
            <a:normAutofit/>
          </a:bodyPr>
          <a:lstStyle/>
          <a:p>
            <a:r>
              <a:rPr lang="es-AR" dirty="0"/>
              <a:t>Construcción de ∆t con Python</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C81F406C-A73F-4B35-887D-772890F58051}"/>
              </a:ext>
            </a:extLst>
          </p:cNvPr>
          <p:cNvPicPr>
            <a:picLocks noChangeAspect="1"/>
          </p:cNvPicPr>
          <p:nvPr/>
        </p:nvPicPr>
        <p:blipFill rotWithShape="1">
          <a:blip r:embed="rId2"/>
          <a:srcRect l="4130" t="15248" r="53696" b="48405"/>
          <a:stretch/>
        </p:blipFill>
        <p:spPr>
          <a:xfrm>
            <a:off x="75904" y="2041920"/>
            <a:ext cx="6296761" cy="30525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7" name="Marcador de contenido 6">
            <a:extLst>
              <a:ext uri="{FF2B5EF4-FFF2-40B4-BE49-F238E27FC236}">
                <a16:creationId xmlns:a16="http://schemas.microsoft.com/office/drawing/2014/main" id="{BCEAAA75-5BA2-43AA-A857-FF5E80782E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8569" y="1984442"/>
            <a:ext cx="5459412" cy="4077498"/>
          </a:xfrm>
        </p:spPr>
      </p:pic>
    </p:spTree>
    <p:extLst>
      <p:ext uri="{BB962C8B-B14F-4D97-AF65-F5344CB8AC3E}">
        <p14:creationId xmlns:p14="http://schemas.microsoft.com/office/powerpoint/2010/main" val="247105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063D3-11A9-4D96-B69F-255FC32FB405}"/>
              </a:ext>
            </a:extLst>
          </p:cNvPr>
          <p:cNvSpPr>
            <a:spLocks noGrp="1"/>
          </p:cNvSpPr>
          <p:nvPr>
            <p:ph type="title"/>
          </p:nvPr>
        </p:nvSpPr>
        <p:spPr/>
        <p:txBody>
          <a:bodyPr/>
          <a:lstStyle/>
          <a:p>
            <a:r>
              <a:rPr lang="es-AR" dirty="0"/>
              <a:t>Otro caso</a:t>
            </a:r>
          </a:p>
        </p:txBody>
      </p:sp>
      <p:pic>
        <p:nvPicPr>
          <p:cNvPr id="7" name="Marcador de contenido 6">
            <a:extLst>
              <a:ext uri="{FF2B5EF4-FFF2-40B4-BE49-F238E27FC236}">
                <a16:creationId xmlns:a16="http://schemas.microsoft.com/office/drawing/2014/main" id="{6F3CA1B2-A42E-445E-9513-5D702600ABF8}"/>
              </a:ext>
            </a:extLst>
          </p:cNvPr>
          <p:cNvPicPr>
            <a:picLocks noGrp="1" noChangeAspect="1"/>
          </p:cNvPicPr>
          <p:nvPr>
            <p:ph idx="1"/>
          </p:nvPr>
        </p:nvPicPr>
        <p:blipFill rotWithShape="1">
          <a:blip r:embed="rId2"/>
          <a:srcRect l="8123" t="13205" r="50068" b="49614"/>
          <a:stretch/>
        </p:blipFill>
        <p:spPr>
          <a:xfrm>
            <a:off x="331765" y="1552246"/>
            <a:ext cx="5786294" cy="2893146"/>
          </a:xfrm>
          <a:prstGeom prst="rect">
            <a:avLst/>
          </a:prstGeom>
        </p:spPr>
      </p:pic>
      <p:pic>
        <p:nvPicPr>
          <p:cNvPr id="8" name="Imagen 7">
            <a:extLst>
              <a:ext uri="{FF2B5EF4-FFF2-40B4-BE49-F238E27FC236}">
                <a16:creationId xmlns:a16="http://schemas.microsoft.com/office/drawing/2014/main" id="{DBF9B972-F884-4BA1-9AEB-1AC14D0B0597}"/>
              </a:ext>
            </a:extLst>
          </p:cNvPr>
          <p:cNvPicPr>
            <a:picLocks noChangeAspect="1"/>
          </p:cNvPicPr>
          <p:nvPr/>
        </p:nvPicPr>
        <p:blipFill rotWithShape="1">
          <a:blip r:embed="rId2"/>
          <a:srcRect l="50000" t="13521" r="2721" b="13007"/>
          <a:stretch/>
        </p:blipFill>
        <p:spPr>
          <a:xfrm>
            <a:off x="6118059" y="1552246"/>
            <a:ext cx="5764236" cy="5036234"/>
          </a:xfrm>
          <a:prstGeom prst="rect">
            <a:avLst/>
          </a:prstGeom>
        </p:spPr>
      </p:pic>
      <p:sp>
        <p:nvSpPr>
          <p:cNvPr id="9" name="Elipse 8">
            <a:extLst>
              <a:ext uri="{FF2B5EF4-FFF2-40B4-BE49-F238E27FC236}">
                <a16:creationId xmlns:a16="http://schemas.microsoft.com/office/drawing/2014/main" id="{7CA37D16-2A72-4907-91EE-43B09849E0CF}"/>
              </a:ext>
            </a:extLst>
          </p:cNvPr>
          <p:cNvSpPr/>
          <p:nvPr/>
        </p:nvSpPr>
        <p:spPr>
          <a:xfrm>
            <a:off x="1688123" y="1690688"/>
            <a:ext cx="1828800" cy="65861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11" name="Conector recto de flecha 10">
            <a:extLst>
              <a:ext uri="{FF2B5EF4-FFF2-40B4-BE49-F238E27FC236}">
                <a16:creationId xmlns:a16="http://schemas.microsoft.com/office/drawing/2014/main" id="{752D8A69-7187-4A83-9F8A-06817568F6B3}"/>
              </a:ext>
            </a:extLst>
          </p:cNvPr>
          <p:cNvCxnSpPr>
            <a:stCxn id="9" idx="6"/>
          </p:cNvCxnSpPr>
          <p:nvPr/>
        </p:nvCxnSpPr>
        <p:spPr>
          <a:xfrm>
            <a:off x="3516923" y="2019997"/>
            <a:ext cx="4142834" cy="24253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422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descr="Imagen que contiene texto&#10;&#10;Descripción generada automáticamente">
            <a:extLst>
              <a:ext uri="{FF2B5EF4-FFF2-40B4-BE49-F238E27FC236}">
                <a16:creationId xmlns:a16="http://schemas.microsoft.com/office/drawing/2014/main" id="{A63F4DA4-B900-4A31-B25B-8841A362FC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25" y="0"/>
            <a:ext cx="6874886" cy="5134680"/>
          </a:xfrm>
        </p:spPr>
      </p:pic>
      <p:pic>
        <p:nvPicPr>
          <p:cNvPr id="4" name="Marcador de contenido 3">
            <a:extLst>
              <a:ext uri="{FF2B5EF4-FFF2-40B4-BE49-F238E27FC236}">
                <a16:creationId xmlns:a16="http://schemas.microsoft.com/office/drawing/2014/main" id="{DC6900EB-F9F5-4841-8E8C-84264BB02090}"/>
              </a:ext>
            </a:extLst>
          </p:cNvPr>
          <p:cNvPicPr>
            <a:picLocks noChangeAspect="1"/>
          </p:cNvPicPr>
          <p:nvPr/>
        </p:nvPicPr>
        <p:blipFill rotWithShape="1">
          <a:blip r:embed="rId3"/>
          <a:srcRect l="7713" t="13205" r="50000" b="49249"/>
          <a:stretch/>
        </p:blipFill>
        <p:spPr>
          <a:xfrm>
            <a:off x="6625883" y="119863"/>
            <a:ext cx="5470260" cy="330913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Elipse 6">
            <a:extLst>
              <a:ext uri="{FF2B5EF4-FFF2-40B4-BE49-F238E27FC236}">
                <a16:creationId xmlns:a16="http://schemas.microsoft.com/office/drawing/2014/main" id="{4C08EE5F-769E-4486-AA7F-CF442F59CAFD}"/>
              </a:ext>
            </a:extLst>
          </p:cNvPr>
          <p:cNvSpPr/>
          <p:nvPr/>
        </p:nvSpPr>
        <p:spPr>
          <a:xfrm>
            <a:off x="3590787" y="2916309"/>
            <a:ext cx="4783312" cy="3941691"/>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cxnSp>
        <p:nvCxnSpPr>
          <p:cNvPr id="10" name="Conector recto de flecha 9">
            <a:extLst>
              <a:ext uri="{FF2B5EF4-FFF2-40B4-BE49-F238E27FC236}">
                <a16:creationId xmlns:a16="http://schemas.microsoft.com/office/drawing/2014/main" id="{A62B5DCF-FDDA-4F3C-88A9-A08242732346}"/>
              </a:ext>
            </a:extLst>
          </p:cNvPr>
          <p:cNvCxnSpPr>
            <a:endCxn id="7" idx="1"/>
          </p:cNvCxnSpPr>
          <p:nvPr/>
        </p:nvCxnSpPr>
        <p:spPr>
          <a:xfrm>
            <a:off x="1326593" y="934396"/>
            <a:ext cx="2964694" cy="25591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183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DBEF0-1E84-406E-9C74-A6F429031252}"/>
              </a:ext>
            </a:extLst>
          </p:cNvPr>
          <p:cNvSpPr>
            <a:spLocks noGrp="1"/>
          </p:cNvSpPr>
          <p:nvPr>
            <p:ph type="title"/>
          </p:nvPr>
        </p:nvSpPr>
        <p:spPr/>
        <p:txBody>
          <a:bodyPr/>
          <a:lstStyle/>
          <a:p>
            <a:r>
              <a:rPr lang="es-AR" dirty="0" err="1"/>
              <a:t>Append</a:t>
            </a:r>
            <a:endParaRPr lang="es-AR" dirty="0"/>
          </a:p>
        </p:txBody>
      </p:sp>
      <p:sp>
        <p:nvSpPr>
          <p:cNvPr id="3" name="Marcador de contenido 2">
            <a:extLst>
              <a:ext uri="{FF2B5EF4-FFF2-40B4-BE49-F238E27FC236}">
                <a16:creationId xmlns:a16="http://schemas.microsoft.com/office/drawing/2014/main" id="{969D0FD8-5AB7-4CFD-BFFB-5ADF0C4573C5}"/>
              </a:ext>
            </a:extLst>
          </p:cNvPr>
          <p:cNvSpPr>
            <a:spLocks noGrp="1"/>
          </p:cNvSpPr>
          <p:nvPr>
            <p:ph idx="1"/>
          </p:nvPr>
        </p:nvSpPr>
        <p:spPr/>
        <p:txBody>
          <a:bodyPr/>
          <a:lstStyle/>
          <a:p>
            <a:r>
              <a:rPr lang="es-AR" dirty="0"/>
              <a:t>“</a:t>
            </a:r>
            <a:r>
              <a:rPr lang="es-AR" dirty="0" err="1"/>
              <a:t>Given</a:t>
            </a:r>
            <a:r>
              <a:rPr lang="es-AR" dirty="0"/>
              <a:t> </a:t>
            </a:r>
            <a:r>
              <a:rPr lang="es-AR" dirty="0" err="1"/>
              <a:t>these</a:t>
            </a:r>
            <a:r>
              <a:rPr lang="es-AR" dirty="0"/>
              <a:t> </a:t>
            </a:r>
            <a:r>
              <a:rPr lang="es-AR" dirty="0" err="1"/>
              <a:t>basic</a:t>
            </a:r>
            <a:r>
              <a:rPr lang="es-AR" dirty="0"/>
              <a:t> </a:t>
            </a:r>
            <a:r>
              <a:rPr lang="es-AR" dirty="0" err="1"/>
              <a:t>limitations</a:t>
            </a:r>
            <a:r>
              <a:rPr lang="es-AR" dirty="0"/>
              <a:t>, </a:t>
            </a:r>
            <a:r>
              <a:rPr lang="es-AR" dirty="0" err="1"/>
              <a:t>the</a:t>
            </a:r>
            <a:r>
              <a:rPr lang="es-AR" dirty="0"/>
              <a:t> </a:t>
            </a:r>
            <a:r>
              <a:rPr lang="es-AR" dirty="0" err="1"/>
              <a:t>only</a:t>
            </a:r>
            <a:r>
              <a:rPr lang="es-AR" dirty="0"/>
              <a:t> </a:t>
            </a:r>
            <a:r>
              <a:rPr lang="es-AR" dirty="0" err="1"/>
              <a:t>approach</a:t>
            </a:r>
            <a:r>
              <a:rPr lang="es-AR" dirty="0"/>
              <a:t> </a:t>
            </a:r>
            <a:r>
              <a:rPr lang="es-AR" dirty="0" err="1"/>
              <a:t>to</a:t>
            </a:r>
            <a:r>
              <a:rPr lang="es-AR" dirty="0"/>
              <a:t> </a:t>
            </a:r>
            <a:r>
              <a:rPr lang="es-AR" dirty="0" err="1"/>
              <a:t>the</a:t>
            </a:r>
            <a:r>
              <a:rPr lang="es-AR" dirty="0"/>
              <a:t> </a:t>
            </a:r>
            <a:r>
              <a:rPr lang="es-AR" dirty="0" err="1"/>
              <a:t>subject</a:t>
            </a:r>
            <a:r>
              <a:rPr lang="es-AR" dirty="0"/>
              <a:t> </a:t>
            </a:r>
            <a:r>
              <a:rPr lang="es-AR" dirty="0" err="1"/>
              <a:t>must</a:t>
            </a:r>
            <a:r>
              <a:rPr lang="es-AR" dirty="0"/>
              <a:t> be </a:t>
            </a:r>
            <a:r>
              <a:rPr lang="es-AR" dirty="0" err="1"/>
              <a:t>one</a:t>
            </a:r>
            <a:r>
              <a:rPr lang="es-AR" dirty="0"/>
              <a:t> </a:t>
            </a:r>
            <a:r>
              <a:rPr lang="es-AR" dirty="0" err="1"/>
              <a:t>of</a:t>
            </a:r>
            <a:r>
              <a:rPr lang="es-AR" dirty="0"/>
              <a:t> </a:t>
            </a:r>
            <a:r>
              <a:rPr lang="es-AR" dirty="0" err="1"/>
              <a:t>simplicity</a:t>
            </a:r>
            <a:r>
              <a:rPr lang="es-AR" dirty="0"/>
              <a:t> … In </a:t>
            </a:r>
            <a:r>
              <a:rPr lang="es-AR" dirty="0" err="1"/>
              <a:t>fact</a:t>
            </a:r>
            <a:r>
              <a:rPr lang="es-AR" dirty="0"/>
              <a:t> </a:t>
            </a:r>
            <a:r>
              <a:rPr lang="es-AR" dirty="0" err="1"/>
              <a:t>the</a:t>
            </a:r>
            <a:r>
              <a:rPr lang="es-AR" dirty="0"/>
              <a:t> </a:t>
            </a:r>
            <a:r>
              <a:rPr lang="es-AR" dirty="0" err="1"/>
              <a:t>basic</a:t>
            </a:r>
            <a:r>
              <a:rPr lang="es-AR" dirty="0"/>
              <a:t> </a:t>
            </a:r>
            <a:r>
              <a:rPr lang="es-AR" dirty="0" err="1"/>
              <a:t>tenet</a:t>
            </a:r>
            <a:r>
              <a:rPr lang="es-AR" dirty="0"/>
              <a:t> </a:t>
            </a:r>
            <a:r>
              <a:rPr lang="es-AR" dirty="0" err="1"/>
              <a:t>of</a:t>
            </a:r>
            <a:r>
              <a:rPr lang="es-AR" dirty="0"/>
              <a:t> </a:t>
            </a:r>
            <a:r>
              <a:rPr lang="es-AR" dirty="0" err="1"/>
              <a:t>science</a:t>
            </a:r>
            <a:r>
              <a:rPr lang="es-AR" dirty="0"/>
              <a:t>: </a:t>
            </a:r>
            <a:r>
              <a:rPr lang="es-AR" dirty="0" err="1"/>
              <a:t>Occam’s</a:t>
            </a:r>
            <a:r>
              <a:rPr lang="es-AR" dirty="0"/>
              <a:t> </a:t>
            </a:r>
            <a:r>
              <a:rPr lang="es-AR" dirty="0" err="1"/>
              <a:t>Razor</a:t>
            </a:r>
            <a:r>
              <a:rPr lang="es-AR" dirty="0"/>
              <a:t>, </a:t>
            </a:r>
            <a:r>
              <a:rPr lang="es-AR" dirty="0" err="1"/>
              <a:t>applies</a:t>
            </a:r>
            <a:r>
              <a:rPr lang="es-AR" dirty="0"/>
              <a:t> </a:t>
            </a:r>
            <a:r>
              <a:rPr lang="es-AR" dirty="0" err="1"/>
              <a:t>to</a:t>
            </a:r>
            <a:r>
              <a:rPr lang="es-AR" dirty="0"/>
              <a:t> </a:t>
            </a:r>
            <a:r>
              <a:rPr lang="es-AR" dirty="0" err="1"/>
              <a:t>reservoir</a:t>
            </a:r>
            <a:r>
              <a:rPr lang="es-AR" dirty="0"/>
              <a:t> </a:t>
            </a:r>
            <a:r>
              <a:rPr lang="es-AR" dirty="0" err="1"/>
              <a:t>engineering</a:t>
            </a:r>
            <a:r>
              <a:rPr lang="es-AR" dirty="0"/>
              <a:t> </a:t>
            </a:r>
            <a:r>
              <a:rPr lang="es-AR" dirty="0" err="1"/>
              <a:t>to</a:t>
            </a:r>
            <a:r>
              <a:rPr lang="es-AR" dirty="0"/>
              <a:t> a </a:t>
            </a:r>
            <a:r>
              <a:rPr lang="es-AR" dirty="0" err="1"/>
              <a:t>greater</a:t>
            </a:r>
            <a:r>
              <a:rPr lang="es-AR" dirty="0"/>
              <a:t> </a:t>
            </a:r>
            <a:r>
              <a:rPr lang="es-AR" dirty="0" err="1"/>
              <a:t>extent</a:t>
            </a:r>
            <a:r>
              <a:rPr lang="es-AR" dirty="0"/>
              <a:t> </a:t>
            </a:r>
            <a:r>
              <a:rPr lang="es-AR" dirty="0" err="1"/>
              <a:t>than</a:t>
            </a:r>
            <a:r>
              <a:rPr lang="es-AR" dirty="0"/>
              <a:t> </a:t>
            </a:r>
            <a:r>
              <a:rPr lang="es-AR" dirty="0" err="1"/>
              <a:t>for</a:t>
            </a:r>
            <a:r>
              <a:rPr lang="es-AR" dirty="0"/>
              <a:t> </a:t>
            </a:r>
            <a:r>
              <a:rPr lang="es-AR" dirty="0" err="1"/>
              <a:t>most</a:t>
            </a:r>
            <a:r>
              <a:rPr lang="es-AR" dirty="0"/>
              <a:t> </a:t>
            </a:r>
            <a:r>
              <a:rPr lang="es-AR" dirty="0" err="1"/>
              <a:t>physical</a:t>
            </a:r>
            <a:r>
              <a:rPr lang="es-AR" dirty="0"/>
              <a:t> </a:t>
            </a:r>
            <a:r>
              <a:rPr lang="es-AR" dirty="0" err="1"/>
              <a:t>sciences</a:t>
            </a:r>
            <a:r>
              <a:rPr lang="es-AR" dirty="0"/>
              <a:t> – </a:t>
            </a:r>
            <a:r>
              <a:rPr lang="es-AR" dirty="0" err="1"/>
              <a:t>that</a:t>
            </a:r>
            <a:r>
              <a:rPr lang="es-AR" dirty="0"/>
              <a:t> </a:t>
            </a:r>
            <a:r>
              <a:rPr lang="es-AR" dirty="0" err="1"/>
              <a:t>if</a:t>
            </a:r>
            <a:r>
              <a:rPr lang="es-AR" dirty="0"/>
              <a:t> </a:t>
            </a:r>
            <a:r>
              <a:rPr lang="es-AR" dirty="0" err="1"/>
              <a:t>there</a:t>
            </a:r>
            <a:r>
              <a:rPr lang="es-AR" dirty="0"/>
              <a:t> are </a:t>
            </a:r>
            <a:r>
              <a:rPr lang="es-AR" dirty="0" err="1"/>
              <a:t>two</a:t>
            </a:r>
            <a:r>
              <a:rPr lang="es-AR" dirty="0"/>
              <a:t> </a:t>
            </a:r>
            <a:r>
              <a:rPr lang="es-AR" dirty="0" err="1"/>
              <a:t>ways</a:t>
            </a:r>
            <a:r>
              <a:rPr lang="es-AR" dirty="0"/>
              <a:t> </a:t>
            </a:r>
            <a:r>
              <a:rPr lang="es-AR" dirty="0" err="1"/>
              <a:t>to</a:t>
            </a:r>
            <a:r>
              <a:rPr lang="es-AR" dirty="0"/>
              <a:t> </a:t>
            </a:r>
            <a:r>
              <a:rPr lang="es-AR" dirty="0" err="1"/>
              <a:t>account</a:t>
            </a:r>
            <a:r>
              <a:rPr lang="es-AR" dirty="0"/>
              <a:t> </a:t>
            </a:r>
            <a:r>
              <a:rPr lang="es-AR" dirty="0" err="1"/>
              <a:t>for</a:t>
            </a:r>
            <a:r>
              <a:rPr lang="es-AR" dirty="0"/>
              <a:t> a </a:t>
            </a:r>
            <a:r>
              <a:rPr lang="es-AR" dirty="0" err="1"/>
              <a:t>physical</a:t>
            </a:r>
            <a:r>
              <a:rPr lang="es-AR" dirty="0"/>
              <a:t> </a:t>
            </a:r>
            <a:r>
              <a:rPr lang="es-AR" dirty="0" err="1"/>
              <a:t>phenomenon</a:t>
            </a:r>
            <a:r>
              <a:rPr lang="es-AR" dirty="0"/>
              <a:t>, </a:t>
            </a:r>
            <a:r>
              <a:rPr lang="es-AR" dirty="0" err="1"/>
              <a:t>it</a:t>
            </a:r>
            <a:r>
              <a:rPr lang="es-AR" dirty="0"/>
              <a:t> </a:t>
            </a:r>
            <a:r>
              <a:rPr lang="es-AR" dirty="0" err="1"/>
              <a:t>is</a:t>
            </a:r>
            <a:r>
              <a:rPr lang="es-AR" dirty="0"/>
              <a:t> </a:t>
            </a:r>
            <a:r>
              <a:rPr lang="es-AR" dirty="0" err="1"/>
              <a:t>the</a:t>
            </a:r>
            <a:r>
              <a:rPr lang="es-AR" dirty="0"/>
              <a:t> </a:t>
            </a:r>
            <a:r>
              <a:rPr lang="es-AR" dirty="0" err="1"/>
              <a:t>simpler</a:t>
            </a:r>
            <a:r>
              <a:rPr lang="es-AR" dirty="0"/>
              <a:t> </a:t>
            </a:r>
            <a:r>
              <a:rPr lang="es-AR" dirty="0" err="1"/>
              <a:t>that</a:t>
            </a:r>
            <a:r>
              <a:rPr lang="es-AR" dirty="0"/>
              <a:t> </a:t>
            </a:r>
            <a:r>
              <a:rPr lang="es-AR" dirty="0" err="1"/>
              <a:t>is</a:t>
            </a:r>
            <a:r>
              <a:rPr lang="es-AR" dirty="0"/>
              <a:t> </a:t>
            </a:r>
            <a:r>
              <a:rPr lang="es-AR" dirty="0" err="1"/>
              <a:t>the</a:t>
            </a:r>
            <a:r>
              <a:rPr lang="es-AR" dirty="0"/>
              <a:t> </a:t>
            </a:r>
            <a:r>
              <a:rPr lang="es-AR" dirty="0" err="1"/>
              <a:t>most</a:t>
            </a:r>
            <a:r>
              <a:rPr lang="es-AR" dirty="0"/>
              <a:t> </a:t>
            </a:r>
            <a:r>
              <a:rPr lang="es-AR" dirty="0" err="1"/>
              <a:t>useful</a:t>
            </a:r>
            <a:r>
              <a:rPr lang="es-AR" dirty="0"/>
              <a:t>”</a:t>
            </a:r>
          </a:p>
          <a:p>
            <a:pPr marL="0" indent="0">
              <a:buNone/>
            </a:pPr>
            <a:r>
              <a:rPr lang="es-AR" b="1" dirty="0"/>
              <a:t>Laurie </a:t>
            </a:r>
            <a:r>
              <a:rPr lang="es-AR" b="1" dirty="0" err="1"/>
              <a:t>Dake</a:t>
            </a:r>
            <a:r>
              <a:rPr lang="es-AR" b="1" dirty="0"/>
              <a:t>, </a:t>
            </a:r>
            <a:r>
              <a:rPr lang="es-AR" b="1" dirty="0" err="1"/>
              <a:t>Practice</a:t>
            </a:r>
            <a:r>
              <a:rPr lang="es-AR" b="1" dirty="0"/>
              <a:t> – p5</a:t>
            </a:r>
          </a:p>
          <a:p>
            <a:pPr marL="0" indent="0">
              <a:buNone/>
            </a:pPr>
            <a:endParaRPr lang="es-AR" dirty="0"/>
          </a:p>
        </p:txBody>
      </p:sp>
    </p:spTree>
    <p:extLst>
      <p:ext uri="{BB962C8B-B14F-4D97-AF65-F5344CB8AC3E}">
        <p14:creationId xmlns:p14="http://schemas.microsoft.com/office/powerpoint/2010/main" val="360682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1394B-8D33-4E88-BEF5-789C6AC3D86F}"/>
              </a:ext>
            </a:extLst>
          </p:cNvPr>
          <p:cNvSpPr>
            <a:spLocks noGrp="1"/>
          </p:cNvSpPr>
          <p:nvPr>
            <p:ph type="title"/>
          </p:nvPr>
        </p:nvSpPr>
        <p:spPr/>
        <p:txBody>
          <a:bodyPr/>
          <a:lstStyle/>
          <a:p>
            <a:r>
              <a:rPr lang="es-AR" dirty="0"/>
              <a:t>Abordaje	</a:t>
            </a:r>
          </a:p>
        </p:txBody>
      </p:sp>
      <p:sp>
        <p:nvSpPr>
          <p:cNvPr id="3" name="Marcador de contenido 2">
            <a:extLst>
              <a:ext uri="{FF2B5EF4-FFF2-40B4-BE49-F238E27FC236}">
                <a16:creationId xmlns:a16="http://schemas.microsoft.com/office/drawing/2014/main" id="{20AE7474-B736-4C1E-86E4-1BCB449B7407}"/>
              </a:ext>
            </a:extLst>
          </p:cNvPr>
          <p:cNvSpPr>
            <a:spLocks noGrp="1"/>
          </p:cNvSpPr>
          <p:nvPr>
            <p:ph idx="1"/>
          </p:nvPr>
        </p:nvSpPr>
        <p:spPr/>
        <p:txBody>
          <a:bodyPr>
            <a:normAutofit fontScale="92500" lnSpcReduction="10000"/>
          </a:bodyPr>
          <a:lstStyle/>
          <a:p>
            <a:r>
              <a:rPr lang="es-AR" dirty="0"/>
              <a:t>Existen ocurrencia de casos de simultaneidad de fallas de productor e inyector, no siempre de misma malla.</a:t>
            </a:r>
          </a:p>
          <a:p>
            <a:r>
              <a:rPr lang="es-AR" dirty="0"/>
              <a:t>La rápida aparición de una perdida de oil reflejara una acción a contrarrestarla, siempre en primer lugar al productor indudablemente.</a:t>
            </a:r>
          </a:p>
          <a:p>
            <a:r>
              <a:rPr lang="es-AR" dirty="0"/>
              <a:t>En caso de intervención con equipo los ranking de oil perdido son mas evidentes y detectables para productores y no tanto en inyectores.</a:t>
            </a:r>
          </a:p>
          <a:p>
            <a:r>
              <a:rPr lang="es-AR" dirty="0"/>
              <a:t>Tomando los casos en donde los recursos son finitos y debe existir un </a:t>
            </a:r>
            <a:r>
              <a:rPr lang="es-AR" dirty="0" err="1"/>
              <a:t>rankeo</a:t>
            </a:r>
            <a:r>
              <a:rPr lang="es-AR" dirty="0"/>
              <a:t> en la operación</a:t>
            </a:r>
          </a:p>
        </p:txBody>
      </p:sp>
    </p:spTree>
    <p:extLst>
      <p:ext uri="{BB962C8B-B14F-4D97-AF65-F5344CB8AC3E}">
        <p14:creationId xmlns:p14="http://schemas.microsoft.com/office/powerpoint/2010/main" val="161434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2B1BD-56DC-4C9D-8673-789DBD73A680}"/>
              </a:ext>
            </a:extLst>
          </p:cNvPr>
          <p:cNvSpPr>
            <a:spLocks noGrp="1"/>
          </p:cNvSpPr>
          <p:nvPr>
            <p:ph type="title"/>
          </p:nvPr>
        </p:nvSpPr>
        <p:spPr/>
        <p:txBody>
          <a:bodyPr/>
          <a:lstStyle/>
          <a:p>
            <a:r>
              <a:rPr lang="es-AR" dirty="0"/>
              <a:t>Hipótesis</a:t>
            </a:r>
          </a:p>
        </p:txBody>
      </p:sp>
      <p:sp>
        <p:nvSpPr>
          <p:cNvPr id="3" name="Marcador de contenido 2">
            <a:extLst>
              <a:ext uri="{FF2B5EF4-FFF2-40B4-BE49-F238E27FC236}">
                <a16:creationId xmlns:a16="http://schemas.microsoft.com/office/drawing/2014/main" id="{34515F58-8FC1-4622-81AA-8D3DD3B5FD48}"/>
              </a:ext>
            </a:extLst>
          </p:cNvPr>
          <p:cNvSpPr>
            <a:spLocks noGrp="1"/>
          </p:cNvSpPr>
          <p:nvPr>
            <p:ph idx="1"/>
          </p:nvPr>
        </p:nvSpPr>
        <p:spPr/>
        <p:txBody>
          <a:bodyPr>
            <a:normAutofit fontScale="92500" lnSpcReduction="20000"/>
          </a:bodyPr>
          <a:lstStyle/>
          <a:p>
            <a:r>
              <a:rPr lang="es-AR" dirty="0"/>
              <a:t>Dejando de lado las variables operativas que lógicamente tienen relevancia en la toma de decisiones (falta de capacidad, ruta de operación, etc..), ¿Cómo competirán productor e inyector para utilización de recursos operativos para el petróleo perdido?</a:t>
            </a:r>
          </a:p>
          <a:p>
            <a:r>
              <a:rPr lang="es-AR" dirty="0"/>
              <a:t>La contabilidad de petróleo diario producido influye que productor deberá anticiparse a inyector en simultaneidad de fallas, ¿Pero hasta que momento esto deberá ser representativamente de esa manera?</a:t>
            </a:r>
          </a:p>
          <a:p>
            <a:r>
              <a:rPr lang="es-AR" dirty="0"/>
              <a:t>Entendiendo que el valor de oil de un productor son los </a:t>
            </a:r>
            <a:r>
              <a:rPr lang="es-AR" dirty="0" err="1"/>
              <a:t>bbl</a:t>
            </a:r>
            <a:r>
              <a:rPr lang="es-AR" dirty="0"/>
              <a:t>/d y de un inyector son las reservas en </a:t>
            </a:r>
            <a:r>
              <a:rPr lang="es-AR" dirty="0" err="1"/>
              <a:t>Mbbl</a:t>
            </a:r>
            <a:r>
              <a:rPr lang="es-AR" dirty="0"/>
              <a:t>, ¿ de que manera estos valores son comparables para una toma de decisión planteada anteriormente? </a:t>
            </a:r>
          </a:p>
          <a:p>
            <a:endParaRPr lang="es-AR" dirty="0"/>
          </a:p>
        </p:txBody>
      </p:sp>
    </p:spTree>
    <p:extLst>
      <p:ext uri="{BB962C8B-B14F-4D97-AF65-F5344CB8AC3E}">
        <p14:creationId xmlns:p14="http://schemas.microsoft.com/office/powerpoint/2010/main" val="151205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9A373-42B2-46C2-9ADD-CE7C0BBBC189}"/>
              </a:ext>
            </a:extLst>
          </p:cNvPr>
          <p:cNvSpPr>
            <a:spLocks noGrp="1"/>
          </p:cNvSpPr>
          <p:nvPr>
            <p:ph type="title"/>
          </p:nvPr>
        </p:nvSpPr>
        <p:spPr/>
        <p:txBody>
          <a:bodyPr/>
          <a:lstStyle/>
          <a:p>
            <a:r>
              <a:rPr lang="es-AR" dirty="0"/>
              <a:t>Plateo</a:t>
            </a:r>
          </a:p>
        </p:txBody>
      </p:sp>
      <p:sp>
        <p:nvSpPr>
          <p:cNvPr id="3" name="Marcador de contenido 2">
            <a:extLst>
              <a:ext uri="{FF2B5EF4-FFF2-40B4-BE49-F238E27FC236}">
                <a16:creationId xmlns:a16="http://schemas.microsoft.com/office/drawing/2014/main" id="{B0C69C4E-806F-4AEA-8180-B4550B019166}"/>
              </a:ext>
            </a:extLst>
          </p:cNvPr>
          <p:cNvSpPr>
            <a:spLocks noGrp="1"/>
          </p:cNvSpPr>
          <p:nvPr>
            <p:ph idx="1"/>
          </p:nvPr>
        </p:nvSpPr>
        <p:spPr/>
        <p:txBody>
          <a:bodyPr>
            <a:normAutofit fontScale="85000" lnSpcReduction="10000"/>
          </a:bodyPr>
          <a:lstStyle/>
          <a:p>
            <a:r>
              <a:rPr lang="es-AR" dirty="0"/>
              <a:t>¿Cuánto es el tiempo razonable en que la perdida del inyector influirá aún mas  que el diario perdido en el productor? El planteo se vuelca a la idealización de un modelo de simulación numérica de </a:t>
            </a:r>
            <a:r>
              <a:rPr lang="es-AR" dirty="0" err="1"/>
              <a:t>black</a:t>
            </a:r>
            <a:r>
              <a:rPr lang="es-AR" dirty="0"/>
              <a:t>-oil.</a:t>
            </a:r>
          </a:p>
          <a:p>
            <a:r>
              <a:rPr lang="es-AR" dirty="0"/>
              <a:t>Abstrayendo las condiciones geológicas de un campo, se plantea un reservorio homogéneo isotrópico sin buzamiento de dos mallas de inyección M1y M2 de configuración five-spot-invertido.</a:t>
            </a:r>
          </a:p>
          <a:p>
            <a:r>
              <a:rPr lang="es-AR" dirty="0"/>
              <a:t>El tiempo que se adopta en el análisis una vez pasada la irrupción del breaktrought y las condiciones de producción-inyección estabilizadas.</a:t>
            </a:r>
          </a:p>
          <a:p>
            <a:r>
              <a:rPr lang="es-AR" dirty="0"/>
              <a:t>Existen dos modelos: de perdida de productor(PerdidaP) y perdida de inyector(PerdidaI) a lo largo de un periodo de un año sin producción e inyección respectivamente. </a:t>
            </a:r>
          </a:p>
        </p:txBody>
      </p:sp>
    </p:spTree>
    <p:extLst>
      <p:ext uri="{BB962C8B-B14F-4D97-AF65-F5344CB8AC3E}">
        <p14:creationId xmlns:p14="http://schemas.microsoft.com/office/powerpoint/2010/main" val="56982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997C320-B2CD-4E2A-B308-76811B1F31D5}"/>
              </a:ext>
            </a:extLst>
          </p:cNvPr>
          <p:cNvSpPr>
            <a:spLocks noGrp="1"/>
          </p:cNvSpPr>
          <p:nvPr>
            <p:ph type="title"/>
          </p:nvPr>
        </p:nvSpPr>
        <p:spPr>
          <a:xfrm>
            <a:off x="161960" y="170234"/>
            <a:ext cx="5397237" cy="1325563"/>
          </a:xfrm>
        </p:spPr>
        <p:txBody>
          <a:bodyPr vert="horz" lIns="91440" tIns="45720" rIns="91440" bIns="45720" rtlCol="0" anchor="ctr">
            <a:normAutofit/>
          </a:bodyPr>
          <a:lstStyle/>
          <a:p>
            <a:r>
              <a:rPr lang="en-US" kern="1200" dirty="0" err="1">
                <a:solidFill>
                  <a:schemeClr val="tx1"/>
                </a:solidFill>
                <a:latin typeface="+mj-lt"/>
                <a:ea typeface="+mj-ea"/>
                <a:cs typeface="+mj-cs"/>
              </a:rPr>
              <a:t>Grilla</a:t>
            </a:r>
            <a:r>
              <a:rPr lang="en-US" kern="1200" dirty="0">
                <a:solidFill>
                  <a:schemeClr val="tx1"/>
                </a:solidFill>
                <a:latin typeface="+mj-lt"/>
                <a:ea typeface="+mj-ea"/>
                <a:cs typeface="+mj-cs"/>
              </a:rPr>
              <a:t> y </a:t>
            </a:r>
            <a:r>
              <a:rPr lang="en-US" kern="1200" dirty="0" err="1">
                <a:solidFill>
                  <a:schemeClr val="tx1"/>
                </a:solidFill>
                <a:latin typeface="+mj-lt"/>
                <a:ea typeface="+mj-ea"/>
                <a:cs typeface="+mj-cs"/>
              </a:rPr>
              <a:t>distribución</a:t>
            </a:r>
            <a:endParaRPr lang="en-US" kern="1200" dirty="0">
              <a:solidFill>
                <a:schemeClr val="tx1"/>
              </a:solidFill>
              <a:latin typeface="+mj-lt"/>
              <a:ea typeface="+mj-ea"/>
              <a:cs typeface="+mj-cs"/>
            </a:endParaRPr>
          </a:p>
        </p:txBody>
      </p:sp>
      <p:pic>
        <p:nvPicPr>
          <p:cNvPr id="5" name="Imagen 4">
            <a:extLst>
              <a:ext uri="{FF2B5EF4-FFF2-40B4-BE49-F238E27FC236}">
                <a16:creationId xmlns:a16="http://schemas.microsoft.com/office/drawing/2014/main" id="{44F38968-C05D-40A7-A65D-CAB37FCEEB28}"/>
              </a:ext>
            </a:extLst>
          </p:cNvPr>
          <p:cNvPicPr>
            <a:picLocks noChangeAspect="1"/>
          </p:cNvPicPr>
          <p:nvPr/>
        </p:nvPicPr>
        <p:blipFill>
          <a:blip r:embed="rId2"/>
          <a:stretch>
            <a:fillRect/>
          </a:stretch>
        </p:blipFill>
        <p:spPr>
          <a:xfrm>
            <a:off x="6616075" y="381249"/>
            <a:ext cx="5052801" cy="331078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4" name="Freeform: Shape 1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Marcador de contenido 3">
            <a:extLst>
              <a:ext uri="{FF2B5EF4-FFF2-40B4-BE49-F238E27FC236}">
                <a16:creationId xmlns:a16="http://schemas.microsoft.com/office/drawing/2014/main" id="{9CA6064C-2179-4048-A522-873498C2E4D9}"/>
              </a:ext>
            </a:extLst>
          </p:cNvPr>
          <p:cNvPicPr>
            <a:picLocks noGrp="1" noChangeAspect="1"/>
          </p:cNvPicPr>
          <p:nvPr>
            <p:ph idx="1"/>
          </p:nvPr>
        </p:nvPicPr>
        <p:blipFill>
          <a:blip r:embed="rId3"/>
          <a:stretch>
            <a:fillRect/>
          </a:stretch>
        </p:blipFill>
        <p:spPr>
          <a:xfrm>
            <a:off x="1098493" y="3526029"/>
            <a:ext cx="4997507" cy="328707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 name="Marcador de contenido 2">
            <a:extLst>
              <a:ext uri="{FF2B5EF4-FFF2-40B4-BE49-F238E27FC236}">
                <a16:creationId xmlns:a16="http://schemas.microsoft.com/office/drawing/2014/main" id="{E3166F8A-A694-4DEC-A30F-67B7FE77000F}"/>
              </a:ext>
            </a:extLst>
          </p:cNvPr>
          <p:cNvSpPr txBox="1">
            <a:spLocks/>
          </p:cNvSpPr>
          <p:nvPr/>
        </p:nvSpPr>
        <p:spPr>
          <a:xfrm>
            <a:off x="80980" y="1348934"/>
            <a:ext cx="5397237" cy="17109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Dos </a:t>
            </a:r>
            <a:r>
              <a:rPr lang="en-US" sz="2400" dirty="0" err="1"/>
              <a:t>mallas</a:t>
            </a:r>
            <a:r>
              <a:rPr lang="en-US" sz="2400" dirty="0"/>
              <a:t> de </a:t>
            </a:r>
            <a:r>
              <a:rPr lang="en-US" sz="2400" dirty="0" err="1"/>
              <a:t>inyección</a:t>
            </a:r>
            <a:r>
              <a:rPr lang="en-US" sz="2400" dirty="0"/>
              <a:t> M1 y M2. Los </a:t>
            </a:r>
            <a:r>
              <a:rPr lang="en-US" sz="2400" dirty="0" err="1"/>
              <a:t>productores</a:t>
            </a:r>
            <a:r>
              <a:rPr lang="en-US" sz="2400" dirty="0"/>
              <a:t> </a:t>
            </a:r>
            <a:r>
              <a:rPr lang="en-US" sz="2400" dirty="0" err="1"/>
              <a:t>afectados</a:t>
            </a:r>
            <a:r>
              <a:rPr lang="en-US" sz="2400" dirty="0"/>
              <a:t> son Prod1 y Prod8 con </a:t>
            </a:r>
            <a:r>
              <a:rPr lang="en-US" sz="2400" dirty="0" err="1"/>
              <a:t>falla</a:t>
            </a:r>
            <a:r>
              <a:rPr lang="en-US" sz="2400" dirty="0"/>
              <a:t>. Y </a:t>
            </a:r>
            <a:r>
              <a:rPr lang="en-US" sz="2400" dirty="0" err="1"/>
              <a:t>en</a:t>
            </a:r>
            <a:r>
              <a:rPr lang="en-US" sz="2400" dirty="0"/>
              <a:t> el </a:t>
            </a:r>
            <a:r>
              <a:rPr lang="en-US" sz="2400" dirty="0" err="1"/>
              <a:t>segundo</a:t>
            </a:r>
            <a:r>
              <a:rPr lang="en-US" sz="2400" dirty="0"/>
              <a:t> </a:t>
            </a:r>
            <a:r>
              <a:rPr lang="en-US" sz="2400" dirty="0" err="1"/>
              <a:t>modelo</a:t>
            </a:r>
            <a:r>
              <a:rPr lang="en-US" sz="2400" dirty="0"/>
              <a:t> el INJ2 con </a:t>
            </a:r>
            <a:r>
              <a:rPr lang="en-US" sz="2400" dirty="0" err="1"/>
              <a:t>cierre</a:t>
            </a:r>
            <a:r>
              <a:rPr lang="en-US" sz="2400" dirty="0"/>
              <a:t> de </a:t>
            </a:r>
            <a:r>
              <a:rPr lang="en-US" sz="2400" dirty="0" err="1"/>
              <a:t>inyección</a:t>
            </a:r>
            <a:r>
              <a:rPr lang="en-US" sz="2400" dirty="0"/>
              <a:t>.</a:t>
            </a:r>
          </a:p>
        </p:txBody>
      </p:sp>
      <p:sp>
        <p:nvSpPr>
          <p:cNvPr id="16" name="Arc 1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35980AB-8C0D-452A-A209-1E23A7BEC122}"/>
              </a:ext>
            </a:extLst>
          </p:cNvPr>
          <p:cNvSpPr txBox="1">
            <a:spLocks/>
          </p:cNvSpPr>
          <p:nvPr/>
        </p:nvSpPr>
        <p:spPr>
          <a:xfrm>
            <a:off x="6443856" y="4073285"/>
            <a:ext cx="5397237" cy="1710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t>Grilla</a:t>
            </a:r>
            <a:r>
              <a:rPr lang="en-US" sz="2400" dirty="0"/>
              <a:t> de 20x20x3</a:t>
            </a:r>
          </a:p>
          <a:p>
            <a:r>
              <a:rPr lang="en-US" sz="2400" dirty="0" err="1"/>
              <a:t>Poro</a:t>
            </a:r>
            <a:r>
              <a:rPr lang="en-US" sz="2400" dirty="0"/>
              <a:t> L1=20%, L2=18% y L3=15%</a:t>
            </a:r>
          </a:p>
          <a:p>
            <a:r>
              <a:rPr lang="en-US" sz="2400" dirty="0"/>
              <a:t>Perm L1=180md, L2=80md y L3=50md</a:t>
            </a:r>
          </a:p>
        </p:txBody>
      </p:sp>
    </p:spTree>
    <p:extLst>
      <p:ext uri="{BB962C8B-B14F-4D97-AF65-F5344CB8AC3E}">
        <p14:creationId xmlns:p14="http://schemas.microsoft.com/office/powerpoint/2010/main" val="153651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A8F098D-B94D-40E0-8503-87036AD43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7CC1F67-F4E2-4916-A9FB-6847FA0D5E32}"/>
              </a:ext>
            </a:extLst>
          </p:cNvPr>
          <p:cNvSpPr>
            <a:spLocks noGrp="1"/>
          </p:cNvSpPr>
          <p:nvPr>
            <p:ph type="title"/>
          </p:nvPr>
        </p:nvSpPr>
        <p:spPr>
          <a:xfrm>
            <a:off x="643131" y="486184"/>
            <a:ext cx="5015804" cy="1325563"/>
          </a:xfrm>
        </p:spPr>
        <p:txBody>
          <a:bodyPr vert="horz" lIns="91440" tIns="45720" rIns="91440" bIns="45720" rtlCol="0">
            <a:normAutofit/>
          </a:bodyPr>
          <a:lstStyle/>
          <a:p>
            <a:r>
              <a:rPr lang="en-US" kern="1200" dirty="0" err="1">
                <a:latin typeface="+mj-lt"/>
                <a:ea typeface="+mj-ea"/>
                <a:cs typeface="+mj-cs"/>
              </a:rPr>
              <a:t>Gráficos</a:t>
            </a:r>
            <a:r>
              <a:rPr lang="en-US" kern="1200" dirty="0">
                <a:latin typeface="+mj-lt"/>
                <a:ea typeface="+mj-ea"/>
                <a:cs typeface="+mj-cs"/>
              </a:rPr>
              <a:t> Normalizados</a:t>
            </a:r>
          </a:p>
        </p:txBody>
      </p:sp>
      <p:pic>
        <p:nvPicPr>
          <p:cNvPr id="11" name="Marcador de contenido 10" descr="Imagen que contiene texto, mapa&#10;&#10;Descripción generada automáticamente">
            <a:extLst>
              <a:ext uri="{FF2B5EF4-FFF2-40B4-BE49-F238E27FC236}">
                <a16:creationId xmlns:a16="http://schemas.microsoft.com/office/drawing/2014/main" id="{88B67AE1-1097-46EB-A13A-866A9B2C5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51" y="1946275"/>
            <a:ext cx="5015804" cy="4351338"/>
          </a:xfrm>
        </p:spPr>
      </p:pic>
      <p:sp>
        <p:nvSpPr>
          <p:cNvPr id="52" name="Oval 51">
            <a:extLst>
              <a:ext uri="{FF2B5EF4-FFF2-40B4-BE49-F238E27FC236}">
                <a16:creationId xmlns:a16="http://schemas.microsoft.com/office/drawing/2014/main" id="{522DD1DC-EEF1-4DCA-816C-E62C3BB4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5417" y="216478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3" name="Imagen 12" descr="Imagen que contiene texto, mapa, tabla&#10;&#10;Descripción generada automáticamente">
            <a:extLst>
              <a:ext uri="{FF2B5EF4-FFF2-40B4-BE49-F238E27FC236}">
                <a16:creationId xmlns:a16="http://schemas.microsoft.com/office/drawing/2014/main" id="{A674D30C-895D-4664-9317-17BA279EA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823" y="250916"/>
            <a:ext cx="5664241" cy="3178084"/>
          </a:xfrm>
          <a:prstGeom prst="rect">
            <a:avLst/>
          </a:prstGeom>
        </p:spPr>
      </p:pic>
      <p:pic>
        <p:nvPicPr>
          <p:cNvPr id="17" name="Imagen 16" descr="Imagen que contiene texto, mapa&#10;&#10;Descripción generada automáticamente">
            <a:extLst>
              <a:ext uri="{FF2B5EF4-FFF2-40B4-BE49-F238E27FC236}">
                <a16:creationId xmlns:a16="http://schemas.microsoft.com/office/drawing/2014/main" id="{D2F9AF25-5083-4F31-9FF9-535E01949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424" y="3625593"/>
            <a:ext cx="5633640" cy="2672020"/>
          </a:xfrm>
          <a:prstGeom prst="rect">
            <a:avLst/>
          </a:prstGeom>
        </p:spPr>
      </p:pic>
    </p:spTree>
    <p:extLst>
      <p:ext uri="{BB962C8B-B14F-4D97-AF65-F5344CB8AC3E}">
        <p14:creationId xmlns:p14="http://schemas.microsoft.com/office/powerpoint/2010/main" val="350411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CE0DB3-2101-431F-9A44-3CB3E78B073F}"/>
              </a:ext>
            </a:extLst>
          </p:cNvPr>
          <p:cNvSpPr>
            <a:spLocks noGrp="1"/>
          </p:cNvSpPr>
          <p:nvPr>
            <p:ph type="title"/>
          </p:nvPr>
        </p:nvSpPr>
        <p:spPr>
          <a:xfrm>
            <a:off x="6769570" y="530578"/>
            <a:ext cx="4771178" cy="1160110"/>
          </a:xfrm>
        </p:spPr>
        <p:txBody>
          <a:bodyPr>
            <a:normAutofit/>
          </a:bodyPr>
          <a:lstStyle/>
          <a:p>
            <a:r>
              <a:rPr lang="es-AR" sz="3700" dirty="0"/>
              <a:t>Producción de Petróleo</a:t>
            </a:r>
          </a:p>
        </p:txBody>
      </p:sp>
      <p:pic>
        <p:nvPicPr>
          <p:cNvPr id="5" name="Marcador de contenido 4" descr="Imagen que contiene texto, mapa&#10;&#10;Descripción generada automáticamente">
            <a:extLst>
              <a:ext uri="{FF2B5EF4-FFF2-40B4-BE49-F238E27FC236}">
                <a16:creationId xmlns:a16="http://schemas.microsoft.com/office/drawing/2014/main" id="{20B6E177-4B07-439A-A8DC-DD57281A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7" y="494967"/>
            <a:ext cx="6124639" cy="625752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4" name="Arc 13">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8D4EC00-6C17-4EFE-AA03-7CD15E0793DD}"/>
              </a:ext>
            </a:extLst>
          </p:cNvPr>
          <p:cNvSpPr>
            <a:spLocks noGrp="1"/>
          </p:cNvSpPr>
          <p:nvPr>
            <p:ph idx="1"/>
          </p:nvPr>
        </p:nvSpPr>
        <p:spPr>
          <a:xfrm>
            <a:off x="6769570" y="1825625"/>
            <a:ext cx="4771178" cy="4388908"/>
          </a:xfrm>
        </p:spPr>
        <p:txBody>
          <a:bodyPr>
            <a:normAutofit/>
          </a:bodyPr>
          <a:lstStyle/>
          <a:p>
            <a:r>
              <a:rPr lang="en-US" sz="2400" dirty="0"/>
              <a:t>2010 </a:t>
            </a:r>
            <a:r>
              <a:rPr lang="en-US" sz="2400" dirty="0" err="1"/>
              <a:t>año</a:t>
            </a:r>
            <a:r>
              <a:rPr lang="en-US" sz="2400" dirty="0"/>
              <a:t> de </a:t>
            </a:r>
            <a:r>
              <a:rPr lang="en-US" sz="2400" dirty="0" err="1"/>
              <a:t>interrupción</a:t>
            </a:r>
            <a:r>
              <a:rPr lang="en-US" sz="2400" dirty="0"/>
              <a:t> de produccion-inyeccion</a:t>
            </a:r>
          </a:p>
          <a:p>
            <a:r>
              <a:rPr lang="en-US" sz="2400" dirty="0"/>
              <a:t>Se </a:t>
            </a:r>
            <a:r>
              <a:rPr lang="en-US" sz="2400" dirty="0" err="1"/>
              <a:t>observa</a:t>
            </a:r>
            <a:r>
              <a:rPr lang="en-US" sz="2400" dirty="0"/>
              <a:t> una </a:t>
            </a:r>
            <a:r>
              <a:rPr lang="en-US" sz="2400" dirty="0" err="1"/>
              <a:t>declinación</a:t>
            </a:r>
            <a:r>
              <a:rPr lang="en-US" sz="2400" dirty="0"/>
              <a:t> </a:t>
            </a:r>
            <a:r>
              <a:rPr lang="en-US" sz="2400" dirty="0" err="1"/>
              <a:t>en</a:t>
            </a:r>
            <a:r>
              <a:rPr lang="en-US" sz="2400" dirty="0"/>
              <a:t> </a:t>
            </a:r>
            <a:r>
              <a:rPr lang="en-US" sz="2400" dirty="0" err="1"/>
              <a:t>modelo</a:t>
            </a:r>
            <a:r>
              <a:rPr lang="en-US" sz="2400" dirty="0"/>
              <a:t> de PerdidaI y una </a:t>
            </a:r>
            <a:r>
              <a:rPr lang="en-US" sz="2400" dirty="0" err="1"/>
              <a:t>caida</a:t>
            </a:r>
            <a:r>
              <a:rPr lang="en-US" sz="2400" dirty="0"/>
              <a:t> </a:t>
            </a:r>
            <a:r>
              <a:rPr lang="en-US" sz="2400" dirty="0" err="1"/>
              <a:t>instantanea</a:t>
            </a:r>
            <a:r>
              <a:rPr lang="en-US" sz="2400" dirty="0"/>
              <a:t> </a:t>
            </a:r>
            <a:r>
              <a:rPr lang="en-US" sz="2400" dirty="0" err="1"/>
              <a:t>en</a:t>
            </a:r>
            <a:r>
              <a:rPr lang="en-US" sz="2400" dirty="0"/>
              <a:t> </a:t>
            </a:r>
            <a:r>
              <a:rPr lang="en-US" sz="2400" dirty="0" err="1"/>
              <a:t>modelo</a:t>
            </a:r>
            <a:r>
              <a:rPr lang="en-US" sz="2400" dirty="0"/>
              <a:t> PerdidaP</a:t>
            </a:r>
          </a:p>
          <a:p>
            <a:r>
              <a:rPr lang="en-US" sz="2400" dirty="0"/>
              <a:t>Se </a:t>
            </a:r>
            <a:r>
              <a:rPr lang="en-US" sz="2400" dirty="0" err="1"/>
              <a:t>observa</a:t>
            </a:r>
            <a:r>
              <a:rPr lang="en-US" sz="2400" dirty="0"/>
              <a:t> al </a:t>
            </a:r>
            <a:r>
              <a:rPr lang="en-US" sz="2400" dirty="0" err="1"/>
              <a:t>momento</a:t>
            </a:r>
            <a:r>
              <a:rPr lang="en-US" sz="2400" dirty="0"/>
              <a:t> de </a:t>
            </a:r>
            <a:r>
              <a:rPr lang="en-US" sz="2400" dirty="0" err="1"/>
              <a:t>restituir</a:t>
            </a:r>
            <a:r>
              <a:rPr lang="en-US" sz="2400" dirty="0"/>
              <a:t>, un </a:t>
            </a:r>
            <a:r>
              <a:rPr lang="en-US" sz="2400" dirty="0" err="1"/>
              <a:t>incremento</a:t>
            </a:r>
            <a:r>
              <a:rPr lang="en-US" sz="2400" dirty="0"/>
              <a:t> de </a:t>
            </a:r>
            <a:r>
              <a:rPr lang="en-US" sz="2400" dirty="0" err="1"/>
              <a:t>en</a:t>
            </a:r>
            <a:r>
              <a:rPr lang="en-US" sz="2400" dirty="0"/>
              <a:t> </a:t>
            </a:r>
            <a:r>
              <a:rPr lang="en-US" sz="2400" dirty="0" err="1"/>
              <a:t>modelo</a:t>
            </a:r>
            <a:r>
              <a:rPr lang="en-US" sz="2400" dirty="0"/>
              <a:t> PerdidaP y una </a:t>
            </a:r>
            <a:r>
              <a:rPr lang="en-US" sz="2400" dirty="0" err="1"/>
              <a:t>restitución</a:t>
            </a:r>
            <a:r>
              <a:rPr lang="en-US" sz="2400" dirty="0"/>
              <a:t> gradual </a:t>
            </a:r>
            <a:r>
              <a:rPr lang="en-US" sz="2400" dirty="0" err="1"/>
              <a:t>en</a:t>
            </a:r>
            <a:r>
              <a:rPr lang="en-US" sz="2400" dirty="0"/>
              <a:t> </a:t>
            </a:r>
            <a:r>
              <a:rPr lang="en-US" sz="2400" dirty="0" err="1"/>
              <a:t>modelo</a:t>
            </a:r>
            <a:r>
              <a:rPr lang="en-US" sz="2400" dirty="0"/>
              <a:t> PerdidaI</a:t>
            </a:r>
          </a:p>
        </p:txBody>
      </p:sp>
    </p:spTree>
    <p:extLst>
      <p:ext uri="{BB962C8B-B14F-4D97-AF65-F5344CB8AC3E}">
        <p14:creationId xmlns:p14="http://schemas.microsoft.com/office/powerpoint/2010/main" val="285360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A5DAB0-2801-486E-9852-9B6F295ED0E8}"/>
              </a:ext>
            </a:extLst>
          </p:cNvPr>
          <p:cNvSpPr>
            <a:spLocks noGrp="1"/>
          </p:cNvSpPr>
          <p:nvPr>
            <p:ph type="title"/>
          </p:nvPr>
        </p:nvSpPr>
        <p:spPr>
          <a:xfrm>
            <a:off x="6769570" y="530578"/>
            <a:ext cx="4771178" cy="1160110"/>
          </a:xfrm>
        </p:spPr>
        <p:txBody>
          <a:bodyPr>
            <a:normAutofit/>
          </a:bodyPr>
          <a:lstStyle/>
          <a:p>
            <a:r>
              <a:rPr lang="es-AR" sz="3700"/>
              <a:t>Acumulada de Petróleo</a:t>
            </a:r>
          </a:p>
        </p:txBody>
      </p:sp>
      <p:pic>
        <p:nvPicPr>
          <p:cNvPr id="7" name="Marcador de contenido 6" descr="Imagen que contiene texto, mapa&#10;&#10;Descripción generada automáticamente">
            <a:extLst>
              <a:ext uri="{FF2B5EF4-FFF2-40B4-BE49-F238E27FC236}">
                <a16:creationId xmlns:a16="http://schemas.microsoft.com/office/drawing/2014/main" id="{01D02592-6319-441F-9D7F-E52B3209C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0633"/>
            <a:ext cx="6381618" cy="495915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5" name="Arc 2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Content Placeholder 19">
            <a:extLst>
              <a:ext uri="{FF2B5EF4-FFF2-40B4-BE49-F238E27FC236}">
                <a16:creationId xmlns:a16="http://schemas.microsoft.com/office/drawing/2014/main" id="{6FD49C73-339F-4235-B214-D3273B96B530}"/>
              </a:ext>
            </a:extLst>
          </p:cNvPr>
          <p:cNvSpPr>
            <a:spLocks noGrp="1"/>
          </p:cNvSpPr>
          <p:nvPr>
            <p:ph idx="1"/>
          </p:nvPr>
        </p:nvSpPr>
        <p:spPr>
          <a:xfrm>
            <a:off x="6769570" y="1825625"/>
            <a:ext cx="4771178" cy="4388908"/>
          </a:xfrm>
        </p:spPr>
        <p:txBody>
          <a:bodyPr>
            <a:normAutofit/>
          </a:bodyPr>
          <a:lstStyle/>
          <a:p>
            <a:r>
              <a:rPr lang="en-US" sz="2400" dirty="0"/>
              <a:t>Las </a:t>
            </a:r>
            <a:r>
              <a:rPr lang="en-US" sz="2400" dirty="0" err="1"/>
              <a:t>acumuladas</a:t>
            </a:r>
            <a:r>
              <a:rPr lang="en-US" sz="2400" dirty="0"/>
              <a:t> de </a:t>
            </a:r>
            <a:r>
              <a:rPr lang="en-US" sz="2400" dirty="0" err="1"/>
              <a:t>petróleo</a:t>
            </a:r>
            <a:r>
              <a:rPr lang="en-US" sz="2400" dirty="0"/>
              <a:t> son </a:t>
            </a:r>
            <a:r>
              <a:rPr lang="en-US" sz="2400" dirty="0" err="1"/>
              <a:t>diferentes</a:t>
            </a:r>
            <a:r>
              <a:rPr lang="en-US" sz="2400" dirty="0"/>
              <a:t> </a:t>
            </a:r>
            <a:r>
              <a:rPr lang="en-US" sz="2400" dirty="0" err="1"/>
              <a:t>en</a:t>
            </a:r>
            <a:r>
              <a:rPr lang="en-US" sz="2400" dirty="0"/>
              <a:t> </a:t>
            </a:r>
            <a:r>
              <a:rPr lang="en-US" sz="2400" dirty="0" err="1"/>
              <a:t>cada</a:t>
            </a:r>
            <a:r>
              <a:rPr lang="en-US" sz="2400" dirty="0"/>
              <a:t> </a:t>
            </a:r>
            <a:r>
              <a:rPr lang="en-US" sz="2400" dirty="0" err="1"/>
              <a:t>malla</a:t>
            </a:r>
            <a:r>
              <a:rPr lang="en-US" sz="2400" dirty="0"/>
              <a:t>.</a:t>
            </a:r>
          </a:p>
          <a:p>
            <a:r>
              <a:rPr lang="en-US" sz="2400" dirty="0" err="1"/>
              <a:t>En</a:t>
            </a:r>
            <a:r>
              <a:rPr lang="en-US" sz="2400" dirty="0"/>
              <a:t> ambas se </a:t>
            </a:r>
            <a:r>
              <a:rPr lang="en-US" sz="2400" dirty="0" err="1"/>
              <a:t>puede</a:t>
            </a:r>
            <a:r>
              <a:rPr lang="en-US" sz="2400" dirty="0"/>
              <a:t> </a:t>
            </a:r>
            <a:r>
              <a:rPr lang="en-US" sz="2400" dirty="0" err="1"/>
              <a:t>observar</a:t>
            </a:r>
            <a:r>
              <a:rPr lang="en-US" sz="2400" dirty="0"/>
              <a:t> que </a:t>
            </a:r>
            <a:r>
              <a:rPr lang="en-US" sz="2400" dirty="0" err="1"/>
              <a:t>en</a:t>
            </a:r>
            <a:r>
              <a:rPr lang="en-US" sz="2400" dirty="0"/>
              <a:t> el </a:t>
            </a:r>
            <a:r>
              <a:rPr lang="en-US" sz="2400" dirty="0" err="1"/>
              <a:t>modelo</a:t>
            </a:r>
            <a:r>
              <a:rPr lang="en-US" sz="2400" dirty="0"/>
              <a:t> de PerdidaI las </a:t>
            </a:r>
            <a:r>
              <a:rPr lang="en-US" sz="2400" dirty="0" err="1"/>
              <a:t>acumuladas</a:t>
            </a:r>
            <a:r>
              <a:rPr lang="en-US" sz="2400" dirty="0"/>
              <a:t> son </a:t>
            </a:r>
            <a:r>
              <a:rPr lang="en-US" sz="2400" dirty="0" err="1"/>
              <a:t>muchos</a:t>
            </a:r>
            <a:r>
              <a:rPr lang="en-US" sz="2400" dirty="0"/>
              <a:t> </a:t>
            </a:r>
            <a:r>
              <a:rPr lang="en-US" sz="2400" dirty="0" err="1"/>
              <a:t>menores</a:t>
            </a:r>
            <a:r>
              <a:rPr lang="en-US" sz="2400" dirty="0"/>
              <a:t>.</a:t>
            </a:r>
          </a:p>
          <a:p>
            <a:r>
              <a:rPr lang="en-US" sz="2400" dirty="0" err="1"/>
              <a:t>Facil</a:t>
            </a:r>
            <a:r>
              <a:rPr lang="en-US" sz="2400" dirty="0"/>
              <a:t> </a:t>
            </a:r>
            <a:r>
              <a:rPr lang="en-US" sz="2400" dirty="0" err="1"/>
              <a:t>evidencia</a:t>
            </a:r>
            <a:r>
              <a:rPr lang="en-US" sz="2400" dirty="0"/>
              <a:t> que a </a:t>
            </a:r>
            <a:r>
              <a:rPr lang="en-US" sz="2400" dirty="0" err="1"/>
              <a:t>tiempos</a:t>
            </a:r>
            <a:r>
              <a:rPr lang="en-US" sz="2400" dirty="0"/>
              <a:t> </a:t>
            </a:r>
            <a:r>
              <a:rPr lang="en-US" sz="2400" dirty="0" err="1"/>
              <a:t>iguales</a:t>
            </a:r>
            <a:r>
              <a:rPr lang="en-US" sz="2400" dirty="0"/>
              <a:t> de </a:t>
            </a:r>
            <a:r>
              <a:rPr lang="en-US" sz="2400" dirty="0" err="1"/>
              <a:t>cierre</a:t>
            </a:r>
            <a:r>
              <a:rPr lang="en-US" sz="2400" dirty="0"/>
              <a:t>, la </a:t>
            </a:r>
            <a:r>
              <a:rPr lang="en-US" sz="2400" dirty="0" err="1"/>
              <a:t>afectacion</a:t>
            </a:r>
            <a:r>
              <a:rPr lang="en-US" sz="2400" dirty="0"/>
              <a:t> del </a:t>
            </a:r>
            <a:r>
              <a:rPr lang="en-US" sz="2400" dirty="0" err="1"/>
              <a:t>modelo</a:t>
            </a:r>
            <a:r>
              <a:rPr lang="en-US" sz="2400" dirty="0"/>
              <a:t> de </a:t>
            </a:r>
            <a:r>
              <a:rPr lang="en-US" sz="2400" dirty="0" err="1"/>
              <a:t>cierre</a:t>
            </a:r>
            <a:r>
              <a:rPr lang="en-US" sz="2400" dirty="0"/>
              <a:t> de </a:t>
            </a:r>
            <a:r>
              <a:rPr lang="en-US" sz="2400" dirty="0" err="1"/>
              <a:t>inyeccion</a:t>
            </a:r>
            <a:r>
              <a:rPr lang="en-US" sz="2400" dirty="0"/>
              <a:t> es </a:t>
            </a:r>
            <a:r>
              <a:rPr lang="en-US" sz="2400" dirty="0" err="1"/>
              <a:t>mucho</a:t>
            </a:r>
            <a:r>
              <a:rPr lang="en-US" sz="2400" dirty="0"/>
              <a:t> mayor.</a:t>
            </a:r>
          </a:p>
        </p:txBody>
      </p:sp>
    </p:spTree>
    <p:extLst>
      <p:ext uri="{BB962C8B-B14F-4D97-AF65-F5344CB8AC3E}">
        <p14:creationId xmlns:p14="http://schemas.microsoft.com/office/powerpoint/2010/main" val="242287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321CAE4-8829-4B58-BF92-24B240DED954}"/>
              </a:ext>
            </a:extLst>
          </p:cNvPr>
          <p:cNvSpPr>
            <a:spLocks noGrp="1"/>
          </p:cNvSpPr>
          <p:nvPr>
            <p:ph type="title"/>
          </p:nvPr>
        </p:nvSpPr>
        <p:spPr>
          <a:xfrm>
            <a:off x="6769570" y="530578"/>
            <a:ext cx="4771178" cy="1160110"/>
          </a:xfrm>
        </p:spPr>
        <p:txBody>
          <a:bodyPr>
            <a:normAutofit fontScale="90000"/>
          </a:bodyPr>
          <a:lstStyle/>
          <a:p>
            <a:r>
              <a:rPr lang="es-AR" dirty="0"/>
              <a:t>Zoom producción M2</a:t>
            </a:r>
          </a:p>
        </p:txBody>
      </p:sp>
      <p:pic>
        <p:nvPicPr>
          <p:cNvPr id="5" name="Marcador de contenido 4">
            <a:extLst>
              <a:ext uri="{FF2B5EF4-FFF2-40B4-BE49-F238E27FC236}">
                <a16:creationId xmlns:a16="http://schemas.microsoft.com/office/drawing/2014/main" id="{AD5A976E-823A-4508-A23A-F2D7C29E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82157"/>
            <a:ext cx="5440195" cy="558079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4" name="Arc 13">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4C0916A-C3CC-4C3C-9DDD-C911E6BCDBD1}"/>
              </a:ext>
            </a:extLst>
          </p:cNvPr>
          <p:cNvSpPr>
            <a:spLocks noGrp="1"/>
          </p:cNvSpPr>
          <p:nvPr>
            <p:ph idx="1"/>
          </p:nvPr>
        </p:nvSpPr>
        <p:spPr>
          <a:xfrm>
            <a:off x="6769570" y="1825625"/>
            <a:ext cx="4771178" cy="4388908"/>
          </a:xfrm>
        </p:spPr>
        <p:txBody>
          <a:bodyPr>
            <a:normAutofit fontScale="92500" lnSpcReduction="20000"/>
          </a:bodyPr>
          <a:lstStyle/>
          <a:p>
            <a:r>
              <a:rPr lang="en-US" sz="2400" dirty="0"/>
              <a:t>La </a:t>
            </a:r>
            <a:r>
              <a:rPr lang="en-US" sz="2400" dirty="0" err="1"/>
              <a:t>declinación</a:t>
            </a:r>
            <a:r>
              <a:rPr lang="en-US" sz="2400" dirty="0"/>
              <a:t> de </a:t>
            </a:r>
            <a:r>
              <a:rPr lang="en-US" sz="2400" dirty="0" err="1"/>
              <a:t>producción</a:t>
            </a:r>
            <a:r>
              <a:rPr lang="en-US" sz="2400" dirty="0"/>
              <a:t> del </a:t>
            </a:r>
            <a:r>
              <a:rPr lang="en-US" sz="2400" dirty="0" err="1"/>
              <a:t>modelo</a:t>
            </a:r>
            <a:r>
              <a:rPr lang="en-US" sz="2400" dirty="0"/>
              <a:t> PerdidaI vs el </a:t>
            </a:r>
            <a:r>
              <a:rPr lang="en-US" sz="2400" dirty="0" err="1"/>
              <a:t>modelo</a:t>
            </a:r>
            <a:r>
              <a:rPr lang="en-US" sz="2400" dirty="0"/>
              <a:t> PerdidaP </a:t>
            </a:r>
            <a:r>
              <a:rPr lang="en-US" sz="2400" dirty="0" err="1"/>
              <a:t>tiene</a:t>
            </a:r>
            <a:r>
              <a:rPr lang="en-US" sz="2400" dirty="0"/>
              <a:t> un </a:t>
            </a:r>
            <a:r>
              <a:rPr lang="en-US" sz="2400" dirty="0" err="1"/>
              <a:t>cruze</a:t>
            </a:r>
            <a:r>
              <a:rPr lang="en-US" sz="2400" dirty="0"/>
              <a:t> </a:t>
            </a:r>
            <a:r>
              <a:rPr lang="en-US" sz="2400" dirty="0" err="1"/>
              <a:t>en</a:t>
            </a:r>
            <a:r>
              <a:rPr lang="en-US" sz="2400" dirty="0"/>
              <a:t> el </a:t>
            </a:r>
            <a:r>
              <a:rPr lang="en-US" sz="2400" dirty="0" err="1"/>
              <a:t>tiempo</a:t>
            </a:r>
            <a:r>
              <a:rPr lang="en-US" sz="2400" dirty="0"/>
              <a:t> que </a:t>
            </a:r>
            <a:r>
              <a:rPr lang="en-US" sz="2400" dirty="0" err="1"/>
              <a:t>marca</a:t>
            </a:r>
            <a:r>
              <a:rPr lang="en-US" sz="2400" dirty="0"/>
              <a:t> el </a:t>
            </a:r>
            <a:r>
              <a:rPr lang="en-US" sz="2400" dirty="0" err="1"/>
              <a:t>comportamiento</a:t>
            </a:r>
            <a:r>
              <a:rPr lang="en-US" sz="2400" dirty="0"/>
              <a:t> posterior de ambos </a:t>
            </a:r>
            <a:r>
              <a:rPr lang="en-US" sz="2400" dirty="0" err="1"/>
              <a:t>modelos</a:t>
            </a:r>
            <a:r>
              <a:rPr lang="en-US" sz="2400" dirty="0"/>
              <a:t> a Np.</a:t>
            </a:r>
          </a:p>
          <a:p>
            <a:r>
              <a:rPr lang="en-US" sz="2400" dirty="0"/>
              <a:t>El </a:t>
            </a:r>
            <a:r>
              <a:rPr lang="en-US" sz="2400" dirty="0" err="1"/>
              <a:t>tiempo</a:t>
            </a:r>
            <a:r>
              <a:rPr lang="en-US" sz="2400" dirty="0"/>
              <a:t> anterior a </a:t>
            </a:r>
            <a:r>
              <a:rPr lang="en-US" sz="2400" dirty="0" err="1"/>
              <a:t>este</a:t>
            </a:r>
            <a:r>
              <a:rPr lang="en-US" sz="2400" dirty="0"/>
              <a:t> </a:t>
            </a:r>
            <a:r>
              <a:rPr lang="en-US" sz="2400" dirty="0" err="1"/>
              <a:t>cruze</a:t>
            </a:r>
            <a:r>
              <a:rPr lang="en-US" sz="2400" dirty="0"/>
              <a:t> </a:t>
            </a:r>
            <a:r>
              <a:rPr lang="en-US" sz="2400" dirty="0" err="1"/>
              <a:t>representa</a:t>
            </a:r>
            <a:r>
              <a:rPr lang="en-US" sz="2400" dirty="0"/>
              <a:t>  la </a:t>
            </a:r>
            <a:r>
              <a:rPr lang="en-US" sz="2400" dirty="0" err="1"/>
              <a:t>importancia</a:t>
            </a:r>
            <a:r>
              <a:rPr lang="en-US" sz="2400" dirty="0"/>
              <a:t> del productor </a:t>
            </a:r>
            <a:r>
              <a:rPr lang="en-US" sz="2400" dirty="0" err="1"/>
              <a:t>sobre</a:t>
            </a:r>
            <a:r>
              <a:rPr lang="en-US" sz="2400" dirty="0"/>
              <a:t> el </a:t>
            </a:r>
            <a:r>
              <a:rPr lang="en-US" sz="2400" dirty="0" err="1"/>
              <a:t>inyector</a:t>
            </a:r>
            <a:r>
              <a:rPr lang="en-US" sz="2400" dirty="0"/>
              <a:t> </a:t>
            </a:r>
            <a:r>
              <a:rPr lang="en-US" sz="2400" dirty="0" err="1"/>
              <a:t>en</a:t>
            </a:r>
            <a:r>
              <a:rPr lang="en-US" sz="2400" dirty="0"/>
              <a:t> </a:t>
            </a:r>
            <a:r>
              <a:rPr lang="en-US" sz="2400" dirty="0" err="1"/>
              <a:t>cuanto</a:t>
            </a:r>
            <a:r>
              <a:rPr lang="en-US" sz="2400" dirty="0"/>
              <a:t> a </a:t>
            </a:r>
            <a:r>
              <a:rPr lang="en-US" sz="2400" dirty="0" err="1"/>
              <a:t>perdidas</a:t>
            </a:r>
            <a:r>
              <a:rPr lang="en-US" sz="2400" dirty="0"/>
              <a:t>.</a:t>
            </a:r>
          </a:p>
          <a:p>
            <a:r>
              <a:rPr lang="en-US" sz="2400" dirty="0"/>
              <a:t>Una </a:t>
            </a:r>
            <a:r>
              <a:rPr lang="en-US" sz="2400" dirty="0" err="1"/>
              <a:t>vez</a:t>
            </a:r>
            <a:r>
              <a:rPr lang="en-US" sz="2400" dirty="0"/>
              <a:t> </a:t>
            </a:r>
            <a:r>
              <a:rPr lang="en-US" sz="2400" dirty="0" err="1"/>
              <a:t>traspasado</a:t>
            </a:r>
            <a:r>
              <a:rPr lang="en-US" sz="2400" dirty="0"/>
              <a:t> </a:t>
            </a:r>
            <a:r>
              <a:rPr lang="en-US" sz="2400" dirty="0" err="1"/>
              <a:t>este</a:t>
            </a:r>
            <a:r>
              <a:rPr lang="en-US" sz="2400" dirty="0"/>
              <a:t> </a:t>
            </a:r>
            <a:r>
              <a:rPr lang="en-US" sz="2400" dirty="0" err="1"/>
              <a:t>tiempo</a:t>
            </a:r>
            <a:r>
              <a:rPr lang="en-US" sz="2400" dirty="0"/>
              <a:t> las </a:t>
            </a:r>
            <a:r>
              <a:rPr lang="en-US" sz="2400" dirty="0" err="1"/>
              <a:t>perdidas</a:t>
            </a:r>
            <a:r>
              <a:rPr lang="en-US" sz="2400" dirty="0"/>
              <a:t> </a:t>
            </a:r>
            <a:r>
              <a:rPr lang="en-US" sz="2400" dirty="0" err="1"/>
              <a:t>sobre</a:t>
            </a:r>
            <a:r>
              <a:rPr lang="en-US" sz="2400" dirty="0"/>
              <a:t> el </a:t>
            </a:r>
            <a:r>
              <a:rPr lang="en-US" sz="2400" dirty="0" err="1"/>
              <a:t>inyector</a:t>
            </a:r>
            <a:r>
              <a:rPr lang="en-US" sz="2400" dirty="0"/>
              <a:t> se </a:t>
            </a:r>
            <a:r>
              <a:rPr lang="en-US" sz="2400" dirty="0" err="1"/>
              <a:t>hacen</a:t>
            </a:r>
            <a:r>
              <a:rPr lang="en-US" sz="2400" dirty="0"/>
              <a:t> </a:t>
            </a:r>
            <a:r>
              <a:rPr lang="en-US" sz="2400" dirty="0" err="1"/>
              <a:t>cada</a:t>
            </a:r>
            <a:r>
              <a:rPr lang="en-US" sz="2400" dirty="0"/>
              <a:t> </a:t>
            </a:r>
            <a:r>
              <a:rPr lang="en-US" sz="2400" dirty="0" err="1"/>
              <a:t>vez</a:t>
            </a:r>
            <a:r>
              <a:rPr lang="en-US" sz="2400" dirty="0"/>
              <a:t> </a:t>
            </a:r>
            <a:r>
              <a:rPr lang="en-US" sz="2400" dirty="0" err="1"/>
              <a:t>mayores</a:t>
            </a:r>
            <a:r>
              <a:rPr lang="en-US" sz="2400" dirty="0"/>
              <a:t>.</a:t>
            </a:r>
          </a:p>
          <a:p>
            <a:r>
              <a:rPr lang="en-US" sz="2400" dirty="0"/>
              <a:t>∆t es el </a:t>
            </a:r>
            <a:r>
              <a:rPr lang="en-US" sz="2400" dirty="0" err="1"/>
              <a:t>tiempo</a:t>
            </a:r>
            <a:r>
              <a:rPr lang="en-US" sz="2400" dirty="0"/>
              <a:t> que se </a:t>
            </a:r>
            <a:r>
              <a:rPr lang="en-US" sz="2400" dirty="0" err="1"/>
              <a:t>equiparan</a:t>
            </a:r>
            <a:r>
              <a:rPr lang="en-US" sz="2400" dirty="0"/>
              <a:t> las </a:t>
            </a:r>
            <a:r>
              <a:rPr lang="en-US" sz="2400" dirty="0" err="1"/>
              <a:t>perdidas</a:t>
            </a:r>
            <a:endParaRPr lang="en-US" sz="2400" dirty="0"/>
          </a:p>
          <a:p>
            <a:endParaRPr lang="en-US" sz="2400" dirty="0"/>
          </a:p>
        </p:txBody>
      </p:sp>
      <p:cxnSp>
        <p:nvCxnSpPr>
          <p:cNvPr id="7" name="Conector recto 6">
            <a:extLst>
              <a:ext uri="{FF2B5EF4-FFF2-40B4-BE49-F238E27FC236}">
                <a16:creationId xmlns:a16="http://schemas.microsoft.com/office/drawing/2014/main" id="{EC3BFF71-22D5-4297-95FD-DE03E5EA7530}"/>
              </a:ext>
            </a:extLst>
          </p:cNvPr>
          <p:cNvCxnSpPr/>
          <p:nvPr/>
        </p:nvCxnSpPr>
        <p:spPr>
          <a:xfrm>
            <a:off x="3919603" y="1097280"/>
            <a:ext cx="0" cy="4290646"/>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0" name="Conector recto de flecha 9">
            <a:extLst>
              <a:ext uri="{FF2B5EF4-FFF2-40B4-BE49-F238E27FC236}">
                <a16:creationId xmlns:a16="http://schemas.microsoft.com/office/drawing/2014/main" id="{C4930902-1880-4207-845A-02FDB83B58E7}"/>
              </a:ext>
            </a:extLst>
          </p:cNvPr>
          <p:cNvCxnSpPr/>
          <p:nvPr/>
        </p:nvCxnSpPr>
        <p:spPr>
          <a:xfrm>
            <a:off x="3546402" y="4704522"/>
            <a:ext cx="36513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A5E3E987-08E0-4112-833C-4B894678D3EA}"/>
                  </a:ext>
                </a:extLst>
              </p:cNvPr>
              <p:cNvSpPr txBox="1"/>
              <p:nvPr/>
            </p:nvSpPr>
            <p:spPr>
              <a:xfrm>
                <a:off x="3627023" y="4427523"/>
                <a:ext cx="292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oMath>
                  </m:oMathPara>
                </a14:m>
                <a:endParaRPr lang="es-AR" dirty="0"/>
              </a:p>
            </p:txBody>
          </p:sp>
        </mc:Choice>
        <mc:Fallback xmlns="">
          <p:sp>
            <p:nvSpPr>
              <p:cNvPr id="11" name="CuadroTexto 10">
                <a:extLst>
                  <a:ext uri="{FF2B5EF4-FFF2-40B4-BE49-F238E27FC236}">
                    <a16:creationId xmlns:a16="http://schemas.microsoft.com/office/drawing/2014/main" id="{A5E3E987-08E0-4112-833C-4B894678D3EA}"/>
                  </a:ext>
                </a:extLst>
              </p:cNvPr>
              <p:cNvSpPr txBox="1">
                <a:spLocks noRot="1" noChangeAspect="1" noMove="1" noResize="1" noEditPoints="1" noAdjustHandles="1" noChangeArrowheads="1" noChangeShapeType="1" noTextEdit="1"/>
              </p:cNvSpPr>
              <p:nvPr/>
            </p:nvSpPr>
            <p:spPr>
              <a:xfrm>
                <a:off x="3627023" y="4427523"/>
                <a:ext cx="292580" cy="276999"/>
              </a:xfrm>
              <a:prstGeom prst="rect">
                <a:avLst/>
              </a:prstGeom>
              <a:blipFill>
                <a:blip r:embed="rId3"/>
                <a:stretch>
                  <a:fillRect l="-18750" r="-14583" b="-8696"/>
                </a:stretch>
              </a:blipFill>
            </p:spPr>
            <p:txBody>
              <a:bodyPr/>
              <a:lstStyle/>
              <a:p>
                <a:r>
                  <a:rPr lang="es-AR">
                    <a:noFill/>
                  </a:rPr>
                  <a:t> </a:t>
                </a:r>
              </a:p>
            </p:txBody>
          </p:sp>
        </mc:Fallback>
      </mc:AlternateContent>
    </p:spTree>
    <p:extLst>
      <p:ext uri="{BB962C8B-B14F-4D97-AF65-F5344CB8AC3E}">
        <p14:creationId xmlns:p14="http://schemas.microsoft.com/office/powerpoint/2010/main" val="89840927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7</TotalTime>
  <Words>940</Words>
  <Application>Microsoft Office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Avenir Next LT Pro</vt:lpstr>
      <vt:lpstr>Calibri</vt:lpstr>
      <vt:lpstr>Cambria Math</vt:lpstr>
      <vt:lpstr>Tw Cen MT</vt:lpstr>
      <vt:lpstr>ShapesVTI</vt:lpstr>
      <vt:lpstr>Competencia Inyector-Productor</vt:lpstr>
      <vt:lpstr>Abordaje </vt:lpstr>
      <vt:lpstr>Hipótesis</vt:lpstr>
      <vt:lpstr>Plateo</vt:lpstr>
      <vt:lpstr>Grilla y distribución</vt:lpstr>
      <vt:lpstr>Gráficos Normalizados</vt:lpstr>
      <vt:lpstr>Producción de Petróleo</vt:lpstr>
      <vt:lpstr>Acumulada de Petróleo</vt:lpstr>
      <vt:lpstr>Zoom producción M2</vt:lpstr>
      <vt:lpstr>∆t y la perdida de presión</vt:lpstr>
      <vt:lpstr>Presión y Producción</vt:lpstr>
      <vt:lpstr>Supuestos</vt:lpstr>
      <vt:lpstr>Declinación y ∆t</vt:lpstr>
      <vt:lpstr>Construcción de ∆t con Python</vt:lpstr>
      <vt:lpstr>Otro caso</vt:lpstr>
      <vt:lpstr>Presentación de PowerPoint</vt:lpstr>
      <vt:lpstr>Append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 Inyector-Productor</dc:title>
  <dc:creator>orlando saguan</dc:creator>
  <cp:lastModifiedBy>orlando saguan</cp:lastModifiedBy>
  <cp:revision>3</cp:revision>
  <dcterms:created xsi:type="dcterms:W3CDTF">2020-09-10T15:10:35Z</dcterms:created>
  <dcterms:modified xsi:type="dcterms:W3CDTF">2020-09-10T15:26:37Z</dcterms:modified>
</cp:coreProperties>
</file>