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Lato" panose="020F0502020204030203" pitchFamily="34" charset="0"/>
      <p:regular r:id="rId7"/>
      <p:bold r:id="rId8"/>
      <p:italic r:id="rId9"/>
      <p:boldItalic r:id="rId10"/>
    </p:embeddedFont>
    <p:embeddedFont>
      <p:font typeface="Raleway"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821"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lando Watson" userId="1103d3300518d820" providerId="LiveId" clId="{ADB4F9AE-B9E6-49EF-8F77-79BCABA882E2}"/>
    <pc:docChg chg="mod">
      <pc:chgData name="Orlando Watson" userId="1103d3300518d820" providerId="LiveId" clId="{ADB4F9AE-B9E6-49EF-8F77-79BCABA882E2}" dt="2024-07-16T03:35:12.316" v="0"/>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1f45f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31f45f9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31f45f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ibm.com/topics/malwar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www.ibm.com/topics/cyber-hack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3750" y="1322450"/>
            <a:ext cx="80322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33" dirty="0"/>
              <a:t>Familiarize yourself with phishing attacks</a:t>
            </a:r>
            <a:endParaRPr sz="2933" dirty="0"/>
          </a:p>
          <a:p>
            <a:pPr marL="0" lvl="0" indent="0" algn="l" rtl="0">
              <a:spcBef>
                <a:spcPts val="0"/>
              </a:spcBef>
              <a:spcAft>
                <a:spcPts val="0"/>
              </a:spcAft>
              <a:buNone/>
            </a:pPr>
            <a:r>
              <a:rPr lang="en" sz="2600" dirty="0"/>
              <a:t>&lt;HR and Marketing&gt;</a:t>
            </a:r>
            <a:endParaRPr sz="26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phishing?</a:t>
            </a:r>
            <a:endParaRPr dirty="0"/>
          </a:p>
        </p:txBody>
      </p:sp>
      <p:sp>
        <p:nvSpPr>
          <p:cNvPr id="92" name="Google Shape;92;p14"/>
          <p:cNvSpPr txBox="1">
            <a:spLocks noGrp="1"/>
          </p:cNvSpPr>
          <p:nvPr>
            <p:ph type="body" idx="1"/>
          </p:nvPr>
        </p:nvSpPr>
        <p:spPr>
          <a:xfrm>
            <a:off x="811731" y="1853849"/>
            <a:ext cx="4563351" cy="2710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200" b="1" i="0" dirty="0">
                <a:solidFill>
                  <a:schemeClr val="bg2"/>
                </a:solidFill>
                <a:effectLst/>
                <a:highlight>
                  <a:srgbClr val="FFFFFF"/>
                </a:highlight>
                <a:latin typeface="Raleway" pitchFamily="2" charset="0"/>
              </a:rPr>
              <a:t>Phishing</a:t>
            </a:r>
            <a:r>
              <a:rPr lang="en-US" sz="1200" b="0" i="0" dirty="0">
                <a:solidFill>
                  <a:schemeClr val="bg2"/>
                </a:solidFill>
                <a:effectLst/>
                <a:highlight>
                  <a:srgbClr val="FFFFFF"/>
                </a:highlight>
                <a:latin typeface="Raleway" pitchFamily="2" charset="0"/>
              </a:rPr>
              <a:t> is a type of cyberattack that uses fraudulent emails, text messages, phone calls or websites to trick people into sharing sensitive data, downloading </a:t>
            </a:r>
            <a:r>
              <a:rPr lang="en-US" sz="1200" b="0" i="0" u="none" strike="noStrike" dirty="0">
                <a:solidFill>
                  <a:schemeClr val="bg2"/>
                </a:solidFill>
                <a:effectLst/>
                <a:highlight>
                  <a:srgbClr val="FFFFFF"/>
                </a:highlight>
                <a:latin typeface="Raleway" pitchFamily="2" charset="0"/>
                <a:hlinkClick r:id="rId3">
                  <a:extLst>
                    <a:ext uri="{A12FA001-AC4F-418D-AE19-62706E023703}">
                      <ahyp:hlinkClr xmlns:ahyp="http://schemas.microsoft.com/office/drawing/2018/hyperlinkcolor" val="tx"/>
                    </a:ext>
                  </a:extLst>
                </a:hlinkClick>
              </a:rPr>
              <a:t>malware</a:t>
            </a:r>
            <a:r>
              <a:rPr lang="en-US" sz="1200" b="0" i="0" dirty="0">
                <a:solidFill>
                  <a:schemeClr val="bg2"/>
                </a:solidFill>
                <a:effectLst/>
                <a:highlight>
                  <a:srgbClr val="FFFFFF"/>
                </a:highlight>
                <a:latin typeface="Raleway" pitchFamily="2" charset="0"/>
              </a:rPr>
              <a:t> or otherwise exposing themselves to cybercrime.  </a:t>
            </a:r>
            <a:br>
              <a:rPr lang="en-US" sz="1200" b="0" i="0" dirty="0">
                <a:solidFill>
                  <a:schemeClr val="bg2"/>
                </a:solidFill>
                <a:effectLst/>
                <a:highlight>
                  <a:srgbClr val="FFFFFF"/>
                </a:highlight>
                <a:latin typeface="Raleway" pitchFamily="2" charset="0"/>
              </a:rPr>
            </a:br>
            <a:br>
              <a:rPr lang="en-US" sz="1200" b="0" i="0" dirty="0">
                <a:solidFill>
                  <a:schemeClr val="bg2"/>
                </a:solidFill>
                <a:effectLst/>
                <a:highlight>
                  <a:srgbClr val="FFFFFF"/>
                </a:highlight>
                <a:latin typeface="Raleway" pitchFamily="2" charset="0"/>
              </a:rPr>
            </a:br>
            <a:r>
              <a:rPr lang="en-US" sz="1200" b="0" i="0" dirty="0">
                <a:solidFill>
                  <a:schemeClr val="bg2"/>
                </a:solidFill>
                <a:effectLst/>
                <a:highlight>
                  <a:srgbClr val="FFFFFF"/>
                </a:highlight>
                <a:latin typeface="Raleway" pitchFamily="2" charset="0"/>
              </a:rPr>
              <a:t>In a typical phishing scam, a </a:t>
            </a:r>
            <a:r>
              <a:rPr lang="en-US" sz="1200" b="0" i="0" u="none" strike="noStrike" dirty="0">
                <a:solidFill>
                  <a:schemeClr val="bg2"/>
                </a:solidFill>
                <a:effectLst/>
                <a:highlight>
                  <a:srgbClr val="FFFFFF"/>
                </a:highlight>
                <a:latin typeface="Raleway" pitchFamily="2" charset="0"/>
                <a:hlinkClick r:id="rId4">
                  <a:extLst>
                    <a:ext uri="{A12FA001-AC4F-418D-AE19-62706E023703}">
                      <ahyp:hlinkClr xmlns:ahyp="http://schemas.microsoft.com/office/drawing/2018/hyperlinkcolor" val="tx"/>
                    </a:ext>
                  </a:extLst>
                </a:hlinkClick>
              </a:rPr>
              <a:t>hacker</a:t>
            </a:r>
            <a:r>
              <a:rPr lang="en-US" sz="1200" b="0" i="0" dirty="0">
                <a:solidFill>
                  <a:schemeClr val="bg2"/>
                </a:solidFill>
                <a:effectLst/>
                <a:highlight>
                  <a:srgbClr val="FFFFFF"/>
                </a:highlight>
                <a:latin typeface="Raleway" pitchFamily="2" charset="0"/>
              </a:rPr>
              <a:t> pretends to be someone the victim trusts, like a colleague, boss, authority figure or representative of a well-known brand. The hacker sends a message directing the victim to pay an invoice, open an attachment, click a link or take some other action.</a:t>
            </a:r>
            <a:endParaRPr sz="1200" dirty="0">
              <a:solidFill>
                <a:schemeClr val="bg2"/>
              </a:solidFill>
              <a:latin typeface="Raleway" pitchFamily="2" charset="0"/>
            </a:endParaRPr>
          </a:p>
        </p:txBody>
      </p:sp>
      <p:pic>
        <p:nvPicPr>
          <p:cNvPr id="1026" name="Picture 2" descr="Things to know about Phishing attacks - DEV Community">
            <a:extLst>
              <a:ext uri="{FF2B5EF4-FFF2-40B4-BE49-F238E27FC236}">
                <a16:creationId xmlns:a16="http://schemas.microsoft.com/office/drawing/2014/main" id="{DFA56975-46A3-2A60-E9F2-49BD98B354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9272" y="1853849"/>
            <a:ext cx="2594687" cy="17297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146050" indent="0" algn="l" fontAlgn="base">
              <a:buNone/>
            </a:pPr>
            <a:r>
              <a:rPr lang="en-US" b="0" i="0" dirty="0">
                <a:solidFill>
                  <a:schemeClr val="bg2"/>
                </a:solidFill>
                <a:effectLst/>
                <a:highlight>
                  <a:srgbClr val="FFFFFF"/>
                </a:highlight>
                <a:latin typeface="Raleway" pitchFamily="2" charset="0"/>
              </a:rPr>
              <a:t>Phishing scams try to make victims feel a sense of urgency so that they act quickly without thinking. Scammers often do this by invoking strong emotions like fear, greed and curiosity. They might impose time limits and threaten unrealistic consequences, such as jail time.</a:t>
            </a:r>
          </a:p>
          <a:p>
            <a:pPr marL="146050" indent="0" algn="l" fontAlgn="base">
              <a:buNone/>
            </a:pPr>
            <a:endParaRPr lang="en-US" b="0" i="0" dirty="0">
              <a:solidFill>
                <a:schemeClr val="bg2"/>
              </a:solidFill>
              <a:effectLst/>
              <a:highlight>
                <a:srgbClr val="FFFFFF"/>
              </a:highlight>
              <a:latin typeface="Raleway" pitchFamily="2" charset="0"/>
            </a:endParaRPr>
          </a:p>
          <a:p>
            <a:pPr marL="146050" indent="0" algn="l" fontAlgn="base">
              <a:buNone/>
            </a:pPr>
            <a:r>
              <a:rPr lang="en-US" b="1" i="0" dirty="0">
                <a:solidFill>
                  <a:schemeClr val="bg2"/>
                </a:solidFill>
                <a:effectLst/>
                <a:highlight>
                  <a:srgbClr val="FFFFFF"/>
                </a:highlight>
                <a:latin typeface="Raleway" pitchFamily="2" charset="0"/>
              </a:rPr>
              <a:t>Common phishing ruses include:</a:t>
            </a:r>
          </a:p>
          <a:p>
            <a:pPr marL="146050" indent="0" algn="l" fontAlgn="base">
              <a:buNone/>
            </a:pPr>
            <a:r>
              <a:rPr lang="en-US" b="0" i="0" dirty="0">
                <a:solidFill>
                  <a:schemeClr val="bg2"/>
                </a:solidFill>
                <a:effectLst/>
                <a:highlight>
                  <a:srgbClr val="FFFFFF"/>
                </a:highlight>
                <a:latin typeface="Raleway" pitchFamily="2" charset="0"/>
              </a:rPr>
              <a:t>"There is a problem with your account or financial information. You must update it immediately to avoid losing access.“</a:t>
            </a:r>
          </a:p>
          <a:p>
            <a:pPr marL="146050" indent="0" algn="l" fontAlgn="base">
              <a:buNone/>
            </a:pPr>
            <a:endParaRPr lang="en-US" b="0" i="0" dirty="0">
              <a:solidFill>
                <a:schemeClr val="bg2"/>
              </a:solidFill>
              <a:effectLst/>
              <a:highlight>
                <a:srgbClr val="FFFFFF"/>
              </a:highlight>
              <a:latin typeface="Raleway" pitchFamily="2" charset="0"/>
            </a:endParaRPr>
          </a:p>
          <a:p>
            <a:pPr marL="146050" indent="0" algn="l" fontAlgn="base">
              <a:buNone/>
            </a:pPr>
            <a:r>
              <a:rPr lang="en-US" b="0" i="0" dirty="0">
                <a:solidFill>
                  <a:schemeClr val="bg2"/>
                </a:solidFill>
                <a:effectLst/>
                <a:highlight>
                  <a:srgbClr val="FFFFFF"/>
                </a:highlight>
                <a:latin typeface="Raleway" pitchFamily="2" charset="0"/>
              </a:rPr>
              <a:t>"We have detected illegal activity. Pay this fine now, or else you will be arrested."</a:t>
            </a:r>
            <a:br>
              <a:rPr lang="en-US" b="0" i="0" dirty="0">
                <a:solidFill>
                  <a:schemeClr val="bg2"/>
                </a:solidFill>
                <a:effectLst/>
                <a:highlight>
                  <a:srgbClr val="FFFFFF"/>
                </a:highlight>
                <a:latin typeface="Raleway" pitchFamily="2" charset="0"/>
              </a:rPr>
            </a:br>
            <a:br>
              <a:rPr lang="en-US" b="0" i="0" dirty="0">
                <a:solidFill>
                  <a:schemeClr val="bg2"/>
                </a:solidFill>
                <a:effectLst/>
                <a:highlight>
                  <a:srgbClr val="FFFFFF"/>
                </a:highlight>
                <a:latin typeface="Raleway" pitchFamily="2" charset="0"/>
              </a:rPr>
            </a:br>
            <a:r>
              <a:rPr lang="en-US" b="0" i="0" dirty="0">
                <a:solidFill>
                  <a:schemeClr val="bg2"/>
                </a:solidFill>
                <a:effectLst/>
                <a:highlight>
                  <a:srgbClr val="FFFFFF"/>
                </a:highlight>
                <a:latin typeface="Raleway" pitchFamily="2" charset="0"/>
              </a:rPr>
              <a:t>"You have won a free gift, but you must claim it right now."</a:t>
            </a:r>
          </a:p>
          <a:p>
            <a:pPr marL="0" lvl="0" indent="0" algn="l" rtl="0">
              <a:spcBef>
                <a:spcPts val="0"/>
              </a:spcBef>
              <a:spcAft>
                <a:spcPts val="1200"/>
              </a:spcAft>
              <a:buNone/>
            </a:pPr>
            <a:endParaRPr dirty="0">
              <a:highlight>
                <a:srgbClr val="FFFF00"/>
              </a:highlight>
            </a:endParaRPr>
          </a:p>
        </p:txBody>
      </p:sp>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Learn to spot phishing emails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do we stop getting phished?</a:t>
            </a:r>
            <a:endParaRPr dirty="0"/>
          </a:p>
        </p:txBody>
      </p:sp>
      <p:sp>
        <p:nvSpPr>
          <p:cNvPr id="104" name="Google Shape;104;p16"/>
          <p:cNvSpPr txBox="1">
            <a:spLocks noGrp="1"/>
          </p:cNvSpPr>
          <p:nvPr>
            <p:ph type="body" idx="1"/>
          </p:nvPr>
        </p:nvSpPr>
        <p:spPr>
          <a:xfrm>
            <a:off x="729450" y="1853850"/>
            <a:ext cx="4909575" cy="2757488"/>
          </a:xfrm>
          <a:prstGeom prst="rect">
            <a:avLst/>
          </a:prstGeom>
        </p:spPr>
        <p:txBody>
          <a:bodyPr spcFirstLastPara="1" wrap="square" lIns="91425" tIns="91425" rIns="91425" bIns="91425" anchor="t" anchorCtr="0">
            <a:normAutofit/>
          </a:bodyPr>
          <a:lstStyle/>
          <a:p>
            <a:pPr marL="146050" indent="0" fontAlgn="base">
              <a:buNone/>
            </a:pPr>
            <a:r>
              <a:rPr lang="en-US" sz="1200" dirty="0">
                <a:solidFill>
                  <a:schemeClr val="bg2"/>
                </a:solidFill>
                <a:latin typeface="Raleway" pitchFamily="2" charset="0"/>
              </a:rPr>
              <a:t>Organizations can also establish policies and practices that make it harder for phishers to succeed. </a:t>
            </a:r>
          </a:p>
          <a:p>
            <a:pPr marL="146050" indent="0" fontAlgn="base">
              <a:buNone/>
            </a:pPr>
            <a:endParaRPr lang="en-US" sz="1200" dirty="0">
              <a:solidFill>
                <a:schemeClr val="bg2"/>
              </a:solidFill>
              <a:latin typeface="Raleway" pitchFamily="2" charset="0"/>
            </a:endParaRPr>
          </a:p>
          <a:p>
            <a:pPr marL="146050" indent="0" fontAlgn="base">
              <a:buNone/>
            </a:pPr>
            <a:r>
              <a:rPr lang="en-US" sz="1200" dirty="0">
                <a:solidFill>
                  <a:schemeClr val="bg2"/>
                </a:solidFill>
                <a:latin typeface="Raleway" pitchFamily="2" charset="0"/>
              </a:rPr>
              <a:t>For example, organizations can forbid people from initiating monetary transfers over email. They can require employees to verify requests for money or information by contacting the requester through means other than those provided in the message. For example, employees can type a URL directly into their browser instead of clicking a link or call a colleague's office line instead of replying to a text from an unknown number.  </a:t>
            </a:r>
          </a:p>
          <a:p>
            <a:pPr marL="0" lvl="0" indent="0" algn="l" rtl="0">
              <a:spcBef>
                <a:spcPts val="0"/>
              </a:spcBef>
              <a:spcAft>
                <a:spcPts val="1200"/>
              </a:spcAft>
              <a:buNone/>
            </a:pPr>
            <a:endParaRPr dirty="0">
              <a:highlight>
                <a:srgbClr val="FFFF00"/>
              </a:highlight>
            </a:endParaRPr>
          </a:p>
        </p:txBody>
      </p:sp>
      <p:pic>
        <p:nvPicPr>
          <p:cNvPr id="2052" name="Picture 4" descr="How to protect against phishing: 18 tips for spotting a scam">
            <a:extLst>
              <a:ext uri="{FF2B5EF4-FFF2-40B4-BE49-F238E27FC236}">
                <a16:creationId xmlns:a16="http://schemas.microsoft.com/office/drawing/2014/main" id="{FCEDECB1-0224-C25C-6621-336398257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994" y="1853850"/>
            <a:ext cx="2559187" cy="2757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circle(in)">
                                      <p:cBhvr>
                                        <p:cTn id="7"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322</Words>
  <Application>Microsoft Office PowerPoint</Application>
  <PresentationFormat>On-screen Show (16:9)</PresentationFormat>
  <Paragraphs>15</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Raleway</vt:lpstr>
      <vt:lpstr>Lato</vt:lpstr>
      <vt:lpstr>Streamline</vt:lpstr>
      <vt:lpstr>Familiarize yourself with phishing attacks &lt;HR and Marketing&gt;</vt:lpstr>
      <vt:lpstr>What is phishing?</vt:lpstr>
      <vt:lpstr>Learn to spot phishing emails</vt:lpstr>
      <vt:lpstr>How do we stop getting phished?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Orlando Watson</cp:lastModifiedBy>
  <cp:revision>1</cp:revision>
  <dcterms:modified xsi:type="dcterms:W3CDTF">2024-07-16T03:35:22Z</dcterms:modified>
</cp:coreProperties>
</file>