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29/09/2024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29/09/2024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29/09/2024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518664" y="2642474"/>
            <a:ext cx="11110841" cy="1446550"/>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Conceptos básicos; importancia en el desarrollo de software.</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47266" y="1376654"/>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655637" y="2801389"/>
            <a:ext cx="5670347" cy="2308324"/>
          </a:xfrm>
          <a:prstGeom prst="rect">
            <a:avLst/>
          </a:prstGeom>
          <a:noFill/>
        </p:spPr>
        <p:txBody>
          <a:bodyPr wrap="square" rtlCol="0">
            <a:spAutoFit/>
          </a:bodyPr>
          <a:lstStyle/>
          <a:p>
            <a:pPr algn="just"/>
            <a:r>
              <a:rPr lang="es-MX" dirty="0">
                <a:latin typeface="+mj-lt"/>
              </a:rPr>
              <a:t>es el conjunto de reglas y estructuras utilizadas para resolver problemas mediante la escritura de algoritmos. En otras palabras, se refiere al razonamiento que un programador sigue para diseñar una solución informática efectiva. Es la base de cualquier lenguaje de programación y permite crear programas que procesen datos, realicen cálculos, tomen decisiones y controlen el flujo de ejecución de una aplicación.</a:t>
            </a:r>
            <a:endParaRPr lang="es-CO" b="1" dirty="0">
              <a:latin typeface="+mj-lt"/>
            </a:endParaRPr>
          </a:p>
        </p:txBody>
      </p:sp>
      <p:sp>
        <p:nvSpPr>
          <p:cNvPr id="3" name="Rectángulo 2"/>
          <p:cNvSpPr/>
          <p:nvPr/>
        </p:nvSpPr>
        <p:spPr>
          <a:xfrm>
            <a:off x="3712111" y="1373065"/>
            <a:ext cx="4651402"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chemeClr val="accent5">
                    <a:lumMod val="60000"/>
                    <a:lumOff val="40000"/>
                  </a:schemeClr>
                </a:solidFill>
              </a:rPr>
              <a:t>lógica de programación</a:t>
            </a:r>
            <a:endParaRPr lang="es-ES" sz="3600" b="1" cap="none" spc="0" dirty="0">
              <a:ln/>
              <a:solidFill>
                <a:schemeClr val="accent5">
                  <a:lumMod val="60000"/>
                  <a:lumOff val="40000"/>
                </a:schemeClr>
              </a:solidFill>
              <a:effectLst/>
            </a:endParaRPr>
          </a:p>
        </p:txBody>
      </p:sp>
      <p:pic>
        <p:nvPicPr>
          <p:cNvPr id="1028" name="Picture 4" descr="Aprende programación desde cero: Curso gratuito de lógica para novatos  ofrecido por la Fundación Carlos Slim - Faciali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0109" y="2651761"/>
            <a:ext cx="4220136" cy="237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610195" y="1270088"/>
            <a:ext cx="7298576" cy="523220"/>
          </a:xfrm>
          <a:prstGeom prst="rect">
            <a:avLst/>
          </a:prstGeom>
          <a:noFill/>
        </p:spPr>
        <p:txBody>
          <a:bodyPr wrap="square" rtlCol="0">
            <a:spAutoFit/>
          </a:bodyPr>
          <a:lstStyle/>
          <a:p>
            <a:r>
              <a:rPr lang="es-MX" sz="2800" b="1" dirty="0">
                <a:solidFill>
                  <a:schemeClr val="accent5">
                    <a:lumMod val="60000"/>
                    <a:lumOff val="40000"/>
                  </a:schemeClr>
                </a:solidFill>
              </a:rPr>
              <a:t>Elementos Clave de la Lógica de Programación</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436856" y="2227242"/>
            <a:ext cx="544483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Algoritmos</a:t>
            </a:r>
            <a:r>
              <a:rPr kumimoji="0" lang="es-CO" altLang="es-CO" sz="1400" b="0" i="0" u="none" strike="noStrike" cap="none" normalizeH="0" baseline="0" dirty="0" smtClean="0">
                <a:ln>
                  <a:noFill/>
                </a:ln>
                <a:solidFill>
                  <a:schemeClr val="tx1"/>
                </a:solidFill>
                <a:effectLst/>
                <a:latin typeface="+mj-lt"/>
              </a:rPr>
              <a:t>: Un algoritmo es un conjunto de pasos ordenados y finitos que describen cómo resolver un problema. Los algoritmos son el fundamento de la lógica de programación.</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Variables y Tipos de Datos</a:t>
            </a:r>
            <a:r>
              <a:rPr kumimoji="0" lang="es-CO" altLang="es-CO" sz="1400" b="0" i="0" u="none" strike="noStrike" cap="none" normalizeH="0" baseline="0" dirty="0" smtClean="0">
                <a:ln>
                  <a:noFill/>
                </a:ln>
                <a:solidFill>
                  <a:schemeClr val="tx1"/>
                </a:solidFill>
                <a:effectLst/>
                <a:latin typeface="+mj-lt"/>
              </a:rPr>
              <a:t>: Las variables son contenedores que almacenan información (datos), y los tipos de datos especifican qué tipo de valor puede almacenarse, como números enteros, cadenas de texto o valores booleanos.</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Estructuras Condicionales</a:t>
            </a:r>
            <a:r>
              <a:rPr kumimoji="0" lang="es-CO" altLang="es-CO" sz="1400" b="0" i="0" u="none" strike="noStrike" cap="none" normalizeH="0" baseline="0" dirty="0" smtClean="0">
                <a:ln>
                  <a:noFill/>
                </a:ln>
                <a:solidFill>
                  <a:schemeClr val="tx1"/>
                </a:solidFill>
                <a:effectLst/>
                <a:latin typeface="+mj-lt"/>
              </a:rPr>
              <a:t>: Permiten tomar decisiones dentro del programa, como ejecutar diferentes bloques de código según si una condición es verdadera o falsa. Ejemplo: if, else if, else.</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Bucles o Ciclos</a:t>
            </a:r>
            <a:r>
              <a:rPr kumimoji="0" lang="es-CO" altLang="es-CO" sz="1400" b="0" i="0" u="none" strike="noStrike" cap="none" normalizeH="0" baseline="0" dirty="0" smtClean="0">
                <a:ln>
                  <a:noFill/>
                </a:ln>
                <a:solidFill>
                  <a:schemeClr val="tx1"/>
                </a:solidFill>
                <a:effectLst/>
                <a:latin typeface="+mj-lt"/>
              </a:rPr>
              <a:t>: Los bucles permiten ejecutar repetidamente un bloque de código hasta que se cumpla una condición específica. Ejemplos: for, while, do-while.</a:t>
            </a:r>
          </a:p>
        </p:txBody>
      </p:sp>
      <p:sp>
        <p:nvSpPr>
          <p:cNvPr id="8" name="Rectangle 2"/>
          <p:cNvSpPr>
            <a:spLocks noChangeArrowheads="1"/>
          </p:cNvSpPr>
          <p:nvPr/>
        </p:nvSpPr>
        <p:spPr bwMode="auto">
          <a:xfrm>
            <a:off x="6259483" y="2227242"/>
            <a:ext cx="435586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Funciones y Procedimientos</a:t>
            </a:r>
            <a:r>
              <a:rPr kumimoji="0" lang="es-CO" altLang="es-CO" sz="1400" b="0" i="0" u="none" strike="noStrike" cap="none" normalizeH="0" baseline="0" dirty="0" smtClean="0">
                <a:ln>
                  <a:noFill/>
                </a:ln>
                <a:solidFill>
                  <a:schemeClr val="tx1"/>
                </a:solidFill>
                <a:effectLst/>
                <a:latin typeface="+mj-lt"/>
              </a:rPr>
              <a:t>: Son bloques de código reutilizables que realizan una tarea específica y pueden ser llamados desde diferentes partes del programa. Ayudan a organizar el código y hacerlo más legible y modular.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Operadores</a:t>
            </a:r>
            <a:r>
              <a:rPr kumimoji="0" lang="es-CO" altLang="es-CO" sz="1400" b="0" i="0" u="none" strike="noStrike" cap="none" normalizeH="0" baseline="0" dirty="0" smtClean="0">
                <a:ln>
                  <a:noFill/>
                </a:ln>
                <a:solidFill>
                  <a:schemeClr val="tx1"/>
                </a:solidFill>
                <a:effectLst/>
                <a:latin typeface="+mj-lt"/>
              </a:rPr>
              <a:t>: Se utilizan para realizar operaciones matemáticas, lógicas o de comparación. Algunos ejemplos son operadores aritméticos (+, -), operadores lógicos (&amp;&amp;, ||) y operadores de comparación (==, !=, &lt;, &gt;).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Estructuras de Datos</a:t>
            </a:r>
            <a:r>
              <a:rPr kumimoji="0" lang="es-CO" altLang="es-CO" sz="1400" b="0" i="0" u="none" strike="noStrike" cap="none" normalizeH="0" baseline="0" dirty="0" smtClean="0">
                <a:ln>
                  <a:noFill/>
                </a:ln>
                <a:solidFill>
                  <a:schemeClr val="tx1"/>
                </a:solidFill>
                <a:effectLst/>
                <a:latin typeface="+mj-lt"/>
              </a:rPr>
              <a:t>: Las estructuras de datos como listas, arreglos, y matrices permiten organizar y almacenar grandes cantidades de información de manera eficiente.</a:t>
            </a:r>
          </a:p>
        </p:txBody>
      </p:sp>
      <p:pic>
        <p:nvPicPr>
          <p:cNvPr id="2054" name="Picture 6" descr="Curso: Programación Lógica: Aprende a Programar en Cualquier Lenguaje •  Becas Para Hispano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310486" y="1270088"/>
            <a:ext cx="1620869" cy="93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10 razones para hacer prácticas profesionales – Educación en USA – Becas  Deportivas y Académicas en Estados Uni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97" y="2379354"/>
            <a:ext cx="3872546" cy="387254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294312" y="1299211"/>
            <a:ext cx="8135882" cy="830997"/>
          </a:xfrm>
          <a:prstGeom prst="rect">
            <a:avLst/>
          </a:prstGeom>
          <a:noFill/>
        </p:spPr>
        <p:txBody>
          <a:bodyPr wrap="square" rtlCol="0">
            <a:spAutoFit/>
          </a:bodyPr>
          <a:lstStyle/>
          <a:p>
            <a:r>
              <a:rPr lang="es-MX" sz="2400" b="1" dirty="0">
                <a:solidFill>
                  <a:schemeClr val="accent5">
                    <a:lumMod val="60000"/>
                    <a:lumOff val="40000"/>
                  </a:schemeClr>
                </a:solidFill>
              </a:rPr>
              <a:t>Etapas para Resolver un Problema Usando Lógica de Programación</a:t>
            </a:r>
            <a:endParaRPr lang="es-CO" sz="2400" b="1" dirty="0">
              <a:solidFill>
                <a:schemeClr val="accent5">
                  <a:lumMod val="60000"/>
                  <a:lumOff val="40000"/>
                </a:schemeClr>
              </a:solidFill>
            </a:endParaRPr>
          </a:p>
        </p:txBody>
      </p:sp>
      <p:sp>
        <p:nvSpPr>
          <p:cNvPr id="5" name="Rectangle 1"/>
          <p:cNvSpPr>
            <a:spLocks noChangeArrowheads="1"/>
          </p:cNvSpPr>
          <p:nvPr/>
        </p:nvSpPr>
        <p:spPr bwMode="auto">
          <a:xfrm>
            <a:off x="1368023" y="2474935"/>
            <a:ext cx="48587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Análisis del Problema</a:t>
            </a:r>
            <a:r>
              <a:rPr kumimoji="0" lang="es-CO" altLang="es-CO" sz="1600" b="0" i="0" u="none" strike="noStrike" cap="none" normalizeH="0" baseline="0" dirty="0" smtClean="0">
                <a:ln>
                  <a:noFill/>
                </a:ln>
                <a:solidFill>
                  <a:schemeClr val="tx1"/>
                </a:solidFill>
                <a:effectLst/>
                <a:latin typeface="+mj-lt"/>
              </a:rPr>
              <a:t>: Comprender el problema y definir claramente el objetivo que se debe alcanzar.</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Diseño del Algoritmo</a:t>
            </a:r>
            <a:r>
              <a:rPr kumimoji="0" lang="es-CO" altLang="es-CO" sz="1600" b="0" i="0" u="none" strike="noStrike" cap="none" normalizeH="0" baseline="0" dirty="0" smtClean="0">
                <a:ln>
                  <a:noFill/>
                </a:ln>
                <a:solidFill>
                  <a:schemeClr val="tx1"/>
                </a:solidFill>
                <a:effectLst/>
                <a:latin typeface="+mj-lt"/>
              </a:rPr>
              <a:t>: Planificar los pasos necesarios para resolver el problema de manera lógica y estructurada.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Codificación</a:t>
            </a:r>
            <a:r>
              <a:rPr kumimoji="0" lang="es-CO" altLang="es-CO" sz="1600" b="0" i="0" u="none" strike="noStrike" cap="none" normalizeH="0" baseline="0" dirty="0" smtClean="0">
                <a:ln>
                  <a:noFill/>
                </a:ln>
                <a:solidFill>
                  <a:schemeClr val="tx1"/>
                </a:solidFill>
                <a:effectLst/>
                <a:latin typeface="+mj-lt"/>
              </a:rPr>
              <a:t>: Convertir el algoritmo en código utilizando un lenguaje de programación específico.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Prueba y Depuración</a:t>
            </a:r>
            <a:r>
              <a:rPr kumimoji="0" lang="es-CO" altLang="es-CO" sz="1600" b="0" i="0" u="none" strike="noStrike" cap="none" normalizeH="0" baseline="0" dirty="0" smtClean="0">
                <a:ln>
                  <a:noFill/>
                </a:ln>
                <a:solidFill>
                  <a:schemeClr val="tx1"/>
                </a:solidFill>
                <a:effectLst/>
                <a:latin typeface="+mj-lt"/>
              </a:rPr>
              <a:t>: Ejecutar el programa para detectar errores o fallos en el algoritmo y hacer las correcciones necesarias.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Mantenimiento</a:t>
            </a:r>
            <a:r>
              <a:rPr kumimoji="0" lang="es-CO" altLang="es-CO" sz="1600" b="0" i="0" u="none" strike="noStrike" cap="none" normalizeH="0" baseline="0" dirty="0" smtClean="0">
                <a:ln>
                  <a:noFill/>
                </a:ln>
                <a:solidFill>
                  <a:schemeClr val="tx1"/>
                </a:solidFill>
                <a:effectLst/>
                <a:latin typeface="+mj-lt"/>
              </a:rPr>
              <a:t>: Asegurar que el programa siga siendo funcional y realizar mejoras o ajustes según se requiera.</a:t>
            </a: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486958" y="3023407"/>
            <a:ext cx="4727575" cy="2831544"/>
          </a:xfrm>
          <a:prstGeom prst="rect">
            <a:avLst/>
          </a:prstGeom>
          <a:noFill/>
        </p:spPr>
        <p:txBody>
          <a:bodyPr wrap="square" rtlCol="0">
            <a:spAutoFit/>
          </a:bodyPr>
          <a:lstStyle/>
          <a:p>
            <a:r>
              <a:rPr lang="es-MX" sz="1600" dirty="0">
                <a:latin typeface="+mj-lt"/>
              </a:rPr>
              <a:t>Un algoritmo para determinar si un número es par o impar podría seguir esta lógica:</a:t>
            </a:r>
          </a:p>
          <a:p>
            <a:r>
              <a:rPr lang="es-MX" sz="1600" b="1" dirty="0">
                <a:latin typeface="+mj-lt"/>
              </a:rPr>
              <a:t>Entrada</a:t>
            </a:r>
            <a:r>
              <a:rPr lang="es-MX" sz="1600" dirty="0">
                <a:latin typeface="+mj-lt"/>
              </a:rPr>
              <a:t>: Leer un número</a:t>
            </a:r>
            <a:r>
              <a:rPr lang="es-MX" sz="1600" dirty="0" smtClean="0">
                <a:latin typeface="+mj-lt"/>
              </a:rPr>
              <a:t>.</a:t>
            </a:r>
          </a:p>
          <a:p>
            <a:endParaRPr lang="es-MX" sz="1600" dirty="0">
              <a:latin typeface="+mj-lt"/>
            </a:endParaRPr>
          </a:p>
          <a:p>
            <a:r>
              <a:rPr lang="es-MX" sz="1600" b="1" dirty="0">
                <a:latin typeface="+mj-lt"/>
              </a:rPr>
              <a:t>Proceso</a:t>
            </a:r>
            <a:r>
              <a:rPr lang="es-MX" sz="1600" dirty="0">
                <a:latin typeface="+mj-lt"/>
              </a:rPr>
              <a:t>:</a:t>
            </a:r>
          </a:p>
          <a:p>
            <a:pPr lvl="1"/>
            <a:r>
              <a:rPr lang="es-MX" sz="1600" dirty="0">
                <a:latin typeface="+mj-lt"/>
              </a:rPr>
              <a:t>Dividir el número entre 2.</a:t>
            </a:r>
          </a:p>
          <a:p>
            <a:pPr lvl="1"/>
            <a:r>
              <a:rPr lang="es-MX" sz="1600" dirty="0">
                <a:latin typeface="+mj-lt"/>
              </a:rPr>
              <a:t>Si el resto de la división es 0, el número es par.</a:t>
            </a:r>
          </a:p>
          <a:p>
            <a:pPr lvl="1"/>
            <a:r>
              <a:rPr lang="es-MX" sz="1600" dirty="0">
                <a:latin typeface="+mj-lt"/>
              </a:rPr>
              <a:t>Si el resto no es 0, el número es impar</a:t>
            </a:r>
            <a:r>
              <a:rPr lang="es-MX" sz="1600" dirty="0" smtClean="0">
                <a:latin typeface="+mj-lt"/>
              </a:rPr>
              <a:t>.</a:t>
            </a:r>
          </a:p>
          <a:p>
            <a:pPr lvl="1"/>
            <a:endParaRPr lang="es-MX" sz="1600" dirty="0">
              <a:latin typeface="+mj-lt"/>
            </a:endParaRPr>
          </a:p>
          <a:p>
            <a:r>
              <a:rPr lang="es-MX" sz="1600" b="1" dirty="0">
                <a:latin typeface="+mj-lt"/>
              </a:rPr>
              <a:t>Salida</a:t>
            </a:r>
            <a:r>
              <a:rPr lang="es-MX" sz="1600" dirty="0">
                <a:latin typeface="+mj-lt"/>
              </a:rPr>
              <a:t>: Mostrar si el número es par o impar.</a:t>
            </a:r>
          </a:p>
          <a:p>
            <a:endParaRPr lang="es-CO" dirty="0"/>
          </a:p>
        </p:txBody>
      </p:sp>
      <p:sp>
        <p:nvSpPr>
          <p:cNvPr id="6" name="CuadroTexto 5"/>
          <p:cNvSpPr txBox="1"/>
          <p:nvPr/>
        </p:nvSpPr>
        <p:spPr>
          <a:xfrm>
            <a:off x="2277687" y="1429789"/>
            <a:ext cx="8135882" cy="523220"/>
          </a:xfrm>
          <a:prstGeom prst="rect">
            <a:avLst/>
          </a:prstGeom>
          <a:noFill/>
        </p:spPr>
        <p:txBody>
          <a:bodyPr wrap="square" rtlCol="0">
            <a:spAutoFit/>
          </a:bodyPr>
          <a:lstStyle/>
          <a:p>
            <a:r>
              <a:rPr lang="es-MX" sz="2800" b="1" dirty="0">
                <a:solidFill>
                  <a:schemeClr val="accent5">
                    <a:lumMod val="60000"/>
                    <a:lumOff val="40000"/>
                  </a:schemeClr>
                </a:solidFill>
              </a:rPr>
              <a:t>Ejemplo Simple de Lógica de Programación</a:t>
            </a:r>
            <a:endParaRPr lang="es-CO" sz="2800" b="1" dirty="0">
              <a:solidFill>
                <a:schemeClr val="accent5">
                  <a:lumMod val="60000"/>
                  <a:lumOff val="40000"/>
                </a:schemeClr>
              </a:solidFill>
            </a:endParaRPr>
          </a:p>
        </p:txBody>
      </p:sp>
      <p:pic>
        <p:nvPicPr>
          <p:cNvPr id="5" name="Imagen 4"/>
          <p:cNvPicPr>
            <a:picLocks noChangeAspect="1"/>
          </p:cNvPicPr>
          <p:nvPr/>
        </p:nvPicPr>
        <p:blipFill>
          <a:blip r:embed="rId5"/>
          <a:stretch>
            <a:fillRect/>
          </a:stretch>
        </p:blipFill>
        <p:spPr>
          <a:xfrm>
            <a:off x="6847951" y="3328299"/>
            <a:ext cx="3497351" cy="1836367"/>
          </a:xfrm>
          <a:prstGeom prst="rect">
            <a:avLst/>
          </a:prstGeom>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038225" y="2502132"/>
            <a:ext cx="5562080" cy="3600986"/>
          </a:xfrm>
          <a:prstGeom prst="rect">
            <a:avLst/>
          </a:prstGeom>
          <a:noFill/>
        </p:spPr>
        <p:txBody>
          <a:bodyPr wrap="square" rtlCol="0">
            <a:spAutoFit/>
          </a:bodyPr>
          <a:lstStyle/>
          <a:p>
            <a:r>
              <a:rPr lang="es-MX" sz="1400" dirty="0">
                <a:latin typeface="+mj-lt"/>
              </a:rPr>
              <a:t>Los </a:t>
            </a:r>
            <a:r>
              <a:rPr lang="es-MX" sz="1400" b="1" dirty="0">
                <a:latin typeface="+mj-lt"/>
              </a:rPr>
              <a:t>algoritmos</a:t>
            </a:r>
            <a:r>
              <a:rPr lang="es-MX" sz="1400" dirty="0">
                <a:latin typeface="+mj-lt"/>
              </a:rPr>
              <a:t> son el núcleo de la lógica de programación. La creación de un algoritmo efectivo requiere un análisis minucioso del problema y la determinación de los pasos precisos para llegar a una solución. Los algoritmos pueden variar en complejidad, desde simples procedimientos secuenciales hasta estructuras más avanzadas que involucran decisiones complejas y repetición de tareas</a:t>
            </a:r>
            <a:r>
              <a:rPr lang="es-MX" sz="1400" dirty="0" smtClean="0">
                <a:latin typeface="+mj-lt"/>
              </a:rPr>
              <a:t>.</a:t>
            </a:r>
          </a:p>
          <a:p>
            <a:endParaRPr lang="es-MX" sz="1400" dirty="0">
              <a:latin typeface="+mj-lt"/>
            </a:endParaRPr>
          </a:p>
          <a:p>
            <a:r>
              <a:rPr lang="es-MX" sz="1400" dirty="0">
                <a:latin typeface="+mj-lt"/>
              </a:rPr>
              <a:t>Un buen algoritmo no solo debe resolver el problema, sino también hacerlo de manera </a:t>
            </a:r>
            <a:r>
              <a:rPr lang="es-MX" sz="1400" b="1" dirty="0">
                <a:latin typeface="+mj-lt"/>
              </a:rPr>
              <a:t>eficiente</a:t>
            </a:r>
            <a:r>
              <a:rPr lang="es-MX" sz="1400" dirty="0">
                <a:latin typeface="+mj-lt"/>
              </a:rPr>
              <a:t>. La eficiencia de un algoritmo se mide en términos de tiempo y espacio. En el tiempo, se evalúa cuántas operaciones se requieren para completar la tarea, mientras que en el espacio, se considera cuánta memoria o recursos de almacenamiento se utilizan. La optimización de estos dos factores es crucial para programas que deben procesar grandes volúmenes de datos o ejecutarse en entornos de recursos limitados.</a:t>
            </a:r>
          </a:p>
          <a:p>
            <a:endParaRPr lang="es-CO" dirty="0"/>
          </a:p>
        </p:txBody>
      </p:sp>
      <p:sp>
        <p:nvSpPr>
          <p:cNvPr id="6" name="CuadroTexto 5"/>
          <p:cNvSpPr txBox="1"/>
          <p:nvPr/>
        </p:nvSpPr>
        <p:spPr>
          <a:xfrm>
            <a:off x="3582785" y="1378869"/>
            <a:ext cx="5677593" cy="523220"/>
          </a:xfrm>
          <a:prstGeom prst="rect">
            <a:avLst/>
          </a:prstGeom>
          <a:noFill/>
        </p:spPr>
        <p:txBody>
          <a:bodyPr wrap="square" rtlCol="0">
            <a:spAutoFit/>
          </a:bodyPr>
          <a:lstStyle/>
          <a:p>
            <a:r>
              <a:rPr lang="es-MX" sz="2800" b="1" dirty="0">
                <a:solidFill>
                  <a:schemeClr val="accent5">
                    <a:lumMod val="60000"/>
                    <a:lumOff val="40000"/>
                  </a:schemeClr>
                </a:solidFill>
              </a:rPr>
              <a:t>Profundización en los Algoritmos</a:t>
            </a:r>
            <a:endParaRPr lang="es-CO" sz="2800" b="1" dirty="0">
              <a:solidFill>
                <a:schemeClr val="accent5">
                  <a:lumMod val="60000"/>
                  <a:lumOff val="40000"/>
                </a:schemeClr>
              </a:solidFill>
            </a:endParaRPr>
          </a:p>
        </p:txBody>
      </p:sp>
      <p:pic>
        <p:nvPicPr>
          <p:cNvPr id="4098" name="Picture 2" descr="Curso Online Lógica de programación: explorar funciones y listas | Alu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391" y="2502132"/>
            <a:ext cx="3165590" cy="316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810308" y="1379947"/>
            <a:ext cx="3491277" cy="523220"/>
          </a:xfrm>
          <a:prstGeom prst="rect">
            <a:avLst/>
          </a:prstGeom>
          <a:noFill/>
        </p:spPr>
        <p:txBody>
          <a:bodyPr wrap="none" rtlCol="0">
            <a:spAutoFit/>
          </a:bodyPr>
          <a:lstStyle/>
          <a:p>
            <a:r>
              <a:rPr lang="es-MX" sz="2800" b="1" dirty="0">
                <a:solidFill>
                  <a:schemeClr val="accent5">
                    <a:lumMod val="60000"/>
                    <a:lumOff val="40000"/>
                  </a:schemeClr>
                </a:solidFill>
              </a:rPr>
              <a:t>Estructuras de Control</a:t>
            </a:r>
            <a:endParaRPr lang="es-CO" sz="2800" dirty="0"/>
          </a:p>
        </p:txBody>
      </p:sp>
      <p:sp>
        <p:nvSpPr>
          <p:cNvPr id="7" name="Rectangle 1"/>
          <p:cNvSpPr>
            <a:spLocks noChangeArrowheads="1"/>
          </p:cNvSpPr>
          <p:nvPr/>
        </p:nvSpPr>
        <p:spPr bwMode="auto">
          <a:xfrm>
            <a:off x="739378" y="2185590"/>
            <a:ext cx="533722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latin typeface="+mj-lt"/>
              </a:rPr>
              <a:t>Las </a:t>
            </a:r>
            <a:r>
              <a:rPr lang="es-MX" sz="1400" b="1" dirty="0">
                <a:latin typeface="+mj-lt"/>
              </a:rPr>
              <a:t>estructuras de control</a:t>
            </a:r>
            <a:r>
              <a:rPr lang="es-MX" sz="1400" dirty="0">
                <a:latin typeface="+mj-lt"/>
              </a:rPr>
              <a:t> son bloques de construcción que guían el flujo de ejecución en un programa, y se pueden clasificar en</a:t>
            </a:r>
            <a:r>
              <a:rPr lang="es-MX" sz="1400" dirty="0" smtClean="0">
                <a:latin typeface="+mj-lt"/>
              </a:rPr>
              <a:t>:</a:t>
            </a:r>
          </a:p>
          <a:p>
            <a:endParaRPr lang="es-MX" sz="1400" dirty="0">
              <a:latin typeface="+mj-lt"/>
            </a:endParaRPr>
          </a:p>
          <a:p>
            <a:r>
              <a:rPr lang="es-MX" sz="1400" b="1" dirty="0">
                <a:latin typeface="+mj-lt"/>
              </a:rPr>
              <a:t>Estructuras secuenciales</a:t>
            </a:r>
            <a:r>
              <a:rPr lang="es-MX" sz="1400" dirty="0">
                <a:latin typeface="+mj-lt"/>
              </a:rPr>
              <a:t>: Donde las instrucciones se ejecutan una tras otra, en el orden en que se presentan</a:t>
            </a:r>
            <a:r>
              <a:rPr lang="es-MX" sz="1400" dirty="0" smtClean="0">
                <a:latin typeface="+mj-lt"/>
              </a:rPr>
              <a:t>.</a:t>
            </a:r>
          </a:p>
          <a:p>
            <a:endParaRPr lang="es-MX" sz="1400" dirty="0">
              <a:latin typeface="+mj-lt"/>
            </a:endParaRPr>
          </a:p>
          <a:p>
            <a:r>
              <a:rPr lang="es-MX" sz="1400" b="1" dirty="0">
                <a:latin typeface="+mj-lt"/>
              </a:rPr>
              <a:t>Estructuras condicionales</a:t>
            </a:r>
            <a:r>
              <a:rPr lang="es-MX" sz="1400" dirty="0">
                <a:latin typeface="+mj-lt"/>
              </a:rPr>
              <a:t>: Permiten tomar decisiones. La evaluación de condiciones lógicas (verdaderas o falsas) determina si se debe ejecutar o no un bloque de código. Las decisiones se basan en condiciones que el programa evalúa durante la ejecución. Las estructuras condicionales permiten crear caminos alternativos para diferentes resultados posibles del problema</a:t>
            </a:r>
            <a:r>
              <a:rPr lang="es-MX" sz="1400" dirty="0" smtClean="0">
                <a:latin typeface="+mj-lt"/>
              </a:rPr>
              <a:t>.</a:t>
            </a:r>
          </a:p>
          <a:p>
            <a:endParaRPr lang="es-MX" sz="1400" dirty="0">
              <a:latin typeface="+mj-lt"/>
            </a:endParaRPr>
          </a:p>
          <a:p>
            <a:r>
              <a:rPr lang="es-MX" sz="1400" b="1" dirty="0">
                <a:latin typeface="+mj-lt"/>
              </a:rPr>
              <a:t>Estructuras repetitivas o bucles</a:t>
            </a:r>
            <a:r>
              <a:rPr lang="es-MX" sz="1400" dirty="0">
                <a:latin typeface="+mj-lt"/>
              </a:rPr>
              <a:t>: Estas permiten que un conjunto de instrucciones se repita mientras una condición sea verdadera o hasta que se cumpla un criterio específico. Los bucles son especialmente útiles cuando se necesita procesar grandes volúmenes de datos o realizar tareas repetitivas sin escribir el mismo código varias veces.</a:t>
            </a:r>
          </a:p>
          <a:p>
            <a:pPr lvl="0" eaLnBrk="0" fontAlgn="base" hangingPunct="0">
              <a:spcBef>
                <a:spcPct val="0"/>
              </a:spcBef>
              <a:spcAft>
                <a:spcPct val="0"/>
              </a:spcAft>
            </a:pPr>
            <a:r>
              <a:rPr kumimoji="0" lang="es-CO" altLang="es-CO" sz="1800" b="0" i="0" u="none" strike="noStrike" cap="none" normalizeH="0" baseline="0" dirty="0" smtClean="0">
                <a:ln>
                  <a:noFill/>
                </a:ln>
                <a:solidFill>
                  <a:schemeClr val="tx1"/>
                </a:solidFill>
                <a:effectLst/>
                <a:latin typeface="Arial" panose="020B0604020202020204" pitchFamily="34" charset="0"/>
              </a:rPr>
              <a:t>. </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5122" name="Picture 2" descr="Estructuras de control. Programa ciclos y condiciona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560" y="2641787"/>
            <a:ext cx="4513813" cy="236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700536" y="1190468"/>
            <a:ext cx="4074129" cy="523220"/>
          </a:xfrm>
          <a:prstGeom prst="rect">
            <a:avLst/>
          </a:prstGeom>
          <a:noFill/>
        </p:spPr>
        <p:txBody>
          <a:bodyPr wrap="none" rtlCol="0">
            <a:spAutoFit/>
          </a:bodyPr>
          <a:lstStyle/>
          <a:p>
            <a:r>
              <a:rPr lang="es-MX" sz="2800" b="1" dirty="0">
                <a:solidFill>
                  <a:schemeClr val="accent5">
                    <a:lumMod val="60000"/>
                    <a:lumOff val="40000"/>
                  </a:schemeClr>
                </a:solidFill>
              </a:rPr>
              <a:t>Tipos de Datos y Variables</a:t>
            </a:r>
            <a:endParaRPr lang="es-CO" sz="2800" dirty="0"/>
          </a:p>
        </p:txBody>
      </p:sp>
      <p:sp>
        <p:nvSpPr>
          <p:cNvPr id="7" name="Rectangle 1"/>
          <p:cNvSpPr>
            <a:spLocks noChangeArrowheads="1"/>
          </p:cNvSpPr>
          <p:nvPr/>
        </p:nvSpPr>
        <p:spPr bwMode="auto">
          <a:xfrm>
            <a:off x="655637" y="2206117"/>
            <a:ext cx="57994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latin typeface="+mj-lt"/>
              </a:rPr>
              <a:t>Los </a:t>
            </a:r>
            <a:r>
              <a:rPr lang="es-MX" sz="1400" b="1" dirty="0">
                <a:latin typeface="+mj-lt"/>
              </a:rPr>
              <a:t>tipos de datos</a:t>
            </a:r>
            <a:r>
              <a:rPr lang="es-MX" sz="1400" dirty="0">
                <a:latin typeface="+mj-lt"/>
              </a:rPr>
              <a:t> son esenciales para la lógica de programación, ya que definen la naturaleza de los valores que pueden ser manipulados por el programa. Cada lenguaje de programación tiene un conjunto de tipos de datos que puede manejar, y algunos de los tipos más comunes son</a:t>
            </a:r>
            <a:r>
              <a:rPr lang="es-MX" sz="1400" dirty="0" smtClean="0">
                <a:latin typeface="+mj-lt"/>
              </a:rPr>
              <a:t>:</a:t>
            </a:r>
          </a:p>
          <a:p>
            <a:endParaRPr lang="es-MX" sz="1400" dirty="0">
              <a:latin typeface="+mj-lt"/>
            </a:endParaRPr>
          </a:p>
          <a:p>
            <a:r>
              <a:rPr lang="es-MX" sz="1400" b="1" dirty="0">
                <a:latin typeface="+mj-lt"/>
              </a:rPr>
              <a:t>Números enteros</a:t>
            </a:r>
            <a:r>
              <a:rPr lang="es-MX" sz="1400" dirty="0">
                <a:latin typeface="+mj-lt"/>
              </a:rPr>
              <a:t>: Representan cantidades discretas, como el número de elementos en una lista</a:t>
            </a:r>
            <a:r>
              <a:rPr lang="es-MX" sz="1400" dirty="0" smtClean="0">
                <a:latin typeface="+mj-lt"/>
              </a:rPr>
              <a:t>.</a:t>
            </a:r>
          </a:p>
          <a:p>
            <a:endParaRPr lang="es-MX" sz="1400" dirty="0">
              <a:latin typeface="+mj-lt"/>
            </a:endParaRPr>
          </a:p>
          <a:p>
            <a:r>
              <a:rPr lang="es-MX" sz="1400" b="1" dirty="0">
                <a:latin typeface="+mj-lt"/>
              </a:rPr>
              <a:t>Números de punto flotante</a:t>
            </a:r>
            <a:r>
              <a:rPr lang="es-MX" sz="1400" dirty="0">
                <a:latin typeface="+mj-lt"/>
              </a:rPr>
              <a:t>: Representan valores numéricos con decimales, útiles para cálculos más precisos</a:t>
            </a:r>
            <a:r>
              <a:rPr lang="es-MX" sz="1400" dirty="0" smtClean="0">
                <a:latin typeface="+mj-lt"/>
              </a:rPr>
              <a:t>.</a:t>
            </a:r>
          </a:p>
          <a:p>
            <a:endParaRPr lang="es-MX" sz="1400" dirty="0">
              <a:latin typeface="+mj-lt"/>
            </a:endParaRPr>
          </a:p>
          <a:p>
            <a:r>
              <a:rPr lang="es-MX" sz="1400" b="1" dirty="0">
                <a:latin typeface="+mj-lt"/>
              </a:rPr>
              <a:t>Cadenas de texto</a:t>
            </a:r>
            <a:r>
              <a:rPr lang="es-MX" sz="1400" dirty="0">
                <a:latin typeface="+mj-lt"/>
              </a:rPr>
              <a:t>: Secuencias de caracteres, empleadas principalmente para manipular palabras o frases</a:t>
            </a:r>
            <a:r>
              <a:rPr lang="es-MX" sz="1400" dirty="0" smtClean="0">
                <a:latin typeface="+mj-lt"/>
              </a:rPr>
              <a:t>.</a:t>
            </a:r>
          </a:p>
          <a:p>
            <a:endParaRPr lang="es-MX" sz="1400" dirty="0">
              <a:latin typeface="+mj-lt"/>
            </a:endParaRPr>
          </a:p>
          <a:p>
            <a:r>
              <a:rPr lang="es-MX" sz="1400" b="1" dirty="0">
                <a:latin typeface="+mj-lt"/>
              </a:rPr>
              <a:t>Valores booleanos</a:t>
            </a:r>
            <a:r>
              <a:rPr lang="es-MX" sz="1400" dirty="0">
                <a:latin typeface="+mj-lt"/>
              </a:rPr>
              <a:t>: Representan dos estados posibles (verdadero o falso), fundamentales para la toma de decisiones.</a:t>
            </a:r>
          </a:p>
        </p:txBody>
      </p:sp>
      <p:pic>
        <p:nvPicPr>
          <p:cNvPr id="6146" name="Picture 2" descr="Tipos de datos, variables y constantes - Programación en C - Solución  ingenier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074" y="3204306"/>
            <a:ext cx="4505325"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96" y="1533498"/>
            <a:ext cx="2435294" cy="243529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298469" y="2460094"/>
            <a:ext cx="790540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b="1" dirty="0">
                <a:solidFill>
                  <a:srgbClr val="7030A0"/>
                </a:solidFill>
                <a:latin typeface="Arial" panose="020B0604020202020204" pitchFamily="34" charset="0"/>
              </a:rPr>
              <a:t>La lógica de programación es un proceso mental sistemático que permite crear programas que resuelven problemas de manera eficiente. Requiere entender cómo estructurar algoritmos, usar de manera adecuada los tipos de datos, tomar decisiones mediante estructuras condicionales, y reutilizar código a través de funciones y procedimientos. La comprensión de la complejidad algorítmica y la habilidad de depurar y probar son esenciales para garantizar que los programas sean robustos y funcionen correctamente en cualquier situación.</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4275</TotalTime>
  <Words>1014</Words>
  <Application>Microsoft Office PowerPoint</Application>
  <PresentationFormat>Panorámica</PresentationFormat>
  <Paragraphs>64</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102</cp:revision>
  <dcterms:created xsi:type="dcterms:W3CDTF">2023-03-30T14:23:16Z</dcterms:created>
  <dcterms:modified xsi:type="dcterms:W3CDTF">2024-09-30T04:43:36Z</dcterms:modified>
</cp:coreProperties>
</file>