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305" r:id="rId39"/>
    <p:sldId id="293" r:id="rId40"/>
    <p:sldId id="294" r:id="rId41"/>
    <p:sldId id="295" r:id="rId42"/>
    <p:sldId id="296" r:id="rId43"/>
    <p:sldId id="297" r:id="rId44"/>
    <p:sldId id="298" r:id="rId45"/>
    <p:sldId id="302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Spring Boot Components" id="{F919626E-5749-4A71-B45C-F9EABB5CA0E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0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0046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Boot Introduction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Starters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3962400" y="1151122"/>
            <a:ext cx="36576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spring-boot-starter-web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4385963" y="2562640"/>
            <a:ext cx="19050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9466040" y="2562452"/>
            <a:ext cx="2590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spring-web-</a:t>
            </a:r>
            <a:r>
              <a:rPr lang="en-US" sz="2800" dirty="0" err="1"/>
              <a:t>mvc</a:t>
            </a:r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6404588" y="2562453"/>
            <a:ext cx="2956538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</a:t>
            </a:r>
            <a:endParaRPr lang="bg-BG" sz="2800" dirty="0"/>
          </a:p>
        </p:txBody>
      </p:sp>
      <p:sp>
        <p:nvSpPr>
          <p:cNvPr id="11" name="Rectangle 10"/>
          <p:cNvSpPr/>
          <p:nvPr/>
        </p:nvSpPr>
        <p:spPr>
          <a:xfrm>
            <a:off x="156731" y="2562453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spring-boot-starter-tomcat</a:t>
            </a:r>
            <a:endParaRPr lang="bg-BG" sz="2800" dirty="0"/>
          </a:p>
        </p:txBody>
      </p:sp>
      <p:sp>
        <p:nvSpPr>
          <p:cNvPr id="12" name="Rectangle 11"/>
          <p:cNvSpPr/>
          <p:nvPr/>
        </p:nvSpPr>
        <p:spPr>
          <a:xfrm>
            <a:off x="976220" y="5414261"/>
            <a:ext cx="3181615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tomcat-embed-core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509627" y="4391441"/>
            <a:ext cx="4114800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tomcat-embed-logging-</a:t>
            </a:r>
            <a:r>
              <a:rPr lang="en-US" sz="2800" dirty="0" err="1"/>
              <a:t>juli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6503674" y="3836982"/>
            <a:ext cx="277662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</a:t>
            </a:r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5705454" y="4837512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/>
              <a:t>spring-boot-autoconfigure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82979" y="5715001"/>
            <a:ext cx="4418012" cy="6014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spring-boot-starter-logging</a:t>
            </a:r>
            <a:endParaRPr lang="bg-BG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200400" y="1916383"/>
            <a:ext cx="652634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57800" y="1911593"/>
            <a:ext cx="17674" cy="4619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39001" y="1916383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90074" y="1770152"/>
            <a:ext cx="1675966" cy="515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286000" y="3291347"/>
            <a:ext cx="16407" cy="9041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808540" y="3284721"/>
            <a:ext cx="17673" cy="457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4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Actuator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22" y="2971800"/>
            <a:ext cx="11658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spring-boot-starter-actuator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8222" y="2535545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69" y="4615327"/>
            <a:ext cx="9713554" cy="198510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5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Spring provides </a:t>
            </a:r>
            <a:r>
              <a:rPr lang="en-US" b="1" dirty="0">
                <a:solidFill>
                  <a:schemeClr val="bg1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528504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//Traditional Way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 =</a:t>
            </a:r>
            <a:r>
              <a:rPr lang="en-US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UserRepository();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98392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1822" y="2528503"/>
            <a:ext cx="571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//Dependency Injection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UserServiceImpl implements UserService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850" y="2092248"/>
            <a:ext cx="57150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UserServiceImpl.java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1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IoC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181561" y="1371600"/>
            <a:ext cx="396240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Meta Data: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XML Config</a:t>
            </a:r>
          </a:p>
          <a:p>
            <a:pPr marL="514350" indent="-514350" algn="ctr">
              <a:buAutoNum type="arabicPeriod"/>
            </a:pPr>
            <a:r>
              <a:rPr lang="en-US" sz="2800" b="1" dirty="0">
                <a:solidFill>
                  <a:schemeClr val="bg2"/>
                </a:solidFill>
              </a:rPr>
              <a:t>Java </a:t>
            </a:r>
            <a:r>
              <a:rPr lang="en-US" sz="2800" b="1" dirty="0" err="1" smtClean="0">
                <a:solidFill>
                  <a:schemeClr val="bg2"/>
                </a:solidFill>
              </a:rPr>
              <a:t>Config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/>
                </a:solidFill>
              </a:rPr>
              <a:t>Automatic Beans: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@Component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@Service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@Repository</a:t>
            </a:r>
            <a:endParaRPr lang="bg-BG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5170074" y="4643372"/>
            <a:ext cx="6717127" cy="16649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Fully Configured System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Explicit Beans</a:t>
            </a:r>
          </a:p>
          <a:p>
            <a:pPr algn="ctr"/>
            <a:r>
              <a:rPr lang="en-US" sz="2800" b="1" dirty="0"/>
              <a:t>1. @Bean</a:t>
            </a:r>
            <a:endParaRPr lang="bg-BG" sz="28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IoC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28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2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MainApplication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part </a:t>
            </a:r>
            <a:r>
              <a:rPr lang="en-US" dirty="0"/>
              <a:t>of Beans </a:t>
            </a:r>
            <a:r>
              <a:rPr lang="en-US" dirty="0" smtClean="0"/>
              <a:t>scopes: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err="1" smtClean="0"/>
              <a:t>WebSocket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</a:t>
            </a:r>
            <a:r>
              <a:rPr lang="en-US" dirty="0" smtClean="0"/>
              <a:t>cached</a:t>
            </a:r>
          </a:p>
          <a:p>
            <a:r>
              <a:rPr lang="en-US" dirty="0" smtClean="0"/>
              <a:t>This is </a:t>
            </a:r>
            <a:r>
              <a:rPr lang="en-US" b="1" dirty="0" smtClean="0">
                <a:solidFill>
                  <a:schemeClr val="bg1"/>
                </a:solidFill>
              </a:rPr>
              <a:t>default</a:t>
            </a:r>
            <a:r>
              <a:rPr lang="en-US" dirty="0" smtClean="0"/>
              <a:t> scope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Singletone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 &lt;- Can be 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omitted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What's </a:t>
            </a:r>
            <a:r>
              <a:rPr lang="en-US" dirty="0"/>
              <a:t>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Spring </a:t>
            </a:r>
            <a:r>
              <a:rPr lang="en-US" dirty="0"/>
              <a:t>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/>
              <a:t>return a different instance every time it is requested from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default one is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Scope</a:t>
            </a:r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ectangle 14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16" name="Rectangle 15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17" name="Rectangle 16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0" name="Rectangle 19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A</a:t>
            </a:r>
            <a:endParaRPr lang="bg-BG" sz="2800" dirty="0"/>
          </a:p>
        </p:txBody>
      </p:sp>
      <p:sp>
        <p:nvSpPr>
          <p:cNvPr id="21" name="Rectangle 20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B</a:t>
            </a:r>
            <a:endParaRPr lang="bg-BG" sz="2800" dirty="0"/>
          </a:p>
        </p:txBody>
      </p:sp>
      <p:sp>
        <p:nvSpPr>
          <p:cNvPr id="22" name="Rectangle 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Request C</a:t>
            </a:r>
            <a:endParaRPr lang="bg-BG" sz="2800" dirty="0"/>
          </a:p>
        </p:txBody>
      </p:sp>
      <p:sp>
        <p:nvSpPr>
          <p:cNvPr id="23" name="Rectangle 22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5" name="Rectangle 24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1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2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Dog 3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3124200"/>
            <a:ext cx="0" cy="3200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05887" y="5033342"/>
            <a:ext cx="631196" cy="4944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49979" y="5519530"/>
            <a:ext cx="669614" cy="82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toShape 25"/>
          <p:cNvSpPr>
            <a:spLocks noChangeArrowheads="1"/>
          </p:cNvSpPr>
          <p:nvPr/>
        </p:nvSpPr>
        <p:spPr bwMode="auto"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State-full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Mostly used as State-less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different </a:t>
            </a:r>
            <a:r>
              <a:rPr lang="en-US" dirty="0"/>
              <a:t>bean instance being returned for each request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StatBean();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3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creates the bean instance for the lifecycle of a session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@SessionScope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1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smtClean="0"/>
              <a:t>creates the </a:t>
            </a:r>
            <a:r>
              <a:rPr lang="en-US" dirty="0"/>
              <a:t>bean instance for the lifecycle of a ServletContext.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ApplicationScope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8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same </a:t>
            </a:r>
            <a:r>
              <a:rPr lang="en-US" dirty="0"/>
              <a:t>instance of the bean is returned whenever that bean is accessed during the entire WebSocket </a:t>
            </a:r>
            <a:r>
              <a:rPr lang="en-US" dirty="0" smtClean="0"/>
              <a:t>session.</a:t>
            </a:r>
            <a:endParaRPr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WebSocet Scope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11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@Scope(scopeName = "websocket", proxyMode = ScopedProxyMode.TARGET_CLASS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StatBean statBean()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new StatBean();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95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Container  </a:t>
            </a:r>
            <a:r>
              <a:rPr lang="en-US" sz="2800" dirty="0">
                <a:solidFill>
                  <a:srgbClr val="FFFFFF"/>
                </a:solidFill>
              </a:rPr>
              <a:t>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 	SpringApplication.run(MainApplication.class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</a:t>
            </a:r>
            <a:r>
              <a:rPr lang="en-US" dirty="0" smtClean="0"/>
              <a:t>initialization </a:t>
            </a:r>
            <a:r>
              <a:rPr lang="en-US" dirty="0"/>
              <a:t>of </a:t>
            </a:r>
            <a:r>
              <a:rPr lang="en-US" dirty="0" smtClean="0"/>
              <a:t>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PostConstruct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private final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UserRepository userRepository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PreDestroy Annotation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}</a:t>
            </a:r>
            <a:endParaRPr lang="en-US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@PostConstruct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annotations are part of Java EE. And since Java EE has been deprecated in Java 9 and removed in Java 11 we have to add an </a:t>
            </a:r>
            <a:r>
              <a:rPr lang="en-US" b="1" dirty="0" smtClean="0">
                <a:solidFill>
                  <a:schemeClr val="bg1"/>
                </a:solidFill>
              </a:rPr>
              <a:t>additional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use these </a:t>
            </a:r>
            <a:r>
              <a:rPr lang="en-US" dirty="0" smtClean="0"/>
              <a:t>annotations: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PostConstruct</a:t>
            </a:r>
            <a:r>
              <a:rPr lang="en-US" dirty="0" smtClean="0"/>
              <a:t> &amp; </a:t>
            </a:r>
            <a:r>
              <a:rPr lang="en-US" i="1" dirty="0" smtClean="0"/>
              <a:t>PreDestroy with Java 9+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4351182"/>
            <a:ext cx="9982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&lt;dependency&gt;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latin typeface="Consolas" panose="020B0609020204030204" pitchFamily="49" charset="0"/>
              </a:rPr>
              <a:t>&lt;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groupId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  <a:r>
              <a:rPr lang="en-US" altLang="en-US" b="1" dirty="0" err="1">
                <a:latin typeface="Consolas" panose="020B0609020204030204" pitchFamily="49" charset="0"/>
              </a:rPr>
              <a:t>javax.annotation-api</a:t>
            </a:r>
            <a:r>
              <a:rPr lang="en-US" altLang="en-US" b="1" dirty="0">
                <a:latin typeface="Consolas" panose="020B0609020204030204" pitchFamily="49" charset="0"/>
              </a:rPr>
              <a:t>&lt;/</a:t>
            </a:r>
            <a:r>
              <a:rPr lang="en-US" altLang="en-US" b="1" dirty="0" err="1">
                <a:latin typeface="Consolas" panose="020B0609020204030204" pitchFamily="49" charset="0"/>
              </a:rPr>
              <a:t>artifactId</a:t>
            </a:r>
            <a:r>
              <a:rPr lang="en-US" altLang="en-US" b="1" dirty="0"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&lt;version&gt;1.3.2&lt;/version&gt;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920333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pom.xml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00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 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alt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Bean </a:t>
            </a:r>
            <a:r>
              <a:rPr lang="en-US" altLang="en-US" b="1" dirty="0" smtClean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</a:p>
          <a:p>
            <a:r>
              <a:rPr lang="en-US" dirty="0" smtClean="0"/>
              <a:t>With the </a:t>
            </a:r>
            <a:r>
              <a:rPr lang="en-US" b="1" dirty="0" smtClean="0">
                <a:solidFill>
                  <a:schemeClr val="bg1"/>
                </a:solidFill>
              </a:rPr>
              <a:t>setBeanFactory()</a:t>
            </a:r>
            <a:r>
              <a:rPr lang="en-US" dirty="0" smtClean="0"/>
              <a:t> method, we assign the BeanFactory reference from the IoC container to the beanFactory property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</a:t>
            </a: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beanFactory)throws </a:t>
            </a:r>
            <a:r>
              <a:rPr lang="en-US" altLang="en-US" b="1" dirty="0">
                <a:latin typeface="Consolas" panose="020B0609020204030204" pitchFamily="49" charset="0"/>
              </a:rPr>
              <a:t>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</a:t>
            </a:r>
            <a:r>
              <a:rPr lang="en-US" altLang="en-US" b="1" dirty="0" smtClean="0">
                <a:latin typeface="Consolas" panose="020B0609020204030204" pitchFamily="49" charset="0"/>
              </a:rPr>
              <a:t>;}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</a:rPr>
              <a:t>{</a:t>
            </a: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 smtClean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b="1" dirty="0">
                <a:solidFill>
                  <a:schemeClr val="bg1"/>
                </a:solidFill>
              </a:rPr>
              <a:t>application.properties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r>
              <a:rPr lang="en-US" dirty="0"/>
              <a:t>Property contributions can come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</a:t>
            </a:r>
            <a:r>
              <a:rPr lang="en-US" b="1" dirty="0" smtClean="0">
                <a:solidFill>
                  <a:schemeClr val="bg1"/>
                </a:solidFill>
              </a:rPr>
              <a:t>files</a:t>
            </a:r>
          </a:p>
          <a:p>
            <a:r>
              <a:rPr lang="en-US" dirty="0" smtClean="0"/>
              <a:t>You </a:t>
            </a:r>
            <a:r>
              <a:rPr lang="en-US" dirty="0"/>
              <a:t>can define your </a:t>
            </a:r>
            <a:r>
              <a:rPr lang="en-US" b="1" dirty="0">
                <a:solidFill>
                  <a:schemeClr val="bg1"/>
                </a:solidFill>
              </a:rPr>
              <a:t>own </a:t>
            </a:r>
            <a:r>
              <a:rPr lang="en-US" b="1" dirty="0" smtClean="0">
                <a:solidFill>
                  <a:schemeClr val="bg1"/>
                </a:solidFill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hlinkClick r:id="rId2"/>
              </a:rPr>
              <a:t>Link to documentation</a:t>
            </a:r>
            <a:endParaRPr lang="en-US" b="1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 smtClean="0"/>
              <a:t>Yaml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password: </a:t>
            </a:r>
            <a:r>
              <a:rPr lang="en-US" b="1" dirty="0" smtClean="0">
                <a:latin typeface="Consolas" panose="020B0609020204030204" pitchFamily="49" charset="0"/>
              </a:rPr>
              <a:t>'12345'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latin typeface="Consolas" panose="020B0609020204030204" pitchFamily="49" charset="0"/>
              </a:rPr>
              <a:t>jpa</a:t>
            </a:r>
            <a:r>
              <a:rPr lang="en-US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database-platform</a:t>
            </a:r>
            <a:r>
              <a:rPr lang="en-US" b="1" dirty="0">
                <a:latin typeface="Consolas" panose="020B0609020204030204" pitchFamily="49" charset="0"/>
              </a:rPr>
              <a:t>: org.hibernate.dialect.MySQL8Dialect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  hibernate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  open-in-view</a:t>
            </a:r>
            <a:r>
              <a:rPr lang="en-US" b="1" dirty="0">
                <a:latin typeface="Consolas" panose="020B0609020204030204" pitchFamily="49" charset="0"/>
              </a:rPr>
              <a:t>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  properties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true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Spring Boot?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JpaRepository&lt;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</a:t>
            </a:r>
            <a:r>
              <a:rPr lang="en-US" b="1" dirty="0" smtClean="0">
                <a:solidFill>
                  <a:schemeClr val="bg1"/>
                </a:solidFill>
              </a:rPr>
              <a:t>Layer</a:t>
            </a:r>
            <a:r>
              <a:rPr lang="en-US" dirty="0" smtClean="0"/>
              <a:t> - All </a:t>
            </a:r>
            <a:r>
              <a:rPr lang="en-US" dirty="0"/>
              <a:t>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CatRepository catRepository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Implement the </a:t>
            </a:r>
            <a:r>
              <a:rPr lang="en-US" sz="2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method </a:t>
            </a:r>
            <a:r>
              <a:rPr lang="en-US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</a:t>
            </a:r>
            <a:r>
              <a:rPr lang="en-US" dirty="0" smtClean="0">
                <a:solidFill>
                  <a:schemeClr val="bg2"/>
                </a:solidFill>
              </a:rPr>
              <a:t>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database related operations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4" y="3505200"/>
            <a:ext cx="1363952" cy="1363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Boot</a:t>
            </a:r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48" y="1905001"/>
            <a:ext cx="1719552" cy="1146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951" y="3509760"/>
            <a:ext cx="1133526" cy="113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39" y="4713828"/>
            <a:ext cx="1511012" cy="1511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3535" y="3079828"/>
            <a:ext cx="1241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Tomcat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28175" y="4643286"/>
            <a:ext cx="145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pom.xml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Auto configuration</a:t>
            </a:r>
            <a:endParaRPr lang="bg-BG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26009" y="3051081"/>
            <a:ext cx="3654166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51807" y="4150454"/>
            <a:ext cx="6371568" cy="28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0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Just go to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https://start.spring.io/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Project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1809000"/>
            <a:ext cx="10144784" cy="48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Additional set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that can make the application                   development </a:t>
            </a:r>
            <a:r>
              <a:rPr lang="en-US" b="1" dirty="0">
                <a:solidFill>
                  <a:schemeClr val="bg1"/>
                </a:solidFill>
              </a:rPr>
              <a:t>faster</a:t>
            </a:r>
            <a:r>
              <a:rPr lang="en-US" dirty="0"/>
              <a:t> and more </a:t>
            </a:r>
            <a:r>
              <a:rPr lang="en-US" b="1" dirty="0">
                <a:solidFill>
                  <a:schemeClr val="bg1"/>
                </a:solidFill>
              </a:rPr>
              <a:t>enjoyable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Dev Tools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5258" y="3407889"/>
            <a:ext cx="11658600" cy="154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&lt;groupId&gt;org.springframework.boot&lt;/groupId&gt;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spring-boot-devtools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&lt;/artifactId&gt;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&lt;scope&gt;runtime&lt;/scope&gt;</a:t>
            </a:r>
            <a:b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258" y="2968361"/>
            <a:ext cx="116586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Resources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438401"/>
            <a:ext cx="7547235" cy="2672463"/>
          </a:xfrm>
          <a:prstGeom prst="rect">
            <a:avLst/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HTML, CSS, JS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</a:rPr>
              <a:t>Thymeleaf templates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Application properties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CLI </a:t>
            </a:r>
            <a:r>
              <a:rPr lang="en-GB" dirty="0"/>
              <a:t>- </a:t>
            </a:r>
            <a:r>
              <a:rPr lang="en-US" dirty="0"/>
              <a:t>run and test Spring Boot </a:t>
            </a:r>
            <a:br>
              <a:rPr lang="en-US" dirty="0"/>
            </a:br>
            <a:r>
              <a:rPr lang="en-US" dirty="0"/>
              <a:t>applications from command prompt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1439</Words>
  <Application>Microsoft Office PowerPoint</Application>
  <PresentationFormat>Широк екран</PresentationFormat>
  <Paragraphs>468</Paragraphs>
  <Slides>47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Request Scope</vt:lpstr>
      <vt:lpstr>Session Scope</vt:lpstr>
      <vt:lpstr>Application Scope</vt:lpstr>
      <vt:lpstr>WebSocet Scope</vt:lpstr>
      <vt:lpstr>Bean Lifecycle</vt:lpstr>
      <vt:lpstr>Bean Lifecycle Demo (1)</vt:lpstr>
      <vt:lpstr>Bean Lifecycle Demo (2)</vt:lpstr>
      <vt:lpstr>PostConstruct Annotation</vt:lpstr>
      <vt:lpstr>PreDestroy Annotation</vt:lpstr>
      <vt:lpstr>PostConstruct &amp; PreDestroy with Java 9+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</cp:lastModifiedBy>
  <cp:revision>33</cp:revision>
  <dcterms:created xsi:type="dcterms:W3CDTF">2018-05-23T13:08:44Z</dcterms:created>
  <dcterms:modified xsi:type="dcterms:W3CDTF">2021-01-18T08:56:40Z</dcterms:modified>
  <cp:category>computer programming;programming;software development;software engineering</cp:category>
</cp:coreProperties>
</file>