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7" r:id="rId3"/>
    <p:sldId id="261" r:id="rId4"/>
    <p:sldId id="271" r:id="rId5"/>
    <p:sldId id="272" r:id="rId6"/>
    <p:sldId id="274" r:id="rId7"/>
    <p:sldId id="273" r:id="rId8"/>
    <p:sldId id="275" r:id="rId9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lin ivanov" initials="oi" lastIdx="1" clrIdx="0">
    <p:extLst>
      <p:ext uri="{19B8F6BF-5375-455C-9EA6-DF929625EA0E}">
        <p15:presenceInfo xmlns:p15="http://schemas.microsoft.com/office/powerpoint/2012/main" userId="a584f01195ace0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06" autoAdjust="0"/>
  </p:normalViewPr>
  <p:slideViewPr>
    <p:cSldViewPr snapToGrid="0">
      <p:cViewPr varScale="1">
        <p:scale>
          <a:sx n="119" d="100"/>
          <a:sy n="119" d="100"/>
        </p:scale>
        <p:origin x="96" y="6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rtlCol="0"/>
        <a:lstStyle/>
        <a:p>
          <a:pPr rtl="0"/>
          <a:r>
            <a:rPr lang="en-GB" noProof="0" dirty="0">
              <a:solidFill>
                <a:srgbClr val="00B050"/>
              </a:solidFill>
            </a:rPr>
            <a:t>We give</a:t>
          </a:r>
        </a:p>
        <a:p>
          <a:pPr rtl="0"/>
          <a:r>
            <a:rPr lang="en-GB" noProof="0" dirty="0">
              <a:solidFill>
                <a:srgbClr val="00B050"/>
              </a:solidFill>
            </a:rPr>
            <a:t>You receive </a:t>
          </a:r>
          <a:endParaRPr lang="bg-BG" noProof="0" dirty="0">
            <a:solidFill>
              <a:srgbClr val="00B050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 rtlCol="0"/>
        <a:lstStyle/>
        <a:p>
          <a:pPr rtl="0"/>
          <a:endParaRPr lang="en-US"/>
        </a:p>
      </dgm:t>
    </dgm:pt>
    <dgm:pt modelId="{39A3B9F5-08CD-49EE-B590-A9FA60312E8F}" type="sibTrans" cxnId="{CD5AA65A-6000-4F48-85D3-EB084B6F41D0}">
      <dgm:prSet/>
      <dgm:spPr/>
      <dgm:t>
        <a:bodyPr rtlCol="0"/>
        <a:lstStyle/>
        <a:p>
          <a:pPr rtl="0"/>
          <a:endParaRPr lang="bg-BG" noProof="0" dirty="0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 rtlCol="0"/>
        <a:lstStyle/>
        <a:p>
          <a:pPr rtl="0"/>
          <a:r>
            <a:rPr lang="en-GB" noProof="0" dirty="0">
              <a:solidFill>
                <a:srgbClr val="C00000"/>
              </a:solidFill>
            </a:rPr>
            <a:t>Using the app</a:t>
          </a:r>
          <a:endParaRPr lang="bg-BG" noProof="0" dirty="0">
            <a:solidFill>
              <a:srgbClr val="C00000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 rtlCol="0"/>
        <a:lstStyle/>
        <a:p>
          <a:pPr rtl="0"/>
          <a:endParaRPr lang="en-US"/>
        </a:p>
      </dgm:t>
    </dgm:pt>
    <dgm:pt modelId="{881A9571-C437-40E4-90E1-61734033862D}" type="sibTrans" cxnId="{38A955D8-3C8B-463D-BA25-2C9E34FDDEBB}">
      <dgm:prSet/>
      <dgm:spPr/>
      <dgm:t>
        <a:bodyPr rtlCol="0"/>
        <a:lstStyle/>
        <a:p>
          <a:pPr rtl="0"/>
          <a:endParaRPr lang="bg-BG" noProof="0" dirty="0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rtlCol="0"/>
        <a:lstStyle/>
        <a:p>
          <a:pPr rtl="0"/>
          <a:r>
            <a:rPr lang="en-GB" sz="1500" b="0" i="1" noProof="0" dirty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Registration</a:t>
          </a:r>
          <a:endParaRPr lang="bg-BG" sz="1500" b="0" i="1" noProof="0" dirty="0">
            <a:solidFill>
              <a:schemeClr val="tx2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 rtlCol="0"/>
        <a:lstStyle/>
        <a:p>
          <a:pPr rtl="0"/>
          <a:endParaRPr lang="en-US"/>
        </a:p>
      </dgm:t>
    </dgm:pt>
    <dgm:pt modelId="{6B184F14-5261-4D1F-8701-947EAF068BB3}" type="sibTrans" cxnId="{D2ECF758-131A-41EE-A789-9D6FDC186481}">
      <dgm:prSet/>
      <dgm:spPr/>
      <dgm:t>
        <a:bodyPr rtlCol="0"/>
        <a:lstStyle/>
        <a:p>
          <a:pPr rtl="0"/>
          <a:endParaRPr lang="bg-BG" noProof="0" dirty="0">
            <a:solidFill>
              <a:srgbClr val="00B050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562497" y="2312125"/>
          <a:ext cx="2825930" cy="2825930"/>
        </a:xfrm>
        <a:prstGeom prst="gear9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rgbClr val="00B050"/>
              </a:solidFill>
            </a:rPr>
            <a:t>We give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rgbClr val="00B050"/>
              </a:solidFill>
            </a:rPr>
            <a:t>You receive </a:t>
          </a:r>
          <a:endParaRPr lang="bg-BG" sz="2400" kern="1200" noProof="0" dirty="0">
            <a:solidFill>
              <a:srgbClr val="00B050"/>
            </a:solidFill>
          </a:endParaRPr>
        </a:p>
      </dsp:txBody>
      <dsp:txXfrm>
        <a:off x="3130635" y="2974086"/>
        <a:ext cx="1689654" cy="1452586"/>
      </dsp:txXfrm>
    </dsp:sp>
    <dsp:sp modelId="{1CA3202A-9CD1-47F7-9D42-23E46A72BBFC}">
      <dsp:nvSpPr>
        <dsp:cNvPr id="0" name=""/>
        <dsp:cNvSpPr/>
      </dsp:nvSpPr>
      <dsp:spPr>
        <a:xfrm>
          <a:off x="918319" y="1644177"/>
          <a:ext cx="2055222" cy="2055222"/>
        </a:xfrm>
        <a:prstGeom prst="gear6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rgbClr val="C00000"/>
              </a:solidFill>
            </a:rPr>
            <a:t>Using the app</a:t>
          </a:r>
          <a:endParaRPr lang="bg-BG" sz="2400" kern="1200" noProof="0" dirty="0">
            <a:solidFill>
              <a:srgbClr val="C00000"/>
            </a:solidFill>
          </a:endParaRPr>
        </a:p>
      </dsp:txBody>
      <dsp:txXfrm>
        <a:off x="1435727" y="2164712"/>
        <a:ext cx="1020406" cy="1014152"/>
      </dsp:txXfrm>
    </dsp:sp>
    <dsp:sp modelId="{11E70583-C9D9-4A1B-9215-04DC48DCBD8D}">
      <dsp:nvSpPr>
        <dsp:cNvPr id="0" name=""/>
        <dsp:cNvSpPr/>
      </dsp:nvSpPr>
      <dsp:spPr>
        <a:xfrm rot="20700000">
          <a:off x="2069453" y="226284"/>
          <a:ext cx="2013698" cy="2013698"/>
        </a:xfrm>
        <a:prstGeom prst="gear6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1" kern="1200" noProof="0" dirty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Registration</a:t>
          </a:r>
          <a:endParaRPr lang="bg-BG" sz="1500" b="0" i="1" kern="1200" noProof="0" dirty="0">
            <a:solidFill>
              <a:schemeClr val="tx2">
                <a:lumMod val="95000"/>
                <a:lumOff val="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20700000">
        <a:off x="2511116" y="667947"/>
        <a:ext cx="1130372" cy="1130372"/>
      </dsp:txXfrm>
    </dsp:sp>
    <dsp:sp modelId="{1E72715E-7366-4E78-A512-24F37F5D23DC}">
      <dsp:nvSpPr>
        <dsp:cNvPr id="0" name=""/>
        <dsp:cNvSpPr/>
      </dsp:nvSpPr>
      <dsp:spPr>
        <a:xfrm>
          <a:off x="2355701" y="1879700"/>
          <a:ext cx="3617191" cy="3617191"/>
        </a:xfrm>
        <a:prstGeom prst="circularArrow">
          <a:avLst>
            <a:gd name="adj1" fmla="val 4687"/>
            <a:gd name="adj2" fmla="val 299029"/>
            <a:gd name="adj3" fmla="val 2534878"/>
            <a:gd name="adj4" fmla="val 1582153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554343" y="1185384"/>
          <a:ext cx="2628115" cy="26281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603664" y="-218841"/>
          <a:ext cx="2833637" cy="283363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3E29-E90D-4C41-8549-777F8636D700}" type="datetime1">
              <a:rPr lang="bg-BG" smtClean="0"/>
              <a:t>19.6.2022 г.</a:t>
            </a:fld>
            <a:endParaRPr lang="bg-BG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4737-6F08-4E0B-9863-E79112DFD9DD}" type="datetime1">
              <a:rPr lang="bg-BG" smtClean="0"/>
              <a:pPr/>
              <a:t>19.6.2022 г.</a:t>
            </a:fld>
            <a:endParaRPr lang="bg-BG" dirty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 dirty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2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50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920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393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622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347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588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364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6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1991A-59E2-45E0-BE34-B37C6AC0A827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7ED1DE-F07D-4ABB-A225-FE6EDBAF8A7F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лавен слайд с картин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9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13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14" name="Контейнер за картина 2" descr="Празен контейнер за добавяне на изображение. Щракнете върху контейнера и изберете изображението, което искате да добавите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FCC61-AA3F-43EA-A556-B731CB1D71F8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лавка на раздел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B1B58-784C-4AA9-A317-E5A3BBBE43AD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6A250F-55DA-421F-BB3A-FE419112CA31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170E8E-AC2E-4585-8744-811143F63E2A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FFA1DE-FE81-4324-88BE-603ECB833BFD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bg-BG" noProof="0" dirty="0"/>
              <a:t>Добавяне на долен </a:t>
            </a:r>
            <a:r>
              <a:rPr lang="bg-BG" noProof="0" dirty="0" err="1"/>
              <a:t>колонтитул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299C762E-FA1F-4762-AD31-86BB4A800238}" type="datetime1">
              <a:rPr lang="bg-BG" noProof="0" smtClean="0"/>
              <a:t>19.6.2022 г.</a:t>
            </a:fld>
            <a:endParaRPr lang="bg-BG" noProof="0" dirty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33400" y="4961876"/>
            <a:ext cx="11125200" cy="914400"/>
          </a:xfrm>
        </p:spPr>
        <p:txBody>
          <a:bodyPr rtlCol="0"/>
          <a:lstStyle/>
          <a:p>
            <a:pPr rtl="0"/>
            <a:r>
              <a:rPr lang="en-GB" dirty="0"/>
              <a:t>fitness and healthy advisor</a:t>
            </a:r>
            <a:endParaRPr lang="bg-BG" dirty="0"/>
          </a:p>
        </p:txBody>
      </p:sp>
      <p:pic>
        <p:nvPicPr>
          <p:cNvPr id="7" name="Контейнер за картина 6" descr="Двама души, повдигащи тежести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Контейнер за картина 7" descr="Близък план на ябълки &quot;Грани Смит&quot; и рулетка"/>
          <p:cNvPicPr>
            <a:picLocks noGrp="1" noChangeAspect="1"/>
          </p:cNvPicPr>
          <p:nvPr>
            <p:ph type="pic" idx="1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Контейнер за картина 8" descr="Мъж и жена, бягащи по писта на закрито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24000" y="114300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this ?</a:t>
            </a:r>
            <a:endParaRPr lang="bg-BG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979714" y="1257300"/>
            <a:ext cx="9144000" cy="4457700"/>
          </a:xfrm>
        </p:spPr>
        <p:txBody>
          <a:bodyPr rtlCol="0"/>
          <a:lstStyle/>
          <a:p>
            <a:pPr rtl="0"/>
            <a:r>
              <a:rPr lang="bg-BG" sz="3200" i="1" dirty="0">
                <a:solidFill>
                  <a:srgbClr val="C00000"/>
                </a:solidFill>
              </a:rPr>
              <a:t> </a:t>
            </a:r>
            <a:r>
              <a:rPr lang="en-GB" sz="3200" i="1" dirty="0">
                <a:solidFill>
                  <a:srgbClr val="C00000"/>
                </a:solidFill>
              </a:rPr>
              <a:t>1) Why I should choose this ?</a:t>
            </a:r>
          </a:p>
          <a:p>
            <a:pPr rtl="0"/>
            <a:endParaRPr lang="en-GB" sz="3200" i="1" dirty="0">
              <a:solidFill>
                <a:srgbClr val="C00000"/>
              </a:solidFill>
            </a:endParaRPr>
          </a:p>
          <a:p>
            <a:pPr rtl="0"/>
            <a:r>
              <a:rPr lang="en-GB" sz="3200" i="1" dirty="0">
                <a:solidFill>
                  <a:srgbClr val="C00000"/>
                </a:solidFill>
              </a:rPr>
              <a:t> 2) Benefits;</a:t>
            </a:r>
          </a:p>
          <a:p>
            <a:pPr rtl="0"/>
            <a:endParaRPr lang="en-GB" sz="3200" i="1" dirty="0">
              <a:solidFill>
                <a:srgbClr val="C00000"/>
              </a:solidFill>
            </a:endParaRPr>
          </a:p>
          <a:p>
            <a:pPr rtl="0"/>
            <a:r>
              <a:rPr lang="en-GB" sz="3200" i="1" dirty="0">
                <a:solidFill>
                  <a:srgbClr val="C00000"/>
                </a:solidFill>
              </a:rPr>
              <a:t>3) Impact;</a:t>
            </a:r>
          </a:p>
          <a:p>
            <a:pPr rtl="0"/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DE6D49E-6AAE-30B1-204D-B57921915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6" y="1714500"/>
            <a:ext cx="3175000" cy="3429000"/>
          </a:xfrm>
          <a:prstGeom prst="rect">
            <a:avLst/>
          </a:prstGeom>
        </p:spPr>
      </p:pic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DA80EAD8-04B2-EC35-8CDC-EE996BA70477}"/>
              </a:ext>
            </a:extLst>
          </p:cNvPr>
          <p:cNvSpPr/>
          <p:nvPr/>
        </p:nvSpPr>
        <p:spPr>
          <a:xfrm>
            <a:off x="4920343" y="4767943"/>
            <a:ext cx="3853543" cy="598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A148933B-EA9F-5DF4-584E-4338A9276426}"/>
              </a:ext>
            </a:extLst>
          </p:cNvPr>
          <p:cNvSpPr/>
          <p:nvPr/>
        </p:nvSpPr>
        <p:spPr>
          <a:xfrm>
            <a:off x="4550229" y="4430486"/>
            <a:ext cx="4403271" cy="11321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core conception</a:t>
            </a:r>
            <a:endParaRPr lang="bg-BG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631372" y="1600200"/>
            <a:ext cx="4495800" cy="4462272"/>
          </a:xfrm>
        </p:spPr>
        <p:txBody>
          <a:bodyPr rtlCol="0"/>
          <a:lstStyle/>
          <a:p>
            <a:pPr rtl="0"/>
            <a:r>
              <a:rPr lang="en-GB" sz="2800" dirty="0"/>
              <a:t>User positions;</a:t>
            </a:r>
          </a:p>
          <a:p>
            <a:pPr rtl="0"/>
            <a:endParaRPr lang="en-GB" sz="2800" dirty="0"/>
          </a:p>
          <a:p>
            <a:pPr rtl="0"/>
            <a:r>
              <a:rPr lang="en-GB" sz="2800" dirty="0"/>
              <a:t>Functionality of user;</a:t>
            </a:r>
          </a:p>
          <a:p>
            <a:pPr rtl="0"/>
            <a:endParaRPr lang="en-GB" sz="2800" dirty="0"/>
          </a:p>
          <a:p>
            <a:pPr rtl="0"/>
            <a:r>
              <a:rPr lang="en-GB" sz="2800" dirty="0"/>
              <a:t>Foods and their information.</a:t>
            </a:r>
          </a:p>
          <a:p>
            <a:pPr rtl="0"/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D5AC090-723E-7A6C-23D1-F6E6F3EF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04" y="1674154"/>
            <a:ext cx="5630775" cy="3583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24000" y="315686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In Action</a:t>
            </a:r>
            <a:endParaRPr lang="bg-BG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Контейнер на съдържание 5" descr="Диаграма на зъбно колело с поредица от три стъпки, за да се покажат взаимно блокиращи се идеи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6025361"/>
              </p:ext>
            </p:extLst>
          </p:nvPr>
        </p:nvGraphicFramePr>
        <p:xfrm>
          <a:off x="3276600" y="1404258"/>
          <a:ext cx="5638800" cy="513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>
          <a:xfrm>
            <a:off x="838200" y="28142"/>
            <a:ext cx="10515600" cy="1143000"/>
          </a:xfrm>
        </p:spPr>
        <p:txBody>
          <a:bodyPr rtlCol="0"/>
          <a:lstStyle/>
          <a:p>
            <a:pPr rtl="0"/>
            <a:r>
              <a:rPr lang="en-GB" dirty="0"/>
              <a:t>Some code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186FB06-A17F-B34C-CDE2-13F2B7B7B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70" y="1435792"/>
            <a:ext cx="7430989" cy="398641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BBC93B6-3310-7192-B725-71284C7ED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72" y="1435792"/>
            <a:ext cx="7430987" cy="398641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F0D0CDE-9ED0-9E20-502D-FB1C732140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70" y="1435792"/>
            <a:ext cx="7430986" cy="398641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996B04EF-8E7F-1267-822A-B223226328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6" y="1435791"/>
            <a:ext cx="7430985" cy="3986416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24698FF-B0E5-0891-BB5E-0F592E7A5D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4" y="1435790"/>
            <a:ext cx="7430988" cy="39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1527048" y="320842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Of the app</a:t>
            </a:r>
            <a:endParaRPr lang="bg-BG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Контейнер за текст 1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Current:</a:t>
            </a:r>
            <a:endParaRPr lang="bg-BG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GB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near future:</a:t>
            </a:r>
            <a:endParaRPr lang="bg-BG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670684D-1731-E221-4E6C-0B87A481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96" y="2688282"/>
            <a:ext cx="2587352" cy="2587352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5CA309D9-D33E-B489-9ABE-02E34D7F9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19" y="2313869"/>
            <a:ext cx="3055409" cy="40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835025" y="685800"/>
            <a:ext cx="10515600" cy="837288"/>
          </a:xfrm>
        </p:spPr>
        <p:txBody>
          <a:bodyPr rtlCol="0"/>
          <a:lstStyle/>
          <a:p>
            <a:pPr rtl="0"/>
            <a:r>
              <a:rPr lang="en-GB" dirty="0"/>
              <a:t>TODO:</a:t>
            </a:r>
            <a:endParaRPr lang="bg-BG" dirty="0"/>
          </a:p>
        </p:txBody>
      </p:sp>
      <p:sp>
        <p:nvSpPr>
          <p:cNvPr id="7" name="Контейнер за текст 6"/>
          <p:cNvSpPr>
            <a:spLocks noGrp="1"/>
          </p:cNvSpPr>
          <p:nvPr>
            <p:ph type="body" sz="quarter" idx="10"/>
          </p:nvPr>
        </p:nvSpPr>
        <p:spPr>
          <a:xfrm>
            <a:off x="1540878" y="2089028"/>
            <a:ext cx="4755649" cy="2679944"/>
          </a:xfrm>
        </p:spPr>
        <p:txBody>
          <a:bodyPr rtlCol="0"/>
          <a:lstStyle/>
          <a:p>
            <a:pPr marL="457200" indent="-457200" algn="l" rtl="0">
              <a:buAutoNum type="arabicParenR"/>
            </a:pPr>
            <a:r>
              <a:rPr lang="en-GB" dirty="0"/>
              <a:t>More functions Like …</a:t>
            </a:r>
          </a:p>
          <a:p>
            <a:pPr marL="457200" indent="-457200" algn="l" rtl="0">
              <a:buAutoNum type="arabicParenR"/>
            </a:pPr>
            <a:endParaRPr lang="en-GB" dirty="0"/>
          </a:p>
          <a:p>
            <a:pPr marL="457200" indent="-457200" algn="l">
              <a:buFontTx/>
              <a:buAutoNum type="arabicParenR"/>
            </a:pPr>
            <a:r>
              <a:rPr lang="en-GB" dirty="0"/>
              <a:t>Formula;</a:t>
            </a:r>
          </a:p>
          <a:p>
            <a:pPr marL="457200" indent="-457200" algn="l" rtl="0">
              <a:buAutoNum type="arabicParenR"/>
            </a:pPr>
            <a:endParaRPr lang="en-GB" dirty="0"/>
          </a:p>
          <a:p>
            <a:pPr marL="457200" indent="-457200" algn="l" rtl="0">
              <a:buAutoNum type="arabicParenR"/>
            </a:pPr>
            <a:r>
              <a:rPr lang="en-GB" dirty="0"/>
              <a:t>Forum idea;</a:t>
            </a:r>
          </a:p>
          <a:p>
            <a:pPr marL="457200" indent="-457200" algn="l" rtl="0">
              <a:buAutoNum type="arabicParenR"/>
            </a:pPr>
            <a:endParaRPr lang="en-GB" dirty="0"/>
          </a:p>
          <a:p>
            <a:pPr marL="457200" indent="-457200" algn="l" rtl="0">
              <a:buAutoNum type="arabicParenR"/>
            </a:pPr>
            <a:r>
              <a:rPr lang="en-GB" dirty="0"/>
              <a:t>Last but not least: Front end.</a:t>
            </a:r>
          </a:p>
          <a:p>
            <a:pPr marL="457200" indent="-457200" algn="l" rtl="0">
              <a:buAutoNum type="arabicParenR"/>
            </a:pPr>
            <a:endParaRPr lang="en-GB" dirty="0"/>
          </a:p>
          <a:p>
            <a:pPr marL="457200" indent="-457200" algn="l" rtl="0">
              <a:buAutoNum type="arabicParenR"/>
            </a:pPr>
            <a:endParaRPr lang="en-GB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D589367-8B59-6597-BF5F-42B9EE943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24" y="1839703"/>
            <a:ext cx="5650833" cy="31785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524000" y="1262679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the opportunity</a:t>
            </a:r>
            <a:endParaRPr lang="bg-BG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415BA54-D204-271B-F6C3-9E80F019325C}"/>
              </a:ext>
            </a:extLst>
          </p:cNvPr>
          <p:cNvSpPr txBox="1"/>
          <p:nvPr/>
        </p:nvSpPr>
        <p:spPr>
          <a:xfrm rot="10800000" flipH="1" flipV="1">
            <a:off x="2341175" y="2762526"/>
            <a:ext cx="7509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thank you </a:t>
            </a:r>
            <a:r>
              <a:rPr lang="en-GB" sz="4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GB" sz="4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time</a:t>
            </a: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Здраве и фитнес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429_TF02922391" id="{DBA534C6-5F46-4EE2-AF8F-10E0728C23E0}" vid="{AD0923EE-C1AB-402E-B97F-9DB9572997E2}"/>
    </a:ext>
  </a:extLst>
</a:theme>
</file>

<file path=ppt/theme/theme2.xml><?xml version="1.0" encoding="utf-8"?>
<a:theme xmlns:a="http://schemas.openxmlformats.org/drawingml/2006/main" name="Тема на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 здраве и фитнес (широк екран)</Template>
  <TotalTime>96</TotalTime>
  <Words>104</Words>
  <Application>Microsoft Office PowerPoint</Application>
  <PresentationFormat>Широк екран</PresentationFormat>
  <Paragraphs>40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Здраве и фитнес 16:9</vt:lpstr>
      <vt:lpstr>fitness and healthy advisor</vt:lpstr>
      <vt:lpstr>what is this ?</vt:lpstr>
      <vt:lpstr>Data base core conception</vt:lpstr>
      <vt:lpstr>Work In Action</vt:lpstr>
      <vt:lpstr>Some code</vt:lpstr>
      <vt:lpstr>State Of the app</vt:lpstr>
      <vt:lpstr>TODO:</vt:lpstr>
      <vt:lpstr>Thank you for the opportunity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and healthy advisor</dc:title>
  <dc:creator>orlin ivanov</dc:creator>
  <cp:lastModifiedBy>orlin ivanov</cp:lastModifiedBy>
  <cp:revision>1</cp:revision>
  <dcterms:created xsi:type="dcterms:W3CDTF">2022-06-19T13:11:38Z</dcterms:created>
  <dcterms:modified xsi:type="dcterms:W3CDTF">2022-06-19T14:47:51Z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