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9" r:id="rId4"/>
    <p:sldId id="261" r:id="rId5"/>
    <p:sldId id="262" r:id="rId6"/>
    <p:sldId id="263" r:id="rId7"/>
    <p:sldId id="264" r:id="rId8"/>
    <p:sldId id="265" r:id="rId9"/>
    <p:sldId id="269" r:id="rId10"/>
    <p:sldId id="266" r:id="rId11"/>
    <p:sldId id="267" r:id="rId12"/>
    <p:sldId id="268" r:id="rId13"/>
    <p:sldId id="272" r:id="rId14"/>
    <p:sldId id="273" r:id="rId15"/>
    <p:sldId id="274" r:id="rId16"/>
    <p:sldId id="275" r:id="rId17"/>
    <p:sldId id="276" r:id="rId18"/>
    <p:sldId id="271"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633" autoAdjust="0"/>
  </p:normalViewPr>
  <p:slideViewPr>
    <p:cSldViewPr snapToGrid="0">
      <p:cViewPr varScale="1">
        <p:scale>
          <a:sx n="78" d="100"/>
          <a:sy n="78" d="100"/>
        </p:scale>
        <p:origin x="117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757c4a0860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757c4a0860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successful impact during the promotion, but revenues and profits did not increase in accordance with traffic increase</a:t>
            </a:r>
          </a:p>
          <a:p>
            <a:pPr marL="171450" lvl="0" indent="-171450" algn="l" rtl="0">
              <a:spcBef>
                <a:spcPts val="0"/>
              </a:spcBef>
              <a:spcAft>
                <a:spcPts val="0"/>
              </a:spcAft>
              <a:buFontTx/>
              <a:buChar char="-"/>
            </a:pPr>
            <a:r>
              <a:rPr lang="en-US" dirty="0">
                <a:solidFill>
                  <a:schemeClr val="bg2"/>
                </a:solidFill>
              </a:rPr>
              <a:t>decrease of 2 point from the pre-promotion period</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dirty="0"/>
              <a:t>sales revenues and profits are declining considerably during the promo. In addition, we see an average of 20% drop in product sold for the 3 preceding years (2005, 2006, 2007).</a:t>
            </a:r>
          </a:p>
        </p:txBody>
      </p:sp>
    </p:spTree>
    <p:extLst>
      <p:ext uri="{BB962C8B-B14F-4D97-AF65-F5344CB8AC3E}">
        <p14:creationId xmlns:p14="http://schemas.microsoft.com/office/powerpoint/2010/main" val="1814573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757c4a0860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757c4a0860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100" b="0" i="0" u="none" strike="noStrike" cap="none" dirty="0">
                <a:solidFill>
                  <a:srgbClr val="000000"/>
                </a:solidFill>
                <a:effectLst/>
                <a:latin typeface="Arial"/>
                <a:ea typeface="Arial"/>
                <a:cs typeface="Arial"/>
                <a:sym typeface="Arial"/>
              </a:rPr>
              <a:t>Need to elaborate on the impact of the traffic source of google which is that they must learn to shape their online presence and not rely on the powers of the google platform (</a:t>
            </a:r>
            <a:r>
              <a:rPr lang="en-US" dirty="0">
                <a:solidFill>
                  <a:schemeClr val="bg2"/>
                </a:solidFill>
              </a:rPr>
              <a:t>Whether from a traditional search engine or AdWords referral sites)</a:t>
            </a:r>
            <a:endParaRPr lang="en-US" dirty="0"/>
          </a:p>
          <a:p>
            <a:pPr marL="457200" indent="-298450" rtl="0">
              <a:buFontTx/>
              <a:buChar char="-"/>
            </a:pPr>
            <a:endParaRPr lang="en-US" sz="1100" b="0" i="0" u="none" strike="noStrike" cap="none" dirty="0">
              <a:solidFill>
                <a:srgbClr val="000000"/>
              </a:solidFill>
              <a:effectLst/>
              <a:latin typeface="Arial"/>
              <a:ea typeface="Arial"/>
              <a:cs typeface="Arial"/>
              <a:sym typeface="Arial"/>
            </a:endParaRPr>
          </a:p>
          <a:p>
            <a:pPr marL="457200" indent="-298450" rtl="0">
              <a:buFontTx/>
              <a:buChar char="-"/>
            </a:pPr>
            <a:r>
              <a:rPr lang="en-US" sz="1100" b="0" i="0" u="none" strike="noStrike" cap="none" dirty="0">
                <a:solidFill>
                  <a:srgbClr val="000000"/>
                </a:solidFill>
                <a:effectLst/>
                <a:latin typeface="Arial"/>
                <a:ea typeface="Arial"/>
                <a:cs typeface="Arial"/>
                <a:sym typeface="Arial"/>
              </a:rPr>
              <a:t>We believe that the business should look at the potential marketplace in south </a:t>
            </a:r>
            <a:r>
              <a:rPr lang="en-US" sz="1100" b="0" i="0" u="none" strike="noStrike" cap="none" dirty="0" err="1">
                <a:solidFill>
                  <a:srgbClr val="000000"/>
                </a:solidFill>
                <a:effectLst/>
                <a:latin typeface="Arial"/>
                <a:ea typeface="Arial"/>
                <a:cs typeface="Arial"/>
                <a:sym typeface="Arial"/>
              </a:rPr>
              <a:t>america</a:t>
            </a:r>
            <a:r>
              <a:rPr lang="en-US" sz="1100" b="0" i="0" u="none" strike="noStrike" cap="none" dirty="0">
                <a:solidFill>
                  <a:srgbClr val="000000"/>
                </a:solidFill>
                <a:effectLst/>
                <a:latin typeface="Arial"/>
                <a:ea typeface="Arial"/>
                <a:cs typeface="Arial"/>
                <a:sym typeface="Arial"/>
              </a:rPr>
              <a:t> and begin target research</a:t>
            </a:r>
            <a:endParaRPr lang="en-US" b="0" dirty="0">
              <a:effectLst/>
            </a:endParaRPr>
          </a:p>
        </p:txBody>
      </p:sp>
    </p:spTree>
    <p:extLst>
      <p:ext uri="{BB962C8B-B14F-4D97-AF65-F5344CB8AC3E}">
        <p14:creationId xmlns:p14="http://schemas.microsoft.com/office/powerpoint/2010/main" val="1113134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757c4a0860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757c4a0860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a:t>
            </a:r>
            <a:r>
              <a:rPr lang="en-US" sz="1100" dirty="0">
                <a:solidFill>
                  <a:schemeClr val="bg2"/>
                </a:solidFill>
              </a:rPr>
              <a:t>Create an account tab with features allowing users to input their orders. Faster reorders, new orders and customer preferences that allow greater interface from customers to businesses.</a:t>
            </a: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associate themselves on websites specifically industrial union websites such as UAW, United Steel Workers, United Food and Commercial Workers. To generate business interests, develop an online presence that allows partners to see influence in the sector. This will further their business strategy by incorporating new customers while creating stronger brand recognition in their sector. </a:t>
            </a:r>
          </a:p>
          <a:p>
            <a:pPr marL="0" lvl="0" indent="0" algn="l" rtl="0">
              <a:spcBef>
                <a:spcPts val="0"/>
              </a:spcBef>
              <a:spcAft>
                <a:spcPts val="0"/>
              </a:spcAft>
              <a:buNone/>
            </a:pPr>
            <a:r>
              <a:rPr lang="en-US" dirty="0"/>
              <a:t>- with an expectation of orders increasing in the near future</a:t>
            </a:r>
            <a:endParaRPr dirty="0"/>
          </a:p>
        </p:txBody>
      </p:sp>
    </p:spTree>
    <p:extLst>
      <p:ext uri="{BB962C8B-B14F-4D97-AF65-F5344CB8AC3E}">
        <p14:creationId xmlns:p14="http://schemas.microsoft.com/office/powerpoint/2010/main" val="3084857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757c4a0860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757c4a0860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9588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757c4a0860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757c4a0860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8832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757c4a0860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757c4a0860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2827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757c4a0860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757c4a0860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33515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757c4a0860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757c4a0860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4183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757c4a086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757c4a086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rgbClr val="434343"/>
                </a:solidFill>
              </a:rPr>
              <a:t>Unpredictable customer purchases based on specific jobs they have in hand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rgbClr val="434343"/>
                </a:solidFill>
              </a:rPr>
              <a:t>Created new website to extend reach in USA, Europe and especially Asia</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757c4a0860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757c4a0860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57c4a0860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57c4a0860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Weight of alloy sold during the promotion declined by 24.87% from the pre-promotion period. As a result, sales revenues and profits are declining considerably during the promotion campaign. In addition, we see an average of 20% drop in product sold for the 3 preceding years (2005, 2006, 2007).</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757c4a0860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757c4a0860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5712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757c4a0860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757c4a0860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116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757c4a0860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757c4a0860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3953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757c4a0860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757c4a0860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dirty="0">
                <a:solidFill>
                  <a:schemeClr val="bg2"/>
                </a:solidFill>
              </a:rPr>
              <a:t>receiving exclusively new customers, the revenue generated in total is low</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dirty="0">
                <a:solidFill>
                  <a:schemeClr val="bg2"/>
                </a:solidFill>
              </a:rPr>
              <a:t>assumption that new visitors are unhappy with the inability to order online and make a request to be contacted to make a specific purchase. </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100" dirty="0"/>
              <a:t>lowest totals for the revenue, profits, and lbs sold was the post promo period</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US" dirty="0"/>
              <a:t>-  QA generated a 65% increase in visits on its website post promotion</a:t>
            </a:r>
          </a:p>
        </p:txBody>
      </p:sp>
    </p:spTree>
    <p:extLst>
      <p:ext uri="{BB962C8B-B14F-4D97-AF65-F5344CB8AC3E}">
        <p14:creationId xmlns:p14="http://schemas.microsoft.com/office/powerpoint/2010/main" val="475418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We converted our visitors to an addressable market. then we divided by the total number of visitors per period.</a:t>
            </a:r>
          </a:p>
        </p:txBody>
      </p:sp>
    </p:spTree>
    <p:extLst>
      <p:ext uri="{BB962C8B-B14F-4D97-AF65-F5344CB8AC3E}">
        <p14:creationId xmlns:p14="http://schemas.microsoft.com/office/powerpoint/2010/main" val="3500095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12.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50.png"/><Relationship Id="rId4" Type="http://schemas.openxmlformats.org/officeDocument/2006/relationships/image" Target="../media/image49.png"/></Relationships>
</file>

<file path=ppt/slides/_rels/slide1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18" name="Picture 8" descr="Image result for raw alloy">
            <a:extLst>
              <a:ext uri="{FF2B5EF4-FFF2-40B4-BE49-F238E27FC236}">
                <a16:creationId xmlns:a16="http://schemas.microsoft.com/office/drawing/2014/main" id="{855D7D94-6012-4062-BACA-A1A1A8C134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5274" y="-3184"/>
            <a:ext cx="5141908" cy="514190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Image result for raw alloy">
            <a:extLst>
              <a:ext uri="{FF2B5EF4-FFF2-40B4-BE49-F238E27FC236}">
                <a16:creationId xmlns:a16="http://schemas.microsoft.com/office/drawing/2014/main" id="{2C008609-11F8-4E48-BEF6-A0F9898216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8714" y="-1592"/>
            <a:ext cx="5141908" cy="514190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Image result for raw alloy">
            <a:extLst>
              <a:ext uri="{FF2B5EF4-FFF2-40B4-BE49-F238E27FC236}">
                <a16:creationId xmlns:a16="http://schemas.microsoft.com/office/drawing/2014/main" id="{4D06779E-7774-40B4-8158-60DBA77DFE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9357" y="0"/>
            <a:ext cx="5141908" cy="514190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raw alloy">
            <a:extLst>
              <a:ext uri="{FF2B5EF4-FFF2-40B4-BE49-F238E27FC236}">
                <a16:creationId xmlns:a16="http://schemas.microsoft.com/office/drawing/2014/main" id="{0A830FB1-61F1-4EC1-9CDF-8F7800D49A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92"/>
            <a:ext cx="5141908" cy="5141908"/>
          </a:xfrm>
          <a:prstGeom prst="rect">
            <a:avLst/>
          </a:prstGeom>
          <a:noFill/>
          <a:extLst>
            <a:ext uri="{909E8E84-426E-40DD-AFC4-6F175D3DCCD1}">
              <a14:hiddenFill xmlns:a14="http://schemas.microsoft.com/office/drawing/2010/main">
                <a:solidFill>
                  <a:srgbClr val="FFFFFF"/>
                </a:solidFill>
              </a14:hiddenFill>
            </a:ext>
          </a:extLst>
        </p:spPr>
      </p:pic>
      <p:sp>
        <p:nvSpPr>
          <p:cNvPr id="55" name="Google Shape;55;p13"/>
          <p:cNvSpPr txBox="1">
            <a:spLocks noGrp="1"/>
          </p:cNvSpPr>
          <p:nvPr>
            <p:ph type="ctrTitle"/>
          </p:nvPr>
        </p:nvSpPr>
        <p:spPr>
          <a:xfrm>
            <a:off x="311700" y="115420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bg1"/>
                </a:solidFill>
              </a:rPr>
              <a:t>QUALITY ALLOY </a:t>
            </a:r>
            <a:r>
              <a:rPr lang="en-US" dirty="0">
                <a:solidFill>
                  <a:schemeClr val="bg1"/>
                </a:solidFill>
              </a:rPr>
              <a:t>STRATEGY</a:t>
            </a:r>
            <a:endParaRPr dirty="0">
              <a:solidFill>
                <a:schemeClr val="bg1"/>
              </a:solidFill>
            </a:endParaRPr>
          </a:p>
        </p:txBody>
      </p:sp>
      <p:sp>
        <p:nvSpPr>
          <p:cNvPr id="57" name="Google Shape;57;p13"/>
          <p:cNvSpPr txBox="1">
            <a:spLocks noGrp="1"/>
          </p:cNvSpPr>
          <p:nvPr>
            <p:ph type="subTitle" idx="1"/>
          </p:nvPr>
        </p:nvSpPr>
        <p:spPr>
          <a:xfrm>
            <a:off x="0" y="4400280"/>
            <a:ext cx="9144000" cy="663900"/>
          </a:xfrm>
          <a:prstGeom prst="rect">
            <a:avLst/>
          </a:prstGeom>
        </p:spPr>
        <p:txBody>
          <a:bodyPr spcFirstLastPara="1" wrap="square" lIns="91425" tIns="91425" rIns="91425" bIns="91425" anchor="t" anchorCtr="0">
            <a:noAutofit/>
          </a:bodyPr>
          <a:lstStyle/>
          <a:p>
            <a:pPr marL="0" lvl="0" indent="0" algn="ctr" rtl="0">
              <a:lnSpc>
                <a:spcPct val="90000"/>
              </a:lnSpc>
              <a:spcBef>
                <a:spcPts val="0"/>
              </a:spcBef>
              <a:spcAft>
                <a:spcPts val="0"/>
              </a:spcAft>
              <a:buClr>
                <a:schemeClr val="dk1"/>
              </a:buClr>
              <a:buSzPts val="1100"/>
              <a:buFont typeface="Arial"/>
              <a:buNone/>
            </a:pPr>
            <a:r>
              <a:rPr lang="en" sz="1600" b="1" dirty="0">
                <a:solidFill>
                  <a:schemeClr val="bg1"/>
                </a:solidFill>
              </a:rPr>
              <a:t>Team 7 - CASTRO</a:t>
            </a:r>
            <a:endParaRPr sz="1600" b="1" dirty="0">
              <a:solidFill>
                <a:schemeClr val="bg1"/>
              </a:solidFill>
            </a:endParaRPr>
          </a:p>
          <a:p>
            <a:pPr marL="0" lvl="0" indent="0" algn="ctr" rtl="0">
              <a:lnSpc>
                <a:spcPct val="90000"/>
              </a:lnSpc>
              <a:spcBef>
                <a:spcPts val="0"/>
              </a:spcBef>
              <a:spcAft>
                <a:spcPts val="0"/>
              </a:spcAft>
              <a:buClr>
                <a:schemeClr val="dk1"/>
              </a:buClr>
              <a:buSzPts val="1100"/>
              <a:buFont typeface="Arial"/>
              <a:buNone/>
            </a:pPr>
            <a:r>
              <a:rPr lang="en" sz="1200" dirty="0">
                <a:solidFill>
                  <a:schemeClr val="bg1"/>
                </a:solidFill>
              </a:rPr>
              <a:t>11/24/19</a:t>
            </a:r>
          </a:p>
          <a:p>
            <a:r>
              <a:rPr lang="en-US" sz="1400" dirty="0">
                <a:solidFill>
                  <a:schemeClr val="bg1"/>
                </a:solidFill>
              </a:rPr>
              <a:t>Andrew D’Armond | Andrea Galura | Aboubacar Kouyate | Dong Hoon Lee | Orlina Machado  </a:t>
            </a:r>
          </a:p>
        </p:txBody>
      </p:sp>
      <p:sp>
        <p:nvSpPr>
          <p:cNvPr id="2" name="TextBox 1">
            <a:extLst>
              <a:ext uri="{FF2B5EF4-FFF2-40B4-BE49-F238E27FC236}">
                <a16:creationId xmlns:a16="http://schemas.microsoft.com/office/drawing/2014/main" id="{17E04646-D2A0-4F65-8FC5-746CE45B8664}"/>
              </a:ext>
            </a:extLst>
          </p:cNvPr>
          <p:cNvSpPr txBox="1"/>
          <p:nvPr/>
        </p:nvSpPr>
        <p:spPr>
          <a:xfrm>
            <a:off x="0" y="4364184"/>
            <a:ext cx="3080085" cy="230832"/>
          </a:xfrm>
          <a:prstGeom prst="rect">
            <a:avLst/>
          </a:prstGeom>
          <a:noFill/>
        </p:spPr>
        <p:txBody>
          <a:bodyPr wrap="square" rtlCol="0">
            <a:spAutoFit/>
          </a:bodyPr>
          <a:lstStyle/>
          <a:p>
            <a:r>
              <a:rPr lang="en-US" sz="900" dirty="0">
                <a:solidFill>
                  <a:schemeClr val="tx2"/>
                </a:solidFill>
              </a:rPr>
              <a:t>Source: Columbia Business School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dirty="0">
                <a:solidFill>
                  <a:schemeClr val="bg2"/>
                </a:solidFill>
              </a:rPr>
              <a:t>Business Insights </a:t>
            </a:r>
            <a:br>
              <a:rPr lang="en-US" dirty="0">
                <a:solidFill>
                  <a:schemeClr val="bg2"/>
                </a:solidFill>
              </a:rPr>
            </a:br>
            <a:br>
              <a:rPr lang="en-US" dirty="0">
                <a:solidFill>
                  <a:schemeClr val="bg2"/>
                </a:solidFill>
              </a:rPr>
            </a:br>
            <a:endParaRPr dirty="0">
              <a:solidFill>
                <a:schemeClr val="bg2"/>
              </a:solidFill>
            </a:endParaRPr>
          </a:p>
        </p:txBody>
      </p:sp>
      <p:pic>
        <p:nvPicPr>
          <p:cNvPr id="3" name="Graphic 2" descr="Bar graph with upward trend">
            <a:extLst>
              <a:ext uri="{FF2B5EF4-FFF2-40B4-BE49-F238E27FC236}">
                <a16:creationId xmlns:a16="http://schemas.microsoft.com/office/drawing/2014/main" id="{76292D41-23B1-4C43-9804-72D2654724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85699" y="1550715"/>
            <a:ext cx="1172600" cy="1172600"/>
          </a:xfrm>
          <a:prstGeom prst="rect">
            <a:avLst/>
          </a:prstGeom>
        </p:spPr>
      </p:pic>
      <p:sp>
        <p:nvSpPr>
          <p:cNvPr id="6" name="TextBox 5">
            <a:extLst>
              <a:ext uri="{FF2B5EF4-FFF2-40B4-BE49-F238E27FC236}">
                <a16:creationId xmlns:a16="http://schemas.microsoft.com/office/drawing/2014/main" id="{713456EB-DBA0-40F7-9C2A-CB6477628D5C}"/>
              </a:ext>
            </a:extLst>
          </p:cNvPr>
          <p:cNvSpPr txBox="1"/>
          <p:nvPr/>
        </p:nvSpPr>
        <p:spPr>
          <a:xfrm>
            <a:off x="3793776" y="2733994"/>
            <a:ext cx="1567410" cy="738664"/>
          </a:xfrm>
          <a:prstGeom prst="rect">
            <a:avLst/>
          </a:prstGeom>
          <a:noFill/>
        </p:spPr>
        <p:txBody>
          <a:bodyPr wrap="square" rtlCol="0">
            <a:spAutoFit/>
          </a:bodyPr>
          <a:lstStyle/>
          <a:p>
            <a:pPr algn="ctr" fontAlgn="base"/>
            <a:r>
              <a:rPr lang="en-US" dirty="0">
                <a:solidFill>
                  <a:schemeClr val="bg2"/>
                </a:solidFill>
              </a:rPr>
              <a:t>38% traffic increase in post-promo period</a:t>
            </a:r>
          </a:p>
        </p:txBody>
      </p:sp>
      <p:pic>
        <p:nvPicPr>
          <p:cNvPr id="5" name="Graphic 4" descr="Connections">
            <a:extLst>
              <a:ext uri="{FF2B5EF4-FFF2-40B4-BE49-F238E27FC236}">
                <a16:creationId xmlns:a16="http://schemas.microsoft.com/office/drawing/2014/main" id="{63F2119E-08D0-42B1-8E02-19BF7D95ED4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22973" y="1533103"/>
            <a:ext cx="1127722" cy="1127722"/>
          </a:xfrm>
          <a:prstGeom prst="rect">
            <a:avLst/>
          </a:prstGeom>
        </p:spPr>
      </p:pic>
      <p:sp>
        <p:nvSpPr>
          <p:cNvPr id="11" name="TextBox 10">
            <a:extLst>
              <a:ext uri="{FF2B5EF4-FFF2-40B4-BE49-F238E27FC236}">
                <a16:creationId xmlns:a16="http://schemas.microsoft.com/office/drawing/2014/main" id="{B69563D6-67A8-4ADF-B19A-179C9F12F056}"/>
              </a:ext>
            </a:extLst>
          </p:cNvPr>
          <p:cNvSpPr txBox="1"/>
          <p:nvPr/>
        </p:nvSpPr>
        <p:spPr>
          <a:xfrm>
            <a:off x="722958" y="2723315"/>
            <a:ext cx="2527752" cy="1169551"/>
          </a:xfrm>
          <a:prstGeom prst="rect">
            <a:avLst/>
          </a:prstGeom>
          <a:noFill/>
        </p:spPr>
        <p:txBody>
          <a:bodyPr wrap="square" rtlCol="0">
            <a:spAutoFit/>
          </a:bodyPr>
          <a:lstStyle/>
          <a:p>
            <a:pPr marL="114300" indent="0" algn="ctr" fontAlgn="base">
              <a:buNone/>
            </a:pPr>
            <a:r>
              <a:rPr lang="en-US" dirty="0">
                <a:solidFill>
                  <a:schemeClr val="bg2"/>
                </a:solidFill>
              </a:rPr>
              <a:t>5% average of visitors converts to customers</a:t>
            </a:r>
          </a:p>
          <a:p>
            <a:pPr marL="114300" indent="0" algn="ctr" fontAlgn="base">
              <a:buNone/>
            </a:pPr>
            <a:r>
              <a:rPr lang="en-US" dirty="0">
                <a:solidFill>
                  <a:schemeClr val="bg2"/>
                </a:solidFill>
              </a:rPr>
              <a:t>&amp;</a:t>
            </a:r>
          </a:p>
          <a:p>
            <a:pPr marL="114300" indent="0" algn="ctr" fontAlgn="base">
              <a:buNone/>
            </a:pPr>
            <a:r>
              <a:rPr lang="en-US" dirty="0">
                <a:solidFill>
                  <a:schemeClr val="bg2"/>
                </a:solidFill>
              </a:rPr>
              <a:t>decline to 3% of potential visitors in promo period</a:t>
            </a:r>
          </a:p>
        </p:txBody>
      </p:sp>
      <p:pic>
        <p:nvPicPr>
          <p:cNvPr id="9" name="Graphic 8" descr="Presentation with bar chart RTL">
            <a:extLst>
              <a:ext uri="{FF2B5EF4-FFF2-40B4-BE49-F238E27FC236}">
                <a16:creationId xmlns:a16="http://schemas.microsoft.com/office/drawing/2014/main" id="{427DD8AB-B6F3-4272-A77B-5F58314A967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93303" y="1606270"/>
            <a:ext cx="1127724" cy="1127724"/>
          </a:xfrm>
          <a:prstGeom prst="rect">
            <a:avLst/>
          </a:prstGeom>
        </p:spPr>
      </p:pic>
      <p:sp>
        <p:nvSpPr>
          <p:cNvPr id="13" name="TextBox 12">
            <a:extLst>
              <a:ext uri="{FF2B5EF4-FFF2-40B4-BE49-F238E27FC236}">
                <a16:creationId xmlns:a16="http://schemas.microsoft.com/office/drawing/2014/main" id="{2B591FD7-FF0A-487E-9101-F19F46330378}"/>
              </a:ext>
            </a:extLst>
          </p:cNvPr>
          <p:cNvSpPr txBox="1"/>
          <p:nvPr/>
        </p:nvSpPr>
        <p:spPr>
          <a:xfrm>
            <a:off x="6026728" y="2733994"/>
            <a:ext cx="2260873" cy="954107"/>
          </a:xfrm>
          <a:prstGeom prst="rect">
            <a:avLst/>
          </a:prstGeom>
          <a:noFill/>
        </p:spPr>
        <p:txBody>
          <a:bodyPr wrap="square" rtlCol="0">
            <a:spAutoFit/>
          </a:bodyPr>
          <a:lstStyle/>
          <a:p>
            <a:pPr marL="114300" indent="0" algn="ctr" fontAlgn="base">
              <a:buNone/>
            </a:pPr>
            <a:r>
              <a:rPr lang="en-US" dirty="0">
                <a:solidFill>
                  <a:schemeClr val="bg2"/>
                </a:solidFill>
              </a:rPr>
              <a:t>Weight of alloy sold during promo declined by 24.87% from pre-promo period</a:t>
            </a:r>
          </a:p>
        </p:txBody>
      </p:sp>
    </p:spTree>
    <p:extLst>
      <p:ext uri="{BB962C8B-B14F-4D97-AF65-F5344CB8AC3E}">
        <p14:creationId xmlns:p14="http://schemas.microsoft.com/office/powerpoint/2010/main" val="628197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dirty="0">
                <a:solidFill>
                  <a:schemeClr val="bg2"/>
                </a:solidFill>
              </a:rPr>
              <a:t>Business Insights </a:t>
            </a:r>
            <a:br>
              <a:rPr lang="en-US" dirty="0">
                <a:solidFill>
                  <a:schemeClr val="bg2"/>
                </a:solidFill>
              </a:rPr>
            </a:br>
            <a:br>
              <a:rPr lang="en-US" dirty="0">
                <a:solidFill>
                  <a:schemeClr val="bg2"/>
                </a:solidFill>
              </a:rPr>
            </a:br>
            <a:endParaRPr dirty="0">
              <a:solidFill>
                <a:schemeClr val="bg2"/>
              </a:solidFill>
            </a:endParaRPr>
          </a:p>
        </p:txBody>
      </p:sp>
      <p:pic>
        <p:nvPicPr>
          <p:cNvPr id="3" name="Graphic 2" descr="Stream">
            <a:extLst>
              <a:ext uri="{FF2B5EF4-FFF2-40B4-BE49-F238E27FC236}">
                <a16:creationId xmlns:a16="http://schemas.microsoft.com/office/drawing/2014/main" id="{5C715E95-20DA-40A4-BFD1-E1A7FDA333E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93494" y="1578522"/>
            <a:ext cx="1106906" cy="1106906"/>
          </a:xfrm>
          <a:prstGeom prst="rect">
            <a:avLst/>
          </a:prstGeom>
        </p:spPr>
      </p:pic>
      <p:pic>
        <p:nvPicPr>
          <p:cNvPr id="8" name="Graphic 7" descr="Marker">
            <a:extLst>
              <a:ext uri="{FF2B5EF4-FFF2-40B4-BE49-F238E27FC236}">
                <a16:creationId xmlns:a16="http://schemas.microsoft.com/office/drawing/2014/main" id="{120AF7EB-45D5-48D6-943B-FCCD7CE429F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42082" y="1578522"/>
            <a:ext cx="914400" cy="914400"/>
          </a:xfrm>
          <a:prstGeom prst="rect">
            <a:avLst/>
          </a:prstGeom>
        </p:spPr>
      </p:pic>
      <p:sp>
        <p:nvSpPr>
          <p:cNvPr id="11" name="TextBox 10">
            <a:extLst>
              <a:ext uri="{FF2B5EF4-FFF2-40B4-BE49-F238E27FC236}">
                <a16:creationId xmlns:a16="http://schemas.microsoft.com/office/drawing/2014/main" id="{DC15BABC-D3C9-40D0-9906-69942C46B30D}"/>
              </a:ext>
            </a:extLst>
          </p:cNvPr>
          <p:cNvSpPr txBox="1"/>
          <p:nvPr/>
        </p:nvSpPr>
        <p:spPr>
          <a:xfrm>
            <a:off x="1599471" y="2705870"/>
            <a:ext cx="1902448" cy="738664"/>
          </a:xfrm>
          <a:prstGeom prst="rect">
            <a:avLst/>
          </a:prstGeom>
          <a:noFill/>
        </p:spPr>
        <p:txBody>
          <a:bodyPr wrap="square" rtlCol="0">
            <a:spAutoFit/>
          </a:bodyPr>
          <a:lstStyle/>
          <a:p>
            <a:pPr algn="ctr" fontAlgn="base"/>
            <a:r>
              <a:rPr lang="en-US" dirty="0">
                <a:solidFill>
                  <a:schemeClr val="bg2"/>
                </a:solidFill>
              </a:rPr>
              <a:t>Roughly 41, 000 visits were from Google (about 60%)</a:t>
            </a:r>
          </a:p>
        </p:txBody>
      </p:sp>
      <p:sp>
        <p:nvSpPr>
          <p:cNvPr id="12" name="TextBox 11">
            <a:extLst>
              <a:ext uri="{FF2B5EF4-FFF2-40B4-BE49-F238E27FC236}">
                <a16:creationId xmlns:a16="http://schemas.microsoft.com/office/drawing/2014/main" id="{C1979FDD-1A9C-4778-ABB5-DACA85342B6A}"/>
              </a:ext>
            </a:extLst>
          </p:cNvPr>
          <p:cNvSpPr txBox="1"/>
          <p:nvPr/>
        </p:nvSpPr>
        <p:spPr>
          <a:xfrm>
            <a:off x="5148058" y="2705870"/>
            <a:ext cx="1902448" cy="738664"/>
          </a:xfrm>
          <a:prstGeom prst="rect">
            <a:avLst/>
          </a:prstGeom>
          <a:noFill/>
        </p:spPr>
        <p:txBody>
          <a:bodyPr wrap="square" rtlCol="0">
            <a:spAutoFit/>
          </a:bodyPr>
          <a:lstStyle/>
          <a:p>
            <a:pPr algn="ctr" fontAlgn="base"/>
            <a:r>
              <a:rPr lang="en-US" dirty="0">
                <a:solidFill>
                  <a:schemeClr val="bg2"/>
                </a:solidFill>
              </a:rPr>
              <a:t>Creation of a new business opportunity in South America</a:t>
            </a:r>
          </a:p>
        </p:txBody>
      </p:sp>
    </p:spTree>
    <p:extLst>
      <p:ext uri="{BB962C8B-B14F-4D97-AF65-F5344CB8AC3E}">
        <p14:creationId xmlns:p14="http://schemas.microsoft.com/office/powerpoint/2010/main" val="4294919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dirty="0">
                <a:solidFill>
                  <a:schemeClr val="bg2"/>
                </a:solidFill>
              </a:rPr>
              <a:t>Recommendations</a:t>
            </a:r>
            <a:endParaRPr dirty="0">
              <a:solidFill>
                <a:schemeClr val="bg2"/>
              </a:solidFill>
            </a:endParaRPr>
          </a:p>
        </p:txBody>
      </p:sp>
      <p:sp>
        <p:nvSpPr>
          <p:cNvPr id="10" name="Google Shape;81;p17">
            <a:extLst>
              <a:ext uri="{FF2B5EF4-FFF2-40B4-BE49-F238E27FC236}">
                <a16:creationId xmlns:a16="http://schemas.microsoft.com/office/drawing/2014/main" id="{41D2F27B-A154-47C7-BDF1-9E6C2335C725}"/>
              </a:ext>
            </a:extLst>
          </p:cNvPr>
          <p:cNvSpPr txBox="1">
            <a:spLocks noGrp="1"/>
          </p:cNvSpPr>
          <p:nvPr>
            <p:ph type="body" idx="1"/>
          </p:nvPr>
        </p:nvSpPr>
        <p:spPr>
          <a:xfrm>
            <a:off x="894342" y="2770691"/>
            <a:ext cx="2046180" cy="914401"/>
          </a:xfrm>
          <a:prstGeom prst="rect">
            <a:avLst/>
          </a:prstGeom>
        </p:spPr>
        <p:txBody>
          <a:bodyPr spcFirstLastPara="1" wrap="square" lIns="91425" tIns="91425" rIns="91425" bIns="91425" anchor="t" anchorCtr="0">
            <a:noAutofit/>
          </a:bodyPr>
          <a:lstStyle/>
          <a:p>
            <a:pPr marL="114300" indent="0" algn="ctr" fontAlgn="base">
              <a:buNone/>
            </a:pPr>
            <a:r>
              <a:rPr lang="en-US" sz="1400" dirty="0">
                <a:solidFill>
                  <a:schemeClr val="bg2"/>
                </a:solidFill>
              </a:rPr>
              <a:t>Create account tab with features for better customer interface</a:t>
            </a:r>
          </a:p>
        </p:txBody>
      </p:sp>
      <p:pic>
        <p:nvPicPr>
          <p:cNvPr id="3" name="Graphic 2" descr="Filter">
            <a:extLst>
              <a:ext uri="{FF2B5EF4-FFF2-40B4-BE49-F238E27FC236}">
                <a16:creationId xmlns:a16="http://schemas.microsoft.com/office/drawing/2014/main" id="{C3EC055B-7AE1-4E22-ACF7-9F27D39D92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99900" y="1739147"/>
            <a:ext cx="914400" cy="914400"/>
          </a:xfrm>
          <a:prstGeom prst="rect">
            <a:avLst/>
          </a:prstGeom>
        </p:spPr>
      </p:pic>
      <p:pic>
        <p:nvPicPr>
          <p:cNvPr id="9" name="Graphic 8" descr="Handshake">
            <a:extLst>
              <a:ext uri="{FF2B5EF4-FFF2-40B4-BE49-F238E27FC236}">
                <a16:creationId xmlns:a16="http://schemas.microsoft.com/office/drawing/2014/main" id="{08E0DCCB-0495-420A-9F60-6C9AB3BEB06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56095" y="1534027"/>
            <a:ext cx="1237800" cy="1237800"/>
          </a:xfrm>
          <a:prstGeom prst="rect">
            <a:avLst/>
          </a:prstGeom>
        </p:spPr>
      </p:pic>
      <p:sp>
        <p:nvSpPr>
          <p:cNvPr id="12" name="TextBox 11">
            <a:extLst>
              <a:ext uri="{FF2B5EF4-FFF2-40B4-BE49-F238E27FC236}">
                <a16:creationId xmlns:a16="http://schemas.microsoft.com/office/drawing/2014/main" id="{B139F5C3-F423-4E40-9CF8-44CC240BE352}"/>
              </a:ext>
            </a:extLst>
          </p:cNvPr>
          <p:cNvSpPr txBox="1"/>
          <p:nvPr/>
        </p:nvSpPr>
        <p:spPr>
          <a:xfrm>
            <a:off x="6649380" y="2790193"/>
            <a:ext cx="1615440" cy="1169551"/>
          </a:xfrm>
          <a:prstGeom prst="rect">
            <a:avLst/>
          </a:prstGeom>
          <a:noFill/>
        </p:spPr>
        <p:txBody>
          <a:bodyPr wrap="square" rtlCol="0">
            <a:spAutoFit/>
          </a:bodyPr>
          <a:lstStyle/>
          <a:p>
            <a:pPr algn="ctr" fontAlgn="base"/>
            <a:r>
              <a:rPr lang="en-US" dirty="0">
                <a:solidFill>
                  <a:schemeClr val="bg2"/>
                </a:solidFill>
              </a:rPr>
              <a:t>Streamline manufacturing process to avoid a bottleneck in supply chain</a:t>
            </a:r>
          </a:p>
        </p:txBody>
      </p:sp>
      <p:sp>
        <p:nvSpPr>
          <p:cNvPr id="13" name="TextBox 12">
            <a:extLst>
              <a:ext uri="{FF2B5EF4-FFF2-40B4-BE49-F238E27FC236}">
                <a16:creationId xmlns:a16="http://schemas.microsoft.com/office/drawing/2014/main" id="{654DFB62-E8CF-48A5-B2CC-00691FF938D1}"/>
              </a:ext>
            </a:extLst>
          </p:cNvPr>
          <p:cNvSpPr txBox="1"/>
          <p:nvPr/>
        </p:nvSpPr>
        <p:spPr>
          <a:xfrm>
            <a:off x="3723771" y="2778702"/>
            <a:ext cx="1902448" cy="1169551"/>
          </a:xfrm>
          <a:prstGeom prst="rect">
            <a:avLst/>
          </a:prstGeom>
          <a:noFill/>
        </p:spPr>
        <p:txBody>
          <a:bodyPr wrap="square" rtlCol="0">
            <a:spAutoFit/>
          </a:bodyPr>
          <a:lstStyle/>
          <a:p>
            <a:pPr algn="ctr" fontAlgn="base"/>
            <a:r>
              <a:rPr lang="en-US" dirty="0">
                <a:solidFill>
                  <a:schemeClr val="bg2"/>
                </a:solidFill>
              </a:rPr>
              <a:t>Improve brand recognition by partnering with sector-specific websites </a:t>
            </a:r>
          </a:p>
        </p:txBody>
      </p:sp>
      <p:pic>
        <p:nvPicPr>
          <p:cNvPr id="14" name="Graphic 13" descr="User network">
            <a:extLst>
              <a:ext uri="{FF2B5EF4-FFF2-40B4-BE49-F238E27FC236}">
                <a16:creationId xmlns:a16="http://schemas.microsoft.com/office/drawing/2014/main" id="{96C9943D-266D-4A6F-A0E5-395C415B5FE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43088" y="1622003"/>
            <a:ext cx="1148688" cy="1148688"/>
          </a:xfrm>
          <a:prstGeom prst="rect">
            <a:avLst/>
          </a:prstGeom>
        </p:spPr>
      </p:pic>
    </p:spTree>
    <p:extLst>
      <p:ext uri="{BB962C8B-B14F-4D97-AF65-F5344CB8AC3E}">
        <p14:creationId xmlns:p14="http://schemas.microsoft.com/office/powerpoint/2010/main" val="472848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52DFF-69B0-4F76-BCD6-325FDB39F0D7}"/>
              </a:ext>
            </a:extLst>
          </p:cNvPr>
          <p:cNvSpPr>
            <a:spLocks noGrp="1"/>
          </p:cNvSpPr>
          <p:nvPr>
            <p:ph type="title"/>
          </p:nvPr>
        </p:nvSpPr>
        <p:spPr/>
        <p:txBody>
          <a:bodyPr/>
          <a:lstStyle/>
          <a:p>
            <a:r>
              <a:rPr lang="en-US" b="1" dirty="0">
                <a:solidFill>
                  <a:schemeClr val="bg2"/>
                </a:solidFill>
              </a:rPr>
              <a:t>APPENDIX</a:t>
            </a:r>
          </a:p>
        </p:txBody>
      </p:sp>
    </p:spTree>
    <p:extLst>
      <p:ext uri="{BB962C8B-B14F-4D97-AF65-F5344CB8AC3E}">
        <p14:creationId xmlns:p14="http://schemas.microsoft.com/office/powerpoint/2010/main" val="2642635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1026" name="Picture 2">
            <a:extLst>
              <a:ext uri="{FF2B5EF4-FFF2-40B4-BE49-F238E27FC236}">
                <a16:creationId xmlns:a16="http://schemas.microsoft.com/office/drawing/2014/main" id="{1A8DEEE9-110B-4CE3-B8EE-607BAEEBC7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19270"/>
            <a:ext cx="5143500" cy="2495550"/>
          </a:xfrm>
          <a:prstGeom prst="rect">
            <a:avLst/>
          </a:prstGeom>
          <a:noFill/>
          <a:extLst>
            <a:ext uri="{909E8E84-426E-40DD-AFC4-6F175D3DCCD1}">
              <a14:hiddenFill xmlns:a14="http://schemas.microsoft.com/office/drawing/2010/main">
                <a:solidFill>
                  <a:srgbClr val="FFFFFF"/>
                </a:solidFill>
              </a14:hiddenFill>
            </a:ext>
          </a:extLst>
        </p:spPr>
      </p:pic>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dirty="0">
                <a:solidFill>
                  <a:schemeClr val="bg2"/>
                </a:solidFill>
              </a:rPr>
              <a:t>Unique Visits &amp; Revenues over time</a:t>
            </a:r>
            <a:endParaRPr dirty="0">
              <a:solidFill>
                <a:schemeClr val="bg2"/>
              </a:solidFill>
            </a:endParaRPr>
          </a:p>
        </p:txBody>
      </p:sp>
      <p:pic>
        <p:nvPicPr>
          <p:cNvPr id="1027" name="Picture 3">
            <a:extLst>
              <a:ext uri="{FF2B5EF4-FFF2-40B4-BE49-F238E27FC236}">
                <a16:creationId xmlns:a16="http://schemas.microsoft.com/office/drawing/2014/main" id="{8D9E269C-C89C-4C8A-82B0-6A193FCE87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0500" y="2647950"/>
            <a:ext cx="51435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933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2050" name="Picture 2">
            <a:extLst>
              <a:ext uri="{FF2B5EF4-FFF2-40B4-BE49-F238E27FC236}">
                <a16:creationId xmlns:a16="http://schemas.microsoft.com/office/drawing/2014/main" id="{77A322F2-2E7C-41FF-9ADA-88EC8EC3F6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42620"/>
            <a:ext cx="5143500" cy="2495550"/>
          </a:xfrm>
          <a:prstGeom prst="rect">
            <a:avLst/>
          </a:prstGeom>
          <a:noFill/>
          <a:extLst>
            <a:ext uri="{909E8E84-426E-40DD-AFC4-6F175D3DCCD1}">
              <a14:hiddenFill xmlns:a14="http://schemas.microsoft.com/office/drawing/2010/main">
                <a:solidFill>
                  <a:srgbClr val="FFFFFF"/>
                </a:solidFill>
              </a14:hiddenFill>
            </a:ext>
          </a:extLst>
        </p:spPr>
      </p:pic>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dirty="0">
                <a:solidFill>
                  <a:schemeClr val="bg2"/>
                </a:solidFill>
              </a:rPr>
              <a:t>Unique Profits &amp; Pounds sold over time</a:t>
            </a:r>
            <a:endParaRPr dirty="0">
              <a:solidFill>
                <a:schemeClr val="bg2"/>
              </a:solidFill>
            </a:endParaRPr>
          </a:p>
        </p:txBody>
      </p:sp>
      <p:pic>
        <p:nvPicPr>
          <p:cNvPr id="2051" name="Picture 3">
            <a:extLst>
              <a:ext uri="{FF2B5EF4-FFF2-40B4-BE49-F238E27FC236}">
                <a16:creationId xmlns:a16="http://schemas.microsoft.com/office/drawing/2014/main" id="{12037FBB-D255-4C9C-835D-5F4C9BCBD8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0500" y="2647950"/>
            <a:ext cx="51435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238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dirty="0">
                <a:solidFill>
                  <a:schemeClr val="bg2"/>
                </a:solidFill>
              </a:rPr>
              <a:t>Summary of Initial, Promo &amp; Post – Promo Periods</a:t>
            </a:r>
            <a:br>
              <a:rPr lang="en-US" dirty="0">
                <a:solidFill>
                  <a:schemeClr val="bg2"/>
                </a:solidFill>
              </a:rPr>
            </a:br>
            <a:br>
              <a:rPr lang="en-US" dirty="0">
                <a:solidFill>
                  <a:schemeClr val="bg2"/>
                </a:solidFill>
              </a:rPr>
            </a:br>
            <a:endParaRPr dirty="0">
              <a:solidFill>
                <a:schemeClr val="bg2"/>
              </a:solidFill>
            </a:endParaRPr>
          </a:p>
        </p:txBody>
      </p:sp>
      <p:pic>
        <p:nvPicPr>
          <p:cNvPr id="3074" name="Picture 2">
            <a:extLst>
              <a:ext uri="{FF2B5EF4-FFF2-40B4-BE49-F238E27FC236}">
                <a16:creationId xmlns:a16="http://schemas.microsoft.com/office/drawing/2014/main" id="{3B98E4B0-AB46-4BBE-B76B-BEB03D3453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650" y="1147891"/>
            <a:ext cx="5600700" cy="10287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2084929-B802-4ABA-ADCB-693A5484AF2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433"/>
          <a:stretch/>
        </p:blipFill>
        <p:spPr bwMode="auto">
          <a:xfrm>
            <a:off x="1771650" y="2461692"/>
            <a:ext cx="5600700" cy="11049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032109CB-5E6D-4240-9DCB-9D777AC3A88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5466"/>
          <a:stretch/>
        </p:blipFill>
        <p:spPr bwMode="auto">
          <a:xfrm>
            <a:off x="1771650" y="3851693"/>
            <a:ext cx="5600700" cy="11049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036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dirty="0">
                <a:solidFill>
                  <a:schemeClr val="bg2"/>
                </a:solidFill>
              </a:rPr>
              <a:t>Modelling Data</a:t>
            </a:r>
            <a:endParaRPr dirty="0">
              <a:solidFill>
                <a:schemeClr val="bg2"/>
              </a:solidFill>
            </a:endParaRPr>
          </a:p>
        </p:txBody>
      </p:sp>
      <p:pic>
        <p:nvPicPr>
          <p:cNvPr id="4098" name="Picture 2">
            <a:extLst>
              <a:ext uri="{FF2B5EF4-FFF2-40B4-BE49-F238E27FC236}">
                <a16:creationId xmlns:a16="http://schemas.microsoft.com/office/drawing/2014/main" id="{EC90458B-A2C5-47FA-8B4A-DA595476DB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7589" y="1455516"/>
            <a:ext cx="5708822" cy="2949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67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dirty="0">
                <a:solidFill>
                  <a:schemeClr val="bg2"/>
                </a:solidFill>
              </a:rPr>
              <a:t>Findings</a:t>
            </a:r>
            <a:endParaRPr dirty="0">
              <a:solidFill>
                <a:schemeClr val="bg2"/>
              </a:solidFill>
            </a:endParaRPr>
          </a:p>
        </p:txBody>
      </p:sp>
      <p:sp>
        <p:nvSpPr>
          <p:cNvPr id="10" name="Google Shape;81;p17">
            <a:extLst>
              <a:ext uri="{FF2B5EF4-FFF2-40B4-BE49-F238E27FC236}">
                <a16:creationId xmlns:a16="http://schemas.microsoft.com/office/drawing/2014/main" id="{41D2F27B-A154-47C7-BDF1-9E6C2335C725}"/>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1600" dirty="0">
                <a:solidFill>
                  <a:schemeClr val="bg2"/>
                </a:solidFill>
              </a:rPr>
              <a:t>The website generated over 3 times the total visits and unique visits during the promotion. However, the company had a negative correlation between the number of visits to the actual profit the company generated. </a:t>
            </a:r>
          </a:p>
          <a:p>
            <a:pPr>
              <a:buFont typeface="Arial" panose="020B0604020202020204" pitchFamily="34" charset="0"/>
              <a:buChar char="•"/>
            </a:pPr>
            <a:r>
              <a:rPr lang="en-US" sz="1600" dirty="0">
                <a:solidFill>
                  <a:schemeClr val="bg2"/>
                </a:solidFill>
              </a:rPr>
              <a:t>The most pounds sold, revenue generated and highest profit-to-visits ratio was in the initial phase. </a:t>
            </a:r>
          </a:p>
          <a:p>
            <a:pPr>
              <a:buFont typeface="Arial" panose="020B0604020202020204" pitchFamily="34" charset="0"/>
              <a:buChar char="•"/>
            </a:pPr>
            <a:r>
              <a:rPr lang="en-US" sz="1600" dirty="0">
                <a:solidFill>
                  <a:schemeClr val="bg2"/>
                </a:solidFill>
              </a:rPr>
              <a:t>The most connected values found during our analysis were the visits and unique visits, wherein QA is receiving exclusively new customers. They didn't gain a high conversion rate as seen in the promotion period by the revenue generated in total. </a:t>
            </a:r>
          </a:p>
          <a:p>
            <a:pPr>
              <a:buFont typeface="Arial" panose="020B0604020202020204" pitchFamily="34" charset="0"/>
              <a:buChar char="•"/>
            </a:pPr>
            <a:r>
              <a:rPr lang="en-US" sz="1600" dirty="0">
                <a:solidFill>
                  <a:schemeClr val="bg2"/>
                </a:solidFill>
              </a:rPr>
              <a:t>We can make the assumption that new visitors are unhappy with the inability to order online and had to make a request to be contacted to make a specific purchase. </a:t>
            </a:r>
          </a:p>
          <a:p>
            <a:pPr>
              <a:buFont typeface="Arial" panose="020B0604020202020204" pitchFamily="34" charset="0"/>
              <a:buChar char="•"/>
            </a:pPr>
            <a:r>
              <a:rPr lang="en-US" sz="1600" dirty="0">
                <a:solidFill>
                  <a:schemeClr val="bg2"/>
                </a:solidFill>
              </a:rPr>
              <a:t>Following the promotion, the lowest totals for the revenue, profits, and lbs sold was the post promotion period. However, QA does generate a 65% increase in visits on its website post promotion.</a:t>
            </a:r>
            <a:endParaRPr sz="1600" dirty="0">
              <a:solidFill>
                <a:schemeClr val="bg2"/>
              </a:solidFill>
            </a:endParaRPr>
          </a:p>
        </p:txBody>
      </p:sp>
    </p:spTree>
    <p:extLst>
      <p:ext uri="{BB962C8B-B14F-4D97-AF65-F5344CB8AC3E}">
        <p14:creationId xmlns:p14="http://schemas.microsoft.com/office/powerpoint/2010/main" val="177672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2"/>
                </a:solidFill>
              </a:rPr>
              <a:t>Company Overview</a:t>
            </a:r>
            <a:endParaRPr dirty="0">
              <a:solidFill>
                <a:schemeClr val="bg2"/>
              </a:solidFill>
            </a:endParaRPr>
          </a:p>
        </p:txBody>
      </p:sp>
      <p:pic>
        <p:nvPicPr>
          <p:cNvPr id="3" name="Graphic 2" descr="Tools">
            <a:extLst>
              <a:ext uri="{FF2B5EF4-FFF2-40B4-BE49-F238E27FC236}">
                <a16:creationId xmlns:a16="http://schemas.microsoft.com/office/drawing/2014/main" id="{4B9F15B2-6080-4AF7-B80C-157079CB99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91125" y="1116496"/>
            <a:ext cx="914400" cy="914400"/>
          </a:xfrm>
          <a:prstGeom prst="rect">
            <a:avLst/>
          </a:prstGeom>
        </p:spPr>
      </p:pic>
      <p:sp>
        <p:nvSpPr>
          <p:cNvPr id="4" name="TextBox 3">
            <a:extLst>
              <a:ext uri="{FF2B5EF4-FFF2-40B4-BE49-F238E27FC236}">
                <a16:creationId xmlns:a16="http://schemas.microsoft.com/office/drawing/2014/main" id="{4516D332-5CA7-4537-BB23-C67C95E0DE4A}"/>
              </a:ext>
            </a:extLst>
          </p:cNvPr>
          <p:cNvSpPr txBox="1"/>
          <p:nvPr/>
        </p:nvSpPr>
        <p:spPr>
          <a:xfrm>
            <a:off x="986589" y="2160239"/>
            <a:ext cx="1528010" cy="1169551"/>
          </a:xfrm>
          <a:prstGeom prst="rect">
            <a:avLst/>
          </a:prstGeom>
          <a:noFill/>
        </p:spPr>
        <p:txBody>
          <a:bodyPr wrap="square" rtlCol="0">
            <a:spAutoFit/>
          </a:bodyPr>
          <a:lstStyle/>
          <a:p>
            <a:pPr algn="ctr"/>
            <a:r>
              <a:rPr lang="en-US" dirty="0">
                <a:solidFill>
                  <a:schemeClr val="bg2"/>
                </a:solidFill>
              </a:rPr>
              <a:t>Small US-based alloy distributor to industrial manufacturers</a:t>
            </a:r>
          </a:p>
          <a:p>
            <a:pPr algn="ctr"/>
            <a:endParaRPr lang="en-US" dirty="0">
              <a:solidFill>
                <a:schemeClr val="bg2"/>
              </a:solidFill>
            </a:endParaRPr>
          </a:p>
        </p:txBody>
      </p:sp>
      <p:sp>
        <p:nvSpPr>
          <p:cNvPr id="14" name="TextBox 13">
            <a:extLst>
              <a:ext uri="{FF2B5EF4-FFF2-40B4-BE49-F238E27FC236}">
                <a16:creationId xmlns:a16="http://schemas.microsoft.com/office/drawing/2014/main" id="{FAEBD570-AFA3-4EA0-90F4-B5CCB9FFF841}"/>
              </a:ext>
            </a:extLst>
          </p:cNvPr>
          <p:cNvSpPr txBox="1"/>
          <p:nvPr/>
        </p:nvSpPr>
        <p:spPr>
          <a:xfrm>
            <a:off x="3928310" y="2160239"/>
            <a:ext cx="1528010" cy="738664"/>
          </a:xfrm>
          <a:prstGeom prst="rect">
            <a:avLst/>
          </a:prstGeom>
          <a:noFill/>
        </p:spPr>
        <p:txBody>
          <a:bodyPr wrap="square" rtlCol="0">
            <a:spAutoFit/>
          </a:bodyPr>
          <a:lstStyle/>
          <a:p>
            <a:pPr algn="ctr">
              <a:buClr>
                <a:srgbClr val="434343"/>
              </a:buClr>
            </a:pPr>
            <a:r>
              <a:rPr lang="en-US" dirty="0">
                <a:solidFill>
                  <a:srgbClr val="434343"/>
                </a:solidFill>
              </a:rPr>
              <a:t>Experts in market niche </a:t>
            </a:r>
          </a:p>
          <a:p>
            <a:pPr algn="ctr"/>
            <a:endParaRPr lang="en-US" dirty="0">
              <a:solidFill>
                <a:schemeClr val="bg2"/>
              </a:solidFill>
            </a:endParaRPr>
          </a:p>
        </p:txBody>
      </p:sp>
      <p:pic>
        <p:nvPicPr>
          <p:cNvPr id="12" name="Graphic 11" descr="Research">
            <a:extLst>
              <a:ext uri="{FF2B5EF4-FFF2-40B4-BE49-F238E27FC236}">
                <a16:creationId xmlns:a16="http://schemas.microsoft.com/office/drawing/2014/main" id="{E658755C-1C38-4E41-AD6F-639687FFFF2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38473" y="1017726"/>
            <a:ext cx="999126" cy="999126"/>
          </a:xfrm>
          <a:prstGeom prst="rect">
            <a:avLst/>
          </a:prstGeom>
        </p:spPr>
      </p:pic>
      <p:sp>
        <p:nvSpPr>
          <p:cNvPr id="19" name="TextBox 18">
            <a:extLst>
              <a:ext uri="{FF2B5EF4-FFF2-40B4-BE49-F238E27FC236}">
                <a16:creationId xmlns:a16="http://schemas.microsoft.com/office/drawing/2014/main" id="{840F9610-96FC-4795-A659-0B422B1913DB}"/>
              </a:ext>
            </a:extLst>
          </p:cNvPr>
          <p:cNvSpPr txBox="1"/>
          <p:nvPr/>
        </p:nvSpPr>
        <p:spPr>
          <a:xfrm>
            <a:off x="6731668" y="2160239"/>
            <a:ext cx="1528010" cy="738664"/>
          </a:xfrm>
          <a:prstGeom prst="rect">
            <a:avLst/>
          </a:prstGeom>
          <a:noFill/>
        </p:spPr>
        <p:txBody>
          <a:bodyPr wrap="square" rtlCol="0">
            <a:spAutoFit/>
          </a:bodyPr>
          <a:lstStyle/>
          <a:p>
            <a:pPr algn="ctr">
              <a:buClr>
                <a:srgbClr val="434343"/>
              </a:buClr>
            </a:pPr>
            <a:r>
              <a:rPr lang="en-US" dirty="0">
                <a:solidFill>
                  <a:srgbClr val="434343"/>
                </a:solidFill>
              </a:rPr>
              <a:t>Unpredictable customer purchases</a:t>
            </a:r>
            <a:endParaRPr lang="en-US" dirty="0">
              <a:solidFill>
                <a:schemeClr val="bg2"/>
              </a:solidFill>
            </a:endParaRPr>
          </a:p>
        </p:txBody>
      </p:sp>
      <p:pic>
        <p:nvPicPr>
          <p:cNvPr id="20" name="Graphic 19" descr="Group">
            <a:extLst>
              <a:ext uri="{FF2B5EF4-FFF2-40B4-BE49-F238E27FC236}">
                <a16:creationId xmlns:a16="http://schemas.microsoft.com/office/drawing/2014/main" id="{7A2D51CA-A35D-4DC4-8672-C913C5FD5D6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81934" y="1017725"/>
            <a:ext cx="1230631" cy="1300488"/>
          </a:xfrm>
          <a:prstGeom prst="rect">
            <a:avLst/>
          </a:prstGeom>
        </p:spPr>
      </p:pic>
      <p:pic>
        <p:nvPicPr>
          <p:cNvPr id="21" name="Graphic 20" descr="Group brainstorm">
            <a:extLst>
              <a:ext uri="{FF2B5EF4-FFF2-40B4-BE49-F238E27FC236}">
                <a16:creationId xmlns:a16="http://schemas.microsoft.com/office/drawing/2014/main" id="{AAF21965-182E-4020-BF4C-8F430470879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081934" y="3124751"/>
            <a:ext cx="1345436" cy="1345436"/>
          </a:xfrm>
          <a:prstGeom prst="rect">
            <a:avLst/>
          </a:prstGeom>
        </p:spPr>
      </p:pic>
      <p:pic>
        <p:nvPicPr>
          <p:cNvPr id="22" name="Graphic 21" descr="Checklist">
            <a:extLst>
              <a:ext uri="{FF2B5EF4-FFF2-40B4-BE49-F238E27FC236}">
                <a16:creationId xmlns:a16="http://schemas.microsoft.com/office/drawing/2014/main" id="{FC5DB05B-D4CA-4C4A-AF2F-E283F470D59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38473" y="3249454"/>
            <a:ext cx="1171111" cy="1171111"/>
          </a:xfrm>
          <a:prstGeom prst="rect">
            <a:avLst/>
          </a:prstGeom>
        </p:spPr>
      </p:pic>
      <p:pic>
        <p:nvPicPr>
          <p:cNvPr id="23" name="Graphic 22" descr="Hierarchy">
            <a:extLst>
              <a:ext uri="{FF2B5EF4-FFF2-40B4-BE49-F238E27FC236}">
                <a16:creationId xmlns:a16="http://schemas.microsoft.com/office/drawing/2014/main" id="{C887EB7B-E362-4FDE-8DF3-CCD3E5EF015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80807" y="3080991"/>
            <a:ext cx="1339574" cy="1339574"/>
          </a:xfrm>
          <a:prstGeom prst="rect">
            <a:avLst/>
          </a:prstGeom>
        </p:spPr>
      </p:pic>
      <p:sp>
        <p:nvSpPr>
          <p:cNvPr id="24" name="TextBox 23">
            <a:extLst>
              <a:ext uri="{FF2B5EF4-FFF2-40B4-BE49-F238E27FC236}">
                <a16:creationId xmlns:a16="http://schemas.microsoft.com/office/drawing/2014/main" id="{D1952B60-D186-41C6-B6CB-903D10182740}"/>
              </a:ext>
            </a:extLst>
          </p:cNvPr>
          <p:cNvSpPr txBox="1"/>
          <p:nvPr/>
        </p:nvSpPr>
        <p:spPr>
          <a:xfrm>
            <a:off x="986589" y="4519336"/>
            <a:ext cx="1528010" cy="523220"/>
          </a:xfrm>
          <a:prstGeom prst="rect">
            <a:avLst/>
          </a:prstGeom>
          <a:noFill/>
        </p:spPr>
        <p:txBody>
          <a:bodyPr wrap="square" rtlCol="0">
            <a:spAutoFit/>
          </a:bodyPr>
          <a:lstStyle/>
          <a:p>
            <a:pPr algn="ctr"/>
            <a:r>
              <a:rPr lang="en-US" dirty="0">
                <a:solidFill>
                  <a:schemeClr val="bg2"/>
                </a:solidFill>
              </a:rPr>
              <a:t>Small quantities</a:t>
            </a:r>
          </a:p>
          <a:p>
            <a:pPr algn="ctr"/>
            <a:endParaRPr lang="en-US" dirty="0">
              <a:solidFill>
                <a:schemeClr val="bg2"/>
              </a:solidFill>
            </a:endParaRPr>
          </a:p>
        </p:txBody>
      </p:sp>
      <p:sp>
        <p:nvSpPr>
          <p:cNvPr id="25" name="TextBox 24">
            <a:extLst>
              <a:ext uri="{FF2B5EF4-FFF2-40B4-BE49-F238E27FC236}">
                <a16:creationId xmlns:a16="http://schemas.microsoft.com/office/drawing/2014/main" id="{5EC3DBFA-064D-4972-9452-AAEBD3C048C4}"/>
              </a:ext>
            </a:extLst>
          </p:cNvPr>
          <p:cNvSpPr txBox="1"/>
          <p:nvPr/>
        </p:nvSpPr>
        <p:spPr>
          <a:xfrm>
            <a:off x="3927701" y="4519336"/>
            <a:ext cx="1653901" cy="523220"/>
          </a:xfrm>
          <a:prstGeom prst="rect">
            <a:avLst/>
          </a:prstGeom>
          <a:noFill/>
        </p:spPr>
        <p:txBody>
          <a:bodyPr wrap="square" rtlCol="0">
            <a:spAutoFit/>
          </a:bodyPr>
          <a:lstStyle/>
          <a:p>
            <a:pPr algn="ctr"/>
            <a:r>
              <a:rPr lang="en-US" dirty="0">
                <a:solidFill>
                  <a:schemeClr val="bg2"/>
                </a:solidFill>
              </a:rPr>
              <a:t>Customized sizes</a:t>
            </a:r>
          </a:p>
          <a:p>
            <a:pPr algn="ctr"/>
            <a:endParaRPr lang="en-US" dirty="0">
              <a:solidFill>
                <a:schemeClr val="bg2"/>
              </a:solidFill>
            </a:endParaRPr>
          </a:p>
        </p:txBody>
      </p:sp>
      <p:sp>
        <p:nvSpPr>
          <p:cNvPr id="26" name="TextBox 25">
            <a:extLst>
              <a:ext uri="{FF2B5EF4-FFF2-40B4-BE49-F238E27FC236}">
                <a16:creationId xmlns:a16="http://schemas.microsoft.com/office/drawing/2014/main" id="{8EE8F230-0F44-4912-816A-AC1E4FEE6B91}"/>
              </a:ext>
            </a:extLst>
          </p:cNvPr>
          <p:cNvSpPr txBox="1"/>
          <p:nvPr/>
        </p:nvSpPr>
        <p:spPr>
          <a:xfrm>
            <a:off x="6844726" y="4470187"/>
            <a:ext cx="1528010" cy="738664"/>
          </a:xfrm>
          <a:prstGeom prst="rect">
            <a:avLst/>
          </a:prstGeom>
          <a:noFill/>
        </p:spPr>
        <p:txBody>
          <a:bodyPr wrap="square" rtlCol="0">
            <a:spAutoFit/>
          </a:bodyPr>
          <a:lstStyle/>
          <a:p>
            <a:pPr algn="ctr"/>
            <a:r>
              <a:rPr lang="en-US" dirty="0">
                <a:solidFill>
                  <a:schemeClr val="bg2"/>
                </a:solidFill>
              </a:rPr>
              <a:t>Same or next day shipping</a:t>
            </a:r>
          </a:p>
          <a:p>
            <a:pPr algn="ctr"/>
            <a:endParaRPr lang="en-US" dirty="0">
              <a:solidFill>
                <a:schemeClr val="bg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bg2"/>
                </a:solidFill>
              </a:rPr>
              <a:t>Problem Statement</a:t>
            </a:r>
            <a:endParaRPr dirty="0">
              <a:solidFill>
                <a:schemeClr val="bg2"/>
              </a:solidFill>
            </a:endParaRPr>
          </a:p>
        </p:txBody>
      </p:sp>
      <p:sp>
        <p:nvSpPr>
          <p:cNvPr id="10" name="Google Shape;81;p17">
            <a:extLst>
              <a:ext uri="{FF2B5EF4-FFF2-40B4-BE49-F238E27FC236}">
                <a16:creationId xmlns:a16="http://schemas.microsoft.com/office/drawing/2014/main" id="{41D2F27B-A154-47C7-BDF1-9E6C2335C725}"/>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a:buNone/>
            </a:pPr>
            <a:endParaRPr lang="en-US" dirty="0"/>
          </a:p>
          <a:p>
            <a:pPr marL="0" lvl="0" indent="0" algn="ctr">
              <a:buNone/>
            </a:pPr>
            <a:r>
              <a:rPr lang="en-US" dirty="0"/>
              <a:t>Quality Alloy is currently incapable of developing a website that generates consumer interest, builds customer retention, and furthers brand recognition.</a:t>
            </a:r>
          </a:p>
          <a:p>
            <a:pPr marL="0" lvl="0" indent="0" algn="ctr">
              <a:buNone/>
            </a:pPr>
            <a:r>
              <a:rPr lang="en-US" dirty="0"/>
              <a:t>Their revenues and profits decreased despite website traffic increase of 38% during the promotion. Also, volatility of QA’s customers do not sustain revenues. </a:t>
            </a:r>
            <a:endParaRPr dirty="0">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434343"/>
                </a:solidFill>
              </a:rPr>
              <a:t>Industry Analysis</a:t>
            </a:r>
            <a:endParaRPr dirty="0">
              <a:solidFill>
                <a:srgbClr val="434343"/>
              </a:solidFill>
            </a:endParaRPr>
          </a:p>
        </p:txBody>
      </p:sp>
      <p:pic>
        <p:nvPicPr>
          <p:cNvPr id="2050" name="Picture 2">
            <a:extLst>
              <a:ext uri="{FF2B5EF4-FFF2-40B4-BE49-F238E27FC236}">
                <a16:creationId xmlns:a16="http://schemas.microsoft.com/office/drawing/2014/main" id="{FAD79BF9-E497-472C-9031-91B41F1EA45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578"/>
          <a:stretch/>
        </p:blipFill>
        <p:spPr bwMode="auto">
          <a:xfrm>
            <a:off x="432586" y="1371601"/>
            <a:ext cx="8399714" cy="279555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3968F095-FD75-496F-ADAF-2435EB7A0BBE}"/>
              </a:ext>
            </a:extLst>
          </p:cNvPr>
          <p:cNvSpPr/>
          <p:nvPr/>
        </p:nvSpPr>
        <p:spPr>
          <a:xfrm>
            <a:off x="432586" y="4196887"/>
            <a:ext cx="4572000" cy="600164"/>
          </a:xfrm>
          <a:prstGeom prst="rect">
            <a:avLst/>
          </a:prstGeom>
        </p:spPr>
        <p:txBody>
          <a:bodyPr>
            <a:spAutoFit/>
          </a:bodyPr>
          <a:lstStyle/>
          <a:p>
            <a:r>
              <a:rPr lang="fr-FR" sz="1100" i="1" dirty="0">
                <a:solidFill>
                  <a:schemeClr val="bg2">
                    <a:lumMod val="40000"/>
                    <a:lumOff val="60000"/>
                  </a:schemeClr>
                </a:solidFill>
                <a:latin typeface="Arial" panose="020B0604020202020204" pitchFamily="34" charset="0"/>
              </a:rPr>
              <a:t>Source: https://fred.stlouisfed.org/series/WPS101508</a:t>
            </a:r>
            <a:endParaRPr lang="fr-FR" sz="1100" dirty="0">
              <a:solidFill>
                <a:schemeClr val="bg2">
                  <a:lumMod val="40000"/>
                  <a:lumOff val="60000"/>
                </a:schemeClr>
              </a:solidFill>
            </a:endParaRPr>
          </a:p>
          <a:p>
            <a:br>
              <a:rPr lang="fr-FR" sz="1100" dirty="0">
                <a:solidFill>
                  <a:schemeClr val="bg2">
                    <a:lumMod val="40000"/>
                    <a:lumOff val="60000"/>
                  </a:schemeClr>
                </a:solidFill>
              </a:rPr>
            </a:br>
            <a:endParaRPr lang="en-US" sz="1100" dirty="0">
              <a:solidFill>
                <a:schemeClr val="bg2">
                  <a:lumMod val="40000"/>
                  <a:lumOff val="60000"/>
                </a:schemeClr>
              </a:solidFill>
            </a:endParaRPr>
          </a:p>
        </p:txBody>
      </p:sp>
      <p:sp>
        <p:nvSpPr>
          <p:cNvPr id="4" name="Oval 3">
            <a:extLst>
              <a:ext uri="{FF2B5EF4-FFF2-40B4-BE49-F238E27FC236}">
                <a16:creationId xmlns:a16="http://schemas.microsoft.com/office/drawing/2014/main" id="{FA79295F-8E1E-47D3-9FB5-3D70879B37DB}"/>
              </a:ext>
            </a:extLst>
          </p:cNvPr>
          <p:cNvSpPr/>
          <p:nvPr/>
        </p:nvSpPr>
        <p:spPr>
          <a:xfrm>
            <a:off x="3260558" y="3224463"/>
            <a:ext cx="360947" cy="3128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dirty="0">
                <a:solidFill>
                  <a:schemeClr val="bg2"/>
                </a:solidFill>
              </a:rPr>
              <a:t>Means over the Four Periods </a:t>
            </a:r>
            <a:br>
              <a:rPr lang="en-US" dirty="0">
                <a:solidFill>
                  <a:schemeClr val="bg2"/>
                </a:solidFill>
              </a:rPr>
            </a:br>
            <a:br>
              <a:rPr lang="en-US" dirty="0">
                <a:solidFill>
                  <a:schemeClr val="bg2"/>
                </a:solidFill>
              </a:rPr>
            </a:br>
            <a:endParaRPr dirty="0">
              <a:solidFill>
                <a:schemeClr val="bg2"/>
              </a:solidFill>
            </a:endParaRPr>
          </a:p>
        </p:txBody>
      </p:sp>
      <p:pic>
        <p:nvPicPr>
          <p:cNvPr id="3078" name="Picture 6">
            <a:extLst>
              <a:ext uri="{FF2B5EF4-FFF2-40B4-BE49-F238E27FC236}">
                <a16:creationId xmlns:a16="http://schemas.microsoft.com/office/drawing/2014/main" id="{0237001C-4CA8-4D56-AB57-334CBACD3C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1359569"/>
            <a:ext cx="8597676" cy="175059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CE80EE6-5CA8-479E-97D9-864ADA2E916E}"/>
              </a:ext>
            </a:extLst>
          </p:cNvPr>
          <p:cNvSpPr/>
          <p:nvPr/>
        </p:nvSpPr>
        <p:spPr>
          <a:xfrm>
            <a:off x="3188369" y="2525266"/>
            <a:ext cx="1407695" cy="29012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085F2D-5642-4D38-8F79-165DF37746D8}"/>
              </a:ext>
            </a:extLst>
          </p:cNvPr>
          <p:cNvSpPr/>
          <p:nvPr/>
        </p:nvSpPr>
        <p:spPr>
          <a:xfrm>
            <a:off x="4610538" y="2525266"/>
            <a:ext cx="1407695" cy="29012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DA6DD844-7C31-49F3-99A3-84C638CA2910}"/>
              </a:ext>
            </a:extLst>
          </p:cNvPr>
          <p:cNvSpPr/>
          <p:nvPr/>
        </p:nvSpPr>
        <p:spPr>
          <a:xfrm>
            <a:off x="5151674" y="3627345"/>
            <a:ext cx="341770" cy="68368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Arrow: Down 13">
            <a:extLst>
              <a:ext uri="{FF2B5EF4-FFF2-40B4-BE49-F238E27FC236}">
                <a16:creationId xmlns:a16="http://schemas.microsoft.com/office/drawing/2014/main" id="{31F5DDB2-0F73-4E6A-88BE-17D07C44D216}"/>
              </a:ext>
            </a:extLst>
          </p:cNvPr>
          <p:cNvSpPr/>
          <p:nvPr/>
        </p:nvSpPr>
        <p:spPr>
          <a:xfrm rot="10800000">
            <a:off x="3743979" y="3627345"/>
            <a:ext cx="341770" cy="68368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 name="TextBox 6">
            <a:extLst>
              <a:ext uri="{FF2B5EF4-FFF2-40B4-BE49-F238E27FC236}">
                <a16:creationId xmlns:a16="http://schemas.microsoft.com/office/drawing/2014/main" id="{948CF989-D538-4F95-A08F-0ECB3714D28A}"/>
              </a:ext>
            </a:extLst>
          </p:cNvPr>
          <p:cNvSpPr txBox="1"/>
          <p:nvPr/>
        </p:nvSpPr>
        <p:spPr>
          <a:xfrm>
            <a:off x="1545492" y="3627345"/>
            <a:ext cx="1692880" cy="1169551"/>
          </a:xfrm>
          <a:prstGeom prst="rect">
            <a:avLst/>
          </a:prstGeom>
          <a:noFill/>
        </p:spPr>
        <p:txBody>
          <a:bodyPr wrap="square" rtlCol="0">
            <a:spAutoFit/>
          </a:bodyPr>
          <a:lstStyle/>
          <a:p>
            <a:pPr algn="ctr" fontAlgn="base"/>
            <a:r>
              <a:rPr lang="en-US" dirty="0">
                <a:solidFill>
                  <a:schemeClr val="bg2"/>
                </a:solidFill>
              </a:rPr>
              <a:t>Increasing visits</a:t>
            </a:r>
          </a:p>
          <a:p>
            <a:pPr algn="ctr"/>
            <a:r>
              <a:rPr lang="en-US" dirty="0">
                <a:solidFill>
                  <a:schemeClr val="bg2"/>
                </a:solidFill>
              </a:rPr>
              <a:t>during the promotion</a:t>
            </a:r>
          </a:p>
          <a:p>
            <a:pPr algn="ctr"/>
            <a:br>
              <a:rPr lang="en-US" dirty="0">
                <a:solidFill>
                  <a:schemeClr val="bg2"/>
                </a:solidFill>
              </a:rPr>
            </a:br>
            <a:endParaRPr lang="en-US" dirty="0">
              <a:solidFill>
                <a:schemeClr val="bg2"/>
              </a:solidFill>
            </a:endParaRPr>
          </a:p>
        </p:txBody>
      </p:sp>
      <p:sp>
        <p:nvSpPr>
          <p:cNvPr id="16" name="TextBox 15">
            <a:extLst>
              <a:ext uri="{FF2B5EF4-FFF2-40B4-BE49-F238E27FC236}">
                <a16:creationId xmlns:a16="http://schemas.microsoft.com/office/drawing/2014/main" id="{9777395B-3E66-411B-A40B-EEC496F65021}"/>
              </a:ext>
            </a:extLst>
          </p:cNvPr>
          <p:cNvSpPr txBox="1"/>
          <p:nvPr/>
        </p:nvSpPr>
        <p:spPr>
          <a:xfrm>
            <a:off x="6018232" y="3627345"/>
            <a:ext cx="1692880" cy="1384995"/>
          </a:xfrm>
          <a:prstGeom prst="rect">
            <a:avLst/>
          </a:prstGeom>
          <a:noFill/>
        </p:spPr>
        <p:txBody>
          <a:bodyPr wrap="square" rtlCol="0">
            <a:spAutoFit/>
          </a:bodyPr>
          <a:lstStyle/>
          <a:p>
            <a:pPr algn="ctr" fontAlgn="base"/>
            <a:r>
              <a:rPr lang="en-US" dirty="0">
                <a:solidFill>
                  <a:schemeClr val="bg2"/>
                </a:solidFill>
              </a:rPr>
              <a:t>Revenue is decreasing even with promotion</a:t>
            </a:r>
          </a:p>
          <a:p>
            <a:pPr algn="ctr"/>
            <a:br>
              <a:rPr lang="en-US" dirty="0">
                <a:solidFill>
                  <a:schemeClr val="bg2"/>
                </a:solidFill>
              </a:rPr>
            </a:br>
            <a:br>
              <a:rPr lang="en-US" dirty="0">
                <a:solidFill>
                  <a:schemeClr val="bg2"/>
                </a:solidFill>
              </a:rPr>
            </a:br>
            <a:endParaRPr lang="en-US" dirty="0">
              <a:solidFill>
                <a:schemeClr val="bg2"/>
              </a:solidFill>
            </a:endParaRPr>
          </a:p>
        </p:txBody>
      </p:sp>
    </p:spTree>
    <p:extLst>
      <p:ext uri="{BB962C8B-B14F-4D97-AF65-F5344CB8AC3E}">
        <p14:creationId xmlns:p14="http://schemas.microsoft.com/office/powerpoint/2010/main" val="3052842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dirty="0">
                <a:solidFill>
                  <a:schemeClr val="bg2"/>
                </a:solidFill>
              </a:rPr>
              <a:t>Correlation of Revenue &amp; Pounds Sold</a:t>
            </a:r>
            <a:br>
              <a:rPr lang="en-US" dirty="0">
                <a:solidFill>
                  <a:schemeClr val="bg2"/>
                </a:solidFill>
              </a:rPr>
            </a:br>
            <a:br>
              <a:rPr lang="en-US" dirty="0">
                <a:solidFill>
                  <a:schemeClr val="bg2"/>
                </a:solidFill>
              </a:rPr>
            </a:br>
            <a:endParaRPr dirty="0">
              <a:solidFill>
                <a:schemeClr val="bg2"/>
              </a:solidFill>
            </a:endParaRPr>
          </a:p>
        </p:txBody>
      </p:sp>
      <p:pic>
        <p:nvPicPr>
          <p:cNvPr id="4098" name="Picture 2">
            <a:extLst>
              <a:ext uri="{FF2B5EF4-FFF2-40B4-BE49-F238E27FC236}">
                <a16:creationId xmlns:a16="http://schemas.microsoft.com/office/drawing/2014/main" id="{B99C03D5-36C9-4875-8EF2-B1FC8B04A8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1659773"/>
            <a:ext cx="4362450" cy="24955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49B39805-F4AC-47AF-97E9-6EC743FA55F4}"/>
              </a:ext>
            </a:extLst>
          </p:cNvPr>
          <p:cNvGraphicFramePr>
            <a:graphicFrameLocks noGrp="1"/>
          </p:cNvGraphicFramePr>
          <p:nvPr>
            <p:extLst>
              <p:ext uri="{D42A27DB-BD31-4B8C-83A1-F6EECF244321}">
                <p14:modId xmlns:p14="http://schemas.microsoft.com/office/powerpoint/2010/main" val="1664926715"/>
              </p:ext>
            </p:extLst>
          </p:nvPr>
        </p:nvGraphicFramePr>
        <p:xfrm>
          <a:off x="5263815" y="1845344"/>
          <a:ext cx="3314700" cy="1335405"/>
        </p:xfrm>
        <a:graphic>
          <a:graphicData uri="http://schemas.openxmlformats.org/drawingml/2006/table">
            <a:tbl>
              <a:tblPr/>
              <a:tblGrid>
                <a:gridCol w="3314700">
                  <a:extLst>
                    <a:ext uri="{9D8B030D-6E8A-4147-A177-3AD203B41FA5}">
                      <a16:colId xmlns:a16="http://schemas.microsoft.com/office/drawing/2014/main" val="3042509708"/>
                    </a:ext>
                  </a:extLst>
                </a:gridCol>
              </a:tblGrid>
              <a:tr h="333375">
                <a:tc>
                  <a:txBody>
                    <a:bodyPr/>
                    <a:lstStyle/>
                    <a:p>
                      <a:pPr algn="ctr" rtl="0" fontAlgn="t">
                        <a:spcBef>
                          <a:spcPts val="0"/>
                        </a:spcBef>
                        <a:spcAft>
                          <a:spcPts val="0"/>
                        </a:spcAft>
                      </a:pPr>
                      <a:r>
                        <a:rPr lang="en-US" sz="1400" b="1" i="0" u="sng" strike="noStrike" dirty="0">
                          <a:solidFill>
                            <a:schemeClr val="bg2"/>
                          </a:solidFill>
                          <a:effectLst/>
                          <a:latin typeface="Arial" panose="020B0604020202020204" pitchFamily="34" charset="0"/>
                        </a:rPr>
                        <a:t>Strong relationship</a:t>
                      </a:r>
                    </a:p>
                    <a:p>
                      <a:pPr algn="ctr" rtl="0" fontAlgn="t">
                        <a:spcBef>
                          <a:spcPts val="0"/>
                        </a:spcBef>
                        <a:spcAft>
                          <a:spcPts val="0"/>
                        </a:spcAft>
                      </a:pPr>
                      <a:endParaRPr lang="en-US" sz="1400" b="1" i="0" u="sng" strike="noStrike" dirty="0">
                        <a:solidFill>
                          <a:schemeClr val="bg2"/>
                        </a:solidFill>
                        <a:effectLst/>
                        <a:latin typeface="Arial" panose="020B0604020202020204" pitchFamily="34" charset="0"/>
                      </a:endParaRPr>
                    </a:p>
                    <a:p>
                      <a:pPr algn="ctr" rtl="0" fontAlgn="t">
                        <a:spcBef>
                          <a:spcPts val="0"/>
                        </a:spcBef>
                        <a:spcAft>
                          <a:spcPts val="0"/>
                        </a:spcAft>
                      </a:pPr>
                      <a:r>
                        <a:rPr lang="en-US" sz="1400" b="1" i="0" u="none" strike="noStrike" dirty="0">
                          <a:solidFill>
                            <a:schemeClr val="bg2"/>
                          </a:solidFill>
                          <a:effectLst/>
                          <a:latin typeface="Arial" panose="020B0604020202020204" pitchFamily="34" charset="0"/>
                        </a:rPr>
                        <a:t>Correlation : 0.87</a:t>
                      </a:r>
                      <a:endParaRPr lang="en-US" dirty="0">
                        <a:solidFill>
                          <a:schemeClr val="bg2"/>
                        </a:solidFill>
                        <a:effectLst/>
                      </a:endParaRPr>
                    </a:p>
                  </a:txBody>
                  <a:tcPr marL="95250" marR="95250" marT="95250" marB="95250">
                    <a:lnL>
                      <a:noFill/>
                    </a:lnL>
                    <a:lnR>
                      <a:noFill/>
                    </a:lnR>
                    <a:lnT>
                      <a:noFill/>
                    </a:lnT>
                    <a:lnB>
                      <a:noFill/>
                    </a:lnB>
                  </a:tcPr>
                </a:tc>
                <a:extLst>
                  <a:ext uri="{0D108BD9-81ED-4DB2-BD59-A6C34878D82A}">
                    <a16:rowId xmlns:a16="http://schemas.microsoft.com/office/drawing/2014/main" val="1122733440"/>
                  </a:ext>
                </a:extLst>
              </a:tr>
              <a:tr h="504825">
                <a:tc>
                  <a:txBody>
                    <a:bodyPr/>
                    <a:lstStyle/>
                    <a:p>
                      <a:pPr algn="ctr" fontAlgn="t"/>
                      <a:r>
                        <a:rPr lang="en-US" dirty="0">
                          <a:solidFill>
                            <a:schemeClr val="bg2"/>
                          </a:solidFill>
                          <a:effectLst/>
                        </a:rPr>
                        <a:t>Sales and revenue move together</a:t>
                      </a:r>
                    </a:p>
                  </a:txBody>
                  <a:tcPr marL="95250" marR="95250" marT="95250" marB="95250">
                    <a:lnL>
                      <a:noFill/>
                    </a:lnL>
                    <a:lnR>
                      <a:noFill/>
                    </a:lnR>
                    <a:lnT>
                      <a:noFill/>
                    </a:lnT>
                    <a:lnB>
                      <a:noFill/>
                    </a:lnB>
                  </a:tcPr>
                </a:tc>
                <a:extLst>
                  <a:ext uri="{0D108BD9-81ED-4DB2-BD59-A6C34878D82A}">
                    <a16:rowId xmlns:a16="http://schemas.microsoft.com/office/drawing/2014/main" val="491901883"/>
                  </a:ext>
                </a:extLst>
              </a:tr>
            </a:tbl>
          </a:graphicData>
        </a:graphic>
      </p:graphicFrame>
      <p:sp>
        <p:nvSpPr>
          <p:cNvPr id="6" name="Rectangle 3">
            <a:extLst>
              <a:ext uri="{FF2B5EF4-FFF2-40B4-BE49-F238E27FC236}">
                <a16:creationId xmlns:a16="http://schemas.microsoft.com/office/drawing/2014/main" id="{4AC95B35-F68A-49E9-9C50-B7758E1A9C2C}"/>
              </a:ext>
            </a:extLst>
          </p:cNvPr>
          <p:cNvSpPr>
            <a:spLocks noChangeArrowheads="1"/>
          </p:cNvSpPr>
          <p:nvPr/>
        </p:nvSpPr>
        <p:spPr bwMode="auto">
          <a:xfrm>
            <a:off x="2914650" y="13858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26911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dirty="0">
                <a:solidFill>
                  <a:schemeClr val="bg2"/>
                </a:solidFill>
              </a:rPr>
              <a:t>Correlation of </a:t>
            </a:r>
            <a:r>
              <a:rPr lang="en-US" dirty="0"/>
              <a:t>Revenue &amp; Visits </a:t>
            </a:r>
            <a:br>
              <a:rPr lang="en-US" dirty="0"/>
            </a:br>
            <a:br>
              <a:rPr lang="en-US" dirty="0"/>
            </a:br>
            <a:br>
              <a:rPr lang="en-US" dirty="0">
                <a:solidFill>
                  <a:schemeClr val="bg2"/>
                </a:solidFill>
              </a:rPr>
            </a:br>
            <a:br>
              <a:rPr lang="en-US" dirty="0">
                <a:solidFill>
                  <a:schemeClr val="bg2"/>
                </a:solidFill>
              </a:rPr>
            </a:br>
            <a:endParaRPr dirty="0">
              <a:solidFill>
                <a:schemeClr val="bg2"/>
              </a:solidFill>
            </a:endParaRPr>
          </a:p>
        </p:txBody>
      </p:sp>
      <p:sp>
        <p:nvSpPr>
          <p:cNvPr id="6" name="Rectangle 3">
            <a:extLst>
              <a:ext uri="{FF2B5EF4-FFF2-40B4-BE49-F238E27FC236}">
                <a16:creationId xmlns:a16="http://schemas.microsoft.com/office/drawing/2014/main" id="{4AC95B35-F68A-49E9-9C50-B7758E1A9C2C}"/>
              </a:ext>
            </a:extLst>
          </p:cNvPr>
          <p:cNvSpPr>
            <a:spLocks noChangeArrowheads="1"/>
          </p:cNvSpPr>
          <p:nvPr/>
        </p:nvSpPr>
        <p:spPr bwMode="auto">
          <a:xfrm>
            <a:off x="2914650" y="13858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2" name="Picture 2">
            <a:extLst>
              <a:ext uri="{FF2B5EF4-FFF2-40B4-BE49-F238E27FC236}">
                <a16:creationId xmlns:a16="http://schemas.microsoft.com/office/drawing/2014/main" id="{A40851B9-D07F-4ED8-8B22-B7145B0121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921" y="1683670"/>
            <a:ext cx="4591050" cy="23717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98E3191C-0CD9-48AE-B3FF-E6C5184C1D97}"/>
              </a:ext>
            </a:extLst>
          </p:cNvPr>
          <p:cNvGraphicFramePr>
            <a:graphicFrameLocks noGrp="1"/>
          </p:cNvGraphicFramePr>
          <p:nvPr>
            <p:extLst>
              <p:ext uri="{D42A27DB-BD31-4B8C-83A1-F6EECF244321}">
                <p14:modId xmlns:p14="http://schemas.microsoft.com/office/powerpoint/2010/main" val="4134792819"/>
              </p:ext>
            </p:extLst>
          </p:nvPr>
        </p:nvGraphicFramePr>
        <p:xfrm>
          <a:off x="5614354" y="1843088"/>
          <a:ext cx="3133725" cy="1859280"/>
        </p:xfrm>
        <a:graphic>
          <a:graphicData uri="http://schemas.openxmlformats.org/drawingml/2006/table">
            <a:tbl>
              <a:tblPr/>
              <a:tblGrid>
                <a:gridCol w="3133725">
                  <a:extLst>
                    <a:ext uri="{9D8B030D-6E8A-4147-A177-3AD203B41FA5}">
                      <a16:colId xmlns:a16="http://schemas.microsoft.com/office/drawing/2014/main" val="2091000842"/>
                    </a:ext>
                  </a:extLst>
                </a:gridCol>
              </a:tblGrid>
              <a:tr h="400050">
                <a:tc>
                  <a:txBody>
                    <a:bodyPr/>
                    <a:lstStyle/>
                    <a:p>
                      <a:pPr algn="ctr" rtl="0" fontAlgn="t">
                        <a:spcBef>
                          <a:spcPts val="0"/>
                        </a:spcBef>
                        <a:spcAft>
                          <a:spcPts val="0"/>
                        </a:spcAft>
                      </a:pPr>
                      <a:r>
                        <a:rPr lang="en-US" sz="1400" b="1" i="0" u="sng" strike="noStrike" dirty="0">
                          <a:solidFill>
                            <a:schemeClr val="bg2"/>
                          </a:solidFill>
                          <a:effectLst/>
                          <a:latin typeface="Arial" panose="020B0604020202020204" pitchFamily="34" charset="0"/>
                        </a:rPr>
                        <a:t>Low relationship</a:t>
                      </a:r>
                    </a:p>
                    <a:p>
                      <a:pPr algn="ctr" rtl="0" fontAlgn="t">
                        <a:spcBef>
                          <a:spcPts val="0"/>
                        </a:spcBef>
                        <a:spcAft>
                          <a:spcPts val="0"/>
                        </a:spcAft>
                      </a:pPr>
                      <a:endParaRPr lang="en-US" sz="1400" b="1" i="0" u="none" strike="noStrike" dirty="0">
                        <a:solidFill>
                          <a:schemeClr val="bg2"/>
                        </a:solidFill>
                        <a:effectLst/>
                        <a:latin typeface="Arial" panose="020B0604020202020204" pitchFamily="34" charset="0"/>
                      </a:endParaRPr>
                    </a:p>
                    <a:p>
                      <a:pPr algn="ctr" rtl="0" fontAlgn="t">
                        <a:spcBef>
                          <a:spcPts val="0"/>
                        </a:spcBef>
                        <a:spcAft>
                          <a:spcPts val="0"/>
                        </a:spcAft>
                      </a:pPr>
                      <a:r>
                        <a:rPr lang="en-US" sz="1400" b="1" i="0" u="none" strike="noStrike" dirty="0">
                          <a:solidFill>
                            <a:schemeClr val="bg2"/>
                          </a:solidFill>
                          <a:effectLst/>
                          <a:latin typeface="Arial" panose="020B0604020202020204" pitchFamily="34" charset="0"/>
                        </a:rPr>
                        <a:t>Correlation</a:t>
                      </a:r>
                      <a:r>
                        <a:rPr lang="en-US" sz="1400" b="0" i="0" u="none" strike="noStrike" dirty="0">
                          <a:solidFill>
                            <a:schemeClr val="bg2"/>
                          </a:solidFill>
                          <a:effectLst/>
                          <a:latin typeface="Arial" panose="020B0604020202020204" pitchFamily="34" charset="0"/>
                        </a:rPr>
                        <a:t> :</a:t>
                      </a:r>
                      <a:r>
                        <a:rPr lang="en-US" sz="1400" b="1" i="0" u="none" strike="noStrike" dirty="0">
                          <a:solidFill>
                            <a:schemeClr val="bg2"/>
                          </a:solidFill>
                          <a:effectLst/>
                          <a:latin typeface="Arial" panose="020B0604020202020204" pitchFamily="34" charset="0"/>
                        </a:rPr>
                        <a:t> - 0.06</a:t>
                      </a:r>
                      <a:endParaRPr lang="en-US" dirty="0">
                        <a:solidFill>
                          <a:schemeClr val="bg2"/>
                        </a:solidFill>
                        <a:effectLst/>
                      </a:endParaRPr>
                    </a:p>
                  </a:txBody>
                  <a:tcPr marL="95250" marR="95250" marT="95250" marB="95250">
                    <a:lnL>
                      <a:noFill/>
                    </a:lnL>
                    <a:lnR>
                      <a:noFill/>
                    </a:lnR>
                    <a:lnT>
                      <a:noFill/>
                    </a:lnT>
                    <a:lnB>
                      <a:noFill/>
                    </a:lnB>
                  </a:tcPr>
                </a:tc>
                <a:extLst>
                  <a:ext uri="{0D108BD9-81ED-4DB2-BD59-A6C34878D82A}">
                    <a16:rowId xmlns:a16="http://schemas.microsoft.com/office/drawing/2014/main" val="3666295087"/>
                  </a:ext>
                </a:extLst>
              </a:tr>
              <a:tr h="409575">
                <a:tc>
                  <a:txBody>
                    <a:bodyPr/>
                    <a:lstStyle/>
                    <a:p>
                      <a:pPr algn="ctr" fontAlgn="t"/>
                      <a:r>
                        <a:rPr lang="en-US" dirty="0">
                          <a:solidFill>
                            <a:schemeClr val="bg2"/>
                          </a:solidFill>
                          <a:effectLst/>
                        </a:rPr>
                        <a:t>Website visits did not drive sales</a:t>
                      </a:r>
                    </a:p>
                  </a:txBody>
                  <a:tcPr marL="95250" marR="95250" marT="95250" marB="95250">
                    <a:lnL>
                      <a:noFill/>
                    </a:lnL>
                    <a:lnR>
                      <a:noFill/>
                    </a:lnR>
                    <a:lnT>
                      <a:noFill/>
                    </a:lnT>
                    <a:lnB>
                      <a:noFill/>
                    </a:lnB>
                  </a:tcPr>
                </a:tc>
                <a:extLst>
                  <a:ext uri="{0D108BD9-81ED-4DB2-BD59-A6C34878D82A}">
                    <a16:rowId xmlns:a16="http://schemas.microsoft.com/office/drawing/2014/main" val="3193584117"/>
                  </a:ext>
                </a:extLst>
              </a:tr>
              <a:tr h="619125">
                <a:tc>
                  <a:txBody>
                    <a:bodyPr/>
                    <a:lstStyle/>
                    <a:p>
                      <a:pPr rtl="0" fontAlgn="t">
                        <a:spcBef>
                          <a:spcPts val="0"/>
                        </a:spcBef>
                        <a:spcAft>
                          <a:spcPts val="0"/>
                        </a:spcAft>
                      </a:pPr>
                      <a:endParaRPr lang="en-US" dirty="0">
                        <a:solidFill>
                          <a:schemeClr val="bg2"/>
                        </a:solidFill>
                        <a:effectLst/>
                      </a:endParaRPr>
                    </a:p>
                  </a:txBody>
                  <a:tcPr marL="95250" marR="95250" marT="95250" marB="95250">
                    <a:lnL>
                      <a:noFill/>
                    </a:lnL>
                    <a:lnR>
                      <a:noFill/>
                    </a:lnR>
                    <a:lnT>
                      <a:noFill/>
                    </a:lnT>
                    <a:lnB>
                      <a:noFill/>
                    </a:lnB>
                  </a:tcPr>
                </a:tc>
                <a:extLst>
                  <a:ext uri="{0D108BD9-81ED-4DB2-BD59-A6C34878D82A}">
                    <a16:rowId xmlns:a16="http://schemas.microsoft.com/office/drawing/2014/main" val="3314791854"/>
                  </a:ext>
                </a:extLst>
              </a:tr>
            </a:tbl>
          </a:graphicData>
        </a:graphic>
      </p:graphicFrame>
      <p:sp>
        <p:nvSpPr>
          <p:cNvPr id="3" name="Rectangle 3">
            <a:extLst>
              <a:ext uri="{FF2B5EF4-FFF2-40B4-BE49-F238E27FC236}">
                <a16:creationId xmlns:a16="http://schemas.microsoft.com/office/drawing/2014/main" id="{09951D0D-77BD-4D0F-97CD-5AE8BAAC5F1A}"/>
              </a:ext>
            </a:extLst>
          </p:cNvPr>
          <p:cNvSpPr>
            <a:spLocks noChangeArrowheads="1"/>
          </p:cNvSpPr>
          <p:nvPr/>
        </p:nvSpPr>
        <p:spPr bwMode="auto">
          <a:xfrm>
            <a:off x="5614355" y="145105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35045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dirty="0">
                <a:solidFill>
                  <a:schemeClr val="bg2"/>
                </a:solidFill>
              </a:rPr>
              <a:t>Data Conclusions </a:t>
            </a:r>
            <a:br>
              <a:rPr lang="en-US" dirty="0">
                <a:solidFill>
                  <a:schemeClr val="bg2"/>
                </a:solidFill>
              </a:rPr>
            </a:br>
            <a:br>
              <a:rPr lang="en-US" dirty="0">
                <a:solidFill>
                  <a:schemeClr val="bg2"/>
                </a:solidFill>
              </a:rPr>
            </a:br>
            <a:endParaRPr dirty="0">
              <a:solidFill>
                <a:schemeClr val="bg2"/>
              </a:solidFill>
            </a:endParaRPr>
          </a:p>
        </p:txBody>
      </p:sp>
      <p:sp>
        <p:nvSpPr>
          <p:cNvPr id="10" name="Google Shape;81;p17">
            <a:extLst>
              <a:ext uri="{FF2B5EF4-FFF2-40B4-BE49-F238E27FC236}">
                <a16:creationId xmlns:a16="http://schemas.microsoft.com/office/drawing/2014/main" id="{41D2F27B-A154-47C7-BDF1-9E6C2335C725}"/>
              </a:ext>
            </a:extLst>
          </p:cNvPr>
          <p:cNvSpPr txBox="1">
            <a:spLocks noGrp="1"/>
          </p:cNvSpPr>
          <p:nvPr>
            <p:ph type="body" idx="1"/>
          </p:nvPr>
        </p:nvSpPr>
        <p:spPr>
          <a:xfrm>
            <a:off x="6102808" y="2367446"/>
            <a:ext cx="1955131" cy="954107"/>
          </a:xfrm>
          <a:prstGeom prst="rect">
            <a:avLst/>
          </a:prstGeom>
        </p:spPr>
        <p:txBody>
          <a:bodyPr spcFirstLastPara="1" wrap="square" lIns="91425" tIns="91425" rIns="91425" bIns="91425" anchor="t" anchorCtr="0">
            <a:noAutofit/>
          </a:bodyPr>
          <a:lstStyle/>
          <a:p>
            <a:pPr marL="114300" indent="0" algn="ctr" fontAlgn="base">
              <a:buNone/>
            </a:pPr>
            <a:r>
              <a:rPr lang="en-US" sz="1400" dirty="0"/>
              <a:t>Lowest totals in post promo period</a:t>
            </a:r>
          </a:p>
        </p:txBody>
      </p:sp>
      <p:pic>
        <p:nvPicPr>
          <p:cNvPr id="5" name="Graphic 4" descr="Internet">
            <a:extLst>
              <a:ext uri="{FF2B5EF4-FFF2-40B4-BE49-F238E27FC236}">
                <a16:creationId xmlns:a16="http://schemas.microsoft.com/office/drawing/2014/main" id="{34E24B2C-F2E8-47C6-9B50-6C01EA60E1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41261" y="1356972"/>
            <a:ext cx="993814" cy="993814"/>
          </a:xfrm>
          <a:prstGeom prst="rect">
            <a:avLst/>
          </a:prstGeom>
        </p:spPr>
      </p:pic>
      <p:sp>
        <p:nvSpPr>
          <p:cNvPr id="6" name="TextBox 5">
            <a:extLst>
              <a:ext uri="{FF2B5EF4-FFF2-40B4-BE49-F238E27FC236}">
                <a16:creationId xmlns:a16="http://schemas.microsoft.com/office/drawing/2014/main" id="{41B0F52F-B0CF-4E61-801E-91723860D924}"/>
              </a:ext>
            </a:extLst>
          </p:cNvPr>
          <p:cNvSpPr txBox="1"/>
          <p:nvPr/>
        </p:nvSpPr>
        <p:spPr>
          <a:xfrm>
            <a:off x="1088265" y="2264550"/>
            <a:ext cx="1299806" cy="954107"/>
          </a:xfrm>
          <a:prstGeom prst="rect">
            <a:avLst/>
          </a:prstGeom>
          <a:noFill/>
        </p:spPr>
        <p:txBody>
          <a:bodyPr wrap="square" rtlCol="0">
            <a:spAutoFit/>
          </a:bodyPr>
          <a:lstStyle/>
          <a:p>
            <a:pPr algn="ctr"/>
            <a:r>
              <a:rPr lang="en-US" dirty="0">
                <a:solidFill>
                  <a:schemeClr val="bg2"/>
                </a:solidFill>
              </a:rPr>
              <a:t>Generated 3x total &amp; unique visits during promo</a:t>
            </a:r>
          </a:p>
        </p:txBody>
      </p:sp>
      <p:sp>
        <p:nvSpPr>
          <p:cNvPr id="9" name="Rectangle 8">
            <a:extLst>
              <a:ext uri="{FF2B5EF4-FFF2-40B4-BE49-F238E27FC236}">
                <a16:creationId xmlns:a16="http://schemas.microsoft.com/office/drawing/2014/main" id="{ADD7EFBF-7CCB-4728-9D17-715462DECE7A}"/>
              </a:ext>
            </a:extLst>
          </p:cNvPr>
          <p:cNvSpPr/>
          <p:nvPr/>
        </p:nvSpPr>
        <p:spPr>
          <a:xfrm>
            <a:off x="3419976" y="2311079"/>
            <a:ext cx="1955131" cy="523220"/>
          </a:xfrm>
          <a:prstGeom prst="rect">
            <a:avLst/>
          </a:prstGeom>
        </p:spPr>
        <p:txBody>
          <a:bodyPr wrap="square">
            <a:spAutoFit/>
          </a:bodyPr>
          <a:lstStyle/>
          <a:p>
            <a:pPr algn="ctr" fontAlgn="base"/>
            <a:r>
              <a:rPr lang="en-US" dirty="0">
                <a:solidFill>
                  <a:schemeClr val="bg2"/>
                </a:solidFill>
              </a:rPr>
              <a:t>Low conversion rate in promo period</a:t>
            </a:r>
          </a:p>
        </p:txBody>
      </p:sp>
      <p:pic>
        <p:nvPicPr>
          <p:cNvPr id="12" name="Graphic 11" descr="Downward trend">
            <a:extLst>
              <a:ext uri="{FF2B5EF4-FFF2-40B4-BE49-F238E27FC236}">
                <a16:creationId xmlns:a16="http://schemas.microsoft.com/office/drawing/2014/main" id="{F2E0886C-8A7C-4E91-BCBE-D6435740C43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23174" y="1442845"/>
            <a:ext cx="914400" cy="914400"/>
          </a:xfrm>
          <a:prstGeom prst="rect">
            <a:avLst/>
          </a:prstGeom>
        </p:spPr>
      </p:pic>
      <p:pic>
        <p:nvPicPr>
          <p:cNvPr id="14" name="Graphic 13" descr="Head with gears">
            <a:extLst>
              <a:ext uri="{FF2B5EF4-FFF2-40B4-BE49-F238E27FC236}">
                <a16:creationId xmlns:a16="http://schemas.microsoft.com/office/drawing/2014/main" id="{EF8A791C-F635-46E3-8074-C673CCEC56A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40341" y="1396679"/>
            <a:ext cx="914400" cy="914400"/>
          </a:xfrm>
          <a:prstGeom prst="rect">
            <a:avLst/>
          </a:prstGeom>
        </p:spPr>
      </p:pic>
      <p:pic>
        <p:nvPicPr>
          <p:cNvPr id="16" name="Graphic 15" descr="Questions">
            <a:extLst>
              <a:ext uri="{FF2B5EF4-FFF2-40B4-BE49-F238E27FC236}">
                <a16:creationId xmlns:a16="http://schemas.microsoft.com/office/drawing/2014/main" id="{45DA0EEF-D745-422F-8677-B3EF1AC084D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940341" y="3319956"/>
            <a:ext cx="914400" cy="914400"/>
          </a:xfrm>
          <a:prstGeom prst="rect">
            <a:avLst/>
          </a:prstGeom>
        </p:spPr>
      </p:pic>
      <p:sp>
        <p:nvSpPr>
          <p:cNvPr id="18" name="Rectangle 17">
            <a:extLst>
              <a:ext uri="{FF2B5EF4-FFF2-40B4-BE49-F238E27FC236}">
                <a16:creationId xmlns:a16="http://schemas.microsoft.com/office/drawing/2014/main" id="{E77BBE90-B00D-42C6-A0D0-266F44E83A3D}"/>
              </a:ext>
            </a:extLst>
          </p:cNvPr>
          <p:cNvSpPr/>
          <p:nvPr/>
        </p:nvSpPr>
        <p:spPr>
          <a:xfrm>
            <a:off x="2904023" y="4234356"/>
            <a:ext cx="2987036" cy="523220"/>
          </a:xfrm>
          <a:prstGeom prst="rect">
            <a:avLst/>
          </a:prstGeom>
        </p:spPr>
        <p:txBody>
          <a:bodyPr wrap="square">
            <a:spAutoFit/>
          </a:bodyPr>
          <a:lstStyle/>
          <a:p>
            <a:pPr algn="ctr" fontAlgn="base"/>
            <a:r>
              <a:rPr lang="en-US" dirty="0">
                <a:solidFill>
                  <a:schemeClr val="bg2"/>
                </a:solidFill>
              </a:rPr>
              <a:t>Negative correlation between number of visits to actual profits</a:t>
            </a:r>
          </a:p>
        </p:txBody>
      </p:sp>
    </p:spTree>
    <p:extLst>
      <p:ext uri="{BB962C8B-B14F-4D97-AF65-F5344CB8AC3E}">
        <p14:creationId xmlns:p14="http://schemas.microsoft.com/office/powerpoint/2010/main" val="484325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3A07F-2BD4-43F3-8A99-753D2B854C73}"/>
              </a:ext>
            </a:extLst>
          </p:cNvPr>
          <p:cNvSpPr>
            <a:spLocks noGrp="1"/>
          </p:cNvSpPr>
          <p:nvPr>
            <p:ph type="title"/>
          </p:nvPr>
        </p:nvSpPr>
        <p:spPr/>
        <p:txBody>
          <a:bodyPr/>
          <a:lstStyle/>
          <a:p>
            <a:r>
              <a:rPr lang="en-US" dirty="0">
                <a:solidFill>
                  <a:schemeClr val="bg2"/>
                </a:solidFill>
              </a:rPr>
              <a:t>Data Conclusion</a:t>
            </a:r>
          </a:p>
        </p:txBody>
      </p:sp>
      <p:pic>
        <p:nvPicPr>
          <p:cNvPr id="5" name="Picture 4">
            <a:extLst>
              <a:ext uri="{FF2B5EF4-FFF2-40B4-BE49-F238E27FC236}">
                <a16:creationId xmlns:a16="http://schemas.microsoft.com/office/drawing/2014/main" id="{1B559021-B5A2-4B1E-8502-6B2DAA3A4088}"/>
              </a:ext>
            </a:extLst>
          </p:cNvPr>
          <p:cNvPicPr>
            <a:picLocks noChangeAspect="1"/>
          </p:cNvPicPr>
          <p:nvPr/>
        </p:nvPicPr>
        <p:blipFill>
          <a:blip r:embed="rId3"/>
          <a:stretch>
            <a:fillRect/>
          </a:stretch>
        </p:blipFill>
        <p:spPr>
          <a:xfrm>
            <a:off x="2754340" y="2040325"/>
            <a:ext cx="3635320" cy="2967478"/>
          </a:xfrm>
          <a:prstGeom prst="rect">
            <a:avLst/>
          </a:prstGeom>
        </p:spPr>
      </p:pic>
      <p:pic>
        <p:nvPicPr>
          <p:cNvPr id="6" name="Picture 5">
            <a:extLst>
              <a:ext uri="{FF2B5EF4-FFF2-40B4-BE49-F238E27FC236}">
                <a16:creationId xmlns:a16="http://schemas.microsoft.com/office/drawing/2014/main" id="{992109A1-1B69-4A7C-8AEE-3B2448C74CEC}"/>
              </a:ext>
            </a:extLst>
          </p:cNvPr>
          <p:cNvPicPr>
            <a:picLocks noChangeAspect="1"/>
          </p:cNvPicPr>
          <p:nvPr/>
        </p:nvPicPr>
        <p:blipFill>
          <a:blip r:embed="rId4"/>
          <a:stretch>
            <a:fillRect/>
          </a:stretch>
        </p:blipFill>
        <p:spPr>
          <a:xfrm>
            <a:off x="1636295" y="1096074"/>
            <a:ext cx="5871410" cy="841838"/>
          </a:xfrm>
          <a:prstGeom prst="rect">
            <a:avLst/>
          </a:prstGeom>
        </p:spPr>
      </p:pic>
    </p:spTree>
    <p:extLst>
      <p:ext uri="{BB962C8B-B14F-4D97-AF65-F5344CB8AC3E}">
        <p14:creationId xmlns:p14="http://schemas.microsoft.com/office/powerpoint/2010/main" val="36165036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1917</TotalTime>
  <Words>725</Words>
  <Application>Microsoft Office PowerPoint</Application>
  <PresentationFormat>On-screen Show (16:9)</PresentationFormat>
  <Paragraphs>82</Paragraphs>
  <Slides>18</Slides>
  <Notes>17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18</vt:i4>
      </vt:variant>
    </vt:vector>
  </HeadingPairs>
  <TitlesOfParts>
    <vt:vector size="20" baseType="lpstr">
      <vt:lpstr>Arial</vt:lpstr>
      <vt:lpstr>Simple Light</vt:lpstr>
      <vt:lpstr>QUALITY ALLOY STRATEGY</vt:lpstr>
      <vt:lpstr>Company Overview</vt:lpstr>
      <vt:lpstr>Problem Statement</vt:lpstr>
      <vt:lpstr>Industry Analysis</vt:lpstr>
      <vt:lpstr>Means over the Four Periods   </vt:lpstr>
      <vt:lpstr>Correlation of Revenue &amp; Pounds Sold  </vt:lpstr>
      <vt:lpstr>Correlation of Revenue &amp; Visits     </vt:lpstr>
      <vt:lpstr>Data Conclusions   </vt:lpstr>
      <vt:lpstr>Data Conclusion</vt:lpstr>
      <vt:lpstr>Business Insights   </vt:lpstr>
      <vt:lpstr>Business Insights   </vt:lpstr>
      <vt:lpstr>Recommendations</vt:lpstr>
      <vt:lpstr>APPENDIX</vt:lpstr>
      <vt:lpstr>Unique Visits &amp; Revenues over time</vt:lpstr>
      <vt:lpstr>Unique Profits &amp; Pounds sold over time</vt:lpstr>
      <vt:lpstr>Summary of Initial, Promo &amp; Post – Promo Periods  </vt:lpstr>
      <vt:lpstr>Modelling Data</vt:lpstr>
      <vt:lpstr>Findings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ALLOY BUSINESS CASE</dc:title>
  <cp:lastModifiedBy>Area Galura</cp:lastModifiedBy>
  <cp:revision>53</cp:revision>
  <dcterms:modified xsi:type="dcterms:W3CDTF">2019-11-25T06:28:27Z</dcterms:modified>
</cp:coreProperties>
</file>