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388" r:id="rId3"/>
    <p:sldId id="390" r:id="rId5"/>
    <p:sldId id="408" r:id="rId6"/>
    <p:sldId id="391" r:id="rId7"/>
    <p:sldId id="392" r:id="rId8"/>
    <p:sldId id="395" r:id="rId9"/>
    <p:sldId id="397" r:id="rId10"/>
    <p:sldId id="398" r:id="rId11"/>
    <p:sldId id="399" r:id="rId12"/>
    <p:sldId id="401" r:id="rId13"/>
    <p:sldId id="403" r:id="rId14"/>
    <p:sldId id="404" r:id="rId15"/>
    <p:sldId id="405" r:id="rId16"/>
    <p:sldId id="406" r:id="rId17"/>
    <p:sldId id="409" r:id="rId18"/>
    <p:sldId id="358" r:id="rId19"/>
    <p:sldId id="359" r:id="rId20"/>
    <p:sldId id="360" r:id="rId21"/>
    <p:sldId id="368" r:id="rId22"/>
    <p:sldId id="380" r:id="rId23"/>
    <p:sldId id="382" r:id="rId24"/>
    <p:sldId id="381" r:id="rId25"/>
    <p:sldId id="362" r:id="rId26"/>
    <p:sldId id="413" r:id="rId27"/>
    <p:sldId id="412" r:id="rId28"/>
    <p:sldId id="433" r:id="rId29"/>
    <p:sldId id="434" r:id="rId30"/>
    <p:sldId id="411" r:id="rId31"/>
    <p:sldId id="410" r:id="rId32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B33"/>
    <a:srgbClr val="48A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378" y="39"/>
      </p:cViewPr>
      <p:guideLst>
        <p:guide orient="horz" pos="2859"/>
        <p:guide pos="22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585e5a41e_0_0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585e5a41e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585e5a41e_0_253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585e5a41e_0_2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585e5a41e_0_27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6585e5a41e_0_2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585e5a41e_0_253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585e5a41e_0_2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4" name="Google Shape;244;p2:notes"/>
          <p:cNvSpPr/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585e5a41e_0_321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6585e5a41e_0_3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6585e5a41e_0_428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6585e5a41e_0_4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585e5a41e_0_253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585e5a41e_0_2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/>
          <p:nvPr>
            <p:ph type="sldImg" idx="2"/>
          </p:nvPr>
        </p:nvSpPr>
        <p:spPr>
          <a:xfrm>
            <a:off x="381708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wo Content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ctrTitle"/>
          </p:nvPr>
        </p:nvSpPr>
        <p:spPr>
          <a:xfrm>
            <a:off x="1371649" y="3195837"/>
            <a:ext cx="15545341" cy="220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type="subTitle" idx="1"/>
          </p:nvPr>
        </p:nvSpPr>
        <p:spPr>
          <a:xfrm>
            <a:off x="2743297" y="5829661"/>
            <a:ext cx="12802044" cy="2629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257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ct val="225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ct val="193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type="dt" idx="10"/>
          </p:nvPr>
        </p:nvSpPr>
        <p:spPr>
          <a:xfrm>
            <a:off x="914435" y="9535116"/>
            <a:ext cx="4267347" cy="54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type="ftr" idx="11"/>
          </p:nvPr>
        </p:nvSpPr>
        <p:spPr>
          <a:xfrm>
            <a:off x="6248618" y="9535116"/>
            <a:ext cx="5791402" cy="54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type="sldNum" idx="12"/>
          </p:nvPr>
        </p:nvSpPr>
        <p:spPr>
          <a:xfrm>
            <a:off x="13106858" y="9535116"/>
            <a:ext cx="4267347" cy="54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45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9600" b="1" i="0" u="none" strike="noStrike" cap="none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ture3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2084070"/>
            <a:ext cx="13035915" cy="8202930"/>
          </a:xfrm>
          <a:prstGeom prst="rect">
            <a:avLst/>
          </a:prstGeom>
        </p:spPr>
      </p:pic>
      <p:sp>
        <p:nvSpPr>
          <p:cNvPr id="138" name="Google Shape;138;g26585e5a41e_0_0"/>
          <p:cNvSpPr txBox="1"/>
          <p:nvPr>
            <p:ph type="ctrTitle"/>
          </p:nvPr>
        </p:nvSpPr>
        <p:spPr>
          <a:xfrm>
            <a:off x="914288" y="3386242"/>
            <a:ext cx="11207633" cy="2935675"/>
          </a:xfrm>
          <a:prstGeom prst="rect">
            <a:avLst/>
          </a:prstGeom>
        </p:spPr>
        <p:txBody>
          <a:bodyPr spcFirstLastPara="1" wrap="square" lIns="182804" tIns="91377" rIns="182804" bIns="91377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Algoritma &amp; </a:t>
            </a:r>
            <a:br>
              <a:rPr lang="en-US" sz="66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US" sz="66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Pemprograman Dasar</a:t>
            </a:r>
            <a:br>
              <a:rPr lang="en-US" sz="66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US" sz="66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Javascript 3</a:t>
            </a:r>
            <a:endParaRPr lang="en-US" sz="6600" b="1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39" name="Google Shape;139;g26585e5a41e_0_0"/>
          <p:cNvSpPr txBox="1"/>
          <p:nvPr>
            <p:ph type="subTitle" idx="1"/>
          </p:nvPr>
        </p:nvSpPr>
        <p:spPr>
          <a:xfrm>
            <a:off x="914400" y="7325360"/>
            <a:ext cx="9576435" cy="908685"/>
          </a:xfrm>
          <a:prstGeom prst="rect">
            <a:avLst/>
          </a:prstGeom>
        </p:spPr>
        <p:txBody>
          <a:bodyPr spcFirstLastPara="1" wrap="square" lIns="182804" tIns="91377" rIns="182804" bIns="91377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Batch 17</a:t>
            </a:r>
            <a:r>
              <a:rPr lang="en-US" sz="3200">
                <a:solidFill>
                  <a:schemeClr val="lt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| Bootcamp Frontend Developer</a:t>
            </a:r>
            <a:endParaRPr lang="en-US" sz="3200">
              <a:solidFill>
                <a:schemeClr val="lt1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40" name="Google Shape;140;g26585e5a41e_0_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g26585e5a41e_0_0"/>
          <p:cNvCxnSpPr/>
          <p:nvPr/>
        </p:nvCxnSpPr>
        <p:spPr>
          <a:xfrm>
            <a:off x="1087186" y="8865126"/>
            <a:ext cx="786585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g26585e5a41e_0_0"/>
          <p:cNvSpPr/>
          <p:nvPr/>
        </p:nvSpPr>
        <p:spPr>
          <a:xfrm>
            <a:off x="2288923" y="8742791"/>
            <a:ext cx="1223098" cy="245939"/>
          </a:xfrm>
          <a:prstGeom prst="roundRect">
            <a:avLst>
              <a:gd name="adj" fmla="val 50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6585e5a41e_0_0"/>
          <p:cNvSpPr/>
          <p:nvPr/>
        </p:nvSpPr>
        <p:spPr>
          <a:xfrm rot="-1974178">
            <a:off x="11125067" y="4655712"/>
            <a:ext cx="2240537" cy="2240537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Picture2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085" y="5860415"/>
            <a:ext cx="5891530" cy="4426585"/>
          </a:xfrm>
          <a:prstGeom prst="rect">
            <a:avLst/>
          </a:prstGeom>
        </p:spPr>
      </p:pic>
      <p:sp>
        <p:nvSpPr>
          <p:cNvPr id="3" name="Google Shape;139;g26585e5a41e_0_0"/>
          <p:cNvSpPr txBox="1"/>
          <p:nvPr/>
        </p:nvSpPr>
        <p:spPr>
          <a:xfrm>
            <a:off x="914400" y="9237345"/>
            <a:ext cx="4081780" cy="720090"/>
          </a:xfrm>
          <a:prstGeom prst="rect">
            <a:avLst/>
          </a:prstGeom>
          <a:noFill/>
          <a:ln>
            <a:noFill/>
          </a:ln>
        </p:spPr>
        <p:txBody>
          <a:bodyPr wrap="square" lIns="182804" tIns="91377" rIns="182804" bIns="91377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ct val="2570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 panose="020B0604020202020204"/>
              <a:buNone/>
              <a:defRPr sz="9600" b="1" i="0" u="none" strike="noStrike" cap="none">
                <a:solidFill>
                  <a:srgbClr val="888888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ct val="225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ct val="193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ct val="16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by: tapri andi</a:t>
            </a:r>
            <a:endParaRPr lang="en-US" sz="2000" b="1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375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Percabangan </a:t>
            </a:r>
            <a:r>
              <a:rPr lang="en-US" sz="44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</a:t>
            </a: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switch case</a:t>
            </a:r>
            <a:endParaRPr sz="7200" b="1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Screenshot 2023-08-16 at 14.06.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30" y="2995930"/>
            <a:ext cx="7474585" cy="6407785"/>
          </a:xfrm>
          <a:prstGeom prst="rect">
            <a:avLst/>
          </a:prstGeom>
        </p:spPr>
      </p:pic>
      <p:pic>
        <p:nvPicPr>
          <p:cNvPr id="3" name="Picture 2" descr="Screenshot 2023-08-16 at 14.09.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475" y="2995930"/>
            <a:ext cx="7253605" cy="6380480"/>
          </a:xfrm>
          <a:prstGeom prst="rect">
            <a:avLst/>
          </a:prstGeom>
        </p:spPr>
      </p:pic>
      <p:sp>
        <p:nvSpPr>
          <p:cNvPr id="4" name="Google Shape;71;p3"/>
          <p:cNvSpPr txBox="1"/>
          <p:nvPr/>
        </p:nvSpPr>
        <p:spPr>
          <a:xfrm>
            <a:off x="1357630" y="2055495"/>
            <a:ext cx="3152140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Number case</a:t>
            </a:r>
            <a:endParaRPr lang="en-US" sz="3200" b="1" i="1" u="none" strike="noStrike" cap="none" dirty="0">
              <a:solidFill>
                <a:schemeClr val="accent6"/>
              </a:solidFill>
              <a:latin typeface="Arial Bold Italic" panose="020B0604020202020204" charset="0"/>
              <a:ea typeface="Trebuchet MS" panose="020B0603020202020204"/>
              <a:cs typeface="Arial Bold Italic" panose="020B0604020202020204" charset="0"/>
              <a:sym typeface="Trebuchet MS" panose="020B0603020202020204"/>
            </a:endParaRPr>
          </a:p>
        </p:txBody>
      </p:sp>
      <p:sp>
        <p:nvSpPr>
          <p:cNvPr id="6" name="Google Shape;71;p3"/>
          <p:cNvSpPr txBox="1"/>
          <p:nvPr/>
        </p:nvSpPr>
        <p:spPr>
          <a:xfrm>
            <a:off x="9515475" y="2055495"/>
            <a:ext cx="2410460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String case</a:t>
            </a:r>
            <a:endParaRPr lang="en-US" sz="3200" b="1" i="1" u="none" strike="noStrike" cap="none" dirty="0">
              <a:solidFill>
                <a:schemeClr val="accent6"/>
              </a:solidFill>
              <a:latin typeface="Arial Bold Italic" panose="020B0604020202020204" charset="0"/>
              <a:ea typeface="Trebuchet MS" panose="020B0603020202020204"/>
              <a:cs typeface="Arial Bold Italic" panose="020B0604020202020204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Screenshot 2023-08-16 at 14.12.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30" y="2306955"/>
            <a:ext cx="7662545" cy="7014210"/>
          </a:xfrm>
          <a:prstGeom prst="rect">
            <a:avLst/>
          </a:prstGeom>
        </p:spPr>
      </p:pic>
      <p:sp>
        <p:nvSpPr>
          <p:cNvPr id="5" name="Google Shape;71;p3"/>
          <p:cNvSpPr txBox="1"/>
          <p:nvPr/>
        </p:nvSpPr>
        <p:spPr>
          <a:xfrm>
            <a:off x="10121265" y="4029710"/>
            <a:ext cx="3987800" cy="222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Nested case</a:t>
            </a:r>
            <a:endParaRPr lang="en-US" sz="3200" b="1" i="0" u="none" strike="noStrike" cap="none" dirty="0">
              <a:solidFill>
                <a:schemeClr val="dk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u="none" strike="noStrike" cap="none" dirty="0">
                <a:solidFill>
                  <a:schemeClr val="tx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Hasil keluaran adalah </a:t>
            </a:r>
            <a:r>
              <a:rPr lang="en-US" sz="3200" b="1" u="none" strike="noStrike" cap="none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Hari Kerja</a:t>
            </a:r>
            <a:endParaRPr lang="en-US" sz="3200" b="1" u="none" strike="noStrike" cap="none" dirty="0">
              <a:solidFill>
                <a:schemeClr val="accent6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</p:txBody>
      </p:sp>
      <p:sp>
        <p:nvSpPr>
          <p:cNvPr id="7" name="Google Shape;194;g26585e5a41e_0_267"/>
          <p:cNvSpPr txBox="1"/>
          <p:nvPr/>
        </p:nvSpPr>
        <p:spPr>
          <a:xfrm>
            <a:off x="8375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Percabangan </a:t>
            </a:r>
            <a:r>
              <a:rPr lang="en-US" sz="44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</a:t>
            </a: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switch case</a:t>
            </a:r>
            <a:endParaRPr sz="7200" b="1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4;g26585e5a41e_0_267"/>
          <p:cNvSpPr txBox="1"/>
          <p:nvPr/>
        </p:nvSpPr>
        <p:spPr>
          <a:xfrm>
            <a:off x="8375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Percabangan </a:t>
            </a:r>
            <a:r>
              <a:rPr lang="en-US" sz="44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</a:t>
            </a: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ternary</a:t>
            </a:r>
            <a:endParaRPr sz="7200" b="1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110615" y="2179320"/>
            <a:ext cx="11581130" cy="148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Percabangan </a:t>
            </a:r>
            <a:r>
              <a:rPr lang="en-US" sz="3200" b="1" i="1" u="none" strike="noStrike" cap="none" dirty="0">
                <a:solidFill>
                  <a:schemeClr val="accent6"/>
                </a:solidFill>
                <a:latin typeface="Arial Bold Italic" panose="020B0604020202020204" charset="0"/>
                <a:ea typeface="Trebuchet MS" panose="020B0603020202020204"/>
                <a:cs typeface="Arial Bold Italic" panose="020B0604020202020204" charset="0"/>
                <a:sym typeface="Trebuchet MS" panose="020B0603020202020204"/>
              </a:rPr>
              <a:t>operator-ternary</a:t>
            </a: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merupakan bentuk lain dari percabangan </a:t>
            </a:r>
            <a:r>
              <a:rPr lang="en-US" sz="3200" b="1" i="1" u="none" strike="noStrike" cap="none" dirty="0">
                <a:solidFill>
                  <a:schemeClr val="accent6"/>
                </a:solidFill>
                <a:latin typeface="Arial Bold Italic" panose="020B0604020202020204" charset="0"/>
                <a:ea typeface="Trebuchet MS" panose="020B0603020202020204"/>
                <a:cs typeface="Arial Bold Italic" panose="020B0604020202020204" charset="0"/>
                <a:sym typeface="Trebuchet MS" panose="020B0603020202020204"/>
              </a:rPr>
              <a:t>if/else</a:t>
            </a:r>
            <a:endParaRPr lang="en-US" sz="3200" b="1" i="1" u="none" strike="noStrike" cap="none" dirty="0">
              <a:solidFill>
                <a:schemeClr val="accent6"/>
              </a:solidFill>
              <a:latin typeface="Arial Bold Italic" panose="020B0604020202020204" charset="0"/>
              <a:ea typeface="Trebuchet MS" panose="020B0603020202020204"/>
              <a:cs typeface="Arial Bold Italic" panose="020B0604020202020204" charset="0"/>
              <a:sym typeface="Trebuchet MS" panose="020B0603020202020204"/>
            </a:endParaRPr>
          </a:p>
        </p:txBody>
      </p:sp>
      <p:sp>
        <p:nvSpPr>
          <p:cNvPr id="2" name="Google Shape;71;p3"/>
          <p:cNvSpPr txBox="1"/>
          <p:nvPr/>
        </p:nvSpPr>
        <p:spPr>
          <a:xfrm>
            <a:off x="1451610" y="4508500"/>
            <a:ext cx="5372735" cy="2597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Operator </a:t>
            </a:r>
            <a:r>
              <a:rPr lang="en-US" sz="2800" b="1" i="0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?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 menampung hasil jika kondisi terpenuhi</a:t>
            </a:r>
            <a:endParaRPr lang="en-US" sz="2800" i="0" u="none" strike="noStrike" cap="none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Operator  </a:t>
            </a:r>
            <a:r>
              <a:rPr lang="en-US" sz="28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:</a:t>
            </a:r>
            <a:r>
              <a:rPr lang="en-US" sz="28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 menampung hasil jika kondisi tidak terpenuhi</a:t>
            </a:r>
            <a:endParaRPr lang="en-US" sz="2800" i="0" u="none" strike="noStrike" cap="none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</p:txBody>
      </p:sp>
      <p:pic>
        <p:nvPicPr>
          <p:cNvPr id="4" name="Picture 3" descr="Screenshot 2023-08-16 at 14.34.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0" y="4211955"/>
            <a:ext cx="9946640" cy="38119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4;g26585e5a41e_0_267"/>
          <p:cNvSpPr txBox="1"/>
          <p:nvPr/>
        </p:nvSpPr>
        <p:spPr>
          <a:xfrm>
            <a:off x="8375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Percabangan </a:t>
            </a:r>
            <a:r>
              <a:rPr lang="en-US" sz="44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</a:t>
            </a: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nested</a:t>
            </a:r>
            <a:endParaRPr sz="7200" b="1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" name="Google Shape;71;p3"/>
          <p:cNvSpPr txBox="1"/>
          <p:nvPr/>
        </p:nvSpPr>
        <p:spPr>
          <a:xfrm>
            <a:off x="856615" y="1979295"/>
            <a:ext cx="11581130" cy="148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Percabangan </a:t>
            </a:r>
            <a:r>
              <a:rPr lang="en-US" sz="3200" b="1" i="1" u="none" strike="noStrike" cap="none" dirty="0">
                <a:solidFill>
                  <a:schemeClr val="accent6"/>
                </a:solidFill>
                <a:latin typeface="Arial Bold Italic" panose="020B0604020202020204" charset="0"/>
                <a:ea typeface="Trebuchet MS" panose="020B0603020202020204"/>
                <a:cs typeface="Arial Bold Italic" panose="020B0604020202020204" charset="0"/>
                <a:sym typeface="Trebuchet MS" panose="020B0603020202020204"/>
              </a:rPr>
              <a:t>bersarang-(nested)</a:t>
            </a: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merupakan percabangan didalam percabangan</a:t>
            </a:r>
            <a:endParaRPr lang="en-US" sz="3200" b="1" i="1" u="none" strike="noStrike" cap="none" dirty="0">
              <a:solidFill>
                <a:schemeClr val="accent6"/>
              </a:solidFill>
              <a:latin typeface="Arial Bold Italic" panose="020B0604020202020204" charset="0"/>
              <a:ea typeface="Trebuchet MS" panose="020B0603020202020204"/>
              <a:cs typeface="Arial Bold Italic" panose="020B0604020202020204" charset="0"/>
              <a:sym typeface="Trebuchet MS" panose="020B0603020202020204"/>
            </a:endParaRPr>
          </a:p>
        </p:txBody>
      </p:sp>
      <p:sp>
        <p:nvSpPr>
          <p:cNvPr id="5" name="Google Shape;71;p3"/>
          <p:cNvSpPr txBox="1"/>
          <p:nvPr/>
        </p:nvSpPr>
        <p:spPr>
          <a:xfrm>
            <a:off x="856615" y="4127500"/>
            <a:ext cx="6602730" cy="2597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Jika </a:t>
            </a:r>
            <a:r>
              <a:rPr lang="en-US" sz="2800" i="0" u="none" strike="noStrike" cap="none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username 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ada maka selanjutnya akan mengecek password</a:t>
            </a:r>
            <a:endParaRPr lang="en-US" sz="2800" i="0" u="none" strike="noStrike" cap="none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Jika </a:t>
            </a:r>
            <a:r>
              <a:rPr lang="en-US" sz="2800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password lebih dari 5 karakter</a:t>
            </a:r>
            <a:r>
              <a:rPr lang="en-US" sz="28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maka login berhasil</a:t>
            </a:r>
            <a:endParaRPr lang="en-US" sz="2800" i="0" u="none" strike="noStrike" cap="none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</p:txBody>
      </p:sp>
      <p:pic>
        <p:nvPicPr>
          <p:cNvPr id="3" name="Picture 2" descr="Screenshot 2023-08-16 at 14.44.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175" y="3596005"/>
            <a:ext cx="9059545" cy="52908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4;g26585e5a41e_0_267"/>
          <p:cNvSpPr txBox="1"/>
          <p:nvPr/>
        </p:nvSpPr>
        <p:spPr>
          <a:xfrm>
            <a:off x="8375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Percabangan </a:t>
            </a:r>
            <a:r>
              <a:rPr lang="en-US" sz="44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</a:t>
            </a: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operator logika</a:t>
            </a:r>
            <a:endParaRPr sz="7200" b="1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056640" y="2414905"/>
            <a:ext cx="4224655" cy="296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2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Login </a:t>
            </a:r>
            <a:r>
              <a:rPr lang="en-US" sz="3200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gagal </a:t>
            </a:r>
            <a:r>
              <a:rPr lang="en-US" sz="32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karena password tidak mengandung huruf kapital</a:t>
            </a:r>
            <a:endParaRPr lang="en-US" sz="3200" b="1" i="1" u="none" strike="noStrike" cap="none" dirty="0">
              <a:solidFill>
                <a:schemeClr val="accent6"/>
              </a:solidFill>
              <a:latin typeface="Arial Bold Italic" panose="020B0604020202020204" charset="0"/>
              <a:ea typeface="Trebuchet MS" panose="020B0603020202020204"/>
              <a:cs typeface="Arial Bold Italic" panose="020B0604020202020204" charset="0"/>
              <a:sym typeface="Trebuchet MS" panose="020B0603020202020204"/>
            </a:endParaRPr>
          </a:p>
        </p:txBody>
      </p:sp>
      <p:pic>
        <p:nvPicPr>
          <p:cNvPr id="2" name="Picture 1" descr="Screenshot 2023-08-16 at 13.26.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5" y="2546985"/>
            <a:ext cx="11222990" cy="59709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585e5a41e_0_253"/>
          <p:cNvSpPr txBox="1"/>
          <p:nvPr>
            <p:ph type="ctrTitle"/>
          </p:nvPr>
        </p:nvSpPr>
        <p:spPr>
          <a:xfrm>
            <a:off x="1024700" y="3786134"/>
            <a:ext cx="11207633" cy="2714930"/>
          </a:xfrm>
          <a:prstGeom prst="rect">
            <a:avLst/>
          </a:prstGeom>
        </p:spPr>
        <p:txBody>
          <a:bodyPr spcFirstLastPara="1" wrap="square" lIns="182804" tIns="91377" rIns="182804" bIns="91377" anchor="ctr" anchorCtr="0">
            <a:normAutofit fontScale="9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Perulangan</a:t>
            </a:r>
            <a:br>
              <a:rPr lang="en-US" sz="9600" b="1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US" sz="9600" b="1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Looping</a:t>
            </a:r>
            <a:endParaRPr lang="en-US" sz="9600" b="1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97" name="Google Shape;297;g26585e5a41e_0_253"/>
          <p:cNvSpPr/>
          <p:nvPr/>
        </p:nvSpPr>
        <p:spPr>
          <a:xfrm rot="-1974178">
            <a:off x="11752812" y="1586920"/>
            <a:ext cx="2240537" cy="2240537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26585e5a41e_0_253"/>
          <p:cNvSpPr/>
          <p:nvPr/>
        </p:nvSpPr>
        <p:spPr>
          <a:xfrm rot="-4242470">
            <a:off x="13233022" y="2084097"/>
            <a:ext cx="4602580" cy="4602580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26585e5a41e_0_253"/>
          <p:cNvSpPr/>
          <p:nvPr/>
        </p:nvSpPr>
        <p:spPr>
          <a:xfrm rot="-3576382">
            <a:off x="10277834" y="4438284"/>
            <a:ext cx="7826302" cy="7826302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26585e5a41e_0_25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/>
        </p:nvSpPr>
        <p:spPr>
          <a:xfrm>
            <a:off x="1073785" y="1979295"/>
            <a:ext cx="13208635" cy="148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Perulangan atau Looping adalah kegiatan yang sama dan dilakukan secara berulang</a:t>
            </a:r>
            <a:endParaRPr lang="en-US" sz="3200" b="1" i="1" u="none" strike="noStrike" cap="none" dirty="0">
              <a:solidFill>
                <a:schemeClr val="accent6"/>
              </a:solidFill>
              <a:latin typeface="Arial Bold Italic" panose="020B0604020202020204" charset="0"/>
              <a:ea typeface="Trebuchet MS" panose="020B0603020202020204"/>
              <a:cs typeface="Arial Bold Italic" panose="020B0604020202020204" charset="0"/>
              <a:sym typeface="Trebuchet MS" panose="020B0603020202020204"/>
            </a:endParaRPr>
          </a:p>
        </p:txBody>
      </p:sp>
      <p:pic>
        <p:nvPicPr>
          <p:cNvPr id="3" name="Picture 2" descr="Screenshot 2023-08-16 at 14.48.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785" y="5062855"/>
            <a:ext cx="6922770" cy="4160520"/>
          </a:xfrm>
          <a:prstGeom prst="rect">
            <a:avLst/>
          </a:prstGeom>
        </p:spPr>
      </p:pic>
      <p:pic>
        <p:nvPicPr>
          <p:cNvPr id="6" name="Picture 5" descr="Screenshot 2023-08-16 at 14.51.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935" y="5062855"/>
            <a:ext cx="8630285" cy="2788285"/>
          </a:xfrm>
          <a:prstGeom prst="rect">
            <a:avLst/>
          </a:prstGeom>
        </p:spPr>
      </p:pic>
      <p:pic>
        <p:nvPicPr>
          <p:cNvPr id="4" name="Google Shape;195;g26585e5a41e_0_26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4;g26585e5a41e_0_267"/>
          <p:cNvSpPr txBox="1"/>
          <p:nvPr/>
        </p:nvSpPr>
        <p:spPr>
          <a:xfrm>
            <a:off x="8375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Looping </a:t>
            </a:r>
            <a:r>
              <a:rPr lang="en-US" sz="44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</a:t>
            </a: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for loop</a:t>
            </a:r>
            <a:endParaRPr sz="7200" b="1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8" name="Google Shape;71;p3"/>
          <p:cNvSpPr txBox="1"/>
          <p:nvPr/>
        </p:nvSpPr>
        <p:spPr>
          <a:xfrm>
            <a:off x="1073785" y="4013835"/>
            <a:ext cx="3194050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Hardcode</a:t>
            </a:r>
            <a:endParaRPr lang="en-US" sz="3200" b="1" i="1" u="none" strike="noStrike" cap="none" dirty="0">
              <a:solidFill>
                <a:schemeClr val="accent6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</p:txBody>
      </p:sp>
      <p:sp>
        <p:nvSpPr>
          <p:cNvPr id="9" name="Google Shape;71;p3"/>
          <p:cNvSpPr txBox="1"/>
          <p:nvPr/>
        </p:nvSpPr>
        <p:spPr>
          <a:xfrm>
            <a:off x="8496935" y="4013835"/>
            <a:ext cx="3194050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b="1" u="none" strike="noStrike" cap="none" dirty="0">
                <a:solidFill>
                  <a:schemeClr val="tx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For loop</a:t>
            </a:r>
            <a:endParaRPr lang="en-US" sz="3200" b="1" u="none" strike="noStrike" cap="none" dirty="0">
              <a:solidFill>
                <a:schemeClr val="tx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9634" b="11008"/>
          <a:stretch>
            <a:fillRect/>
          </a:stretch>
        </p:blipFill>
        <p:spPr>
          <a:xfrm>
            <a:off x="692785" y="2524125"/>
            <a:ext cx="7874635" cy="5753100"/>
          </a:xfrm>
          <a:prstGeom prst="rect">
            <a:avLst/>
          </a:prstGeom>
        </p:spPr>
      </p:pic>
      <p:pic>
        <p:nvPicPr>
          <p:cNvPr id="2" name="Picture 1" descr="Screenshot 2023-08-16 at 14.54.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2524125"/>
            <a:ext cx="8289290" cy="1357630"/>
          </a:xfrm>
          <a:prstGeom prst="rect">
            <a:avLst/>
          </a:prstGeom>
        </p:spPr>
      </p:pic>
      <p:sp>
        <p:nvSpPr>
          <p:cNvPr id="5" name="Google Shape;71;p3"/>
          <p:cNvSpPr txBox="1"/>
          <p:nvPr/>
        </p:nvSpPr>
        <p:spPr>
          <a:xfrm>
            <a:off x="9415145" y="4538980"/>
            <a:ext cx="6428105" cy="324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b="1" i="0" u="none" strike="noStrike" cap="none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let i </a:t>
            </a:r>
            <a:r>
              <a:rPr lang="en-US" sz="2800" i="0" u="none" strike="noStrike" cap="none" dirty="0"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adalah variable yang menyimpan nilai awal</a:t>
            </a:r>
            <a:r>
              <a:rPr lang="en-US" sz="2800" b="1" i="0" u="none" strike="noStrike" cap="none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= 0</a:t>
            </a:r>
            <a:endParaRPr lang="en-US" sz="2800" i="0" u="none" strike="noStrike" cap="none" dirty="0"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b="1" i="0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i &lt; 10</a:t>
            </a:r>
            <a:r>
              <a:rPr lang="en-US" sz="2800" i="0" u="none" strike="noStrike" cap="none" dirty="0"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merupakan batas perulangan</a:t>
            </a:r>
            <a:endParaRPr lang="en-US" sz="2800" i="0" u="none" strike="noStrike" cap="none" dirty="0"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b="1" i="0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i++</a:t>
            </a:r>
            <a:r>
              <a:rPr lang="en-US" sz="2800" i="0" u="none" strike="noStrike" cap="none" dirty="0"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counter dari setiap kondisi yang terpenuhi</a:t>
            </a:r>
            <a:endParaRPr lang="en-US" sz="2800" i="0" u="none" strike="noStrike" cap="none" dirty="0"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</p:txBody>
      </p:sp>
      <p:pic>
        <p:nvPicPr>
          <p:cNvPr id="6" name="Google Shape;195;g26585e5a41e_0_26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4;g26585e5a41e_0_267"/>
          <p:cNvSpPr txBox="1"/>
          <p:nvPr/>
        </p:nvSpPr>
        <p:spPr>
          <a:xfrm>
            <a:off x="8375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Looping </a:t>
            </a:r>
            <a:r>
              <a:rPr lang="en-US" sz="44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</a:t>
            </a: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for loop </a:t>
            </a:r>
            <a:r>
              <a:rPr lang="en-US" sz="2400" i="1">
                <a:solidFill>
                  <a:schemeClr val="tx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(counted)</a:t>
            </a:r>
            <a:endParaRPr lang="en-US" sz="2400" b="1" i="1">
              <a:solidFill>
                <a:schemeClr val="tx1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/>
        </p:nvSpPr>
        <p:spPr>
          <a:xfrm>
            <a:off x="1037590" y="2087880"/>
            <a:ext cx="13021945" cy="130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Perulangan </a:t>
            </a:r>
            <a:r>
              <a:rPr lang="en-US" sz="2800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while 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digunakan ketika ingin mengeksekusi kode selama kondisi tertentu terpenuhi.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pic>
        <p:nvPicPr>
          <p:cNvPr id="3" name="Picture 2" descr="Screenshot 2023-08-17 at 08.37.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7590" y="4758690"/>
            <a:ext cx="7435850" cy="2153920"/>
          </a:xfrm>
          <a:prstGeom prst="rect">
            <a:avLst/>
          </a:prstGeom>
        </p:spPr>
      </p:pic>
      <p:pic>
        <p:nvPicPr>
          <p:cNvPr id="2" name="Picture 1" descr="Screenshot 2023-08-17 at 08.38.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845" y="4758690"/>
            <a:ext cx="7964805" cy="2816860"/>
          </a:xfrm>
          <a:prstGeom prst="rect">
            <a:avLst/>
          </a:prstGeom>
        </p:spPr>
      </p:pic>
      <p:pic>
        <p:nvPicPr>
          <p:cNvPr id="6" name="Google Shape;195;g26585e5a41e_0_26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4;g26585e5a41e_0_267"/>
          <p:cNvSpPr txBox="1"/>
          <p:nvPr/>
        </p:nvSpPr>
        <p:spPr>
          <a:xfrm>
            <a:off x="8375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Looping </a:t>
            </a:r>
            <a:r>
              <a:rPr lang="en-US" sz="44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</a:t>
            </a: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while </a:t>
            </a:r>
            <a:r>
              <a:rPr lang="en-US" sz="2400" i="1">
                <a:solidFill>
                  <a:schemeClr val="tx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(counted and uncounted) </a:t>
            </a:r>
            <a:endParaRPr lang="en-US" sz="2400" i="1">
              <a:solidFill>
                <a:schemeClr val="tx1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sp>
        <p:nvSpPr>
          <p:cNvPr id="4" name="Google Shape;71;p3"/>
          <p:cNvSpPr txBox="1"/>
          <p:nvPr/>
        </p:nvSpPr>
        <p:spPr>
          <a:xfrm>
            <a:off x="1037590" y="3807460"/>
            <a:ext cx="3320415" cy="65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Statement</a:t>
            </a:r>
            <a:endParaRPr lang="en-US" sz="2800" b="1" i="0" u="none" strike="noStrike" cap="none" dirty="0">
              <a:solidFill>
                <a:schemeClr val="dk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</p:txBody>
      </p:sp>
      <p:sp>
        <p:nvSpPr>
          <p:cNvPr id="5" name="Google Shape;71;p3"/>
          <p:cNvSpPr txBox="1"/>
          <p:nvPr/>
        </p:nvSpPr>
        <p:spPr>
          <a:xfrm>
            <a:off x="8919845" y="3807460"/>
            <a:ext cx="3320415" cy="65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Implementasi</a:t>
            </a:r>
            <a:endParaRPr lang="en-US" sz="2800" b="1" i="0" u="none" strike="noStrike" cap="none" dirty="0">
              <a:solidFill>
                <a:schemeClr val="dk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4;g26585e5a41e_0_267"/>
          <p:cNvSpPr txBox="1"/>
          <p:nvPr/>
        </p:nvSpPr>
        <p:spPr>
          <a:xfrm>
            <a:off x="8375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Looping </a:t>
            </a:r>
            <a:r>
              <a:rPr lang="en-US" sz="44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</a:t>
            </a: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do while </a:t>
            </a:r>
            <a:r>
              <a:rPr lang="en-US" sz="2400" i="1">
                <a:solidFill>
                  <a:schemeClr val="tx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(counted and uncounted) </a:t>
            </a:r>
            <a:endParaRPr lang="en-US" sz="2400" i="1">
              <a:solidFill>
                <a:schemeClr val="tx1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090930" y="2160270"/>
            <a:ext cx="13294360" cy="130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Perulangan </a:t>
            </a:r>
            <a:r>
              <a:rPr lang="en-US" sz="2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do...while</a:t>
            </a:r>
            <a:r>
              <a:rPr lang="en-US" sz="2800" u="none" strike="noStrike" cap="none" dirty="0">
                <a:ea typeface="Trebuchet MS" panose="020B0603020202020204"/>
                <a:sym typeface="Trebuchet MS" panose="020B0603020202020204"/>
              </a:rPr>
              <a:t> mirip dengan while, namun setidaknya akan dieksekusi satu kali karena kondisi dicek setelah eksekusi kode</a:t>
            </a:r>
            <a:endParaRPr lang="en-US" sz="2800" u="none" strike="noStrike" cap="none" dirty="0">
              <a:ea typeface="Trebuchet MS" panose="020B0603020202020204"/>
              <a:sym typeface="Trebuchet MS" panose="020B0603020202020204"/>
            </a:endParaRPr>
          </a:p>
        </p:txBody>
      </p:sp>
      <p:pic>
        <p:nvPicPr>
          <p:cNvPr id="3" name="Picture 2" descr="Screenshot 2023-08-17 at 08.42.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30" y="4721860"/>
            <a:ext cx="7342505" cy="2254250"/>
          </a:xfrm>
          <a:prstGeom prst="rect">
            <a:avLst/>
          </a:prstGeom>
        </p:spPr>
      </p:pic>
      <p:pic>
        <p:nvPicPr>
          <p:cNvPr id="2" name="Picture 1" descr="Screenshot 2023-08-17 at 08.42.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970" y="4721860"/>
            <a:ext cx="8216900" cy="2880995"/>
          </a:xfrm>
          <a:prstGeom prst="rect">
            <a:avLst/>
          </a:prstGeom>
        </p:spPr>
      </p:pic>
      <p:sp>
        <p:nvSpPr>
          <p:cNvPr id="4" name="Google Shape;71;p3"/>
          <p:cNvSpPr txBox="1"/>
          <p:nvPr/>
        </p:nvSpPr>
        <p:spPr>
          <a:xfrm>
            <a:off x="1090930" y="3789045"/>
            <a:ext cx="3320415" cy="65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Statement</a:t>
            </a:r>
            <a:endParaRPr lang="en-US" sz="2800" b="1" i="0" u="none" strike="noStrike" cap="none" dirty="0">
              <a:solidFill>
                <a:schemeClr val="dk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</p:txBody>
      </p:sp>
      <p:sp>
        <p:nvSpPr>
          <p:cNvPr id="5" name="Google Shape;71;p3"/>
          <p:cNvSpPr txBox="1"/>
          <p:nvPr/>
        </p:nvSpPr>
        <p:spPr>
          <a:xfrm>
            <a:off x="8776970" y="3789045"/>
            <a:ext cx="3320415" cy="65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Implementasi</a:t>
            </a:r>
            <a:endParaRPr lang="en-US" sz="2800" b="1" i="0" u="none" strike="noStrike" cap="none" dirty="0">
              <a:solidFill>
                <a:schemeClr val="dk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A8C4"/>
        </a:solidFill>
        <a:effectLst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g26585e5a41e_0_27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8899" y="553307"/>
            <a:ext cx="2369437" cy="71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Picture1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37505" cy="9083040"/>
          </a:xfrm>
          <a:prstGeom prst="rect">
            <a:avLst/>
          </a:prstGeom>
        </p:spPr>
      </p:pic>
      <p:sp>
        <p:nvSpPr>
          <p:cNvPr id="138" name="Google Shape;138;g26585e5a41e_0_0"/>
          <p:cNvSpPr txBox="1"/>
          <p:nvPr>
            <p:ph type="ctrTitle"/>
          </p:nvPr>
        </p:nvSpPr>
        <p:spPr>
          <a:xfrm>
            <a:off x="6664960" y="1917065"/>
            <a:ext cx="8958580" cy="1557020"/>
          </a:xfrm>
          <a:prstGeom prst="rect">
            <a:avLst/>
          </a:prstGeom>
        </p:spPr>
        <p:txBody>
          <a:bodyPr spcFirstLastPara="1" wrap="square" lIns="182804" tIns="91377" rIns="182804" bIns="91377" anchor="ctr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Materi :</a:t>
            </a:r>
            <a:endParaRPr lang="en-US" sz="8000" b="1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" name="Google Shape;138;g26585e5a41e_0_0"/>
          <p:cNvSpPr txBox="1"/>
          <p:nvPr/>
        </p:nvSpPr>
        <p:spPr>
          <a:xfrm>
            <a:off x="6664960" y="4294505"/>
            <a:ext cx="10337165" cy="3860800"/>
          </a:xfrm>
          <a:prstGeom prst="rect">
            <a:avLst/>
          </a:prstGeom>
          <a:noFill/>
          <a:ln>
            <a:noFill/>
          </a:ln>
        </p:spPr>
        <p:txBody>
          <a:bodyPr wrap="square" lIns="182804" tIns="91377" rIns="182804" bIns="9137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545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914400" lvl="0" indent="-914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60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Percabangan / </a:t>
            </a:r>
            <a:br>
              <a:rPr lang="en-US" sz="60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US" sz="60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Pengkondisian</a:t>
            </a:r>
            <a:br>
              <a:rPr lang="en-US" sz="60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</a:br>
            <a:endParaRPr lang="en-US" sz="2800" b="1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914400" lvl="0" indent="-914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60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Perulangan (looping)</a:t>
            </a:r>
            <a:endParaRPr lang="en-US" sz="6000" b="1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/>
        </p:nvSpPr>
        <p:spPr>
          <a:xfrm>
            <a:off x="1062355" y="2637155"/>
            <a:ext cx="3320415" cy="65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Statement</a:t>
            </a:r>
            <a:endParaRPr lang="en-US" sz="2800" b="1" i="0" u="none" strike="noStrike" cap="none" dirty="0">
              <a:solidFill>
                <a:schemeClr val="dk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</p:txBody>
      </p:sp>
      <p:pic>
        <p:nvPicPr>
          <p:cNvPr id="2" name="Picture 1" descr="Screenshot 2023-08-17 at 08.59.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355" y="3684905"/>
            <a:ext cx="8166735" cy="3026410"/>
          </a:xfrm>
          <a:prstGeom prst="rect">
            <a:avLst/>
          </a:prstGeom>
        </p:spPr>
      </p:pic>
      <p:pic>
        <p:nvPicPr>
          <p:cNvPr id="4" name="Picture 3" descr="Screenshot 2023-08-17 at 09.00.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900" y="3684905"/>
            <a:ext cx="7519670" cy="4184650"/>
          </a:xfrm>
          <a:prstGeom prst="rect">
            <a:avLst/>
          </a:prstGeom>
        </p:spPr>
      </p:pic>
      <p:pic>
        <p:nvPicPr>
          <p:cNvPr id="6" name="Google Shape;195;g26585e5a41e_0_26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4;g26585e5a41e_0_267"/>
          <p:cNvSpPr txBox="1"/>
          <p:nvPr/>
        </p:nvSpPr>
        <p:spPr>
          <a:xfrm>
            <a:off x="8375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Looping </a:t>
            </a:r>
            <a:r>
              <a:rPr lang="en-US" sz="44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</a:t>
            </a: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for in </a:t>
            </a:r>
            <a:r>
              <a:rPr lang="en-US" sz="2400" i="1">
                <a:solidFill>
                  <a:schemeClr val="tx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(counted) </a:t>
            </a:r>
            <a:endParaRPr lang="en-US" sz="2400" i="1">
              <a:solidFill>
                <a:schemeClr val="tx1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sp>
        <p:nvSpPr>
          <p:cNvPr id="3" name="Google Shape;71;p3"/>
          <p:cNvSpPr txBox="1"/>
          <p:nvPr/>
        </p:nvSpPr>
        <p:spPr>
          <a:xfrm>
            <a:off x="9613900" y="2637155"/>
            <a:ext cx="3320415" cy="65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Implementasi</a:t>
            </a:r>
            <a:endParaRPr lang="en-US" sz="2800" b="1" i="0" u="none" strike="noStrike" cap="none" dirty="0">
              <a:solidFill>
                <a:schemeClr val="dk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2023-08-17 at 09.06.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575" y="3194685"/>
            <a:ext cx="7778115" cy="2121535"/>
          </a:xfrm>
          <a:prstGeom prst="rect">
            <a:avLst/>
          </a:prstGeom>
        </p:spPr>
      </p:pic>
      <p:pic>
        <p:nvPicPr>
          <p:cNvPr id="2" name="Picture 1" descr="Screenshot 2023-08-17 at 09.07.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75" y="6861810"/>
            <a:ext cx="7507605" cy="2478405"/>
          </a:xfrm>
          <a:prstGeom prst="rect">
            <a:avLst/>
          </a:prstGeom>
        </p:spPr>
      </p:pic>
      <p:pic>
        <p:nvPicPr>
          <p:cNvPr id="6" name="Google Shape;195;g26585e5a41e_0_26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4;g26585e5a41e_0_267"/>
          <p:cNvSpPr txBox="1"/>
          <p:nvPr/>
        </p:nvSpPr>
        <p:spPr>
          <a:xfrm>
            <a:off x="8375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Looping </a:t>
            </a:r>
            <a:r>
              <a:rPr lang="en-US" sz="44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</a:t>
            </a: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for of </a:t>
            </a:r>
            <a:r>
              <a:rPr lang="en-US" sz="2400" i="1">
                <a:solidFill>
                  <a:schemeClr val="tx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(counted) </a:t>
            </a:r>
            <a:endParaRPr lang="en-US" sz="2400" i="1">
              <a:solidFill>
                <a:schemeClr val="tx1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sp>
        <p:nvSpPr>
          <p:cNvPr id="4" name="Google Shape;71;p3"/>
          <p:cNvSpPr txBox="1"/>
          <p:nvPr/>
        </p:nvSpPr>
        <p:spPr>
          <a:xfrm>
            <a:off x="1062355" y="2253615"/>
            <a:ext cx="3320415" cy="65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Statement</a:t>
            </a:r>
            <a:endParaRPr lang="en-US" sz="2800" b="1" i="0" u="none" strike="noStrike" cap="none" dirty="0">
              <a:solidFill>
                <a:schemeClr val="dk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</p:txBody>
      </p:sp>
      <p:sp>
        <p:nvSpPr>
          <p:cNvPr id="8" name="Google Shape;71;p3"/>
          <p:cNvSpPr txBox="1"/>
          <p:nvPr/>
        </p:nvSpPr>
        <p:spPr>
          <a:xfrm>
            <a:off x="1044575" y="5956300"/>
            <a:ext cx="3320415" cy="65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Implementasi</a:t>
            </a:r>
            <a:endParaRPr lang="en-US" sz="2800" b="1" i="0" u="none" strike="noStrike" cap="none" dirty="0">
              <a:solidFill>
                <a:schemeClr val="dk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144885" y="2537460"/>
            <a:ext cx="7143115" cy="7783830"/>
            <a:chOff x="17551" y="3996"/>
            <a:chExt cx="11249" cy="12258"/>
          </a:xfrm>
        </p:grpSpPr>
        <p:pic>
          <p:nvPicPr>
            <p:cNvPr id="14" name="Picture 13" descr="Picture4 (2)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72" y="3996"/>
              <a:ext cx="8928" cy="12259"/>
            </a:xfrm>
            <a:prstGeom prst="rect">
              <a:avLst/>
            </a:prstGeom>
          </p:spPr>
        </p:pic>
        <p:sp>
          <p:nvSpPr>
            <p:cNvPr id="16" name="Google Shape;197;g26585e5a41e_0_267"/>
            <p:cNvSpPr/>
            <p:nvPr/>
          </p:nvSpPr>
          <p:spPr>
            <a:xfrm>
              <a:off x="17551" y="12102"/>
              <a:ext cx="8204" cy="4153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8;g26585e5a41e_0_267"/>
            <p:cNvSpPr/>
            <p:nvPr/>
          </p:nvSpPr>
          <p:spPr>
            <a:xfrm>
              <a:off x="20135" y="10644"/>
              <a:ext cx="3599" cy="2888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3-08-17 at 08.48.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0805" y="2900680"/>
            <a:ext cx="13025755" cy="2207260"/>
          </a:xfrm>
          <a:prstGeom prst="rect">
            <a:avLst/>
          </a:prstGeom>
        </p:spPr>
      </p:pic>
      <p:pic>
        <p:nvPicPr>
          <p:cNvPr id="3" name="Picture 2" descr="Screenshot 2023-08-17 at 08.56.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805" y="6450330"/>
            <a:ext cx="13027025" cy="2985135"/>
          </a:xfrm>
          <a:prstGeom prst="rect">
            <a:avLst/>
          </a:prstGeom>
        </p:spPr>
      </p:pic>
      <p:pic>
        <p:nvPicPr>
          <p:cNvPr id="6" name="Google Shape;195;g26585e5a41e_0_26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4;g26585e5a41e_0_267"/>
          <p:cNvSpPr txBox="1"/>
          <p:nvPr/>
        </p:nvSpPr>
        <p:spPr>
          <a:xfrm>
            <a:off x="8375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Looping </a:t>
            </a:r>
            <a:r>
              <a:rPr lang="en-US" sz="44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</a:t>
            </a: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forEach </a:t>
            </a:r>
            <a:r>
              <a:rPr lang="en-US" sz="2400" i="1">
                <a:solidFill>
                  <a:schemeClr val="tx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(counted) </a:t>
            </a:r>
            <a:endParaRPr lang="en-US" sz="2400" i="1">
              <a:solidFill>
                <a:schemeClr val="tx1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sp>
        <p:nvSpPr>
          <p:cNvPr id="4" name="Google Shape;71;p3"/>
          <p:cNvSpPr txBox="1"/>
          <p:nvPr/>
        </p:nvSpPr>
        <p:spPr>
          <a:xfrm>
            <a:off x="2630805" y="2098675"/>
            <a:ext cx="3320415" cy="65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Statement</a:t>
            </a:r>
            <a:endParaRPr lang="en-US" sz="2800" b="1" i="0" u="none" strike="noStrike" cap="none" dirty="0">
              <a:solidFill>
                <a:schemeClr val="dk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</p:txBody>
      </p:sp>
      <p:sp>
        <p:nvSpPr>
          <p:cNvPr id="8" name="Google Shape;71;p3"/>
          <p:cNvSpPr txBox="1"/>
          <p:nvPr/>
        </p:nvSpPr>
        <p:spPr>
          <a:xfrm>
            <a:off x="2630805" y="5612765"/>
            <a:ext cx="3320415" cy="65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Implementasi</a:t>
            </a:r>
            <a:endParaRPr lang="en-US" sz="2800" b="1" i="0" u="none" strike="noStrike" cap="none" dirty="0">
              <a:solidFill>
                <a:schemeClr val="dk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/>
        </p:nvSpPr>
        <p:spPr>
          <a:xfrm>
            <a:off x="856615" y="2930525"/>
            <a:ext cx="7207885" cy="130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Perulangan </a:t>
            </a:r>
            <a:r>
              <a:rPr lang="en-US" sz="2800" b="1" i="1" u="none" strike="noStrike" cap="none" dirty="0">
                <a:solidFill>
                  <a:schemeClr val="accent6"/>
                </a:solidFill>
                <a:latin typeface="Arial Bold Italic" panose="020B0604020202020204" charset="0"/>
                <a:ea typeface="Trebuchet MS" panose="020B0603020202020204"/>
                <a:cs typeface="Arial Bold Italic" panose="020B0604020202020204" charset="0"/>
                <a:sym typeface="Trebuchet MS" panose="020B0603020202020204"/>
              </a:rPr>
              <a:t>bersarang-(nested)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merupakan p</a:t>
            </a:r>
            <a:r>
              <a:rPr lang="en-US" sz="28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erulangan 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didalam p</a:t>
            </a:r>
            <a:r>
              <a:rPr lang="en-US" sz="28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erulangan</a:t>
            </a:r>
            <a:endParaRPr lang="en-US" sz="2800" b="1" i="0" u="none" strike="noStrike" cap="none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</p:txBody>
      </p:sp>
      <p:pic>
        <p:nvPicPr>
          <p:cNvPr id="4" name="Picture 3" descr="Screenshot 2023-08-17 at 09.11.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6615" y="4980940"/>
            <a:ext cx="7593330" cy="2531110"/>
          </a:xfrm>
          <a:prstGeom prst="rect">
            <a:avLst/>
          </a:prstGeom>
        </p:spPr>
      </p:pic>
      <p:pic>
        <p:nvPicPr>
          <p:cNvPr id="2" name="Picture 1" descr="Screenshot 2023-08-17 at 09.12.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0" y="4980940"/>
            <a:ext cx="8249285" cy="1572895"/>
          </a:xfrm>
          <a:prstGeom prst="rect">
            <a:avLst/>
          </a:prstGeom>
        </p:spPr>
      </p:pic>
      <p:sp>
        <p:nvSpPr>
          <p:cNvPr id="3" name="Google Shape;71;p3"/>
          <p:cNvSpPr txBox="1"/>
          <p:nvPr/>
        </p:nvSpPr>
        <p:spPr>
          <a:xfrm>
            <a:off x="9042400" y="2930525"/>
            <a:ext cx="7207885" cy="130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b="1" i="1" u="none" strike="noStrike" cap="none" dirty="0">
                <a:solidFill>
                  <a:schemeClr val="accent6"/>
                </a:solidFill>
                <a:latin typeface="Arial Bold Italic" panose="020B0604020202020204" charset="0"/>
                <a:ea typeface="Trebuchet MS" panose="020B0603020202020204"/>
                <a:cs typeface="Arial Bold Italic" panose="020B0604020202020204" charset="0"/>
                <a:sym typeface="Trebuchet MS" panose="020B0603020202020204"/>
              </a:rPr>
              <a:t>invinite</a:t>
            </a:r>
            <a:r>
              <a:rPr lang="en-US" sz="2800" b="1" i="1" u="none" strike="noStrike" cap="none" dirty="0">
                <a:solidFill>
                  <a:schemeClr val="accent6"/>
                </a:solidFill>
                <a:latin typeface="Arial Bold Italic" panose="020B0604020202020204" charset="0"/>
                <a:ea typeface="Trebuchet MS" panose="020B0603020202020204"/>
                <a:cs typeface="Arial Bold Italic" panose="020B0604020202020204" charset="0"/>
                <a:sym typeface="Trebuchet MS" panose="020B0603020202020204"/>
              </a:rPr>
              <a:t>-loop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merupakan p</a:t>
            </a:r>
            <a:r>
              <a:rPr lang="en-US" sz="28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erulangan 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yang dilakukan secara terus menerus</a:t>
            </a:r>
            <a:endParaRPr lang="en-US" sz="2800" b="1" i="0" u="none" strike="noStrike" cap="none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</p:txBody>
      </p:sp>
      <p:pic>
        <p:nvPicPr>
          <p:cNvPr id="6" name="Google Shape;195;g26585e5a41e_0_26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4;g26585e5a41e_0_267"/>
          <p:cNvSpPr txBox="1"/>
          <p:nvPr/>
        </p:nvSpPr>
        <p:spPr>
          <a:xfrm>
            <a:off x="8375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Looping </a:t>
            </a:r>
            <a:r>
              <a:rPr lang="en-US" sz="44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</a:t>
            </a: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nested</a:t>
            </a:r>
            <a:r>
              <a:rPr lang="en-US" sz="2400" i="1">
                <a:solidFill>
                  <a:schemeClr val="tx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</a:t>
            </a:r>
            <a:endParaRPr lang="en-US" sz="2400" i="1">
              <a:solidFill>
                <a:schemeClr val="tx1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585e5a41e_0_253"/>
          <p:cNvSpPr txBox="1"/>
          <p:nvPr>
            <p:ph type="ctrTitle"/>
          </p:nvPr>
        </p:nvSpPr>
        <p:spPr>
          <a:xfrm>
            <a:off x="1024700" y="3786134"/>
            <a:ext cx="11207633" cy="2714930"/>
          </a:xfrm>
          <a:prstGeom prst="rect">
            <a:avLst/>
          </a:prstGeom>
        </p:spPr>
        <p:txBody>
          <a:bodyPr spcFirstLastPara="1" wrap="square" lIns="182804" tIns="91377" rIns="182804" bIns="91377" anchor="ctr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Selesai</a:t>
            </a:r>
            <a:endParaRPr lang="en-US" sz="9600" b="1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97" name="Google Shape;297;g26585e5a41e_0_253"/>
          <p:cNvSpPr/>
          <p:nvPr/>
        </p:nvSpPr>
        <p:spPr>
          <a:xfrm rot="-1974178">
            <a:off x="11752812" y="1586920"/>
            <a:ext cx="2240537" cy="2240537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26585e5a41e_0_253"/>
          <p:cNvSpPr/>
          <p:nvPr/>
        </p:nvSpPr>
        <p:spPr>
          <a:xfrm rot="-4242470">
            <a:off x="13233022" y="2084097"/>
            <a:ext cx="4602580" cy="4602580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26585e5a41e_0_253"/>
          <p:cNvSpPr/>
          <p:nvPr/>
        </p:nvSpPr>
        <p:spPr>
          <a:xfrm rot="-3576382">
            <a:off x="10277834" y="4438284"/>
            <a:ext cx="7826302" cy="7826302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26585e5a41e_0_25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4;g26585e5a41e_0_267"/>
          <p:cNvSpPr txBox="1"/>
          <p:nvPr/>
        </p:nvSpPr>
        <p:spPr>
          <a:xfrm>
            <a:off x="638810" y="55181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Latihan:</a:t>
            </a:r>
            <a:endParaRPr lang="en-US" sz="6000" b="1" i="1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" name="Google Shape;71;p3"/>
          <p:cNvSpPr txBox="1"/>
          <p:nvPr/>
        </p:nvSpPr>
        <p:spPr>
          <a:xfrm>
            <a:off x="856615" y="2531110"/>
            <a:ext cx="7207885" cy="444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4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Buatkan sebuah function</a:t>
            </a:r>
            <a:r>
              <a:rPr lang="en-US" sz="2400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 bandingkanAngka </a:t>
            </a:r>
            <a:r>
              <a:rPr lang="en-US" sz="24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untuk menyelesaikan tase case dibawah :</a:t>
            </a:r>
            <a:endParaRPr lang="en-US" sz="24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endParaRPr lang="en-US" sz="2400" u="none" strike="noStrike" cap="none" dirty="0">
              <a:solidFill>
                <a:schemeClr val="accent6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000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// TEST CASES</a:t>
            </a:r>
            <a:endParaRPr lang="en-US" sz="2000" u="none" strike="noStrike" cap="none" dirty="0">
              <a:solidFill>
                <a:schemeClr val="accent6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000" u="none" strike="noStrike" cap="none" dirty="0">
                <a:ea typeface="Trebuchet MS" panose="020B0603020202020204"/>
                <a:sym typeface="Trebuchet MS" panose="020B0603020202020204"/>
              </a:rPr>
              <a:t>console.log(</a:t>
            </a:r>
            <a:r>
              <a:rPr lang="en-US" sz="2000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bandingkanAngka</a:t>
            </a:r>
            <a:r>
              <a:rPr lang="en-US" sz="2000" u="none" strike="noStrike" cap="none" dirty="0">
                <a:ea typeface="Trebuchet MS" panose="020B0603020202020204"/>
                <a:sym typeface="Trebuchet MS" panose="020B0603020202020204"/>
              </a:rPr>
              <a:t>(5, 8)); </a:t>
            </a:r>
            <a:r>
              <a:rPr lang="en-US" sz="2000" u="none" strike="noStrike" cap="none" dirty="0">
                <a:solidFill>
                  <a:schemeClr val="bg1">
                    <a:lumMod val="65000"/>
                  </a:schemeClr>
                </a:solidFill>
                <a:ea typeface="Trebuchet MS" panose="020B0603020202020204"/>
                <a:sym typeface="Trebuchet MS" panose="020B0603020202020204"/>
              </a:rPr>
              <a:t>// true</a:t>
            </a:r>
            <a:endParaRPr lang="en-US" sz="2000" u="none" strike="noStrike" cap="none" dirty="0"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000" u="none" strike="noStrike" cap="none" dirty="0">
                <a:ea typeface="Trebuchet MS" panose="020B0603020202020204"/>
                <a:sym typeface="Trebuchet MS" panose="020B0603020202020204"/>
              </a:rPr>
              <a:t>console.log(</a:t>
            </a:r>
            <a:r>
              <a:rPr lang="en-US" sz="2000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bandingkanAngka</a:t>
            </a:r>
            <a:r>
              <a:rPr lang="en-US" sz="2000" u="none" strike="noStrike" cap="none" dirty="0">
                <a:ea typeface="Trebuchet MS" panose="020B0603020202020204"/>
                <a:sym typeface="Trebuchet MS" panose="020B0603020202020204"/>
              </a:rPr>
              <a:t>(5, 3)); </a:t>
            </a:r>
            <a:r>
              <a:rPr lang="en-US" sz="2000" u="none" strike="noStrike" cap="none" dirty="0">
                <a:solidFill>
                  <a:schemeClr val="bg1">
                    <a:lumMod val="65000"/>
                  </a:schemeClr>
                </a:solidFill>
                <a:ea typeface="Trebuchet MS" panose="020B0603020202020204"/>
                <a:sym typeface="Trebuchet MS" panose="020B0603020202020204"/>
              </a:rPr>
              <a:t>// false</a:t>
            </a:r>
            <a:endParaRPr lang="en-US" sz="2000" u="none" strike="noStrike" cap="none" dirty="0">
              <a:solidFill>
                <a:schemeClr val="bg1">
                  <a:lumMod val="65000"/>
                </a:schemeClr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000" u="none" strike="noStrike" cap="none" dirty="0">
                <a:ea typeface="Trebuchet MS" panose="020B0603020202020204"/>
                <a:sym typeface="Trebuchet MS" panose="020B0603020202020204"/>
              </a:rPr>
              <a:t>console.log(</a:t>
            </a:r>
            <a:r>
              <a:rPr lang="en-US" sz="2000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bandingkanAngka</a:t>
            </a:r>
            <a:r>
              <a:rPr lang="en-US" sz="2000" u="none" strike="noStrike" cap="none" dirty="0">
                <a:ea typeface="Trebuchet MS" panose="020B0603020202020204"/>
                <a:sym typeface="Trebuchet MS" panose="020B0603020202020204"/>
              </a:rPr>
              <a:t>(4, 4)); </a:t>
            </a:r>
            <a:r>
              <a:rPr lang="en-US" sz="2000" u="none" strike="noStrike" cap="none" dirty="0">
                <a:solidFill>
                  <a:schemeClr val="bg1">
                    <a:lumMod val="65000"/>
                  </a:schemeClr>
                </a:solidFill>
                <a:ea typeface="Trebuchet MS" panose="020B0603020202020204"/>
                <a:sym typeface="Trebuchet MS" panose="020B0603020202020204"/>
              </a:rPr>
              <a:t>// -1</a:t>
            </a:r>
            <a:endParaRPr lang="en-US" sz="2000" u="none" strike="noStrike" cap="none" dirty="0">
              <a:solidFill>
                <a:schemeClr val="bg1">
                  <a:lumMod val="65000"/>
                </a:schemeClr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000" u="none" strike="noStrike" cap="none" dirty="0">
                <a:ea typeface="Trebuchet MS" panose="020B0603020202020204"/>
                <a:sym typeface="Trebuchet MS" panose="020B0603020202020204"/>
              </a:rPr>
              <a:t>console.log(</a:t>
            </a:r>
            <a:r>
              <a:rPr lang="en-US" sz="2000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bandingkanAngka</a:t>
            </a:r>
            <a:r>
              <a:rPr lang="en-US" sz="2000" u="none" strike="noStrike" cap="none" dirty="0">
                <a:ea typeface="Trebuchet MS" panose="020B0603020202020204"/>
                <a:sym typeface="Trebuchet MS" panose="020B0603020202020204"/>
              </a:rPr>
              <a:t>(3, 3)); </a:t>
            </a:r>
            <a:r>
              <a:rPr lang="en-US" sz="2000" u="none" strike="noStrike" cap="none" dirty="0">
                <a:solidFill>
                  <a:schemeClr val="bg1">
                    <a:lumMod val="65000"/>
                  </a:schemeClr>
                </a:solidFill>
                <a:ea typeface="Trebuchet MS" panose="020B0603020202020204"/>
                <a:sym typeface="Trebuchet MS" panose="020B0603020202020204"/>
              </a:rPr>
              <a:t>// -1</a:t>
            </a:r>
            <a:endParaRPr lang="en-US" sz="2000" u="none" strike="noStrike" cap="none" dirty="0">
              <a:solidFill>
                <a:schemeClr val="bg1">
                  <a:lumMod val="65000"/>
                </a:schemeClr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000" u="none" strike="noStrike" cap="none" dirty="0">
                <a:ea typeface="Trebuchet MS" panose="020B0603020202020204"/>
                <a:sym typeface="Trebuchet MS" panose="020B0603020202020204"/>
              </a:rPr>
              <a:t>console.log(</a:t>
            </a:r>
            <a:r>
              <a:rPr lang="en-US" sz="2000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bandingkanAngka</a:t>
            </a:r>
            <a:r>
              <a:rPr lang="en-US" sz="2000" u="none" strike="noStrike" cap="none" dirty="0">
                <a:ea typeface="Trebuchet MS" panose="020B0603020202020204"/>
                <a:sym typeface="Trebuchet MS" panose="020B0603020202020204"/>
              </a:rPr>
              <a:t>(17, 2)); </a:t>
            </a:r>
            <a:r>
              <a:rPr lang="en-US" sz="2000" u="none" strike="noStrike" cap="none" dirty="0">
                <a:solidFill>
                  <a:schemeClr val="bg1">
                    <a:lumMod val="65000"/>
                  </a:schemeClr>
                </a:solidFill>
                <a:ea typeface="Trebuchet MS" panose="020B0603020202020204"/>
                <a:sym typeface="Trebuchet MS" panose="020B0603020202020204"/>
              </a:rPr>
              <a:t>// false</a:t>
            </a:r>
            <a:endParaRPr lang="en-US" sz="2000" u="none" strike="noStrike" cap="none" dirty="0">
              <a:solidFill>
                <a:schemeClr val="bg1">
                  <a:lumMod val="65000"/>
                </a:schemeClr>
              </a:solidFill>
              <a:ea typeface="Trebuchet MS" panose="020B0603020202020204"/>
              <a:sym typeface="Trebuchet MS" panose="020B0603020202020204"/>
            </a:endParaRPr>
          </a:p>
        </p:txBody>
      </p:sp>
      <p:sp>
        <p:nvSpPr>
          <p:cNvPr id="5" name="Google Shape;71;p3"/>
          <p:cNvSpPr txBox="1"/>
          <p:nvPr/>
        </p:nvSpPr>
        <p:spPr>
          <a:xfrm>
            <a:off x="8874760" y="2531110"/>
            <a:ext cx="6124575" cy="4906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4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Buatkan sebuah function</a:t>
            </a:r>
            <a:r>
              <a:rPr lang="en-US" sz="2400" u="none" strike="noStrike" cap="none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 Asterik </a:t>
            </a:r>
            <a:r>
              <a:rPr lang="en-US" sz="24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agar keluaran yang dihasilkan seperti</a:t>
            </a:r>
            <a:r>
              <a:rPr lang="en-US" sz="24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 dibawah :</a:t>
            </a:r>
            <a:endParaRPr lang="en-US" sz="24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endParaRPr lang="en-US" sz="2400" u="none" strike="noStrike" cap="none" dirty="0">
              <a:solidFill>
                <a:schemeClr val="accent6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//     *</a:t>
            </a:r>
            <a:endParaRPr lang="en-US" sz="2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//    **</a:t>
            </a:r>
            <a:endParaRPr lang="en-US" sz="2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//   ***</a:t>
            </a:r>
            <a:endParaRPr lang="en-US" sz="2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//  ****</a:t>
            </a:r>
            <a:endParaRPr lang="en-US" sz="2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// *****</a:t>
            </a:r>
            <a:endParaRPr lang="en-US" sz="2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4;g26585e5a41e_0_267"/>
          <p:cNvSpPr txBox="1"/>
          <p:nvPr/>
        </p:nvSpPr>
        <p:spPr>
          <a:xfrm>
            <a:off x="638810" y="55181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Assignment 2:</a:t>
            </a:r>
            <a:endParaRPr lang="en-US" sz="6000" b="1" i="1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60070" y="2047240"/>
            <a:ext cx="16266160" cy="783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1800" b="1" dirty="0"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Note: hanya boleh menggunakan looping ( </a:t>
            </a:r>
            <a:r>
              <a:rPr lang="en-US" sz="18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for </a:t>
            </a:r>
            <a:r>
              <a:rPr lang="en-US" sz="1800" b="1" dirty="0"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), percabangan dan operator javascrip</a:t>
            </a:r>
            <a:endParaRPr lang="en-US" sz="1800" b="1" u="none" strike="noStrike" cap="none" dirty="0">
              <a:solidFill>
                <a:schemeClr val="tx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b="1" dirty="0">
                <a:ea typeface="Trebuchet MS" panose="020B0603020202020204"/>
                <a:sym typeface="Trebuchet MS" panose="020B0603020202020204"/>
              </a:rPr>
              <a:t>          Dilarang menggunakan javascript method/function bawaan es6 seperti </a:t>
            </a:r>
            <a:r>
              <a:rPr lang="en-US" sz="1800" b="1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subStr, subString, filter, split, join, foreach, dll</a:t>
            </a:r>
            <a:r>
              <a:rPr lang="en-US" sz="1800" b="1" dirty="0">
                <a:ea typeface="Trebuchet MS" panose="020B0603020202020204"/>
                <a:sym typeface="Trebuchet MS" panose="020B0603020202020204"/>
              </a:rPr>
              <a:t> (nilai </a:t>
            </a:r>
            <a:r>
              <a:rPr lang="en-US" sz="1800" b="1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-5</a:t>
            </a:r>
            <a:r>
              <a:rPr lang="en-US" sz="1800" b="1" dirty="0">
                <a:ea typeface="Trebuchet MS" panose="020B0603020202020204"/>
                <a:sym typeface="Trebuchet MS" panose="020B0603020202020204"/>
              </a:rPr>
              <a:t> per soal)</a:t>
            </a:r>
            <a:endParaRPr lang="en-US" sz="1800" b="1" dirty="0">
              <a:ea typeface="Trebuchet MS" panose="020B0603020202020204"/>
              <a:sym typeface="Trebuchet MS" panose="020B0603020202020204"/>
            </a:endParaRPr>
          </a:p>
        </p:txBody>
      </p:sp>
      <p:sp>
        <p:nvSpPr>
          <p:cNvPr id="11" name="Google Shape;71;p3"/>
          <p:cNvSpPr txBox="1"/>
          <p:nvPr/>
        </p:nvSpPr>
        <p:spPr>
          <a:xfrm>
            <a:off x="520700" y="3173095"/>
            <a:ext cx="8616315" cy="624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b="1" u="none" strike="noStrike" cap="none" dirty="0">
                <a:solidFill>
                  <a:schemeClr val="tx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1. Buatkan function </a:t>
            </a:r>
            <a:r>
              <a:rPr lang="en-US" sz="1800" b="1" u="none" strike="noStrike" cap="none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konversiMenit </a:t>
            </a:r>
            <a:r>
              <a:rPr lang="en-US" sz="1800" b="1" dirty="0">
                <a:solidFill>
                  <a:schemeClr val="tx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untuk menyelesaikan tase case dibawah</a:t>
            </a:r>
            <a:endParaRPr lang="en-US" sz="1800" b="1" u="none" strike="noStrike" cap="none" dirty="0">
              <a:solidFill>
                <a:schemeClr val="tx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// TEST CASES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cconsole.log(konversiMenit(63)); // 1:03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console.log(konversiMenit(124)); // 2:04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console.log(konversiMenit(53)); // 0:53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console.log(konversiMenit(88)); // 1:28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console.log(konversiMenit(120)); // 2:00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b="1" u="none" strike="noStrike" cap="none" dirty="0">
                <a:solidFill>
                  <a:schemeClr val="tx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2. Buatkan function </a:t>
            </a:r>
            <a:r>
              <a:rPr lang="en-US" sz="18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hitungJumlahKata </a:t>
            </a:r>
            <a:r>
              <a:rPr lang="en-US" sz="1800" b="1" dirty="0">
                <a:solidFill>
                  <a:schemeClr val="tx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dari test case berikut </a:t>
            </a:r>
            <a:endParaRPr lang="en-US" sz="1800" b="1" u="none" strike="noStrike" cap="none" dirty="0">
              <a:solidFill>
                <a:schemeClr val="tx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// TEST CASES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console.log(hitungJumlahKata('I have a dream')); // 4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console.log(hitungJumlahKata('Never eat shredded wheat or cake')); // 6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console.log(hitungJumlahKata('A song to sing')); // 4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console.log(hitungJumlahKata('I')); // 1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console.log(hitungJumlahKata('I believe I can code')); // 5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</p:txBody>
      </p:sp>
      <p:sp>
        <p:nvSpPr>
          <p:cNvPr id="12" name="Google Shape;71;p3"/>
          <p:cNvSpPr txBox="1"/>
          <p:nvPr/>
        </p:nvSpPr>
        <p:spPr>
          <a:xfrm>
            <a:off x="9137015" y="3173095"/>
            <a:ext cx="9131935" cy="624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b="1" u="none" strike="noStrike" cap="none" dirty="0">
                <a:solidFill>
                  <a:schemeClr val="tx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3. Buatkan function </a:t>
            </a:r>
            <a:r>
              <a:rPr lang="en-US" sz="18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pasanganTerbesar </a:t>
            </a:r>
            <a:r>
              <a:rPr lang="en-US" sz="1800" b="1" dirty="0"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untuk </a:t>
            </a:r>
            <a:r>
              <a:rPr lang="en-US" sz="1800" b="1" dirty="0">
                <a:solidFill>
                  <a:schemeClr val="tx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menyelesaikan tase case dibawah</a:t>
            </a:r>
            <a:endParaRPr lang="en-US" sz="1800" b="1" u="none" strike="noStrike" cap="none" dirty="0">
              <a:solidFill>
                <a:schemeClr val="tx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// TEST CASES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console.log(pasanganTerbesar(641573)); // 73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console.log(pasanganTerbesar(12783456)); // 83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console.log(pasanganTerbesar(910233)); // 91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console.log(pasanganTerbesar(71856421)); // 85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console.log(pasanganTerbesar(79918293)); // 99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b="1" u="none" strike="noStrike" cap="none" dirty="0">
                <a:solidFill>
                  <a:schemeClr val="tx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4. Buatkan function </a:t>
            </a:r>
            <a:r>
              <a:rPr lang="en-US" sz="18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targetTerdekat </a:t>
            </a:r>
            <a:r>
              <a:rPr lang="en-US" sz="1800" b="1" dirty="0"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untuk menyelesaikan tase case dibawah</a:t>
            </a:r>
            <a:r>
              <a:rPr lang="en-US" sz="1800" b="1" dirty="0">
                <a:solidFill>
                  <a:schemeClr val="tx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 </a:t>
            </a:r>
            <a:endParaRPr lang="en-US" sz="1800" b="1" u="none" strike="noStrike" cap="none" dirty="0">
              <a:solidFill>
                <a:schemeClr val="tx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// TEST CASES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console.log(targetTerdekat([' ', ' ', 'o', ' ', ' ', 'x', ' ', 'x'])); // 3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console.log(targetTerdekat(['o', ' ', ' ', ' ', 'x', 'x', 'x'])); // 4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console.log(targetTerdekat(['x', ' ', ' ', ' ', 'x', 'x', 'o', ' '])); // 1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console.log(targetTerdekat([' ', ' ', 'o', ' '])); // 0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u="none" strike="noStrike" cap="none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console.log(targetTerdekat([' ', 'o', ' ', 'x', 'x', ' ', ' ', 'x'])); // 2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4;g26585e5a41e_0_267"/>
          <p:cNvSpPr txBox="1"/>
          <p:nvPr/>
        </p:nvSpPr>
        <p:spPr>
          <a:xfrm>
            <a:off x="638810" y="55181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Assignment 2:</a:t>
            </a:r>
            <a:endParaRPr lang="en-US" sz="6000" b="1" i="1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60070" y="2047240"/>
            <a:ext cx="16266160" cy="783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1800" b="1" dirty="0"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Note: hanya boleh menggunakan looping ( </a:t>
            </a:r>
            <a:r>
              <a:rPr lang="en-US" sz="18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for </a:t>
            </a:r>
            <a:r>
              <a:rPr lang="en-US" sz="1800" b="1" dirty="0"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), percabangan dan operator javascrip</a:t>
            </a:r>
            <a:endParaRPr lang="en-US" sz="1800" b="1" u="none" strike="noStrike" cap="none" dirty="0">
              <a:solidFill>
                <a:schemeClr val="tx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b="1" dirty="0">
                <a:ea typeface="Trebuchet MS" panose="020B0603020202020204"/>
                <a:sym typeface="Trebuchet MS" panose="020B0603020202020204"/>
              </a:rPr>
              <a:t>          Dilarang menggunakan javascript method/function bawaan es6 seperti </a:t>
            </a:r>
            <a:r>
              <a:rPr lang="en-US" sz="1800" b="1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subStr, subString, filter, split, join, foreach, dll</a:t>
            </a:r>
            <a:r>
              <a:rPr lang="en-US" sz="1800" b="1" dirty="0">
                <a:ea typeface="Trebuchet MS" panose="020B0603020202020204"/>
                <a:sym typeface="Trebuchet MS" panose="020B0603020202020204"/>
              </a:rPr>
              <a:t> (nilai </a:t>
            </a:r>
            <a:r>
              <a:rPr lang="en-US" sz="1800" b="1" dirty="0">
                <a:solidFill>
                  <a:schemeClr val="accent6"/>
                </a:solidFill>
                <a:ea typeface="Trebuchet MS" panose="020B0603020202020204"/>
                <a:sym typeface="Trebuchet MS" panose="020B0603020202020204"/>
              </a:rPr>
              <a:t>-5</a:t>
            </a:r>
            <a:r>
              <a:rPr lang="en-US" sz="1800" b="1" dirty="0">
                <a:ea typeface="Trebuchet MS" panose="020B0603020202020204"/>
                <a:sym typeface="Trebuchet MS" panose="020B0603020202020204"/>
              </a:rPr>
              <a:t> per soal)</a:t>
            </a:r>
            <a:endParaRPr lang="en-US" sz="1800" b="1" dirty="0">
              <a:ea typeface="Trebuchet MS" panose="020B0603020202020204"/>
              <a:sym typeface="Trebuchet MS" panose="020B0603020202020204"/>
            </a:endParaRPr>
          </a:p>
        </p:txBody>
      </p:sp>
      <p:sp>
        <p:nvSpPr>
          <p:cNvPr id="11" name="Google Shape;71;p3"/>
          <p:cNvSpPr txBox="1"/>
          <p:nvPr/>
        </p:nvSpPr>
        <p:spPr>
          <a:xfrm>
            <a:off x="520700" y="3173095"/>
            <a:ext cx="8616315" cy="2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b="1" dirty="0">
                <a:solidFill>
                  <a:schemeClr val="tx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5. Buatkan function </a:t>
            </a:r>
            <a:r>
              <a:rPr lang="en-US" sz="1800" b="1" dirty="0">
                <a:solidFill>
                  <a:schemeClr val="accent6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setRupiah </a:t>
            </a:r>
            <a:r>
              <a:rPr lang="en-US" sz="1800" b="1" dirty="0">
                <a:solidFill>
                  <a:schemeClr val="tx1"/>
                </a:solidFill>
                <a:latin typeface="Arial Bold" panose="020B0604020202020204" charset="0"/>
                <a:ea typeface="Trebuchet MS" panose="020B0603020202020204"/>
                <a:cs typeface="Arial Bold" panose="020B0604020202020204" charset="0"/>
                <a:sym typeface="Trebuchet MS" panose="020B0603020202020204"/>
              </a:rPr>
              <a:t>untuk menyelesaikan tase case dibawah</a:t>
            </a:r>
            <a:endParaRPr lang="en-US" sz="1800" b="1" u="none" strike="noStrike" cap="none" dirty="0">
              <a:solidFill>
                <a:schemeClr val="tx1"/>
              </a:solidFill>
              <a:latin typeface="Arial Bold" panose="020B0604020202020204" charset="0"/>
              <a:ea typeface="Trebuchet MS" panose="020B0603020202020204"/>
              <a:cs typeface="Arial Bold" panose="020B0604020202020204" charset="0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// TEST CASES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cconsole.log(setRupiah(12345)); // Rp 12.345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</a:t>
            </a:r>
            <a:r>
              <a:rPr lang="en-US" sz="1800" dirty="0">
                <a:ea typeface="Trebuchet MS" panose="020B0603020202020204"/>
                <a:sym typeface="Trebuchet MS" panose="020B0603020202020204"/>
              </a:rPr>
              <a:t>setRupiah</a:t>
            </a:r>
            <a:r>
              <a:rPr lang="en-US" sz="1800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(100000)); // Rp. 100.000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</a:t>
            </a:r>
            <a:r>
              <a:rPr lang="en-US" sz="1800" dirty="0">
                <a:ea typeface="Trebuchet MS" panose="020B0603020202020204"/>
                <a:sym typeface="Trebuchet MS" panose="020B0603020202020204"/>
              </a:rPr>
              <a:t>setRupiah</a:t>
            </a:r>
            <a:r>
              <a:rPr lang="en-US" sz="1800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(150)); // Rp150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</a:t>
            </a:r>
            <a:r>
              <a:rPr lang="en-US" sz="1800" dirty="0">
                <a:ea typeface="Trebuchet MS" panose="020B0603020202020204"/>
                <a:sym typeface="Trebuchet MS" panose="020B0603020202020204"/>
              </a:rPr>
              <a:t>setRupiah</a:t>
            </a:r>
            <a:r>
              <a:rPr lang="en-US" sz="1800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(120500000)); // Rp </a:t>
            </a:r>
            <a:r>
              <a:rPr lang="en-US" sz="1800" dirty="0">
                <a:ea typeface="Trebuchet MS" panose="020B0603020202020204"/>
                <a:sym typeface="Trebuchet MS" panose="020B0603020202020204"/>
              </a:rPr>
              <a:t>120.500.000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1800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console.log(</a:t>
            </a:r>
            <a:r>
              <a:rPr lang="en-US" sz="1800" dirty="0">
                <a:ea typeface="Trebuchet MS" panose="020B0603020202020204"/>
                <a:sym typeface="Trebuchet MS" panose="020B0603020202020204"/>
              </a:rPr>
              <a:t>setRupiah</a:t>
            </a:r>
            <a:r>
              <a:rPr lang="en-US" sz="1800" dirty="0">
                <a:solidFill>
                  <a:schemeClr val="tx1"/>
                </a:solidFill>
                <a:ea typeface="Trebuchet MS" panose="020B0603020202020204"/>
                <a:sym typeface="Trebuchet MS" panose="020B0603020202020204"/>
              </a:rPr>
              <a:t>(5478300)); // Rp </a:t>
            </a:r>
            <a:r>
              <a:rPr lang="en-US" sz="1800" dirty="0">
                <a:ea typeface="Trebuchet MS" panose="020B0603020202020204"/>
                <a:sym typeface="Trebuchet MS" panose="020B0603020202020204"/>
              </a:rPr>
              <a:t>5.478.300</a:t>
            </a:r>
            <a:endParaRPr lang="en-US" sz="1800" u="none" strike="noStrike" cap="none" dirty="0">
              <a:solidFill>
                <a:schemeClr val="tx1"/>
              </a:solidFill>
              <a:ea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26585e5a41e_0_32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26585e5a41e_0_321"/>
          <p:cNvSpPr/>
          <p:nvPr/>
        </p:nvSpPr>
        <p:spPr>
          <a:xfrm>
            <a:off x="12234617" y="2518378"/>
            <a:ext cx="8919198" cy="801702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26585e5a41e_0_321"/>
          <p:cNvSpPr/>
          <p:nvPr/>
        </p:nvSpPr>
        <p:spPr>
          <a:xfrm>
            <a:off x="10593422" y="7649111"/>
            <a:ext cx="6023113" cy="2886487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26585e5a41e_0_321"/>
          <p:cNvSpPr/>
          <p:nvPr/>
        </p:nvSpPr>
        <p:spPr>
          <a:xfrm>
            <a:off x="12234617" y="6740336"/>
            <a:ext cx="2642348" cy="1833747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26585e5a41e_0_321"/>
          <p:cNvSpPr txBox="1"/>
          <p:nvPr/>
        </p:nvSpPr>
        <p:spPr>
          <a:xfrm>
            <a:off x="730431" y="753848"/>
            <a:ext cx="11630528" cy="114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60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Referensi:</a:t>
            </a:r>
            <a:endParaRPr lang="en-US" sz="6000" b="1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48995" y="2355850"/>
            <a:ext cx="1175829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800">
                <a:latin typeface=".AppleSystemUIFont Book" charset="0"/>
                <a:cs typeface=".AppleSystemUIFont Book" charset="0"/>
              </a:rPr>
              <a:t>https://www.petanikode.com/javascript-percabangan/</a:t>
            </a:r>
            <a:endParaRPr lang="en-US" sz="2800">
              <a:latin typeface=".AppleSystemUIFont Book" charset="0"/>
              <a:cs typeface=".AppleSystemUIFont Book" charset="0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.AppleSystemUIFont Book" charset="0"/>
                <a:cs typeface=".AppleSystemUIFont Book" charset="0"/>
              </a:rPr>
              <a:t>https://www.petanikode.com/javascript-perulangan/</a:t>
            </a:r>
            <a:endParaRPr lang="en-US" sz="2800">
              <a:latin typeface=".AppleSystemUIFont Book" charset="0"/>
              <a:cs typeface=".AppleSystemUIFont Book" charset="0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.AppleSystemUIFont Book" charset="0"/>
                <a:cs typeface=".AppleSystemUIFont Book" charset="0"/>
              </a:rPr>
              <a:t>https://developer.mozilla.org/en-US/docs/Web/JavaScript/Guide/Regular_Expressions</a:t>
            </a:r>
            <a:endParaRPr lang="en-US" sz="2800">
              <a:latin typeface=".AppleSystemUIFont Book" charset="0"/>
              <a:cs typeface=".AppleSystemUIFont Book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6585e5a41e_0_428"/>
          <p:cNvSpPr txBox="1"/>
          <p:nvPr>
            <p:ph type="ctrTitle"/>
          </p:nvPr>
        </p:nvSpPr>
        <p:spPr>
          <a:xfrm>
            <a:off x="9725936" y="6196420"/>
            <a:ext cx="8561686" cy="1675986"/>
          </a:xfrm>
          <a:prstGeom prst="rect">
            <a:avLst/>
          </a:prstGeom>
        </p:spPr>
        <p:txBody>
          <a:bodyPr spcFirstLastPara="1" wrap="square" lIns="182854" tIns="182854" rIns="182854" bIns="182854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latin typeface="Plus Jakarta Sans"/>
                <a:ea typeface="Plus Jakarta Sans"/>
                <a:cs typeface="Plus Jakarta Sans"/>
                <a:sym typeface="Plus Jakarta Sans"/>
              </a:rPr>
              <a:t>Terima </a:t>
            </a:r>
            <a:endParaRPr sz="9600" b="1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latin typeface="Plus Jakarta Sans"/>
                <a:ea typeface="Plus Jakarta Sans"/>
                <a:cs typeface="Plus Jakarta Sans"/>
                <a:sym typeface="Plus Jakarta Sans"/>
              </a:rPr>
              <a:t>Kasih.</a:t>
            </a:r>
            <a:endParaRPr sz="96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grpSp>
        <p:nvGrpSpPr>
          <p:cNvPr id="306" name="Google Shape;306;g26585e5a41e_0_428"/>
          <p:cNvGrpSpPr/>
          <p:nvPr/>
        </p:nvGrpSpPr>
        <p:grpSpPr>
          <a:xfrm>
            <a:off x="1311" y="-428316"/>
            <a:ext cx="5529699" cy="5382175"/>
            <a:chOff x="9584423" y="-302694"/>
            <a:chExt cx="4822200" cy="4822200"/>
          </a:xfrm>
        </p:grpSpPr>
        <p:sp>
          <p:nvSpPr>
            <p:cNvPr id="307" name="Google Shape;307;g26585e5a41e_0_428"/>
            <p:cNvSpPr/>
            <p:nvPr/>
          </p:nvSpPr>
          <p:spPr>
            <a:xfrm rot="6626698">
              <a:off x="10121100" y="233982"/>
              <a:ext cx="3748847" cy="3748847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g26585e5a41e_0_428"/>
            <p:cNvSpPr/>
            <p:nvPr/>
          </p:nvSpPr>
          <p:spPr>
            <a:xfrm rot="5026486">
              <a:off x="10682783" y="729525"/>
              <a:ext cx="2625482" cy="2625482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g26585e5a41e_0_428"/>
            <p:cNvSpPr/>
            <p:nvPr/>
          </p:nvSpPr>
          <p:spPr>
            <a:xfrm rot="2969049">
              <a:off x="11210027" y="1256768"/>
              <a:ext cx="1570980" cy="1570980"/>
            </a:xfrm>
            <a:prstGeom prst="ellipse">
              <a:avLst/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g26585e5a41e_0_428"/>
            <p:cNvSpPr/>
            <p:nvPr/>
          </p:nvSpPr>
          <p:spPr>
            <a:xfrm rot="10347786">
              <a:off x="11700466" y="1747209"/>
              <a:ext cx="590098" cy="59009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g26585e5a41e_0_428"/>
          <p:cNvGrpSpPr/>
          <p:nvPr/>
        </p:nvGrpSpPr>
        <p:grpSpPr>
          <a:xfrm>
            <a:off x="-1680257" y="2231963"/>
            <a:ext cx="11587939" cy="11587939"/>
            <a:chOff x="4094945" y="667082"/>
            <a:chExt cx="5795400" cy="5795400"/>
          </a:xfrm>
        </p:grpSpPr>
        <p:sp>
          <p:nvSpPr>
            <p:cNvPr id="312" name="Google Shape;312;g26585e5a41e_0_428"/>
            <p:cNvSpPr/>
            <p:nvPr/>
          </p:nvSpPr>
          <p:spPr>
            <a:xfrm rot="6626718">
              <a:off x="4739938" y="1312075"/>
              <a:ext cx="4505414" cy="4505414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g26585e5a41e_0_428"/>
            <p:cNvSpPr/>
            <p:nvPr/>
          </p:nvSpPr>
          <p:spPr>
            <a:xfrm rot="5026475">
              <a:off x="5429162" y="2051505"/>
              <a:ext cx="3026548" cy="302654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g26585e5a41e_0_428"/>
            <p:cNvSpPr/>
            <p:nvPr/>
          </p:nvSpPr>
          <p:spPr>
            <a:xfrm rot="2969049">
              <a:off x="6156933" y="2732845"/>
              <a:ext cx="1570980" cy="1570980"/>
            </a:xfrm>
            <a:prstGeom prst="ellipse">
              <a:avLst/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g26585e5a41e_0_428"/>
            <p:cNvSpPr/>
            <p:nvPr/>
          </p:nvSpPr>
          <p:spPr>
            <a:xfrm rot="10347786">
              <a:off x="6647371" y="3223287"/>
              <a:ext cx="590098" cy="59009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7" name="Google Shape;317;g26585e5a41e_0_4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26585e5a41e_0_253"/>
          <p:cNvSpPr txBox="1"/>
          <p:nvPr/>
        </p:nvSpPr>
        <p:spPr>
          <a:xfrm>
            <a:off x="8881110" y="3808730"/>
            <a:ext cx="7379335" cy="2714625"/>
          </a:xfrm>
          <a:prstGeom prst="rect">
            <a:avLst/>
          </a:prstGeom>
          <a:noFill/>
          <a:ln>
            <a:noFill/>
          </a:ln>
        </p:spPr>
        <p:txBody>
          <a:bodyPr wrap="square" lIns="182804" tIns="91377" rIns="182804" bIns="91377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545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Terimakasih</a:t>
            </a:r>
            <a:endParaRPr lang="en-US" sz="9600" b="1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585e5a41e_0_253"/>
          <p:cNvSpPr txBox="1"/>
          <p:nvPr>
            <p:ph type="ctrTitle"/>
          </p:nvPr>
        </p:nvSpPr>
        <p:spPr>
          <a:xfrm>
            <a:off x="1024700" y="3786134"/>
            <a:ext cx="11207633" cy="2714930"/>
          </a:xfrm>
          <a:prstGeom prst="rect">
            <a:avLst/>
          </a:prstGeom>
        </p:spPr>
        <p:txBody>
          <a:bodyPr spcFirstLastPara="1" wrap="square" lIns="182804" tIns="91377" rIns="182804" bIns="91377" anchor="ctr" anchorCtr="0">
            <a:normAutofit fontScale="9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Percabangan</a:t>
            </a:r>
            <a:br>
              <a:rPr lang="en-US" sz="9600" b="1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</a:br>
            <a:r>
              <a:rPr lang="en-US" sz="9600" b="1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Pengkondisian</a:t>
            </a:r>
            <a:endParaRPr lang="en-US" sz="9600" b="1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97" name="Google Shape;297;g26585e5a41e_0_253"/>
          <p:cNvSpPr/>
          <p:nvPr/>
        </p:nvSpPr>
        <p:spPr>
          <a:xfrm rot="-1974178">
            <a:off x="11752812" y="1586920"/>
            <a:ext cx="2240537" cy="2240537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26585e5a41e_0_253"/>
          <p:cNvSpPr/>
          <p:nvPr/>
        </p:nvSpPr>
        <p:spPr>
          <a:xfrm rot="-4242470">
            <a:off x="13233022" y="2084097"/>
            <a:ext cx="4602580" cy="4602580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26585e5a41e_0_253"/>
          <p:cNvSpPr/>
          <p:nvPr/>
        </p:nvSpPr>
        <p:spPr>
          <a:xfrm rot="-3576382">
            <a:off x="10277834" y="4438284"/>
            <a:ext cx="7826302" cy="7826302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182804" tIns="182804" rIns="182804" bIns="18280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26585e5a41e_0_25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585e5a41e_0_267"/>
          <p:cNvSpPr txBox="1"/>
          <p:nvPr/>
        </p:nvSpPr>
        <p:spPr>
          <a:xfrm>
            <a:off x="1049500" y="2253261"/>
            <a:ext cx="10095507" cy="101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893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Terjadi jika dalam sebuah alur proses terdapat lebih dari satu jalur dan memilih salah satunya untuk dilewati</a:t>
            </a:r>
            <a:endParaRPr lang="en-US" sz="2800">
              <a:solidFill>
                <a:schemeClr val="dk1"/>
              </a:solidFill>
            </a:endParaRPr>
          </a:p>
        </p:txBody>
      </p:sp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Percabangan.</a:t>
            </a:r>
            <a:endParaRPr sz="7200" b="1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4"/>
          <p:cNvGrpSpPr/>
          <p:nvPr/>
        </p:nvGrpSpPr>
        <p:grpSpPr>
          <a:xfrm>
            <a:off x="11144885" y="2537460"/>
            <a:ext cx="7143115" cy="7783830"/>
            <a:chOff x="17551" y="3996"/>
            <a:chExt cx="11249" cy="12258"/>
          </a:xfrm>
        </p:grpSpPr>
        <p:pic>
          <p:nvPicPr>
            <p:cNvPr id="14" name="Picture 13" descr="Picture4 (2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72" y="3996"/>
              <a:ext cx="8928" cy="12259"/>
            </a:xfrm>
            <a:prstGeom prst="rect">
              <a:avLst/>
            </a:prstGeom>
          </p:spPr>
        </p:pic>
        <p:sp>
          <p:nvSpPr>
            <p:cNvPr id="197" name="Google Shape;197;g26585e5a41e_0_267"/>
            <p:cNvSpPr/>
            <p:nvPr/>
          </p:nvSpPr>
          <p:spPr>
            <a:xfrm>
              <a:off x="17551" y="12102"/>
              <a:ext cx="8204" cy="4153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g26585e5a41e_0_267"/>
            <p:cNvSpPr/>
            <p:nvPr/>
          </p:nvSpPr>
          <p:spPr>
            <a:xfrm>
              <a:off x="20135" y="10644"/>
              <a:ext cx="3599" cy="2888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439795" y="4391025"/>
            <a:ext cx="5852795" cy="4499610"/>
            <a:chOff x="9018" y="7087"/>
            <a:chExt cx="7562" cy="5813"/>
          </a:xfrm>
        </p:grpSpPr>
        <p:sp>
          <p:nvSpPr>
            <p:cNvPr id="6" name="Flowchart: Decision 5"/>
            <p:cNvSpPr/>
            <p:nvPr/>
          </p:nvSpPr>
          <p:spPr>
            <a:xfrm>
              <a:off x="9018" y="8130"/>
              <a:ext cx="4239" cy="1624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2000"/>
                <a:t>Kriteria kondisi</a:t>
              </a:r>
              <a:endParaRPr lang="en-US" sz="200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1138" y="7087"/>
              <a:ext cx="0" cy="10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endCxn id="9" idx="1"/>
            </p:cNvCxnSpPr>
            <p:nvPr/>
          </p:nvCxnSpPr>
          <p:spPr>
            <a:xfrm>
              <a:off x="13257" y="8942"/>
              <a:ext cx="1791" cy="117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Data 8"/>
            <p:cNvSpPr/>
            <p:nvPr/>
          </p:nvSpPr>
          <p:spPr>
            <a:xfrm>
              <a:off x="13515" y="10115"/>
              <a:ext cx="3065" cy="963"/>
            </a:xfrm>
            <a:prstGeom prst="flowChartInputOutpu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2000"/>
                <a:t>Respon</a:t>
              </a:r>
              <a:endParaRPr lang="en-US" sz="2000"/>
            </a:p>
          </p:txBody>
        </p:sp>
        <p:cxnSp>
          <p:nvCxnSpPr>
            <p:cNvPr id="10" name="Straight Arrow Connector 9"/>
            <p:cNvCxnSpPr>
              <a:endCxn id="11" idx="0"/>
            </p:cNvCxnSpPr>
            <p:nvPr/>
          </p:nvCxnSpPr>
          <p:spPr>
            <a:xfrm flipH="1">
              <a:off x="11137" y="9754"/>
              <a:ext cx="1" cy="15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s 10"/>
            <p:cNvSpPr/>
            <p:nvPr/>
          </p:nvSpPr>
          <p:spPr>
            <a:xfrm>
              <a:off x="9477" y="11276"/>
              <a:ext cx="3320" cy="16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2000"/>
                <a:t>Proses Selanjutnya</a:t>
              </a:r>
              <a:endParaRPr lang="en-US" sz="2000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14092" y="8316"/>
              <a:ext cx="661" cy="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Arial Bold" panose="020B0604020202020204" charset="0"/>
                  <a:cs typeface="Arial Bold" panose="020B0604020202020204" charset="0"/>
                </a:rPr>
                <a:t>No</a:t>
              </a:r>
              <a:endParaRPr lang="en-US" b="1">
                <a:latin typeface="Arial Bold" panose="020B0604020202020204" charset="0"/>
                <a:cs typeface="Arial Bold" panose="020B0604020202020204" charset="0"/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0119" y="10190"/>
              <a:ext cx="787" cy="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Arial Bold" panose="020B0604020202020204" charset="0"/>
                  <a:cs typeface="Arial Bold" panose="020B0604020202020204" charset="0"/>
                </a:rPr>
                <a:t>Yes</a:t>
              </a:r>
              <a:endParaRPr lang="en-US" b="1">
                <a:latin typeface="Arial Bold" panose="020B0604020202020204" charset="0"/>
                <a:cs typeface="Arial Bold" panose="020B060402020202020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585e5a41e_0_267"/>
          <p:cNvSpPr txBox="1"/>
          <p:nvPr/>
        </p:nvSpPr>
        <p:spPr>
          <a:xfrm>
            <a:off x="1049500" y="2022121"/>
            <a:ext cx="10095507" cy="1319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893" rIns="0" bIns="0" anchor="t" anchorCtr="0">
            <a:spAutoFit/>
          </a:bodyPr>
          <a:lstStyle/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Percabangan </a:t>
            </a:r>
            <a:r>
              <a:rPr lang="en-US" sz="2800" b="1" i="1" dirty="0">
                <a:solidFill>
                  <a:schemeClr val="accent6"/>
                </a:solidFill>
                <a:latin typeface="Arial Bold Italic" panose="020B0604020202020204" charset="0"/>
                <a:ea typeface="Trebuchet MS" panose="020B0603020202020204"/>
                <a:cs typeface="Arial Bold Italic" panose="020B0604020202020204" charset="0"/>
                <a:sym typeface="Trebuchet MS" panose="020B0603020202020204"/>
              </a:rPr>
              <a:t>if</a:t>
            </a:r>
            <a:r>
              <a:rPr lang="en-US" sz="28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merupakan percabangan yang hanya memiliki satu blok pilihan saat kondisi bernilai benar</a:t>
            </a:r>
            <a:endParaRPr lang="en-US" sz="2800">
              <a:solidFill>
                <a:schemeClr val="dk1"/>
              </a:solidFill>
            </a:endParaRPr>
          </a:p>
        </p:txBody>
      </p:sp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Percabangan </a:t>
            </a:r>
            <a:r>
              <a:rPr lang="en-US" sz="44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</a:t>
            </a: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if else</a:t>
            </a:r>
            <a:endParaRPr sz="7200" b="1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140" y="3714115"/>
            <a:ext cx="4055745" cy="5901690"/>
          </a:xfrm>
          <a:prstGeom prst="rect">
            <a:avLst/>
          </a:prstGeom>
        </p:spPr>
      </p:pic>
      <p:sp>
        <p:nvSpPr>
          <p:cNvPr id="3" name="Google Shape;71;p3"/>
          <p:cNvSpPr txBox="1"/>
          <p:nvPr/>
        </p:nvSpPr>
        <p:spPr>
          <a:xfrm>
            <a:off x="1068070" y="4979670"/>
            <a:ext cx="5315585" cy="222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Jika </a:t>
            </a:r>
            <a:r>
              <a:rPr lang="en-US" sz="2400" i="0" u="none" strike="noStrike" cap="none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Kondisi Login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terpenuhi maka proses selesai</a:t>
            </a:r>
            <a:endParaRPr lang="en-US" sz="2400" i="0" u="none" strike="noStrike" cap="none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Jika </a:t>
            </a:r>
            <a:r>
              <a:rPr lang="en-US" sz="2400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Kondisi Login</a:t>
            </a:r>
            <a:r>
              <a:rPr lang="en-US" sz="24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tidak terpenuhi maka akan kembali ke proses awal</a:t>
            </a:r>
            <a:endParaRPr lang="en-US" sz="2400" i="0" u="none" strike="noStrike" cap="none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144885" y="2537460"/>
            <a:ext cx="7143115" cy="7783830"/>
            <a:chOff x="17551" y="3996"/>
            <a:chExt cx="11249" cy="12258"/>
          </a:xfrm>
        </p:grpSpPr>
        <p:pic>
          <p:nvPicPr>
            <p:cNvPr id="14" name="Picture 13" descr="Picture4 (2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72" y="3996"/>
              <a:ext cx="8928" cy="12259"/>
            </a:xfrm>
            <a:prstGeom prst="rect">
              <a:avLst/>
            </a:prstGeom>
          </p:spPr>
        </p:pic>
        <p:sp>
          <p:nvSpPr>
            <p:cNvPr id="16" name="Google Shape;197;g26585e5a41e_0_267"/>
            <p:cNvSpPr/>
            <p:nvPr/>
          </p:nvSpPr>
          <p:spPr>
            <a:xfrm>
              <a:off x="17551" y="12102"/>
              <a:ext cx="8204" cy="4153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8;g26585e5a41e_0_267"/>
            <p:cNvSpPr/>
            <p:nvPr/>
          </p:nvSpPr>
          <p:spPr>
            <a:xfrm>
              <a:off x="20135" y="10644"/>
              <a:ext cx="3599" cy="2888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585e5a41e_0_267"/>
          <p:cNvSpPr txBox="1"/>
          <p:nvPr/>
        </p:nvSpPr>
        <p:spPr>
          <a:xfrm>
            <a:off x="1049500" y="2022121"/>
            <a:ext cx="10095507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893" rIns="0" bIns="0" anchor="t" anchorCtr="0">
            <a:spAutoFit/>
          </a:bodyPr>
          <a:lstStyle/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28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Login </a:t>
            </a:r>
            <a:r>
              <a:rPr lang="en-US" sz="2800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berhasil </a:t>
            </a:r>
            <a:r>
              <a:rPr lang="en-US" sz="28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karena username &amp; password </a:t>
            </a:r>
            <a:r>
              <a:rPr lang="en-US" sz="2800" dirty="0">
                <a:solidFill>
                  <a:srgbClr val="F08B33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ada</a:t>
            </a:r>
            <a:endParaRPr lang="en-US" sz="2800" dirty="0">
              <a:solidFill>
                <a:srgbClr val="F08B33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</p:txBody>
      </p:sp>
      <p:sp>
        <p:nvSpPr>
          <p:cNvPr id="194" name="Google Shape;194;g26585e5a41e_0_267"/>
          <p:cNvSpPr txBox="1"/>
          <p:nvPr/>
        </p:nvSpPr>
        <p:spPr>
          <a:xfrm>
            <a:off x="8502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Percabangan </a:t>
            </a:r>
            <a:r>
              <a:rPr lang="en-US" sz="44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</a:t>
            </a: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if else</a:t>
            </a:r>
            <a:endParaRPr sz="7200" b="1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4"/>
          <p:cNvGrpSpPr/>
          <p:nvPr/>
        </p:nvGrpSpPr>
        <p:grpSpPr>
          <a:xfrm>
            <a:off x="11144885" y="2537460"/>
            <a:ext cx="7143115" cy="7783830"/>
            <a:chOff x="17551" y="3996"/>
            <a:chExt cx="11249" cy="12258"/>
          </a:xfrm>
        </p:grpSpPr>
        <p:pic>
          <p:nvPicPr>
            <p:cNvPr id="14" name="Picture 13" descr="Picture4 (2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72" y="3996"/>
              <a:ext cx="8928" cy="12259"/>
            </a:xfrm>
            <a:prstGeom prst="rect">
              <a:avLst/>
            </a:prstGeom>
          </p:spPr>
        </p:pic>
        <p:sp>
          <p:nvSpPr>
            <p:cNvPr id="16" name="Google Shape;197;g26585e5a41e_0_267"/>
            <p:cNvSpPr/>
            <p:nvPr/>
          </p:nvSpPr>
          <p:spPr>
            <a:xfrm>
              <a:off x="17551" y="12102"/>
              <a:ext cx="8204" cy="4153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8;g26585e5a41e_0_267"/>
            <p:cNvSpPr/>
            <p:nvPr/>
          </p:nvSpPr>
          <p:spPr>
            <a:xfrm>
              <a:off x="20135" y="10644"/>
              <a:ext cx="3599" cy="2888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82804" tIns="182804" rIns="182804" bIns="182804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Picture 3" descr="Screenshot 2023-08-16 at 14.22.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55" y="3765550"/>
            <a:ext cx="10837545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375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Percabangan </a:t>
            </a:r>
            <a:r>
              <a:rPr lang="en-US" sz="44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</a:t>
            </a: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if else if</a:t>
            </a:r>
            <a:endParaRPr sz="7200" b="1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/>
        </p:nvSpPr>
        <p:spPr>
          <a:xfrm>
            <a:off x="1092835" y="2160905"/>
            <a:ext cx="4442460" cy="370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Percabangan </a:t>
            </a:r>
            <a:r>
              <a:rPr lang="en-US" sz="3200" b="1" i="1" u="none" strike="noStrike" cap="none" dirty="0">
                <a:solidFill>
                  <a:schemeClr val="accent6"/>
                </a:solidFill>
                <a:latin typeface="Arial Bold Italic" panose="020B0604020202020204" charset="0"/>
                <a:ea typeface="Trebuchet MS" panose="020B0603020202020204"/>
                <a:cs typeface="Arial Bold Italic" panose="020B0604020202020204" charset="0"/>
                <a:sym typeface="Trebuchet MS" panose="020B0603020202020204"/>
              </a:rPr>
              <a:t>if/else/if</a:t>
            </a: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merupakan percabangan yang memiliki lebih dari satu blok pilihan</a:t>
            </a:r>
            <a:endParaRPr lang="en-US" sz="3200" i="0" u="none" strike="noStrike" cap="none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</p:txBody>
      </p:sp>
      <p:sp>
        <p:nvSpPr>
          <p:cNvPr id="5" name="Google Shape;71;p3"/>
          <p:cNvSpPr txBox="1"/>
          <p:nvPr/>
        </p:nvSpPr>
        <p:spPr>
          <a:xfrm>
            <a:off x="11043920" y="4410075"/>
            <a:ext cx="5895975" cy="333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Jika </a:t>
            </a:r>
            <a:r>
              <a:rPr lang="en-US" sz="2400" i="0" u="none" strike="noStrike" cap="none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Nilai &gt; 85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maka kondisi 1 terpenuhi dan output adalah Grade A</a:t>
            </a:r>
            <a:endParaRPr lang="en-US" sz="2400" i="0" u="none" strike="noStrike" cap="none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Jika </a:t>
            </a:r>
            <a:r>
              <a:rPr lang="en-US" sz="2400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Nilai &gt; 75</a:t>
            </a:r>
            <a:r>
              <a:rPr lang="en-US" sz="24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maka kondisi 1 terpenuhi dan output adalah Grade B</a:t>
            </a:r>
            <a:endParaRPr lang="en-US" sz="2400" i="0" u="none" strike="noStrike" cap="none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Jika </a:t>
            </a:r>
            <a:r>
              <a:rPr lang="en-US" sz="2400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Kondisi</a:t>
            </a:r>
            <a:r>
              <a:rPr lang="en-US" sz="24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tidak terpenuhi maka akan memberikan error</a:t>
            </a:r>
            <a:endParaRPr lang="en-US" sz="2400" i="0" u="none" strike="noStrike" cap="none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</p:txBody>
      </p:sp>
      <p:pic>
        <p:nvPicPr>
          <p:cNvPr id="9" name="Picture 8" descr="Untitled Diagram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315" y="2531110"/>
            <a:ext cx="3810000" cy="641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37565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Percabangan </a:t>
            </a:r>
            <a:r>
              <a:rPr lang="en-US" sz="44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</a:t>
            </a: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if else if</a:t>
            </a:r>
            <a:endParaRPr sz="7200" b="1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Screenshot 2023-08-16 at 14.27.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40" y="3073400"/>
            <a:ext cx="8686800" cy="5555615"/>
          </a:xfrm>
          <a:prstGeom prst="rect">
            <a:avLst/>
          </a:prstGeom>
        </p:spPr>
      </p:pic>
      <p:sp>
        <p:nvSpPr>
          <p:cNvPr id="2" name="Google Shape;71;p3"/>
          <p:cNvSpPr txBox="1"/>
          <p:nvPr/>
        </p:nvSpPr>
        <p:spPr>
          <a:xfrm>
            <a:off x="10344150" y="4593590"/>
            <a:ext cx="7397750" cy="148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Hasil keluaran adalah </a:t>
            </a:r>
            <a:r>
              <a:rPr lang="en-US" sz="3200" i="0" u="none" strike="noStrike" cap="none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Grade B </a:t>
            </a:r>
            <a:br>
              <a:rPr lang="en-US" sz="3200" i="0" u="none" strike="noStrike" cap="none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</a:b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karena </a:t>
            </a:r>
            <a:r>
              <a:rPr lang="en-US" sz="3200" i="0" u="none" strike="noStrike" cap="none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78 &gt; 75</a:t>
            </a:r>
            <a:endParaRPr lang="en-US" sz="3200" i="0" u="none" strike="noStrike" cap="none" dirty="0">
              <a:solidFill>
                <a:schemeClr val="accent6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838200" y="174625"/>
            <a:ext cx="142208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4" tIns="182854" rIns="182854" bIns="18285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Percabangan </a:t>
            </a:r>
            <a:r>
              <a:rPr lang="en-US" sz="44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-</a:t>
            </a:r>
            <a:r>
              <a:rPr lang="en-US" sz="7200" b="1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-US" sz="4000" b="1">
                <a:solidFill>
                  <a:srgbClr val="F08B3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switch case</a:t>
            </a:r>
            <a:endParaRPr sz="7200" b="1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58746" y="551962"/>
            <a:ext cx="2368623" cy="719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Screenshot 2023-08-16 at 13.32.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10" y="4095115"/>
            <a:ext cx="6864350" cy="4911090"/>
          </a:xfrm>
          <a:prstGeom prst="rect">
            <a:avLst/>
          </a:prstGeom>
        </p:spPr>
      </p:pic>
      <p:sp>
        <p:nvSpPr>
          <p:cNvPr id="5" name="Google Shape;71;p3"/>
          <p:cNvSpPr txBox="1"/>
          <p:nvPr/>
        </p:nvSpPr>
        <p:spPr>
          <a:xfrm>
            <a:off x="8747125" y="4095115"/>
            <a:ext cx="8312785" cy="324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i="0" u="none" strike="noStrike" cap="none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Variabel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data awal sebagai acuan</a:t>
            </a:r>
            <a:endParaRPr lang="en-US" sz="2800" i="0" u="none" strike="noStrike" cap="none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Case</a:t>
            </a:r>
            <a:r>
              <a:rPr lang="en-US" sz="28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nilai kondisi yang harus dipenuhi</a:t>
            </a:r>
            <a:endParaRPr lang="en-US" sz="2800" dirty="0">
              <a:solidFill>
                <a:schemeClr val="dk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Default </a:t>
            </a:r>
            <a:r>
              <a:rPr lang="en-US" sz="2800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jika semua case tidak terpenuhi maka akan masuk ke </a:t>
            </a:r>
            <a:r>
              <a:rPr lang="en-US" sz="2800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default</a:t>
            </a:r>
            <a:endParaRPr lang="en-US" sz="2800" dirty="0">
              <a:solidFill>
                <a:schemeClr val="accent6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2800" i="0" u="none" strike="noStrike" cap="none" dirty="0">
                <a:solidFill>
                  <a:schemeClr val="accent6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Break </a:t>
            </a:r>
            <a:r>
              <a:rPr lang="en-US" sz="2800" i="0" u="none" strike="noStrike" cap="none" dirty="0">
                <a:solidFill>
                  <a:schemeClr val="tx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akan menghentikan proses</a:t>
            </a:r>
            <a:endParaRPr lang="en-US" sz="2800" i="0" u="none" strike="noStrike" cap="none" dirty="0">
              <a:solidFill>
                <a:schemeClr val="tx1"/>
              </a:solidFill>
              <a:latin typeface="Arial Regular" panose="020B0604020202020204" charset="0"/>
              <a:ea typeface="Trebuchet MS" panose="020B0603020202020204"/>
              <a:cs typeface="Arial Regular" panose="020B0604020202020204" charset="0"/>
              <a:sym typeface="Trebuchet MS" panose="020B0603020202020204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019810" y="1979295"/>
            <a:ext cx="12012930" cy="148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Percabangan </a:t>
            </a:r>
            <a:r>
              <a:rPr lang="en-US" sz="3200" b="1" i="1" u="none" strike="noStrike" cap="none" dirty="0">
                <a:solidFill>
                  <a:schemeClr val="accent6"/>
                </a:solidFill>
                <a:latin typeface="Arial Bold Italic" panose="020B0604020202020204" charset="0"/>
                <a:ea typeface="Trebuchet MS" panose="020B0603020202020204"/>
                <a:cs typeface="Arial Bold Italic" panose="020B0604020202020204" charset="0"/>
                <a:sym typeface="Trebuchet MS" panose="020B0603020202020204"/>
              </a:rPr>
              <a:t>switch-case</a:t>
            </a:r>
            <a:r>
              <a:rPr lang="en-US" sz="3200" i="0" u="none" strike="noStrike" cap="none" dirty="0">
                <a:solidFill>
                  <a:schemeClr val="dk1"/>
                </a:solidFill>
                <a:latin typeface="Arial Regular" panose="020B0604020202020204" charset="0"/>
                <a:ea typeface="Trebuchet MS" panose="020B0603020202020204"/>
                <a:cs typeface="Arial Regular" panose="020B0604020202020204" charset="0"/>
                <a:sym typeface="Trebuchet MS" panose="020B0603020202020204"/>
              </a:rPr>
              <a:t> merupakan bentuk lain dari percabangan </a:t>
            </a:r>
            <a:r>
              <a:rPr lang="en-US" sz="3200" b="1" i="1" u="none" strike="noStrike" cap="none" dirty="0">
                <a:solidFill>
                  <a:schemeClr val="accent6"/>
                </a:solidFill>
                <a:latin typeface="Arial Bold Italic" panose="020B0604020202020204" charset="0"/>
                <a:ea typeface="Trebuchet MS" panose="020B0603020202020204"/>
                <a:cs typeface="Arial Bold Italic" panose="020B0604020202020204" charset="0"/>
                <a:sym typeface="Trebuchet MS" panose="020B0603020202020204"/>
              </a:rPr>
              <a:t>if/else/if</a:t>
            </a:r>
            <a:endParaRPr lang="en-US" sz="3200" b="1" i="1" u="none" strike="noStrike" cap="none" dirty="0">
              <a:solidFill>
                <a:schemeClr val="accent6"/>
              </a:solidFill>
              <a:latin typeface="Arial Bold Italic" panose="020B0604020202020204" charset="0"/>
              <a:ea typeface="Trebuchet MS" panose="020B0603020202020204"/>
              <a:cs typeface="Arial Bold Italic" panose="020B0604020202020204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5649</Words>
  <Application>WPS Presentation</Application>
  <PresentationFormat>Custom</PresentationFormat>
  <Paragraphs>226</Paragraphs>
  <Slides>29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50" baseType="lpstr">
      <vt:lpstr>Arial</vt:lpstr>
      <vt:lpstr>SimSun</vt:lpstr>
      <vt:lpstr>Wingdings</vt:lpstr>
      <vt:lpstr>Arial</vt:lpstr>
      <vt:lpstr>Trebuchet MS</vt:lpstr>
      <vt:lpstr>Georgia</vt:lpstr>
      <vt:lpstr>Calibri</vt:lpstr>
      <vt:lpstr>Helvetica Neue</vt:lpstr>
      <vt:lpstr>Plus Jakarta Sans</vt:lpstr>
      <vt:lpstr>Thonburi</vt:lpstr>
      <vt:lpstr>Plus Jakarta Sans Medium</vt:lpstr>
      <vt:lpstr>Arial Bold</vt:lpstr>
      <vt:lpstr>Arial Regular</vt:lpstr>
      <vt:lpstr>Arial Bold Italic</vt:lpstr>
      <vt:lpstr>.AppleSystemUIFont Book</vt:lpstr>
      <vt:lpstr>Microsoft YaHei</vt:lpstr>
      <vt:lpstr>汉仪旗黑</vt:lpstr>
      <vt:lpstr>苹方-简</vt:lpstr>
      <vt:lpstr>宋体-简</vt:lpstr>
      <vt:lpstr>Arial Unicode MS</vt:lpstr>
      <vt:lpstr>Office Theme</vt:lpstr>
      <vt:lpstr>Algoritma &amp;  Pemprograman Dasar Javascript 3</vt:lpstr>
      <vt:lpstr>Materi :</vt:lpstr>
      <vt:lpstr>Percabangan Pengkondisian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Perulangan Looping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Selesai</vt:lpstr>
      <vt:lpstr>PowerPoint 演示文稿</vt:lpstr>
      <vt:lpstr>PowerPoint 演示文稿</vt:lpstr>
      <vt:lpstr>PowerPoint 演示文稿</vt:lpstr>
      <vt:lpstr>PowerPoint 演示文稿</vt:lpstr>
      <vt:lpstr>Kasih.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dibimbing.id</dc:creator>
  <cp:lastModifiedBy>andi</cp:lastModifiedBy>
  <cp:revision>26</cp:revision>
  <dcterms:created xsi:type="dcterms:W3CDTF">2024-02-07T03:02:24Z</dcterms:created>
  <dcterms:modified xsi:type="dcterms:W3CDTF">2024-02-07T03:02:24Z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2021-04-25T15:00:00Z</vt:filetime>
  </property>
  <property fmtid="{D5CDD505-2E9C-101B-9397-08002B2CF9AE}" pid="3" name="Creator">
    <vt:lpwstr>Canva</vt:lpwstr>
  </property>
  <property fmtid="{D5CDD505-2E9C-101B-9397-08002B2CF9AE}" pid="4" name="LastSaved">
    <vt:filetime>2021-04-25T15:00:00Z</vt:filetime>
  </property>
  <property fmtid="{D5CDD505-2E9C-101B-9397-08002B2CF9AE}" pid="5" name="KSOProductBuildVer">
    <vt:lpwstr>1033-5.4.2.7998</vt:lpwstr>
  </property>
  <property fmtid="{D5CDD505-2E9C-101B-9397-08002B2CF9AE}" pid="6" name="ICV">
    <vt:lpwstr>E5C9459CF2A84453AC4A0E09DE04B770</vt:lpwstr>
  </property>
</Properties>
</file>