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5"/>
  </p:notesMasterIdLst>
  <p:sldIdLst>
    <p:sldId id="256" r:id="rId3"/>
    <p:sldId id="257" r:id="rId4"/>
    <p:sldId id="267" r:id="rId5"/>
    <p:sldId id="274" r:id="rId6"/>
    <p:sldId id="273" r:id="rId7"/>
    <p:sldId id="278" r:id="rId8"/>
    <p:sldId id="263" r:id="rId9"/>
    <p:sldId id="289" r:id="rId10"/>
    <p:sldId id="276" r:id="rId11"/>
    <p:sldId id="281" r:id="rId12"/>
    <p:sldId id="282" r:id="rId13"/>
    <p:sldId id="260" r:id="rId14"/>
    <p:sldId id="284" r:id="rId15"/>
    <p:sldId id="290" r:id="rId16"/>
    <p:sldId id="277" r:id="rId17"/>
    <p:sldId id="286" r:id="rId18"/>
    <p:sldId id="291" r:id="rId19"/>
    <p:sldId id="287" r:id="rId20"/>
    <p:sldId id="292" r:id="rId21"/>
    <p:sldId id="288" r:id="rId22"/>
    <p:sldId id="280" r:id="rId23"/>
    <p:sldId id="268" r:id="rId24"/>
  </p:sldIdLst>
  <p:sldSz cx="9145588" cy="5145088"/>
  <p:notesSz cx="6858000" cy="9144000"/>
  <p:embeddedFontLst>
    <p:embeddedFont>
      <p:font typeface="Plus Jakarta Sans" panose="020B0604020202020204" charset="0"/>
      <p:regular r:id="rId26"/>
      <p:bold r:id="rId27"/>
      <p:italic r:id="rId28"/>
      <p:boldItalic r:id="rId29"/>
    </p:embeddedFont>
    <p:embeddedFont>
      <p:font typeface="Plus Jakarta Sans Medium" panose="020B0604020202020204" charset="0"/>
      <p:regular r:id="rId30"/>
      <p:bold r:id="rId31"/>
      <p:italic r:id="rId32"/>
      <p:boldItalic r:id="rId33"/>
    </p:embeddedFont>
    <p:embeddedFont>
      <p:font typeface="Roboto Mono" panose="00000009000000000000" pitchFamily="49" charset="0"/>
      <p:regular r:id="rId34"/>
      <p:bold r:id="rId35"/>
      <p:italic r:id="rId36"/>
      <p:boldItalic r:id="rId37"/>
    </p:embeddedFont>
    <p:embeddedFont>
      <p:font typeface="Trebuchet MS" panose="020B0603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1">
          <p15:clr>
            <a:srgbClr val="000000"/>
          </p15:clr>
        </p15:guide>
        <p15:guide id="2" pos="2881">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gDMw/gOi43TawFSGy+os6c+XKC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2406" y="-48"/>
      </p:cViewPr>
      <p:guideLst>
        <p:guide orient="horz" pos="1621"/>
        <p:guide pos="2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55"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5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585e5a4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585e5a41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585e5a41e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585e5a41e_0_3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805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585e5a41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6585e5a41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03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585e5a41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6585e5a41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585e5a41e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585e5a41e_0_3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090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6585e5a41e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6585e5a41e_0_3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195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585e5a41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6585e5a41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908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585e5a41e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585e5a41e_0_3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402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585e5a41e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585e5a41e_0_3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85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585e5a41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6585e5a41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931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585e5a41e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585e5a41e_0_3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01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585e5a41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585e5a41e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585e5a41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6585e5a41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71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6585e5a41e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6585e5a41e_0_3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961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6585e5a41e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6585e5a41e_0_4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6585e5a41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6585e5a41e_0_2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585e5a41e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585e5a41e_0_3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5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585e5a41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6585e5a41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722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585e5a41e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585e5a41e_0_3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5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6585e5a41e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6585e5a41e_0_3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6585e5a41e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6585e5a41e_0_3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80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585e5a41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6585e5a41e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79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21"/>
        <p:cNvGrpSpPr/>
        <p:nvPr/>
      </p:nvGrpSpPr>
      <p:grpSpPr>
        <a:xfrm>
          <a:off x="0" y="0"/>
          <a:ext cx="0" cy="0"/>
          <a:chOff x="0" y="0"/>
          <a:chExt cx="0" cy="0"/>
        </a:xfrm>
      </p:grpSpPr>
      <p:sp>
        <p:nvSpPr>
          <p:cNvPr id="22" name="Google Shape;22;g142ff3d8b87_1_105"/>
          <p:cNvSpPr txBox="1">
            <a:spLocks noGrp="1"/>
          </p:cNvSpPr>
          <p:nvPr>
            <p:ph type="ftr" idx="11"/>
          </p:nvPr>
        </p:nvSpPr>
        <p:spPr>
          <a:xfrm>
            <a:off x="3109495" y="4784920"/>
            <a:ext cx="2926800" cy="2574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3" name="Google Shape;23;g142ff3d8b87_1_105"/>
          <p:cNvSpPr txBox="1">
            <a:spLocks noGrp="1"/>
          </p:cNvSpPr>
          <p:nvPr>
            <p:ph type="dt" idx="10"/>
          </p:nvPr>
        </p:nvSpPr>
        <p:spPr>
          <a:xfrm>
            <a:off x="457279" y="4784920"/>
            <a:ext cx="2103300" cy="257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4" name="Google Shape;24;g142ff3d8b87_1_105"/>
          <p:cNvSpPr txBox="1">
            <a:spLocks noGrp="1"/>
          </p:cNvSpPr>
          <p:nvPr>
            <p:ph type="sldNum" idx="12"/>
          </p:nvPr>
        </p:nvSpPr>
        <p:spPr>
          <a:xfrm>
            <a:off x="6584814" y="4784920"/>
            <a:ext cx="2103300" cy="138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80" y="206042"/>
            <a:ext cx="8231030" cy="85751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body" idx="1"/>
          </p:nvPr>
        </p:nvSpPr>
        <p:spPr>
          <a:xfrm rot="5400000">
            <a:off x="2875035" y="-1217234"/>
            <a:ext cx="3395520" cy="823103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19"/>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rot="5400000">
            <a:off x="3634513" y="1668292"/>
            <a:ext cx="4494806" cy="157983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body" idx="1"/>
          </p:nvPr>
        </p:nvSpPr>
        <p:spPr>
          <a:xfrm rot="5400000">
            <a:off x="397832" y="163874"/>
            <a:ext cx="4494806" cy="458867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 name="Google Shape;85;p20"/>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g2ad97f235b5_0_171"/>
          <p:cNvSpPr txBox="1">
            <a:spLocks noGrp="1"/>
          </p:cNvSpPr>
          <p:nvPr>
            <p:ph type="ctrTitle"/>
          </p:nvPr>
        </p:nvSpPr>
        <p:spPr>
          <a:xfrm>
            <a:off x="311762" y="744803"/>
            <a:ext cx="8522100" cy="2053200"/>
          </a:xfrm>
          <a:prstGeom prst="rect">
            <a:avLst/>
          </a:prstGeom>
        </p:spPr>
        <p:txBody>
          <a:bodyPr spcFirstLastPara="1" wrap="square" lIns="91450" tIns="91450" rIns="91450" bIns="9145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4" name="Google Shape;94;g2ad97f235b5_0_171"/>
          <p:cNvSpPr txBox="1">
            <a:spLocks noGrp="1"/>
          </p:cNvSpPr>
          <p:nvPr>
            <p:ph type="subTitle" idx="1"/>
          </p:nvPr>
        </p:nvSpPr>
        <p:spPr>
          <a:xfrm>
            <a:off x="311754" y="2834993"/>
            <a:ext cx="8522100" cy="792900"/>
          </a:xfrm>
          <a:prstGeom prst="rect">
            <a:avLst/>
          </a:prstGeom>
        </p:spPr>
        <p:txBody>
          <a:bodyPr spcFirstLastPara="1" wrap="square" lIns="91450" tIns="91450" rIns="91450" bIns="91450"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g2ad97f235b5_0_171"/>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6"/>
        <p:cNvGrpSpPr/>
        <p:nvPr/>
      </p:nvGrpSpPr>
      <p:grpSpPr>
        <a:xfrm>
          <a:off x="0" y="0"/>
          <a:ext cx="0" cy="0"/>
          <a:chOff x="0" y="0"/>
          <a:chExt cx="0" cy="0"/>
        </a:xfrm>
      </p:grpSpPr>
      <p:sp>
        <p:nvSpPr>
          <p:cNvPr id="97" name="Google Shape;97;g2ad97f235b5_0_175"/>
          <p:cNvSpPr txBox="1">
            <a:spLocks noGrp="1"/>
          </p:cNvSpPr>
          <p:nvPr>
            <p:ph type="title"/>
          </p:nvPr>
        </p:nvSpPr>
        <p:spPr>
          <a:xfrm>
            <a:off x="311754" y="2151509"/>
            <a:ext cx="8522100" cy="842100"/>
          </a:xfrm>
          <a:prstGeom prst="rect">
            <a:avLst/>
          </a:prstGeom>
        </p:spPr>
        <p:txBody>
          <a:bodyPr spcFirstLastPara="1" wrap="square" lIns="91450" tIns="91450" rIns="91450" bIns="91450"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8" name="Google Shape;98;g2ad97f235b5_0_175"/>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9"/>
        <p:cNvGrpSpPr/>
        <p:nvPr/>
      </p:nvGrpSpPr>
      <p:grpSpPr>
        <a:xfrm>
          <a:off x="0" y="0"/>
          <a:ext cx="0" cy="0"/>
          <a:chOff x="0" y="0"/>
          <a:chExt cx="0" cy="0"/>
        </a:xfrm>
      </p:grpSpPr>
      <p:sp>
        <p:nvSpPr>
          <p:cNvPr id="100" name="Google Shape;100;g2ad97f235b5_0_178"/>
          <p:cNvSpPr txBox="1">
            <a:spLocks noGrp="1"/>
          </p:cNvSpPr>
          <p:nvPr>
            <p:ph type="title"/>
          </p:nvPr>
        </p:nvSpPr>
        <p:spPr>
          <a:xfrm>
            <a:off x="311754" y="445161"/>
            <a:ext cx="8522100" cy="573000"/>
          </a:xfrm>
          <a:prstGeom prst="rect">
            <a:avLst/>
          </a:prstGeom>
        </p:spPr>
        <p:txBody>
          <a:bodyPr spcFirstLastPara="1" wrap="square" lIns="91450" tIns="91450" rIns="91450" bIns="91450"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g2ad97f235b5_0_178"/>
          <p:cNvSpPr txBox="1">
            <a:spLocks noGrp="1"/>
          </p:cNvSpPr>
          <p:nvPr>
            <p:ph type="body" idx="1"/>
          </p:nvPr>
        </p:nvSpPr>
        <p:spPr>
          <a:xfrm>
            <a:off x="311754" y="1152828"/>
            <a:ext cx="8522100" cy="3417300"/>
          </a:xfrm>
          <a:prstGeom prst="rect">
            <a:avLst/>
          </a:prstGeom>
        </p:spPr>
        <p:txBody>
          <a:bodyPr spcFirstLastPara="1" wrap="square" lIns="91450" tIns="91450" rIns="91450" bIns="91450"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2" name="Google Shape;102;g2ad97f235b5_0_178"/>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3"/>
        <p:cNvGrpSpPr/>
        <p:nvPr/>
      </p:nvGrpSpPr>
      <p:grpSpPr>
        <a:xfrm>
          <a:off x="0" y="0"/>
          <a:ext cx="0" cy="0"/>
          <a:chOff x="0" y="0"/>
          <a:chExt cx="0" cy="0"/>
        </a:xfrm>
      </p:grpSpPr>
      <p:sp>
        <p:nvSpPr>
          <p:cNvPr id="104" name="Google Shape;104;g2ad97f235b5_0_182"/>
          <p:cNvSpPr txBox="1">
            <a:spLocks noGrp="1"/>
          </p:cNvSpPr>
          <p:nvPr>
            <p:ph type="title"/>
          </p:nvPr>
        </p:nvSpPr>
        <p:spPr>
          <a:xfrm>
            <a:off x="311754" y="445161"/>
            <a:ext cx="8522100" cy="573000"/>
          </a:xfrm>
          <a:prstGeom prst="rect">
            <a:avLst/>
          </a:prstGeom>
        </p:spPr>
        <p:txBody>
          <a:bodyPr spcFirstLastPara="1" wrap="square" lIns="91450" tIns="91450" rIns="91450" bIns="91450"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g2ad97f235b5_0_182"/>
          <p:cNvSpPr txBox="1">
            <a:spLocks noGrp="1"/>
          </p:cNvSpPr>
          <p:nvPr>
            <p:ph type="body" idx="1"/>
          </p:nvPr>
        </p:nvSpPr>
        <p:spPr>
          <a:xfrm>
            <a:off x="311754" y="1152828"/>
            <a:ext cx="4000500" cy="3417300"/>
          </a:xfrm>
          <a:prstGeom prst="rect">
            <a:avLst/>
          </a:prstGeom>
        </p:spPr>
        <p:txBody>
          <a:bodyPr spcFirstLastPara="1" wrap="square" lIns="91450" tIns="91450" rIns="91450" bIns="91450"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6" name="Google Shape;106;g2ad97f235b5_0_182"/>
          <p:cNvSpPr txBox="1">
            <a:spLocks noGrp="1"/>
          </p:cNvSpPr>
          <p:nvPr>
            <p:ph type="body" idx="2"/>
          </p:nvPr>
        </p:nvSpPr>
        <p:spPr>
          <a:xfrm>
            <a:off x="4833232" y="1152828"/>
            <a:ext cx="4000500" cy="3417300"/>
          </a:xfrm>
          <a:prstGeom prst="rect">
            <a:avLst/>
          </a:prstGeom>
        </p:spPr>
        <p:txBody>
          <a:bodyPr spcFirstLastPara="1" wrap="square" lIns="91450" tIns="91450" rIns="91450" bIns="91450"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7" name="Google Shape;107;g2ad97f235b5_0_182"/>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8"/>
        <p:cNvGrpSpPr/>
        <p:nvPr/>
      </p:nvGrpSpPr>
      <p:grpSpPr>
        <a:xfrm>
          <a:off x="0" y="0"/>
          <a:ext cx="0" cy="0"/>
          <a:chOff x="0" y="0"/>
          <a:chExt cx="0" cy="0"/>
        </a:xfrm>
      </p:grpSpPr>
      <p:sp>
        <p:nvSpPr>
          <p:cNvPr id="109" name="Google Shape;109;g2ad97f235b5_0_187"/>
          <p:cNvSpPr txBox="1">
            <a:spLocks noGrp="1"/>
          </p:cNvSpPr>
          <p:nvPr>
            <p:ph type="title"/>
          </p:nvPr>
        </p:nvSpPr>
        <p:spPr>
          <a:xfrm>
            <a:off x="311754" y="445161"/>
            <a:ext cx="8522100" cy="573000"/>
          </a:xfrm>
          <a:prstGeom prst="rect">
            <a:avLst/>
          </a:prstGeom>
        </p:spPr>
        <p:txBody>
          <a:bodyPr spcFirstLastPara="1" wrap="square" lIns="91450" tIns="91450" rIns="91450" bIns="91450"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g2ad97f235b5_0_187"/>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g2ad97f235b5_0_190"/>
          <p:cNvSpPr txBox="1">
            <a:spLocks noGrp="1"/>
          </p:cNvSpPr>
          <p:nvPr>
            <p:ph type="title"/>
          </p:nvPr>
        </p:nvSpPr>
        <p:spPr>
          <a:xfrm>
            <a:off x="311754" y="555770"/>
            <a:ext cx="2808600" cy="756000"/>
          </a:xfrm>
          <a:prstGeom prst="rect">
            <a:avLst/>
          </a:prstGeom>
        </p:spPr>
        <p:txBody>
          <a:bodyPr spcFirstLastPara="1" wrap="square" lIns="91450" tIns="91450" rIns="91450" bIns="91450"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g2ad97f235b5_0_190"/>
          <p:cNvSpPr txBox="1">
            <a:spLocks noGrp="1"/>
          </p:cNvSpPr>
          <p:nvPr>
            <p:ph type="body" idx="1"/>
          </p:nvPr>
        </p:nvSpPr>
        <p:spPr>
          <a:xfrm>
            <a:off x="311754" y="1390026"/>
            <a:ext cx="2808600" cy="3180300"/>
          </a:xfrm>
          <a:prstGeom prst="rect">
            <a:avLst/>
          </a:prstGeom>
        </p:spPr>
        <p:txBody>
          <a:bodyPr spcFirstLastPara="1" wrap="square" lIns="91450" tIns="91450" rIns="91450" bIns="91450"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4" name="Google Shape;114;g2ad97f235b5_0_190"/>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5"/>
        <p:cNvGrpSpPr/>
        <p:nvPr/>
      </p:nvGrpSpPr>
      <p:grpSpPr>
        <a:xfrm>
          <a:off x="0" y="0"/>
          <a:ext cx="0" cy="0"/>
          <a:chOff x="0" y="0"/>
          <a:chExt cx="0" cy="0"/>
        </a:xfrm>
      </p:grpSpPr>
      <p:sp>
        <p:nvSpPr>
          <p:cNvPr id="116" name="Google Shape;116;g2ad97f235b5_0_194"/>
          <p:cNvSpPr txBox="1">
            <a:spLocks noGrp="1"/>
          </p:cNvSpPr>
          <p:nvPr>
            <p:ph type="title"/>
          </p:nvPr>
        </p:nvSpPr>
        <p:spPr>
          <a:xfrm>
            <a:off x="490334" y="450288"/>
            <a:ext cx="6369000" cy="4092000"/>
          </a:xfrm>
          <a:prstGeom prst="rect">
            <a:avLst/>
          </a:prstGeom>
        </p:spPr>
        <p:txBody>
          <a:bodyPr spcFirstLastPara="1" wrap="square" lIns="91450" tIns="91450" rIns="91450" bIns="91450"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7" name="Google Shape;117;g2ad97f235b5_0_194"/>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8"/>
        <p:cNvGrpSpPr/>
        <p:nvPr/>
      </p:nvGrpSpPr>
      <p:grpSpPr>
        <a:xfrm>
          <a:off x="0" y="0"/>
          <a:ext cx="0" cy="0"/>
          <a:chOff x="0" y="0"/>
          <a:chExt cx="0" cy="0"/>
        </a:xfrm>
      </p:grpSpPr>
      <p:sp>
        <p:nvSpPr>
          <p:cNvPr id="119" name="Google Shape;119;g2ad97f235b5_0_197"/>
          <p:cNvSpPr/>
          <p:nvPr/>
        </p:nvSpPr>
        <p:spPr>
          <a:xfrm>
            <a:off x="4572788" y="-125"/>
            <a:ext cx="4572900" cy="5145000"/>
          </a:xfrm>
          <a:prstGeom prst="rect">
            <a:avLst/>
          </a:prstGeom>
          <a:solidFill>
            <a:schemeClr val="lt2"/>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20" name="Google Shape;120;g2ad97f235b5_0_197"/>
          <p:cNvSpPr txBox="1">
            <a:spLocks noGrp="1"/>
          </p:cNvSpPr>
          <p:nvPr>
            <p:ph type="title"/>
          </p:nvPr>
        </p:nvSpPr>
        <p:spPr>
          <a:xfrm>
            <a:off x="265546" y="1233553"/>
            <a:ext cx="4045800" cy="1482900"/>
          </a:xfrm>
          <a:prstGeom prst="rect">
            <a:avLst/>
          </a:prstGeom>
        </p:spPr>
        <p:txBody>
          <a:bodyPr spcFirstLastPara="1" wrap="square" lIns="91450" tIns="91450" rIns="91450" bIns="91450"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1" name="Google Shape;121;g2ad97f235b5_0_197"/>
          <p:cNvSpPr txBox="1">
            <a:spLocks noGrp="1"/>
          </p:cNvSpPr>
          <p:nvPr>
            <p:ph type="subTitle" idx="1"/>
          </p:nvPr>
        </p:nvSpPr>
        <p:spPr>
          <a:xfrm>
            <a:off x="265546" y="2803933"/>
            <a:ext cx="4045800" cy="1235400"/>
          </a:xfrm>
          <a:prstGeom prst="rect">
            <a:avLst/>
          </a:prstGeom>
        </p:spPr>
        <p:txBody>
          <a:bodyPr spcFirstLastPara="1" wrap="square" lIns="91450" tIns="91450" rIns="91450" bIns="91450"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2" name="Google Shape;122;g2ad97f235b5_0_197"/>
          <p:cNvSpPr txBox="1">
            <a:spLocks noGrp="1"/>
          </p:cNvSpPr>
          <p:nvPr>
            <p:ph type="body" idx="2"/>
          </p:nvPr>
        </p:nvSpPr>
        <p:spPr>
          <a:xfrm>
            <a:off x="4940351" y="724297"/>
            <a:ext cx="3837600" cy="3696300"/>
          </a:xfrm>
          <a:prstGeom prst="rect">
            <a:avLst/>
          </a:prstGeom>
        </p:spPr>
        <p:txBody>
          <a:bodyPr spcFirstLastPara="1" wrap="square" lIns="91450" tIns="91450" rIns="91450" bIns="91450"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3" name="Google Shape;123;g2ad97f235b5_0_197"/>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1"/>
          <p:cNvSpPr txBox="1">
            <a:spLocks noGrp="1"/>
          </p:cNvSpPr>
          <p:nvPr>
            <p:ph type="ctrTitle"/>
          </p:nvPr>
        </p:nvSpPr>
        <p:spPr>
          <a:xfrm>
            <a:off x="685920" y="1598313"/>
            <a:ext cx="7773750" cy="110285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subTitle" idx="1"/>
          </p:nvPr>
        </p:nvSpPr>
        <p:spPr>
          <a:xfrm>
            <a:off x="1371839" y="2915550"/>
            <a:ext cx="6401911" cy="1314856"/>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8" name="Google Shape;28;p11"/>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4"/>
        <p:cNvGrpSpPr/>
        <p:nvPr/>
      </p:nvGrpSpPr>
      <p:grpSpPr>
        <a:xfrm>
          <a:off x="0" y="0"/>
          <a:ext cx="0" cy="0"/>
          <a:chOff x="0" y="0"/>
          <a:chExt cx="0" cy="0"/>
        </a:xfrm>
      </p:grpSpPr>
      <p:sp>
        <p:nvSpPr>
          <p:cNvPr id="125" name="Google Shape;125;g2ad97f235b5_0_203"/>
          <p:cNvSpPr txBox="1">
            <a:spLocks noGrp="1"/>
          </p:cNvSpPr>
          <p:nvPr>
            <p:ph type="body" idx="1"/>
          </p:nvPr>
        </p:nvSpPr>
        <p:spPr>
          <a:xfrm>
            <a:off x="311754" y="4231870"/>
            <a:ext cx="5999700" cy="605400"/>
          </a:xfrm>
          <a:prstGeom prst="rect">
            <a:avLst/>
          </a:prstGeom>
        </p:spPr>
        <p:txBody>
          <a:bodyPr spcFirstLastPara="1" wrap="square" lIns="91450" tIns="91450" rIns="91450" bIns="91450"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26" name="Google Shape;126;g2ad97f235b5_0_203"/>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7"/>
        <p:cNvGrpSpPr/>
        <p:nvPr/>
      </p:nvGrpSpPr>
      <p:grpSpPr>
        <a:xfrm>
          <a:off x="0" y="0"/>
          <a:ext cx="0" cy="0"/>
          <a:chOff x="0" y="0"/>
          <a:chExt cx="0" cy="0"/>
        </a:xfrm>
      </p:grpSpPr>
      <p:sp>
        <p:nvSpPr>
          <p:cNvPr id="128" name="Google Shape;128;g2ad97f235b5_0_206"/>
          <p:cNvSpPr txBox="1">
            <a:spLocks noGrp="1"/>
          </p:cNvSpPr>
          <p:nvPr>
            <p:ph type="title" hasCustomPrompt="1"/>
          </p:nvPr>
        </p:nvSpPr>
        <p:spPr>
          <a:xfrm>
            <a:off x="311754" y="1106464"/>
            <a:ext cx="8522100" cy="1964100"/>
          </a:xfrm>
          <a:prstGeom prst="rect">
            <a:avLst/>
          </a:prstGeom>
        </p:spPr>
        <p:txBody>
          <a:bodyPr spcFirstLastPara="1" wrap="square" lIns="91450" tIns="91450" rIns="91450" bIns="91450"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9" name="Google Shape;129;g2ad97f235b5_0_206"/>
          <p:cNvSpPr txBox="1">
            <a:spLocks noGrp="1"/>
          </p:cNvSpPr>
          <p:nvPr>
            <p:ph type="body" idx="1"/>
          </p:nvPr>
        </p:nvSpPr>
        <p:spPr>
          <a:xfrm>
            <a:off x="311754" y="3153190"/>
            <a:ext cx="8522100" cy="1301100"/>
          </a:xfrm>
          <a:prstGeom prst="rect">
            <a:avLst/>
          </a:prstGeom>
        </p:spPr>
        <p:txBody>
          <a:bodyPr spcFirstLastPara="1" wrap="square" lIns="91450" tIns="91450" rIns="91450" bIns="91450"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30" name="Google Shape;130;g2ad97f235b5_0_206"/>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g2ad97f235b5_0_210"/>
          <p:cNvSpPr txBox="1">
            <a:spLocks noGrp="1"/>
          </p:cNvSpPr>
          <p:nvPr>
            <p:ph type="sldNum" idx="12"/>
          </p:nvPr>
        </p:nvSpPr>
        <p:spPr>
          <a:xfrm>
            <a:off x="8473917" y="4664645"/>
            <a:ext cx="548700" cy="393600"/>
          </a:xfrm>
          <a:prstGeom prst="rect">
            <a:avLst/>
          </a:prstGeom>
        </p:spPr>
        <p:txBody>
          <a:bodyPr spcFirstLastPara="1" wrap="square" lIns="91450" tIns="91450" rIns="91450" bIns="914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722438" y="3306196"/>
            <a:ext cx="7773750" cy="102187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722438" y="2180709"/>
            <a:ext cx="7773750" cy="11254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12"/>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457280" y="206042"/>
            <a:ext cx="8231030" cy="85751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350899" y="1229105"/>
            <a:ext cx="3083461" cy="347650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13"/>
          <p:cNvSpPr txBox="1">
            <a:spLocks noGrp="1"/>
          </p:cNvSpPr>
          <p:nvPr>
            <p:ph type="body" idx="2"/>
          </p:nvPr>
        </p:nvSpPr>
        <p:spPr>
          <a:xfrm>
            <a:off x="3586787" y="1229105"/>
            <a:ext cx="3085047" cy="347650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13"/>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80" y="206042"/>
            <a:ext cx="8231030" cy="85751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body" idx="1"/>
          </p:nvPr>
        </p:nvSpPr>
        <p:spPr>
          <a:xfrm>
            <a:off x="457279" y="1151690"/>
            <a:ext cx="4040890" cy="47997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14"/>
          <p:cNvSpPr txBox="1">
            <a:spLocks noGrp="1"/>
          </p:cNvSpPr>
          <p:nvPr>
            <p:ph type="body" idx="2"/>
          </p:nvPr>
        </p:nvSpPr>
        <p:spPr>
          <a:xfrm>
            <a:off x="457279" y="1631660"/>
            <a:ext cx="4040890" cy="2964381"/>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14"/>
          <p:cNvSpPr txBox="1">
            <a:spLocks noGrp="1"/>
          </p:cNvSpPr>
          <p:nvPr>
            <p:ph type="body" idx="3"/>
          </p:nvPr>
        </p:nvSpPr>
        <p:spPr>
          <a:xfrm>
            <a:off x="4645833" y="1151690"/>
            <a:ext cx="4042477" cy="47997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14"/>
          <p:cNvSpPr txBox="1">
            <a:spLocks noGrp="1"/>
          </p:cNvSpPr>
          <p:nvPr>
            <p:ph type="body" idx="4"/>
          </p:nvPr>
        </p:nvSpPr>
        <p:spPr>
          <a:xfrm>
            <a:off x="4645833" y="1631660"/>
            <a:ext cx="4042477" cy="2964381"/>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14"/>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457280" y="206042"/>
            <a:ext cx="8231030" cy="85751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6"/>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6"/>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457280" y="204851"/>
            <a:ext cx="3008835" cy="87180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body" idx="1"/>
          </p:nvPr>
        </p:nvSpPr>
        <p:spPr>
          <a:xfrm>
            <a:off x="3575671" y="204852"/>
            <a:ext cx="5112638" cy="439119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5" name="Google Shape;65;p17"/>
          <p:cNvSpPr txBox="1">
            <a:spLocks noGrp="1"/>
          </p:cNvSpPr>
          <p:nvPr>
            <p:ph type="body" idx="2"/>
          </p:nvPr>
        </p:nvSpPr>
        <p:spPr>
          <a:xfrm>
            <a:off x="457280" y="1076658"/>
            <a:ext cx="3008835" cy="351938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6" name="Google Shape;66;p17"/>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7"/>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1792600" y="3601562"/>
            <a:ext cx="5487353" cy="42518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a:spLocks noGrp="1"/>
          </p:cNvSpPr>
          <p:nvPr>
            <p:ph type="pic" idx="2"/>
          </p:nvPr>
        </p:nvSpPr>
        <p:spPr>
          <a:xfrm>
            <a:off x="1792600" y="459723"/>
            <a:ext cx="5487353" cy="3087053"/>
          </a:xfrm>
          <a:prstGeom prst="rect">
            <a:avLst/>
          </a:prstGeom>
          <a:noFill/>
          <a:ln>
            <a:noFill/>
          </a:ln>
        </p:spPr>
      </p:sp>
      <p:sp>
        <p:nvSpPr>
          <p:cNvPr id="72" name="Google Shape;72;p18"/>
          <p:cNvSpPr txBox="1">
            <a:spLocks noGrp="1"/>
          </p:cNvSpPr>
          <p:nvPr>
            <p:ph type="body" idx="1"/>
          </p:nvPr>
        </p:nvSpPr>
        <p:spPr>
          <a:xfrm>
            <a:off x="1792600" y="4026747"/>
            <a:ext cx="5487353" cy="60383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3" name="Google Shape;73;p18"/>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8"/>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80" y="206042"/>
            <a:ext cx="8231030" cy="857515"/>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457280" y="1200521"/>
            <a:ext cx="8231030" cy="339552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8"/>
        <p:cNvGrpSpPr/>
        <p:nvPr/>
      </p:nvGrpSpPr>
      <p:grpSpPr>
        <a:xfrm>
          <a:off x="0" y="0"/>
          <a:ext cx="0" cy="0"/>
          <a:chOff x="0" y="0"/>
          <a:chExt cx="0" cy="0"/>
        </a:xfrm>
      </p:grpSpPr>
      <p:sp>
        <p:nvSpPr>
          <p:cNvPr id="89" name="Google Shape;89;g2ad97f235b5_0_167"/>
          <p:cNvSpPr txBox="1">
            <a:spLocks noGrp="1"/>
          </p:cNvSpPr>
          <p:nvPr>
            <p:ph type="title"/>
          </p:nvPr>
        </p:nvSpPr>
        <p:spPr>
          <a:xfrm>
            <a:off x="311754" y="445161"/>
            <a:ext cx="8522100" cy="573000"/>
          </a:xfrm>
          <a:prstGeom prst="rect">
            <a:avLst/>
          </a:prstGeom>
          <a:noFill/>
          <a:ln>
            <a:noFill/>
          </a:ln>
        </p:spPr>
        <p:txBody>
          <a:bodyPr spcFirstLastPara="1" wrap="square" lIns="91450" tIns="91450" rIns="91450" bIns="91450"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0" name="Google Shape;90;g2ad97f235b5_0_167"/>
          <p:cNvSpPr txBox="1">
            <a:spLocks noGrp="1"/>
          </p:cNvSpPr>
          <p:nvPr>
            <p:ph type="body" idx="1"/>
          </p:nvPr>
        </p:nvSpPr>
        <p:spPr>
          <a:xfrm>
            <a:off x="311754" y="1152828"/>
            <a:ext cx="8522100" cy="3417300"/>
          </a:xfrm>
          <a:prstGeom prst="rect">
            <a:avLst/>
          </a:prstGeom>
          <a:noFill/>
          <a:ln>
            <a:noFill/>
          </a:ln>
        </p:spPr>
        <p:txBody>
          <a:bodyPr spcFirstLastPara="1" wrap="square" lIns="91450" tIns="91450" rIns="91450" bIns="91450"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sz="1400">
                <a:solidFill>
                  <a:schemeClr val="dk2"/>
                </a:solidFill>
              </a:defRPr>
            </a:lvl2pPr>
            <a:lvl3pPr marL="1371600" lvl="2" indent="-317500" rtl="0">
              <a:lnSpc>
                <a:spcPct val="115000"/>
              </a:lnSpc>
              <a:spcBef>
                <a:spcPts val="0"/>
              </a:spcBef>
              <a:spcAft>
                <a:spcPts val="0"/>
              </a:spcAft>
              <a:buClr>
                <a:schemeClr val="dk2"/>
              </a:buClr>
              <a:buSzPts val="1400"/>
              <a:buChar char="■"/>
              <a:defRPr sz="1400">
                <a:solidFill>
                  <a:schemeClr val="dk2"/>
                </a:solidFill>
              </a:defRPr>
            </a:lvl3pPr>
            <a:lvl4pPr marL="1828800" lvl="3" indent="-317500" rtl="0">
              <a:lnSpc>
                <a:spcPct val="115000"/>
              </a:lnSpc>
              <a:spcBef>
                <a:spcPts val="0"/>
              </a:spcBef>
              <a:spcAft>
                <a:spcPts val="0"/>
              </a:spcAft>
              <a:buClr>
                <a:schemeClr val="dk2"/>
              </a:buClr>
              <a:buSzPts val="1400"/>
              <a:buChar char="●"/>
              <a:defRPr sz="1400">
                <a:solidFill>
                  <a:schemeClr val="dk2"/>
                </a:solidFill>
              </a:defRPr>
            </a:lvl4pPr>
            <a:lvl5pPr marL="2286000" lvl="4" indent="-317500" rtl="0">
              <a:lnSpc>
                <a:spcPct val="115000"/>
              </a:lnSpc>
              <a:spcBef>
                <a:spcPts val="0"/>
              </a:spcBef>
              <a:spcAft>
                <a:spcPts val="0"/>
              </a:spcAft>
              <a:buClr>
                <a:schemeClr val="dk2"/>
              </a:buClr>
              <a:buSzPts val="1400"/>
              <a:buChar char="○"/>
              <a:defRPr sz="1400">
                <a:solidFill>
                  <a:schemeClr val="dk2"/>
                </a:solidFill>
              </a:defRPr>
            </a:lvl5pPr>
            <a:lvl6pPr marL="2743200" lvl="5" indent="-317500" rtl="0">
              <a:lnSpc>
                <a:spcPct val="115000"/>
              </a:lnSpc>
              <a:spcBef>
                <a:spcPts val="0"/>
              </a:spcBef>
              <a:spcAft>
                <a:spcPts val="0"/>
              </a:spcAft>
              <a:buClr>
                <a:schemeClr val="dk2"/>
              </a:buClr>
              <a:buSzPts val="1400"/>
              <a:buChar char="■"/>
              <a:defRPr sz="1400">
                <a:solidFill>
                  <a:schemeClr val="dk2"/>
                </a:solidFill>
              </a:defRPr>
            </a:lvl6pPr>
            <a:lvl7pPr marL="3200400" lvl="6" indent="-317500" rtl="0">
              <a:lnSpc>
                <a:spcPct val="115000"/>
              </a:lnSpc>
              <a:spcBef>
                <a:spcPts val="0"/>
              </a:spcBef>
              <a:spcAft>
                <a:spcPts val="0"/>
              </a:spcAft>
              <a:buClr>
                <a:schemeClr val="dk2"/>
              </a:buClr>
              <a:buSzPts val="1400"/>
              <a:buChar char="●"/>
              <a:defRPr sz="1400">
                <a:solidFill>
                  <a:schemeClr val="dk2"/>
                </a:solidFill>
              </a:defRPr>
            </a:lvl7pPr>
            <a:lvl8pPr marL="3657600" lvl="7" indent="-317500" rtl="0">
              <a:lnSpc>
                <a:spcPct val="115000"/>
              </a:lnSpc>
              <a:spcBef>
                <a:spcPts val="0"/>
              </a:spcBef>
              <a:spcAft>
                <a:spcPts val="0"/>
              </a:spcAft>
              <a:buClr>
                <a:schemeClr val="dk2"/>
              </a:buClr>
              <a:buSzPts val="1400"/>
              <a:buChar char="○"/>
              <a:defRPr sz="1400">
                <a:solidFill>
                  <a:schemeClr val="dk2"/>
                </a:solidFill>
              </a:defRPr>
            </a:lvl8pPr>
            <a:lvl9pPr marL="4114800" lvl="8" indent="-317500" rtl="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91" name="Google Shape;91;g2ad97f235b5_0_167"/>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hyperlink" Target="https://docs.google.com/document/d/1_4tRFtmGzo9T1X1HDG8Jk0WOTs2wSIguBLMUY-pGxIo/edit?usp=shari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36"/>
        <p:cNvGrpSpPr/>
        <p:nvPr/>
      </p:nvGrpSpPr>
      <p:grpSpPr>
        <a:xfrm>
          <a:off x="0" y="0"/>
          <a:ext cx="0" cy="0"/>
          <a:chOff x="0" y="0"/>
          <a:chExt cx="0" cy="0"/>
        </a:xfrm>
      </p:grpSpPr>
      <p:sp>
        <p:nvSpPr>
          <p:cNvPr id="137" name="Google Shape;137;g26585e5a41e_0_0"/>
          <p:cNvSpPr/>
          <p:nvPr/>
        </p:nvSpPr>
        <p:spPr>
          <a:xfrm>
            <a:off x="-1050025" y="1042200"/>
            <a:ext cx="7580100" cy="4102800"/>
          </a:xfrm>
          <a:prstGeom prst="parallelogram">
            <a:avLst>
              <a:gd name="adj" fmla="val 25000"/>
            </a:avLst>
          </a:prstGeom>
          <a:solidFill>
            <a:srgbClr val="48A8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8" name="Google Shape;138;g26585e5a41e_0_0"/>
          <p:cNvSpPr txBox="1">
            <a:spLocks noGrp="1"/>
          </p:cNvSpPr>
          <p:nvPr>
            <p:ph type="ctrTitle"/>
          </p:nvPr>
        </p:nvSpPr>
        <p:spPr>
          <a:xfrm>
            <a:off x="455175" y="2359501"/>
            <a:ext cx="5605200" cy="1468200"/>
          </a:xfrm>
          <a:prstGeom prst="rect">
            <a:avLst/>
          </a:prstGeom>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n-US" sz="4800" b="1" dirty="0">
                <a:solidFill>
                  <a:schemeClr val="lt1"/>
                </a:solidFill>
                <a:latin typeface="Plus Jakarta Sans"/>
                <a:ea typeface="Plus Jakarta Sans"/>
                <a:cs typeface="Plus Jakarta Sans"/>
                <a:sym typeface="Plus Jakarta Sans"/>
              </a:rPr>
              <a:t>HTML 2</a:t>
            </a:r>
            <a:endParaRPr sz="4800" b="1" dirty="0">
              <a:solidFill>
                <a:schemeClr val="lt1"/>
              </a:solidFill>
              <a:latin typeface="Plus Jakarta Sans"/>
              <a:ea typeface="Plus Jakarta Sans"/>
              <a:cs typeface="Plus Jakarta Sans"/>
              <a:sym typeface="Plus Jakarta Sans"/>
            </a:endParaRPr>
          </a:p>
        </p:txBody>
      </p:sp>
      <p:sp>
        <p:nvSpPr>
          <p:cNvPr id="139" name="Google Shape;139;g26585e5a41e_0_0"/>
          <p:cNvSpPr txBox="1">
            <a:spLocks noGrp="1"/>
          </p:cNvSpPr>
          <p:nvPr>
            <p:ph type="subTitle" idx="1"/>
          </p:nvPr>
        </p:nvSpPr>
        <p:spPr>
          <a:xfrm>
            <a:off x="508650" y="3641075"/>
            <a:ext cx="4789500" cy="792900"/>
          </a:xfrm>
          <a:prstGeom prst="rect">
            <a:avLst/>
          </a:prstGeom>
        </p:spPr>
        <p:txBody>
          <a:bodyPr spcFirstLastPara="1" wrap="square" lIns="91425" tIns="45700" rIns="91425" bIns="45700" anchor="t" anchorCtr="0">
            <a:normAutofit/>
          </a:bodyPr>
          <a:lstStyle/>
          <a:p>
            <a:pPr marL="0" lvl="0" indent="0" algn="l" rtl="0">
              <a:spcBef>
                <a:spcPts val="640"/>
              </a:spcBef>
              <a:spcAft>
                <a:spcPts val="0"/>
              </a:spcAft>
              <a:buClr>
                <a:schemeClr val="dk1"/>
              </a:buClr>
              <a:buSzPts val="1100"/>
              <a:buFont typeface="Arial"/>
              <a:buNone/>
            </a:pPr>
            <a:r>
              <a:rPr lang="en-US" sz="1800" b="1" dirty="0">
                <a:solidFill>
                  <a:schemeClr val="lt1"/>
                </a:solidFill>
                <a:latin typeface="Plus Jakarta Sans"/>
                <a:ea typeface="Plus Jakarta Sans"/>
                <a:cs typeface="Plus Jakarta Sans"/>
                <a:sym typeface="Plus Jakarta Sans"/>
              </a:rPr>
              <a:t>Batch 17</a:t>
            </a:r>
            <a:r>
              <a:rPr lang="en-US" sz="1800" dirty="0">
                <a:solidFill>
                  <a:schemeClr val="lt1"/>
                </a:solidFill>
                <a:latin typeface="Plus Jakarta Sans Medium"/>
                <a:ea typeface="Plus Jakarta Sans Medium"/>
                <a:cs typeface="Plus Jakarta Sans Medium"/>
                <a:sym typeface="Plus Jakarta Sans Medium"/>
              </a:rPr>
              <a:t> | Bootcamp Frontend Web Development</a:t>
            </a:r>
            <a:endParaRPr sz="1800" dirty="0">
              <a:solidFill>
                <a:schemeClr val="lt1"/>
              </a:solidFill>
            </a:endParaRPr>
          </a:p>
        </p:txBody>
      </p:sp>
      <p:pic>
        <p:nvPicPr>
          <p:cNvPr id="140" name="Google Shape;140;g26585e5a41e_0_0"/>
          <p:cNvPicPr preferRelativeResize="0"/>
          <p:nvPr/>
        </p:nvPicPr>
        <p:blipFill rotWithShape="1">
          <a:blip r:embed="rId3">
            <a:alphaModFix/>
          </a:blip>
          <a:srcRect/>
          <a:stretch/>
        </p:blipFill>
        <p:spPr>
          <a:xfrm>
            <a:off x="7630763" y="276049"/>
            <a:ext cx="1184604" cy="360062"/>
          </a:xfrm>
          <a:prstGeom prst="rect">
            <a:avLst/>
          </a:prstGeom>
          <a:noFill/>
          <a:ln>
            <a:noFill/>
          </a:ln>
        </p:spPr>
      </p:pic>
      <p:cxnSp>
        <p:nvCxnSpPr>
          <p:cNvPr id="141" name="Google Shape;141;g26585e5a41e_0_0"/>
          <p:cNvCxnSpPr/>
          <p:nvPr/>
        </p:nvCxnSpPr>
        <p:spPr>
          <a:xfrm>
            <a:off x="609925" y="4433975"/>
            <a:ext cx="3933900" cy="0"/>
          </a:xfrm>
          <a:prstGeom prst="straightConnector1">
            <a:avLst/>
          </a:prstGeom>
          <a:noFill/>
          <a:ln w="9525" cap="flat" cmpd="sng">
            <a:solidFill>
              <a:schemeClr val="lt1"/>
            </a:solidFill>
            <a:prstDash val="solid"/>
            <a:round/>
            <a:headEnd type="none" w="med" len="med"/>
            <a:tailEnd type="none" w="med" len="med"/>
          </a:ln>
        </p:spPr>
      </p:cxnSp>
      <p:sp>
        <p:nvSpPr>
          <p:cNvPr id="142" name="Google Shape;142;g26585e5a41e_0_0"/>
          <p:cNvSpPr/>
          <p:nvPr/>
        </p:nvSpPr>
        <p:spPr>
          <a:xfrm>
            <a:off x="1144250" y="4372475"/>
            <a:ext cx="611700" cy="123000"/>
          </a:xfrm>
          <a:prstGeom prst="roundRect">
            <a:avLst>
              <a:gd name="adj" fmla="val 50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3" name="Google Shape;143;g26585e5a41e_0_0"/>
          <p:cNvSpPr/>
          <p:nvPr/>
        </p:nvSpPr>
        <p:spPr>
          <a:xfrm rot="-1974178">
            <a:off x="5563413" y="2328431"/>
            <a:ext cx="1120545" cy="1120545"/>
          </a:xfrm>
          <a:prstGeom prst="ellipse">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4" name="Google Shape;144;g26585e5a41e_0_0"/>
          <p:cNvSpPr/>
          <p:nvPr/>
        </p:nvSpPr>
        <p:spPr>
          <a:xfrm rot="-3576283">
            <a:off x="4993794" y="3068971"/>
            <a:ext cx="3038762" cy="3137189"/>
          </a:xfrm>
          <a:prstGeom prst="ellipse">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0"/>
        <p:cNvGrpSpPr/>
        <p:nvPr/>
      </p:nvGrpSpPr>
      <p:grpSpPr>
        <a:xfrm>
          <a:off x="0" y="0"/>
          <a:ext cx="0" cy="0"/>
          <a:chOff x="0" y="0"/>
          <a:chExt cx="0" cy="0"/>
        </a:xfrm>
      </p:grpSpPr>
      <p:sp>
        <p:nvSpPr>
          <p:cNvPr id="181" name="Google Shape;181;g26585e5a41e_0_306"/>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2" name="Google Shape;182;g26585e5a41e_0_306"/>
          <p:cNvSpPr/>
          <p:nvPr/>
        </p:nvSpPr>
        <p:spPr>
          <a:xfrm>
            <a:off x="1231875" y="3379605"/>
            <a:ext cx="2726100" cy="17655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3" name="Google Shape;183;g26585e5a41e_0_306"/>
          <p:cNvSpPr/>
          <p:nvPr/>
        </p:nvSpPr>
        <p:spPr>
          <a:xfrm>
            <a:off x="2300550" y="3923775"/>
            <a:ext cx="1853100" cy="12213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84" name="Google Shape;184;g26585e5a41e_0_306"/>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185" name="Google Shape;185;g26585e5a41e_0_306"/>
          <p:cNvSpPr txBox="1"/>
          <p:nvPr/>
        </p:nvSpPr>
        <p:spPr>
          <a:xfrm>
            <a:off x="4368625" y="908125"/>
            <a:ext cx="4534500" cy="5661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US" sz="3000" b="1" dirty="0">
                <a:solidFill>
                  <a:srgbClr val="48A8C4"/>
                </a:solidFill>
                <a:latin typeface="Plus Jakarta Sans"/>
                <a:ea typeface="Plus Jakarta Sans"/>
                <a:cs typeface="Plus Jakarta Sans"/>
                <a:sym typeface="Plus Jakarta Sans"/>
              </a:rPr>
              <a:t>HTML Forms</a:t>
            </a:r>
            <a:endParaRPr sz="3000" b="1" dirty="0">
              <a:solidFill>
                <a:srgbClr val="48A8C4"/>
              </a:solidFill>
              <a:latin typeface="Plus Jakarta Sans"/>
              <a:ea typeface="Plus Jakarta Sans"/>
              <a:cs typeface="Plus Jakarta Sans"/>
              <a:sym typeface="Plus Jakarta Sans"/>
            </a:endParaRPr>
          </a:p>
        </p:txBody>
      </p:sp>
      <p:sp>
        <p:nvSpPr>
          <p:cNvPr id="186" name="Google Shape;186;g26585e5a41e_0_306"/>
          <p:cNvSpPr txBox="1"/>
          <p:nvPr/>
        </p:nvSpPr>
        <p:spPr>
          <a:xfrm>
            <a:off x="4368625" y="2073251"/>
            <a:ext cx="4446900" cy="1535487"/>
          </a:xfrm>
          <a:prstGeom prst="rect">
            <a:avLst/>
          </a:prstGeom>
          <a:noFill/>
          <a:ln>
            <a:noFill/>
          </a:ln>
        </p:spPr>
        <p:txBody>
          <a:bodyPr spcFirstLastPara="1" wrap="square" lIns="91450" tIns="91450" rIns="91450" bIns="91450" anchor="t" anchorCtr="0">
            <a:noAutofit/>
          </a:bodyPr>
          <a:lstStyle/>
          <a:p>
            <a:pPr marL="12700" marR="0" lvl="0" indent="0" rtl="0">
              <a:lnSpc>
                <a:spcPct val="116599"/>
              </a:lnSpc>
              <a:spcBef>
                <a:spcPts val="0"/>
              </a:spcBef>
              <a:spcAft>
                <a:spcPts val="0"/>
              </a:spcAft>
              <a:buClr>
                <a:srgbClr val="000000"/>
              </a:buClr>
              <a:buSzPts val="1400"/>
              <a:buFont typeface="Arial"/>
              <a:buNone/>
            </a:pPr>
            <a:r>
              <a:rPr lang="en-US" sz="1000" dirty="0">
                <a:solidFill>
                  <a:srgbClr val="344767"/>
                </a:solidFill>
                <a:latin typeface="Trebuchet MS"/>
                <a:ea typeface="Trebuchet MS"/>
                <a:cs typeface="Trebuchet MS"/>
                <a:sym typeface="Trebuchet MS"/>
              </a:rPr>
              <a:t>HTML forms are essential for web development, enabling user interaction and data submission. Form elements are vital for creating dynamic web pages, facilitating input of various information types, from text to complex selections.</a:t>
            </a:r>
            <a:endParaRPr lang="en-US" sz="1000" b="0" i="0" u="none" strike="noStrike" cap="none" dirty="0">
              <a:solidFill>
                <a:srgbClr val="67748E"/>
              </a:solidFill>
              <a:latin typeface="Trebuchet MS"/>
              <a:ea typeface="Trebuchet MS"/>
              <a:cs typeface="Trebuchet MS"/>
              <a:sym typeface="Trebuchet MS"/>
            </a:endParaRPr>
          </a:p>
        </p:txBody>
      </p:sp>
      <p:pic>
        <p:nvPicPr>
          <p:cNvPr id="2" name="Google Shape;272;p36">
            <a:extLst>
              <a:ext uri="{FF2B5EF4-FFF2-40B4-BE49-F238E27FC236}">
                <a16:creationId xmlns:a16="http://schemas.microsoft.com/office/drawing/2014/main" id="{0D41DA28-F8CC-032D-E422-B69583854001}"/>
              </a:ext>
            </a:extLst>
          </p:cNvPr>
          <p:cNvPicPr preferRelativeResize="0"/>
          <p:nvPr/>
        </p:nvPicPr>
        <p:blipFill>
          <a:blip r:embed="rId4">
            <a:alphaModFix/>
          </a:blip>
          <a:stretch>
            <a:fillRect/>
          </a:stretch>
        </p:blipFill>
        <p:spPr>
          <a:xfrm>
            <a:off x="4620468" y="3349333"/>
            <a:ext cx="4194899" cy="1716862"/>
          </a:xfrm>
          <a:prstGeom prst="rect">
            <a:avLst/>
          </a:prstGeom>
          <a:noFill/>
          <a:ln>
            <a:noFill/>
          </a:ln>
        </p:spPr>
      </p:pic>
    </p:spTree>
    <p:extLst>
      <p:ext uri="{BB962C8B-B14F-4D97-AF65-F5344CB8AC3E}">
        <p14:creationId xmlns:p14="http://schemas.microsoft.com/office/powerpoint/2010/main" val="29675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02"/>
        <p:cNvGrpSpPr/>
        <p:nvPr/>
      </p:nvGrpSpPr>
      <p:grpSpPr>
        <a:xfrm>
          <a:off x="0" y="0"/>
          <a:ext cx="0" cy="0"/>
          <a:chOff x="0" y="0"/>
          <a:chExt cx="0" cy="0"/>
        </a:xfrm>
      </p:grpSpPr>
      <p:sp>
        <p:nvSpPr>
          <p:cNvPr id="203" name="Google Shape;203;g26585e5a41e_0_43"/>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4" name="Google Shape;204;g26585e5a41e_0_43"/>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g26585e5a41e_0_43"/>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g26585e5a41e_0_43"/>
          <p:cNvSpPr txBox="1">
            <a:spLocks noGrp="1"/>
          </p:cNvSpPr>
          <p:nvPr>
            <p:ph type="ctrTitle"/>
          </p:nvPr>
        </p:nvSpPr>
        <p:spPr>
          <a:xfrm>
            <a:off x="4776450" y="2352200"/>
            <a:ext cx="4034400" cy="1357800"/>
          </a:xfrm>
          <a:prstGeom prst="rect">
            <a:avLst/>
          </a:prstGeom>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n-US" sz="4800" b="1" dirty="0">
                <a:solidFill>
                  <a:schemeClr val="lt1"/>
                </a:solidFill>
                <a:latin typeface="Plus Jakarta Sans"/>
                <a:ea typeface="Plus Jakarta Sans"/>
                <a:cs typeface="Plus Jakarta Sans"/>
                <a:sym typeface="Plus Jakarta Sans"/>
              </a:rPr>
              <a:t>Let’s Code</a:t>
            </a:r>
            <a:endParaRPr sz="4800" b="1" dirty="0">
              <a:solidFill>
                <a:schemeClr val="lt1"/>
              </a:solidFill>
              <a:latin typeface="Plus Jakarta Sans"/>
              <a:ea typeface="Plus Jakarta Sans"/>
              <a:cs typeface="Plus Jakarta Sans"/>
              <a:sym typeface="Plus Jakarta Sans"/>
            </a:endParaRPr>
          </a:p>
        </p:txBody>
      </p:sp>
      <p:pic>
        <p:nvPicPr>
          <p:cNvPr id="207" name="Google Shape;207;g26585e5a41e_0_43"/>
          <p:cNvPicPr preferRelativeResize="0"/>
          <p:nvPr/>
        </p:nvPicPr>
        <p:blipFill>
          <a:blip r:embed="rId3">
            <a:alphaModFix/>
          </a:blip>
          <a:stretch>
            <a:fillRect/>
          </a:stretch>
        </p:blipFill>
        <p:spPr>
          <a:xfrm>
            <a:off x="7625838" y="276722"/>
            <a:ext cx="1185011" cy="358738"/>
          </a:xfrm>
          <a:prstGeom prst="rect">
            <a:avLst/>
          </a:prstGeom>
          <a:noFill/>
          <a:ln>
            <a:noFill/>
          </a:ln>
        </p:spPr>
      </p:pic>
    </p:spTree>
    <p:extLst>
      <p:ext uri="{BB962C8B-B14F-4D97-AF65-F5344CB8AC3E}">
        <p14:creationId xmlns:p14="http://schemas.microsoft.com/office/powerpoint/2010/main" val="331279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02"/>
        <p:cNvGrpSpPr/>
        <p:nvPr/>
      </p:nvGrpSpPr>
      <p:grpSpPr>
        <a:xfrm>
          <a:off x="0" y="0"/>
          <a:ext cx="0" cy="0"/>
          <a:chOff x="0" y="0"/>
          <a:chExt cx="0" cy="0"/>
        </a:xfrm>
      </p:grpSpPr>
      <p:sp>
        <p:nvSpPr>
          <p:cNvPr id="203" name="Google Shape;203;g26585e5a41e_0_43"/>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4" name="Google Shape;204;g26585e5a41e_0_43"/>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g26585e5a41e_0_43"/>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g26585e5a41e_0_43"/>
          <p:cNvSpPr txBox="1">
            <a:spLocks noGrp="1"/>
          </p:cNvSpPr>
          <p:nvPr>
            <p:ph type="ctrTitle"/>
          </p:nvPr>
        </p:nvSpPr>
        <p:spPr>
          <a:xfrm>
            <a:off x="4776450" y="2352200"/>
            <a:ext cx="4034400" cy="1357800"/>
          </a:xfrm>
          <a:prstGeom prst="rect">
            <a:avLst/>
          </a:prstGeom>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n-US" sz="4800" b="1" dirty="0">
                <a:solidFill>
                  <a:schemeClr val="lt1"/>
                </a:solidFill>
                <a:latin typeface="Plus Jakarta Sans"/>
                <a:ea typeface="Plus Jakarta Sans"/>
                <a:cs typeface="Plus Jakarta Sans"/>
                <a:sym typeface="Plus Jakarta Sans"/>
              </a:rPr>
              <a:t>Ice Breaking</a:t>
            </a:r>
            <a:endParaRPr sz="4800" b="1" dirty="0">
              <a:solidFill>
                <a:schemeClr val="lt1"/>
              </a:solidFill>
              <a:latin typeface="Plus Jakarta Sans"/>
              <a:ea typeface="Plus Jakarta Sans"/>
              <a:cs typeface="Plus Jakarta Sans"/>
              <a:sym typeface="Plus Jakarta Sans"/>
            </a:endParaRPr>
          </a:p>
        </p:txBody>
      </p:sp>
      <p:pic>
        <p:nvPicPr>
          <p:cNvPr id="207" name="Google Shape;207;g26585e5a41e_0_43"/>
          <p:cNvPicPr preferRelativeResize="0"/>
          <p:nvPr/>
        </p:nvPicPr>
        <p:blipFill>
          <a:blip r:embed="rId3">
            <a:alphaModFix/>
          </a:blip>
          <a:stretch>
            <a:fillRect/>
          </a:stretch>
        </p:blipFill>
        <p:spPr>
          <a:xfrm>
            <a:off x="7625838" y="276722"/>
            <a:ext cx="1185011" cy="3587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0"/>
        <p:cNvGrpSpPr/>
        <p:nvPr/>
      </p:nvGrpSpPr>
      <p:grpSpPr>
        <a:xfrm>
          <a:off x="0" y="0"/>
          <a:ext cx="0" cy="0"/>
          <a:chOff x="0" y="0"/>
          <a:chExt cx="0" cy="0"/>
        </a:xfrm>
      </p:grpSpPr>
      <p:sp>
        <p:nvSpPr>
          <p:cNvPr id="181" name="Google Shape;181;g26585e5a41e_0_306"/>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2" name="Google Shape;182;g26585e5a41e_0_306"/>
          <p:cNvSpPr/>
          <p:nvPr/>
        </p:nvSpPr>
        <p:spPr>
          <a:xfrm>
            <a:off x="1231875" y="3379605"/>
            <a:ext cx="2726100" cy="17655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3" name="Google Shape;183;g26585e5a41e_0_306"/>
          <p:cNvSpPr/>
          <p:nvPr/>
        </p:nvSpPr>
        <p:spPr>
          <a:xfrm>
            <a:off x="2300550" y="3923775"/>
            <a:ext cx="1853100" cy="12213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84" name="Google Shape;184;g26585e5a41e_0_306"/>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185" name="Google Shape;185;g26585e5a41e_0_306"/>
          <p:cNvSpPr txBox="1"/>
          <p:nvPr/>
        </p:nvSpPr>
        <p:spPr>
          <a:xfrm>
            <a:off x="4368625" y="908125"/>
            <a:ext cx="4534500" cy="5661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US" sz="3000" b="1" dirty="0">
                <a:solidFill>
                  <a:srgbClr val="48A8C4"/>
                </a:solidFill>
                <a:latin typeface="Plus Jakarta Sans"/>
                <a:ea typeface="Plus Jakarta Sans"/>
                <a:cs typeface="Plus Jakarta Sans"/>
                <a:sym typeface="Plus Jakarta Sans"/>
              </a:rPr>
              <a:t>HTML Form Structure</a:t>
            </a:r>
            <a:endParaRPr sz="3000" b="1" dirty="0">
              <a:solidFill>
                <a:srgbClr val="48A8C4"/>
              </a:solidFill>
              <a:latin typeface="Plus Jakarta Sans"/>
              <a:ea typeface="Plus Jakarta Sans"/>
              <a:cs typeface="Plus Jakarta Sans"/>
              <a:sym typeface="Plus Jakarta Sans"/>
            </a:endParaRPr>
          </a:p>
        </p:txBody>
      </p:sp>
      <p:sp>
        <p:nvSpPr>
          <p:cNvPr id="186" name="Google Shape;186;g26585e5a41e_0_306"/>
          <p:cNvSpPr txBox="1"/>
          <p:nvPr/>
        </p:nvSpPr>
        <p:spPr>
          <a:xfrm>
            <a:off x="4368625" y="2073251"/>
            <a:ext cx="4446900" cy="1535487"/>
          </a:xfrm>
          <a:prstGeom prst="rect">
            <a:avLst/>
          </a:prstGeom>
          <a:noFill/>
          <a:ln>
            <a:noFill/>
          </a:ln>
        </p:spPr>
        <p:txBody>
          <a:bodyPr spcFirstLastPara="1" wrap="square" lIns="91450" tIns="91450" rIns="91450" bIns="91450" anchor="t" anchorCtr="0">
            <a:noAutofit/>
          </a:bodyPr>
          <a:lstStyle/>
          <a:p>
            <a:pPr marL="12700" marR="0" lvl="0" indent="0" rtl="0">
              <a:lnSpc>
                <a:spcPct val="116599"/>
              </a:lnSpc>
              <a:spcBef>
                <a:spcPts val="0"/>
              </a:spcBef>
              <a:spcAft>
                <a:spcPts val="0"/>
              </a:spcAft>
              <a:buClr>
                <a:srgbClr val="000000"/>
              </a:buClr>
              <a:buSzPts val="1400"/>
              <a:buFont typeface="Arial"/>
              <a:buNone/>
            </a:pPr>
            <a:r>
              <a:rPr lang="en-US" sz="1000" dirty="0">
                <a:solidFill>
                  <a:srgbClr val="344767"/>
                </a:solidFill>
                <a:latin typeface="Trebuchet MS"/>
                <a:ea typeface="Trebuchet MS"/>
                <a:cs typeface="Trebuchet MS"/>
                <a:sym typeface="Trebuchet MS"/>
              </a:rPr>
              <a:t>HTML forms are created using the (</a:t>
            </a:r>
            <a:r>
              <a:rPr lang="en-US" sz="900" dirty="0">
                <a:solidFill>
                  <a:srgbClr val="37474F"/>
                </a:solidFill>
                <a:latin typeface="Roboto Mono"/>
                <a:ea typeface="Roboto Mono"/>
                <a:cs typeface="Roboto Mono"/>
                <a:sym typeface="Roboto Mono"/>
              </a:rPr>
              <a:t>&lt;</a:t>
            </a:r>
            <a:r>
              <a:rPr lang="en-US" sz="900" dirty="0">
                <a:solidFill>
                  <a:srgbClr val="3F51B5"/>
                </a:solidFill>
                <a:latin typeface="Roboto Mono"/>
                <a:ea typeface="Roboto Mono"/>
                <a:cs typeface="Roboto Mono"/>
                <a:sym typeface="Roboto Mono"/>
              </a:rPr>
              <a:t>form</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element, serving as containers for various form elements. Within a form, you can incorporate different input elements such as (</a:t>
            </a:r>
            <a:r>
              <a:rPr lang="en-US" sz="900" dirty="0">
                <a:solidFill>
                  <a:srgbClr val="37474F"/>
                </a:solidFill>
                <a:latin typeface="Roboto Mono"/>
                <a:ea typeface="Roboto Mono"/>
                <a:cs typeface="Roboto Mono"/>
                <a:sym typeface="Roboto Mono"/>
              </a:rPr>
              <a:t>&lt;</a:t>
            </a:r>
            <a:r>
              <a:rPr lang="en-US" sz="900" dirty="0">
                <a:solidFill>
                  <a:srgbClr val="3F51B5"/>
                </a:solidFill>
                <a:latin typeface="Roboto Mono"/>
                <a:ea typeface="Roboto Mono"/>
                <a:cs typeface="Roboto Mono"/>
                <a:sym typeface="Roboto Mono"/>
              </a:rPr>
              <a:t>input</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a:t>
            </a:r>
            <a:r>
              <a:rPr lang="en-US" sz="900" dirty="0">
                <a:solidFill>
                  <a:srgbClr val="37474F"/>
                </a:solidFill>
                <a:latin typeface="Roboto Mono"/>
                <a:ea typeface="Roboto Mono"/>
                <a:cs typeface="Roboto Mono"/>
                <a:sym typeface="Roboto Mono"/>
              </a:rPr>
              <a:t>&lt;</a:t>
            </a:r>
            <a:r>
              <a:rPr lang="en-US" sz="900" dirty="0" err="1">
                <a:solidFill>
                  <a:srgbClr val="3F51B5"/>
                </a:solidFill>
                <a:latin typeface="Roboto Mono"/>
                <a:ea typeface="Roboto Mono"/>
                <a:cs typeface="Roboto Mono"/>
                <a:sym typeface="Roboto Mono"/>
              </a:rPr>
              <a:t>textarea</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a:t>
            </a:r>
            <a:r>
              <a:rPr lang="en-US" sz="900" dirty="0">
                <a:solidFill>
                  <a:srgbClr val="37474F"/>
                </a:solidFill>
                <a:latin typeface="Roboto Mono"/>
                <a:ea typeface="Roboto Mono"/>
                <a:cs typeface="Roboto Mono"/>
                <a:sym typeface="Roboto Mono"/>
              </a:rPr>
              <a:t>&lt;</a:t>
            </a:r>
            <a:r>
              <a:rPr lang="en-US" sz="900" dirty="0">
                <a:solidFill>
                  <a:srgbClr val="3F51B5"/>
                </a:solidFill>
                <a:latin typeface="Roboto Mono"/>
                <a:ea typeface="Roboto Mono"/>
                <a:cs typeface="Roboto Mono"/>
                <a:sym typeface="Roboto Mono"/>
              </a:rPr>
              <a:t>select</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and more.</a:t>
            </a:r>
            <a:endParaRPr lang="en-US" sz="1000" b="0" i="0" u="none" strike="noStrike" cap="none" dirty="0">
              <a:solidFill>
                <a:srgbClr val="67748E"/>
              </a:solidFill>
              <a:latin typeface="Trebuchet MS"/>
              <a:ea typeface="Trebuchet MS"/>
              <a:cs typeface="Trebuchet MS"/>
              <a:sym typeface="Trebuchet MS"/>
            </a:endParaRPr>
          </a:p>
        </p:txBody>
      </p:sp>
      <p:pic>
        <p:nvPicPr>
          <p:cNvPr id="3" name="Google Shape;294;p39">
            <a:extLst>
              <a:ext uri="{FF2B5EF4-FFF2-40B4-BE49-F238E27FC236}">
                <a16:creationId xmlns:a16="http://schemas.microsoft.com/office/drawing/2014/main" id="{B557475A-1C6D-0094-E490-DDED33E6E8BB}"/>
              </a:ext>
            </a:extLst>
          </p:cNvPr>
          <p:cNvPicPr preferRelativeResize="0"/>
          <p:nvPr/>
        </p:nvPicPr>
        <p:blipFill>
          <a:blip r:embed="rId4">
            <a:alphaModFix/>
          </a:blip>
          <a:stretch>
            <a:fillRect/>
          </a:stretch>
        </p:blipFill>
        <p:spPr>
          <a:xfrm>
            <a:off x="4324593" y="2832563"/>
            <a:ext cx="4490774" cy="2182424"/>
          </a:xfrm>
          <a:prstGeom prst="rect">
            <a:avLst/>
          </a:prstGeom>
          <a:noFill/>
          <a:ln>
            <a:noFill/>
          </a:ln>
        </p:spPr>
      </p:pic>
    </p:spTree>
    <p:extLst>
      <p:ext uri="{BB962C8B-B14F-4D97-AF65-F5344CB8AC3E}">
        <p14:creationId xmlns:p14="http://schemas.microsoft.com/office/powerpoint/2010/main" val="27141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41"/>
        <p:cNvGrpSpPr/>
        <p:nvPr/>
      </p:nvGrpSpPr>
      <p:grpSpPr>
        <a:xfrm>
          <a:off x="0" y="0"/>
          <a:ext cx="0" cy="0"/>
          <a:chOff x="0" y="0"/>
          <a:chExt cx="0" cy="0"/>
        </a:xfrm>
      </p:grpSpPr>
      <p:pic>
        <p:nvPicPr>
          <p:cNvPr id="242" name="Google Shape;242;g26585e5a41e_0_321"/>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43" name="Google Shape;243;g26585e5a41e_0_321"/>
          <p:cNvSpPr/>
          <p:nvPr/>
        </p:nvSpPr>
        <p:spPr>
          <a:xfrm>
            <a:off x="6118325" y="1259500"/>
            <a:ext cx="44607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4" name="Google Shape;244;g26585e5a41e_0_321"/>
          <p:cNvSpPr/>
          <p:nvPr/>
        </p:nvSpPr>
        <p:spPr>
          <a:xfrm>
            <a:off x="5297525" y="3825500"/>
            <a:ext cx="3012300" cy="14436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5" name="Google Shape;245;g26585e5a41e_0_321"/>
          <p:cNvSpPr/>
          <p:nvPr/>
        </p:nvSpPr>
        <p:spPr>
          <a:xfrm>
            <a:off x="6118325" y="3371000"/>
            <a:ext cx="1321500" cy="9171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5" name="Google Shape;185;g26585e5a41e_0_306"/>
          <p:cNvSpPr txBox="1"/>
          <p:nvPr/>
        </p:nvSpPr>
        <p:spPr>
          <a:xfrm>
            <a:off x="445239" y="206514"/>
            <a:ext cx="6283628" cy="5661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US" sz="3000" b="1" dirty="0">
                <a:solidFill>
                  <a:srgbClr val="48A8C4"/>
                </a:solidFill>
                <a:latin typeface="Plus Jakarta Sans"/>
                <a:ea typeface="Plus Jakarta Sans"/>
                <a:cs typeface="Plus Jakarta Sans"/>
                <a:sym typeface="Plus Jakarta Sans"/>
              </a:rPr>
              <a:t>Commonly used form elements</a:t>
            </a:r>
            <a:endParaRPr sz="3000" b="1" dirty="0">
              <a:solidFill>
                <a:srgbClr val="48A8C4"/>
              </a:solidFill>
              <a:latin typeface="Plus Jakarta Sans"/>
              <a:ea typeface="Plus Jakarta Sans"/>
              <a:cs typeface="Plus Jakarta Sans"/>
              <a:sym typeface="Plus Jakarta Sans"/>
            </a:endParaRPr>
          </a:p>
        </p:txBody>
      </p:sp>
      <p:sp>
        <p:nvSpPr>
          <p:cNvPr id="3" name="Google Shape;303;p40">
            <a:extLst>
              <a:ext uri="{FF2B5EF4-FFF2-40B4-BE49-F238E27FC236}">
                <a16:creationId xmlns:a16="http://schemas.microsoft.com/office/drawing/2014/main" id="{05834DDF-FDA2-0CB2-FA39-F7521E07CAE6}"/>
              </a:ext>
            </a:extLst>
          </p:cNvPr>
          <p:cNvSpPr txBox="1"/>
          <p:nvPr/>
        </p:nvSpPr>
        <p:spPr>
          <a:xfrm>
            <a:off x="445239" y="939280"/>
            <a:ext cx="8199300" cy="4068734"/>
          </a:xfrm>
          <a:prstGeom prst="rect">
            <a:avLst/>
          </a:prstGeom>
          <a:noFill/>
          <a:ln>
            <a:noFill/>
          </a:ln>
        </p:spPr>
        <p:txBody>
          <a:bodyPr spcFirstLastPara="1" wrap="square" lIns="0" tIns="6025" rIns="0" bIns="0" anchor="t" anchorCtr="0">
            <a:spAutoFit/>
          </a:bodyPr>
          <a:lstStyle/>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input</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Represents various types of user input fields, such as text boxes (type="text"), </a:t>
            </a:r>
            <a:br>
              <a:rPr lang="en" sz="1100" dirty="0">
                <a:solidFill>
                  <a:srgbClr val="344767"/>
                </a:solidFill>
                <a:latin typeface="Trebuchet MS"/>
                <a:ea typeface="Trebuchet MS"/>
                <a:cs typeface="Trebuchet MS"/>
                <a:sym typeface="Trebuchet MS"/>
              </a:rPr>
            </a:br>
            <a:r>
              <a:rPr lang="en" sz="1100" dirty="0">
                <a:solidFill>
                  <a:srgbClr val="344767"/>
                </a:solidFill>
                <a:latin typeface="Trebuchet MS"/>
                <a:ea typeface="Trebuchet MS"/>
                <a:cs typeface="Trebuchet MS"/>
                <a:sym typeface="Trebuchet MS"/>
              </a:rPr>
              <a:t>password fields (</a:t>
            </a:r>
            <a:r>
              <a:rPr lang="en" sz="1050" dirty="0">
                <a:solidFill>
                  <a:srgbClr val="37474F"/>
                </a:solidFill>
                <a:latin typeface="Roboto Mono"/>
                <a:ea typeface="Roboto Mono"/>
                <a:cs typeface="Roboto Mono"/>
                <a:sym typeface="Roboto Mono"/>
              </a:rPr>
              <a:t>type=</a:t>
            </a:r>
            <a:r>
              <a:rPr lang="en" sz="1050" dirty="0">
                <a:solidFill>
                  <a:srgbClr val="388E3C"/>
                </a:solidFill>
                <a:latin typeface="Roboto Mono"/>
                <a:ea typeface="Roboto Mono"/>
                <a:cs typeface="Roboto Mono"/>
                <a:sym typeface="Roboto Mono"/>
              </a:rPr>
              <a:t>"password"</a:t>
            </a:r>
            <a:r>
              <a:rPr lang="en" sz="1100" dirty="0">
                <a:solidFill>
                  <a:srgbClr val="344767"/>
                </a:solidFill>
                <a:latin typeface="Trebuchet MS"/>
                <a:ea typeface="Trebuchet MS"/>
                <a:cs typeface="Trebuchet MS"/>
                <a:sym typeface="Trebuchet MS"/>
              </a:rPr>
              <a:t>), checkboxes (</a:t>
            </a:r>
            <a:r>
              <a:rPr lang="en" sz="1050" dirty="0">
                <a:solidFill>
                  <a:srgbClr val="37474F"/>
                </a:solidFill>
                <a:latin typeface="Roboto Mono"/>
                <a:ea typeface="Roboto Mono"/>
                <a:cs typeface="Roboto Mono"/>
                <a:sym typeface="Roboto Mono"/>
              </a:rPr>
              <a:t>type=</a:t>
            </a:r>
            <a:r>
              <a:rPr lang="en" sz="1050" dirty="0">
                <a:solidFill>
                  <a:srgbClr val="388E3C"/>
                </a:solidFill>
                <a:latin typeface="Roboto Mono"/>
                <a:ea typeface="Roboto Mono"/>
                <a:cs typeface="Roboto Mono"/>
                <a:sym typeface="Roboto Mono"/>
              </a:rPr>
              <a:t>"checkbox"</a:t>
            </a:r>
            <a:r>
              <a:rPr lang="en" sz="1100" dirty="0">
                <a:solidFill>
                  <a:srgbClr val="344767"/>
                </a:solidFill>
                <a:latin typeface="Trebuchet MS"/>
                <a:ea typeface="Trebuchet MS"/>
                <a:cs typeface="Trebuchet MS"/>
                <a:sym typeface="Trebuchet MS"/>
              </a:rPr>
              <a:t>), </a:t>
            </a:r>
            <a:br>
              <a:rPr lang="en" sz="1100" dirty="0">
                <a:solidFill>
                  <a:srgbClr val="344767"/>
                </a:solidFill>
                <a:latin typeface="Trebuchet MS"/>
                <a:ea typeface="Trebuchet MS"/>
                <a:cs typeface="Trebuchet MS"/>
                <a:sym typeface="Trebuchet MS"/>
              </a:rPr>
            </a:br>
            <a:r>
              <a:rPr lang="en" sz="1100" dirty="0">
                <a:solidFill>
                  <a:srgbClr val="344767"/>
                </a:solidFill>
                <a:latin typeface="Trebuchet MS"/>
                <a:ea typeface="Trebuchet MS"/>
                <a:cs typeface="Trebuchet MS"/>
                <a:sym typeface="Trebuchet MS"/>
              </a:rPr>
              <a:t>radio buttons (</a:t>
            </a:r>
            <a:r>
              <a:rPr lang="en" sz="1050" dirty="0">
                <a:solidFill>
                  <a:srgbClr val="37474F"/>
                </a:solidFill>
                <a:latin typeface="Roboto Mono"/>
                <a:ea typeface="Roboto Mono"/>
                <a:cs typeface="Roboto Mono"/>
                <a:sym typeface="Roboto Mono"/>
              </a:rPr>
              <a:t>type=</a:t>
            </a:r>
            <a:r>
              <a:rPr lang="en" sz="1050" dirty="0">
                <a:solidFill>
                  <a:srgbClr val="388E3C"/>
                </a:solidFill>
                <a:latin typeface="Roboto Mono"/>
                <a:ea typeface="Roboto Mono"/>
                <a:cs typeface="Roboto Mono"/>
                <a:sym typeface="Roboto Mono"/>
              </a:rPr>
              <a:t>"radio"</a:t>
            </a:r>
            <a:r>
              <a:rPr lang="en" sz="1100" dirty="0">
                <a:solidFill>
                  <a:srgbClr val="344767"/>
                </a:solidFill>
                <a:latin typeface="Trebuchet MS"/>
                <a:ea typeface="Trebuchet MS"/>
                <a:cs typeface="Trebuchet MS"/>
                <a:sym typeface="Trebuchet MS"/>
              </a:rPr>
              <a:t>), and more.</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textarea</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Allows users to input multiline text, suitable for longer responses or comments.</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select</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Creates a dropdown menu, enabling users to choose from a list of options.</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button</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Represents a clickable button within a form, often used for form submission or </a:t>
            </a:r>
            <a:br>
              <a:rPr lang="en" sz="1100" dirty="0">
                <a:solidFill>
                  <a:srgbClr val="344767"/>
                </a:solidFill>
                <a:latin typeface="Trebuchet MS"/>
                <a:ea typeface="Trebuchet MS"/>
                <a:cs typeface="Trebuchet MS"/>
                <a:sym typeface="Trebuchet MS"/>
              </a:rPr>
            </a:br>
            <a:r>
              <a:rPr lang="en" sz="1100" dirty="0">
                <a:solidFill>
                  <a:srgbClr val="344767"/>
                </a:solidFill>
                <a:latin typeface="Trebuchet MS"/>
                <a:ea typeface="Trebuchet MS"/>
                <a:cs typeface="Trebuchet MS"/>
                <a:sym typeface="Trebuchet MS"/>
              </a:rPr>
              <a:t>triggering specific actions.</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label</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Associates a label with a form element, improving accessibility and providing a </a:t>
            </a:r>
            <a:br>
              <a:rPr lang="en" sz="1100" dirty="0">
                <a:solidFill>
                  <a:srgbClr val="344767"/>
                </a:solidFill>
                <a:latin typeface="Trebuchet MS"/>
                <a:ea typeface="Trebuchet MS"/>
                <a:cs typeface="Trebuchet MS"/>
                <a:sym typeface="Trebuchet MS"/>
              </a:rPr>
            </a:br>
            <a:r>
              <a:rPr lang="en" sz="1100" dirty="0">
                <a:solidFill>
                  <a:srgbClr val="344767"/>
                </a:solidFill>
                <a:latin typeface="Trebuchet MS"/>
                <a:ea typeface="Trebuchet MS"/>
                <a:cs typeface="Trebuchet MS"/>
                <a:sym typeface="Trebuchet MS"/>
              </a:rPr>
              <a:t>visual indication of the purpose of the associated input.</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fieldset</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and </a:t>
            </a: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legend</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These elements are used to group related form </a:t>
            </a:r>
            <a:br>
              <a:rPr lang="en" sz="1100" dirty="0">
                <a:solidFill>
                  <a:srgbClr val="344767"/>
                </a:solidFill>
                <a:latin typeface="Trebuchet MS"/>
                <a:ea typeface="Trebuchet MS"/>
                <a:cs typeface="Trebuchet MS"/>
                <a:sym typeface="Trebuchet MS"/>
              </a:rPr>
            </a:br>
            <a:r>
              <a:rPr lang="en" sz="1100" dirty="0">
                <a:solidFill>
                  <a:srgbClr val="344767"/>
                </a:solidFill>
                <a:latin typeface="Trebuchet MS"/>
                <a:ea typeface="Trebuchet MS"/>
                <a:cs typeface="Trebuchet MS"/>
                <a:sym typeface="Trebuchet MS"/>
              </a:rPr>
              <a:t>elements within a container (</a:t>
            </a: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fieldset</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and provide a caption (</a:t>
            </a: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legend</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for </a:t>
            </a:r>
            <a:br>
              <a:rPr lang="en" sz="1100" dirty="0">
                <a:solidFill>
                  <a:srgbClr val="344767"/>
                </a:solidFill>
                <a:latin typeface="Trebuchet MS"/>
                <a:ea typeface="Trebuchet MS"/>
                <a:cs typeface="Trebuchet MS"/>
                <a:sym typeface="Trebuchet MS"/>
              </a:rPr>
            </a:br>
            <a:r>
              <a:rPr lang="en" sz="1100" dirty="0">
                <a:solidFill>
                  <a:srgbClr val="344767"/>
                </a:solidFill>
                <a:latin typeface="Trebuchet MS"/>
                <a:ea typeface="Trebuchet MS"/>
                <a:cs typeface="Trebuchet MS"/>
                <a:sym typeface="Trebuchet MS"/>
              </a:rPr>
              <a:t>the grouping.</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input </a:t>
            </a:r>
            <a:r>
              <a:rPr lang="en" sz="1050" dirty="0">
                <a:solidFill>
                  <a:srgbClr val="9C27B0"/>
                </a:solidFill>
                <a:latin typeface="Roboto Mono"/>
                <a:ea typeface="Roboto Mono"/>
                <a:cs typeface="Roboto Mono"/>
                <a:sym typeface="Roboto Mono"/>
              </a:rPr>
              <a:t>type</a:t>
            </a:r>
            <a:r>
              <a:rPr lang="en" sz="1050" dirty="0">
                <a:solidFill>
                  <a:srgbClr val="37474F"/>
                </a:solidFill>
                <a:latin typeface="Roboto Mono"/>
                <a:ea typeface="Roboto Mono"/>
                <a:cs typeface="Roboto Mono"/>
                <a:sym typeface="Roboto Mono"/>
              </a:rPr>
              <a:t>="</a:t>
            </a:r>
            <a:r>
              <a:rPr lang="en" sz="1050" dirty="0">
                <a:solidFill>
                  <a:srgbClr val="388E3C"/>
                </a:solidFill>
                <a:latin typeface="Roboto Mono"/>
                <a:ea typeface="Roboto Mono"/>
                <a:cs typeface="Roboto Mono"/>
                <a:sym typeface="Roboto Mono"/>
              </a:rPr>
              <a:t>file</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Creates a file input field, allowing users to upload files.</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input </a:t>
            </a:r>
            <a:r>
              <a:rPr lang="en" sz="1050" dirty="0">
                <a:solidFill>
                  <a:srgbClr val="9C27B0"/>
                </a:solidFill>
                <a:latin typeface="Roboto Mono"/>
                <a:ea typeface="Roboto Mono"/>
                <a:cs typeface="Roboto Mono"/>
                <a:sym typeface="Roboto Mono"/>
              </a:rPr>
              <a:t>type</a:t>
            </a:r>
            <a:r>
              <a:rPr lang="en" sz="1050" dirty="0">
                <a:solidFill>
                  <a:srgbClr val="37474F"/>
                </a:solidFill>
                <a:latin typeface="Roboto Mono"/>
                <a:ea typeface="Roboto Mono"/>
                <a:cs typeface="Roboto Mono"/>
                <a:sym typeface="Roboto Mono"/>
              </a:rPr>
              <a:t>="</a:t>
            </a:r>
            <a:r>
              <a:rPr lang="en" sz="1050" dirty="0">
                <a:solidFill>
                  <a:srgbClr val="388E3C"/>
                </a:solidFill>
                <a:latin typeface="Roboto Mono"/>
                <a:ea typeface="Roboto Mono"/>
                <a:cs typeface="Roboto Mono"/>
                <a:sym typeface="Roboto Mono"/>
              </a:rPr>
              <a:t>date</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a:t>
            </a: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input </a:t>
            </a:r>
            <a:r>
              <a:rPr lang="en" sz="1050" dirty="0">
                <a:solidFill>
                  <a:srgbClr val="9C27B0"/>
                </a:solidFill>
                <a:latin typeface="Roboto Mono"/>
                <a:ea typeface="Roboto Mono"/>
                <a:cs typeface="Roboto Mono"/>
                <a:sym typeface="Roboto Mono"/>
              </a:rPr>
              <a:t>type</a:t>
            </a:r>
            <a:r>
              <a:rPr lang="en" sz="1050" dirty="0">
                <a:solidFill>
                  <a:srgbClr val="37474F"/>
                </a:solidFill>
                <a:latin typeface="Roboto Mono"/>
                <a:ea typeface="Roboto Mono"/>
                <a:cs typeface="Roboto Mono"/>
                <a:sym typeface="Roboto Mono"/>
              </a:rPr>
              <a:t>="</a:t>
            </a:r>
            <a:r>
              <a:rPr lang="en" sz="1050" dirty="0">
                <a:solidFill>
                  <a:srgbClr val="388E3C"/>
                </a:solidFill>
                <a:latin typeface="Roboto Mono"/>
                <a:ea typeface="Roboto Mono"/>
                <a:cs typeface="Roboto Mono"/>
                <a:sym typeface="Roboto Mono"/>
              </a:rPr>
              <a:t>time</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a:t>
            </a:r>
            <a:br>
              <a:rPr lang="en" sz="1100" dirty="0">
                <a:solidFill>
                  <a:srgbClr val="344767"/>
                </a:solidFill>
                <a:latin typeface="Trebuchet MS"/>
                <a:ea typeface="Trebuchet MS"/>
                <a:cs typeface="Trebuchet MS"/>
                <a:sym typeface="Trebuchet MS"/>
              </a:rPr>
            </a:br>
            <a:r>
              <a:rPr lang="en" sz="1050" dirty="0">
                <a:solidFill>
                  <a:srgbClr val="37474F"/>
                </a:solidFill>
                <a:latin typeface="Roboto Mono"/>
                <a:ea typeface="Roboto Mono"/>
                <a:cs typeface="Roboto Mono"/>
                <a:sym typeface="Roboto Mono"/>
              </a:rPr>
              <a:t>&lt;</a:t>
            </a:r>
            <a:r>
              <a:rPr lang="en" sz="1050" dirty="0">
                <a:solidFill>
                  <a:srgbClr val="3F51B5"/>
                </a:solidFill>
                <a:latin typeface="Roboto Mono"/>
                <a:ea typeface="Roboto Mono"/>
                <a:cs typeface="Roboto Mono"/>
                <a:sym typeface="Roboto Mono"/>
              </a:rPr>
              <a:t>input </a:t>
            </a:r>
            <a:r>
              <a:rPr lang="en" sz="1050" dirty="0">
                <a:solidFill>
                  <a:srgbClr val="9C27B0"/>
                </a:solidFill>
                <a:latin typeface="Roboto Mono"/>
                <a:ea typeface="Roboto Mono"/>
                <a:cs typeface="Roboto Mono"/>
                <a:sym typeface="Roboto Mono"/>
              </a:rPr>
              <a:t>type</a:t>
            </a:r>
            <a:r>
              <a:rPr lang="en" sz="1050" dirty="0">
                <a:solidFill>
                  <a:srgbClr val="37474F"/>
                </a:solidFill>
                <a:latin typeface="Roboto Mono"/>
                <a:ea typeface="Roboto Mono"/>
                <a:cs typeface="Roboto Mono"/>
                <a:sym typeface="Roboto Mono"/>
              </a:rPr>
              <a:t>="</a:t>
            </a:r>
            <a:r>
              <a:rPr lang="en" sz="1050" dirty="0">
                <a:solidFill>
                  <a:srgbClr val="388E3C"/>
                </a:solidFill>
                <a:latin typeface="Roboto Mono"/>
                <a:ea typeface="Roboto Mono"/>
                <a:cs typeface="Roboto Mono"/>
                <a:sym typeface="Roboto Mono"/>
              </a:rPr>
              <a:t>datetime-local</a:t>
            </a:r>
            <a:r>
              <a:rPr lang="en" sz="1050" dirty="0">
                <a:solidFill>
                  <a:srgbClr val="37474F"/>
                </a:solidFill>
                <a:latin typeface="Roboto Mono"/>
                <a:ea typeface="Roboto Mono"/>
                <a:cs typeface="Roboto Mono"/>
                <a:sym typeface="Roboto Mono"/>
              </a:rPr>
              <a:t>"&gt;</a:t>
            </a:r>
            <a:r>
              <a:rPr lang="en" sz="1100" dirty="0">
                <a:solidFill>
                  <a:srgbClr val="344767"/>
                </a:solidFill>
                <a:latin typeface="Trebuchet MS"/>
                <a:ea typeface="Trebuchet MS"/>
                <a:cs typeface="Trebuchet MS"/>
                <a:sym typeface="Trebuchet MS"/>
              </a:rPr>
              <a:t>: </a:t>
            </a:r>
            <a:br>
              <a:rPr lang="en" sz="1100" dirty="0">
                <a:solidFill>
                  <a:srgbClr val="344767"/>
                </a:solidFill>
                <a:latin typeface="Trebuchet MS"/>
                <a:ea typeface="Trebuchet MS"/>
                <a:cs typeface="Trebuchet MS"/>
                <a:sym typeface="Trebuchet MS"/>
              </a:rPr>
            </a:br>
            <a:r>
              <a:rPr lang="en" sz="1100" dirty="0">
                <a:solidFill>
                  <a:srgbClr val="344767"/>
                </a:solidFill>
                <a:latin typeface="Trebuchet MS"/>
                <a:ea typeface="Trebuchet MS"/>
                <a:cs typeface="Trebuchet MS"/>
                <a:sym typeface="Trebuchet MS"/>
              </a:rPr>
              <a:t>These input types allow users to select dates, times, or both.</a:t>
            </a:r>
            <a:endParaRPr sz="1100" dirty="0">
              <a:solidFill>
                <a:srgbClr val="344767"/>
              </a:solidFill>
              <a:latin typeface="Trebuchet MS"/>
              <a:ea typeface="Trebuchet MS"/>
              <a:cs typeface="Trebuchet MS"/>
              <a:sym typeface="Trebuchet MS"/>
            </a:endParaRPr>
          </a:p>
        </p:txBody>
      </p:sp>
    </p:spTree>
    <p:extLst>
      <p:ext uri="{BB962C8B-B14F-4D97-AF65-F5344CB8AC3E}">
        <p14:creationId xmlns:p14="http://schemas.microsoft.com/office/powerpoint/2010/main" val="7739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02"/>
        <p:cNvGrpSpPr/>
        <p:nvPr/>
      </p:nvGrpSpPr>
      <p:grpSpPr>
        <a:xfrm>
          <a:off x="0" y="0"/>
          <a:ext cx="0" cy="0"/>
          <a:chOff x="0" y="0"/>
          <a:chExt cx="0" cy="0"/>
        </a:xfrm>
      </p:grpSpPr>
      <p:sp>
        <p:nvSpPr>
          <p:cNvPr id="203" name="Google Shape;203;g26585e5a41e_0_43"/>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4" name="Google Shape;204;g26585e5a41e_0_43"/>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g26585e5a41e_0_43"/>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g26585e5a41e_0_43"/>
          <p:cNvSpPr txBox="1">
            <a:spLocks noGrp="1"/>
          </p:cNvSpPr>
          <p:nvPr>
            <p:ph type="ctrTitle"/>
          </p:nvPr>
        </p:nvSpPr>
        <p:spPr>
          <a:xfrm>
            <a:off x="4776450" y="2352200"/>
            <a:ext cx="4034400" cy="1357800"/>
          </a:xfrm>
          <a:prstGeom prst="rect">
            <a:avLst/>
          </a:prstGeom>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n-US" sz="4800" b="1" dirty="0">
                <a:solidFill>
                  <a:schemeClr val="lt1"/>
                </a:solidFill>
                <a:latin typeface="Plus Jakarta Sans"/>
                <a:ea typeface="Plus Jakarta Sans"/>
                <a:cs typeface="Plus Jakarta Sans"/>
                <a:sym typeface="Plus Jakarta Sans"/>
              </a:rPr>
              <a:t>Let’s Code</a:t>
            </a:r>
            <a:endParaRPr sz="4800" b="1" dirty="0">
              <a:solidFill>
                <a:schemeClr val="lt1"/>
              </a:solidFill>
              <a:latin typeface="Plus Jakarta Sans"/>
              <a:ea typeface="Plus Jakarta Sans"/>
              <a:cs typeface="Plus Jakarta Sans"/>
              <a:sym typeface="Plus Jakarta Sans"/>
            </a:endParaRPr>
          </a:p>
        </p:txBody>
      </p:sp>
      <p:pic>
        <p:nvPicPr>
          <p:cNvPr id="207" name="Google Shape;207;g26585e5a41e_0_43"/>
          <p:cNvPicPr preferRelativeResize="0"/>
          <p:nvPr/>
        </p:nvPicPr>
        <p:blipFill>
          <a:blip r:embed="rId3">
            <a:alphaModFix/>
          </a:blip>
          <a:stretch>
            <a:fillRect/>
          </a:stretch>
        </p:blipFill>
        <p:spPr>
          <a:xfrm>
            <a:off x="7625838" y="276722"/>
            <a:ext cx="1185011" cy="358738"/>
          </a:xfrm>
          <a:prstGeom prst="rect">
            <a:avLst/>
          </a:prstGeom>
          <a:noFill/>
          <a:ln>
            <a:noFill/>
          </a:ln>
        </p:spPr>
      </p:pic>
    </p:spTree>
    <p:extLst>
      <p:ext uri="{BB962C8B-B14F-4D97-AF65-F5344CB8AC3E}">
        <p14:creationId xmlns:p14="http://schemas.microsoft.com/office/powerpoint/2010/main" val="428620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0"/>
        <p:cNvGrpSpPr/>
        <p:nvPr/>
      </p:nvGrpSpPr>
      <p:grpSpPr>
        <a:xfrm>
          <a:off x="0" y="0"/>
          <a:ext cx="0" cy="0"/>
          <a:chOff x="0" y="0"/>
          <a:chExt cx="0" cy="0"/>
        </a:xfrm>
      </p:grpSpPr>
      <p:sp>
        <p:nvSpPr>
          <p:cNvPr id="181" name="Google Shape;181;g26585e5a41e_0_306"/>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2" name="Google Shape;182;g26585e5a41e_0_306"/>
          <p:cNvSpPr/>
          <p:nvPr/>
        </p:nvSpPr>
        <p:spPr>
          <a:xfrm>
            <a:off x="1231875" y="3379605"/>
            <a:ext cx="2726100" cy="17655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3" name="Google Shape;183;g26585e5a41e_0_306"/>
          <p:cNvSpPr/>
          <p:nvPr/>
        </p:nvSpPr>
        <p:spPr>
          <a:xfrm>
            <a:off x="2300550" y="3923775"/>
            <a:ext cx="1853100" cy="12213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84" name="Google Shape;184;g26585e5a41e_0_306"/>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185" name="Google Shape;185;g26585e5a41e_0_306"/>
          <p:cNvSpPr txBox="1"/>
          <p:nvPr/>
        </p:nvSpPr>
        <p:spPr>
          <a:xfrm>
            <a:off x="4368625" y="908125"/>
            <a:ext cx="4534500" cy="5661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US" sz="3000" b="1" dirty="0">
                <a:solidFill>
                  <a:srgbClr val="48A8C4"/>
                </a:solidFill>
                <a:latin typeface="Plus Jakarta Sans"/>
                <a:ea typeface="Plus Jakarta Sans"/>
                <a:cs typeface="Plus Jakarta Sans"/>
                <a:sym typeface="Plus Jakarta Sans"/>
              </a:rPr>
              <a:t>Attributes of Form Elements</a:t>
            </a:r>
            <a:endParaRPr sz="3000" b="1" dirty="0">
              <a:solidFill>
                <a:srgbClr val="48A8C4"/>
              </a:solidFill>
              <a:latin typeface="Plus Jakarta Sans"/>
              <a:ea typeface="Plus Jakarta Sans"/>
              <a:cs typeface="Plus Jakarta Sans"/>
              <a:sym typeface="Plus Jakarta Sans"/>
            </a:endParaRPr>
          </a:p>
        </p:txBody>
      </p:sp>
      <p:sp>
        <p:nvSpPr>
          <p:cNvPr id="186" name="Google Shape;186;g26585e5a41e_0_306"/>
          <p:cNvSpPr txBox="1"/>
          <p:nvPr/>
        </p:nvSpPr>
        <p:spPr>
          <a:xfrm>
            <a:off x="4368625" y="2073251"/>
            <a:ext cx="4446900" cy="1535487"/>
          </a:xfrm>
          <a:prstGeom prst="rect">
            <a:avLst/>
          </a:prstGeom>
          <a:noFill/>
          <a:ln>
            <a:noFill/>
          </a:ln>
        </p:spPr>
        <p:txBody>
          <a:bodyPr spcFirstLastPara="1" wrap="square" lIns="91450" tIns="91450" rIns="91450" bIns="91450" anchor="t" anchorCtr="0">
            <a:noAutofit/>
          </a:bodyPr>
          <a:lstStyle/>
          <a:p>
            <a:pPr marL="12700" marR="0" lvl="0" indent="0" rtl="0">
              <a:lnSpc>
                <a:spcPct val="116599"/>
              </a:lnSpc>
              <a:spcBef>
                <a:spcPts val="0"/>
              </a:spcBef>
              <a:spcAft>
                <a:spcPts val="0"/>
              </a:spcAft>
              <a:buClr>
                <a:srgbClr val="000000"/>
              </a:buClr>
              <a:buSzPts val="1400"/>
              <a:buFont typeface="Arial"/>
              <a:buNone/>
            </a:pPr>
            <a:r>
              <a:rPr lang="en-US" sz="1000" dirty="0">
                <a:solidFill>
                  <a:srgbClr val="344767"/>
                </a:solidFill>
                <a:latin typeface="Trebuchet MS"/>
                <a:ea typeface="Trebuchet MS"/>
                <a:cs typeface="Trebuchet MS"/>
                <a:sym typeface="Trebuchet MS"/>
              </a:rPr>
              <a:t>Every HTML form begins with the aptly named (</a:t>
            </a:r>
            <a:r>
              <a:rPr lang="en-US" sz="900" dirty="0">
                <a:solidFill>
                  <a:srgbClr val="37474F"/>
                </a:solidFill>
                <a:latin typeface="Roboto Mono"/>
                <a:ea typeface="Roboto Mono"/>
                <a:cs typeface="Roboto Mono"/>
                <a:sym typeface="Roboto Mono"/>
              </a:rPr>
              <a:t>&lt;</a:t>
            </a:r>
            <a:r>
              <a:rPr lang="en-US" sz="900" dirty="0">
                <a:solidFill>
                  <a:srgbClr val="3F51B5"/>
                </a:solidFill>
                <a:latin typeface="Roboto Mono"/>
                <a:ea typeface="Roboto Mono"/>
                <a:cs typeface="Roboto Mono"/>
                <a:sym typeface="Roboto Mono"/>
              </a:rPr>
              <a:t>form</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element. It accepts a number of attributes, but the most important ones are (</a:t>
            </a:r>
            <a:r>
              <a:rPr lang="en-US" sz="900" dirty="0">
                <a:solidFill>
                  <a:srgbClr val="37474F"/>
                </a:solidFill>
                <a:latin typeface="Roboto Mono"/>
                <a:ea typeface="Roboto Mono"/>
                <a:cs typeface="Roboto Mono"/>
                <a:sym typeface="Roboto Mono"/>
              </a:rPr>
              <a:t>action</a:t>
            </a:r>
            <a:r>
              <a:rPr lang="en-US" sz="1000" dirty="0">
                <a:solidFill>
                  <a:srgbClr val="344767"/>
                </a:solidFill>
                <a:latin typeface="Trebuchet MS"/>
                <a:ea typeface="Trebuchet MS"/>
                <a:cs typeface="Trebuchet MS"/>
                <a:sym typeface="Trebuchet MS"/>
              </a:rPr>
              <a:t>)</a:t>
            </a:r>
            <a:r>
              <a:rPr lang="en-US" sz="900" dirty="0">
                <a:solidFill>
                  <a:srgbClr val="37474F"/>
                </a:solidFill>
                <a:latin typeface="Roboto Mono"/>
                <a:ea typeface="Roboto Mono"/>
                <a:cs typeface="Roboto Mono"/>
                <a:sym typeface="Roboto Mono"/>
              </a:rPr>
              <a:t> </a:t>
            </a:r>
            <a:r>
              <a:rPr lang="en-US" sz="1000" dirty="0">
                <a:solidFill>
                  <a:srgbClr val="344767"/>
                </a:solidFill>
                <a:latin typeface="Trebuchet MS"/>
                <a:ea typeface="Trebuchet MS"/>
                <a:cs typeface="Trebuchet MS"/>
                <a:sym typeface="Trebuchet MS"/>
              </a:rPr>
              <a:t>and (</a:t>
            </a:r>
            <a:r>
              <a:rPr lang="en-US" sz="900" dirty="0">
                <a:solidFill>
                  <a:srgbClr val="37474F"/>
                </a:solidFill>
                <a:latin typeface="Roboto Mono"/>
                <a:ea typeface="Roboto Mono"/>
                <a:cs typeface="Roboto Mono"/>
                <a:sym typeface="Roboto Mono"/>
              </a:rPr>
              <a:t>method</a:t>
            </a:r>
            <a:r>
              <a:rPr lang="en-US" sz="1000" dirty="0">
                <a:solidFill>
                  <a:srgbClr val="344767"/>
                </a:solidFill>
                <a:latin typeface="Trebuchet MS"/>
                <a:ea typeface="Trebuchet MS"/>
                <a:cs typeface="Trebuchet MS"/>
                <a:sym typeface="Trebuchet MS"/>
              </a:rPr>
              <a:t>).</a:t>
            </a:r>
            <a:endParaRPr lang="en-US" sz="1000" b="0" i="0" u="none" strike="noStrike" cap="none" dirty="0">
              <a:solidFill>
                <a:srgbClr val="67748E"/>
              </a:solidFill>
              <a:latin typeface="Trebuchet MS"/>
              <a:ea typeface="Trebuchet MS"/>
              <a:cs typeface="Trebuchet MS"/>
              <a:sym typeface="Trebuchet MS"/>
            </a:endParaRPr>
          </a:p>
        </p:txBody>
      </p:sp>
      <p:pic>
        <p:nvPicPr>
          <p:cNvPr id="3" name="Google Shape;319;p42" descr="Diagram: &lt;form&gt; action and method attributes sent to backend server">
            <a:extLst>
              <a:ext uri="{FF2B5EF4-FFF2-40B4-BE49-F238E27FC236}">
                <a16:creationId xmlns:a16="http://schemas.microsoft.com/office/drawing/2014/main" id="{A32717E5-B5D9-759C-29D2-35FA8560C9DF}"/>
              </a:ext>
            </a:extLst>
          </p:cNvPr>
          <p:cNvPicPr preferRelativeResize="0"/>
          <p:nvPr/>
        </p:nvPicPr>
        <p:blipFill>
          <a:blip r:embed="rId4">
            <a:alphaModFix/>
          </a:blip>
          <a:stretch>
            <a:fillRect/>
          </a:stretch>
        </p:blipFill>
        <p:spPr>
          <a:xfrm>
            <a:off x="4616599" y="2840994"/>
            <a:ext cx="3950951" cy="2111725"/>
          </a:xfrm>
          <a:prstGeom prst="rect">
            <a:avLst/>
          </a:prstGeom>
          <a:noFill/>
          <a:ln>
            <a:noFill/>
          </a:ln>
        </p:spPr>
      </p:pic>
    </p:spTree>
    <p:extLst>
      <p:ext uri="{BB962C8B-B14F-4D97-AF65-F5344CB8AC3E}">
        <p14:creationId xmlns:p14="http://schemas.microsoft.com/office/powerpoint/2010/main" val="213151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0"/>
        <p:cNvGrpSpPr/>
        <p:nvPr/>
      </p:nvGrpSpPr>
      <p:grpSpPr>
        <a:xfrm>
          <a:off x="0" y="0"/>
          <a:ext cx="0" cy="0"/>
          <a:chOff x="0" y="0"/>
          <a:chExt cx="0" cy="0"/>
        </a:xfrm>
      </p:grpSpPr>
      <p:sp>
        <p:nvSpPr>
          <p:cNvPr id="181" name="Google Shape;181;g26585e5a41e_0_306"/>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2" name="Google Shape;182;g26585e5a41e_0_306"/>
          <p:cNvSpPr/>
          <p:nvPr/>
        </p:nvSpPr>
        <p:spPr>
          <a:xfrm>
            <a:off x="1231875" y="3379605"/>
            <a:ext cx="2726100" cy="17655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3" name="Google Shape;183;g26585e5a41e_0_306"/>
          <p:cNvSpPr/>
          <p:nvPr/>
        </p:nvSpPr>
        <p:spPr>
          <a:xfrm>
            <a:off x="2300550" y="3923775"/>
            <a:ext cx="1853100" cy="12213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84" name="Google Shape;184;g26585e5a41e_0_306"/>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185" name="Google Shape;185;g26585e5a41e_0_306"/>
          <p:cNvSpPr txBox="1"/>
          <p:nvPr/>
        </p:nvSpPr>
        <p:spPr>
          <a:xfrm>
            <a:off x="4368625" y="908125"/>
            <a:ext cx="4534500" cy="5661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US" sz="3000" b="1" dirty="0">
                <a:solidFill>
                  <a:srgbClr val="48A8C4"/>
                </a:solidFill>
                <a:latin typeface="Plus Jakarta Sans"/>
                <a:ea typeface="Plus Jakarta Sans"/>
                <a:cs typeface="Plus Jakarta Sans"/>
                <a:sym typeface="Plus Jakarta Sans"/>
              </a:rPr>
              <a:t>Attributes of Form Elements</a:t>
            </a:r>
            <a:endParaRPr sz="3000" b="1" dirty="0">
              <a:solidFill>
                <a:srgbClr val="48A8C4"/>
              </a:solidFill>
              <a:latin typeface="Plus Jakarta Sans"/>
              <a:ea typeface="Plus Jakarta Sans"/>
              <a:cs typeface="Plus Jakarta Sans"/>
              <a:sym typeface="Plus Jakarta Sans"/>
            </a:endParaRPr>
          </a:p>
        </p:txBody>
      </p:sp>
      <p:sp>
        <p:nvSpPr>
          <p:cNvPr id="186" name="Google Shape;186;g26585e5a41e_0_306"/>
          <p:cNvSpPr txBox="1"/>
          <p:nvPr/>
        </p:nvSpPr>
        <p:spPr>
          <a:xfrm>
            <a:off x="4368625" y="2073251"/>
            <a:ext cx="4446900" cy="1535487"/>
          </a:xfrm>
          <a:prstGeom prst="rect">
            <a:avLst/>
          </a:prstGeom>
          <a:noFill/>
          <a:ln>
            <a:noFill/>
          </a:ln>
        </p:spPr>
        <p:txBody>
          <a:bodyPr spcFirstLastPara="1" wrap="square" lIns="91450" tIns="91450" rIns="91450" bIns="91450" anchor="t" anchorCtr="0">
            <a:noAutofit/>
          </a:bodyPr>
          <a:lstStyle/>
          <a:p>
            <a:pPr marL="12700" marR="0" lvl="0" indent="0" rtl="0">
              <a:lnSpc>
                <a:spcPct val="116599"/>
              </a:lnSpc>
              <a:spcBef>
                <a:spcPts val="0"/>
              </a:spcBef>
              <a:spcAft>
                <a:spcPts val="0"/>
              </a:spcAft>
              <a:buClr>
                <a:srgbClr val="000000"/>
              </a:buClr>
              <a:buSzPts val="1400"/>
              <a:buFont typeface="Arial"/>
              <a:buNone/>
            </a:pPr>
            <a:r>
              <a:rPr lang="en-US" sz="1000" dirty="0">
                <a:solidFill>
                  <a:srgbClr val="344767"/>
                </a:solidFill>
                <a:latin typeface="Trebuchet MS"/>
                <a:ea typeface="Trebuchet MS"/>
                <a:cs typeface="Trebuchet MS"/>
                <a:sym typeface="Trebuchet MS"/>
              </a:rPr>
              <a:t>The (</a:t>
            </a:r>
            <a:r>
              <a:rPr lang="en-US" sz="900" dirty="0">
                <a:solidFill>
                  <a:srgbClr val="37474F"/>
                </a:solidFill>
                <a:latin typeface="Roboto Mono"/>
                <a:ea typeface="Roboto Mono"/>
                <a:cs typeface="Roboto Mono"/>
                <a:sym typeface="Roboto Mono"/>
              </a:rPr>
              <a:t>&lt;</a:t>
            </a:r>
            <a:r>
              <a:rPr lang="en-US" sz="900" dirty="0">
                <a:solidFill>
                  <a:srgbClr val="3F51B5"/>
                </a:solidFill>
                <a:latin typeface="Roboto Mono"/>
                <a:ea typeface="Roboto Mono"/>
                <a:cs typeface="Roboto Mono"/>
                <a:sym typeface="Roboto Mono"/>
              </a:rPr>
              <a:t>input</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element’s type attribute also lets you do basic input validation. Attributes like (</a:t>
            </a:r>
            <a:r>
              <a:rPr lang="en-US" sz="900" dirty="0">
                <a:solidFill>
                  <a:srgbClr val="37474F"/>
                </a:solidFill>
                <a:latin typeface="Roboto Mono"/>
                <a:ea typeface="Roboto Mono"/>
                <a:cs typeface="Roboto Mono"/>
                <a:sym typeface="Roboto Mono"/>
              </a:rPr>
              <a:t>required</a:t>
            </a:r>
            <a:r>
              <a:rPr lang="en-US" sz="1000" dirty="0">
                <a:solidFill>
                  <a:srgbClr val="344767"/>
                </a:solidFill>
                <a:latin typeface="Trebuchet MS"/>
                <a:ea typeface="Trebuchet MS"/>
                <a:cs typeface="Trebuchet MS"/>
                <a:sym typeface="Trebuchet MS"/>
              </a:rPr>
              <a:t>), (</a:t>
            </a:r>
            <a:r>
              <a:rPr lang="en-US" sz="900" dirty="0">
                <a:solidFill>
                  <a:srgbClr val="37474F"/>
                </a:solidFill>
                <a:latin typeface="Roboto Mono"/>
                <a:ea typeface="Roboto Mono"/>
                <a:cs typeface="Roboto Mono"/>
                <a:sym typeface="Roboto Mono"/>
              </a:rPr>
              <a:t>placeholder</a:t>
            </a:r>
            <a:r>
              <a:rPr lang="en-US" sz="1000" dirty="0">
                <a:solidFill>
                  <a:srgbClr val="344767"/>
                </a:solidFill>
                <a:latin typeface="Trebuchet MS"/>
                <a:ea typeface="Trebuchet MS"/>
                <a:cs typeface="Trebuchet MS"/>
                <a:sym typeface="Trebuchet MS"/>
              </a:rPr>
              <a:t>), and (</a:t>
            </a:r>
            <a:r>
              <a:rPr lang="en-US" sz="900" dirty="0">
                <a:solidFill>
                  <a:srgbClr val="37474F"/>
                </a:solidFill>
                <a:latin typeface="Roboto Mono"/>
                <a:ea typeface="Roboto Mono"/>
                <a:cs typeface="Roboto Mono"/>
                <a:sym typeface="Roboto Mono"/>
              </a:rPr>
              <a:t>pattern</a:t>
            </a:r>
            <a:r>
              <a:rPr lang="en-US" sz="1000" dirty="0">
                <a:solidFill>
                  <a:srgbClr val="344767"/>
                </a:solidFill>
                <a:latin typeface="Trebuchet MS"/>
                <a:ea typeface="Trebuchet MS"/>
                <a:cs typeface="Trebuchet MS"/>
                <a:sym typeface="Trebuchet MS"/>
              </a:rPr>
              <a:t>) contribute to form validation and user guidance.</a:t>
            </a:r>
            <a:endParaRPr lang="en-US" sz="1000" b="0" i="0" u="none" strike="noStrike" cap="none" dirty="0">
              <a:solidFill>
                <a:srgbClr val="67748E"/>
              </a:solidFill>
              <a:latin typeface="Trebuchet MS"/>
              <a:ea typeface="Trebuchet MS"/>
              <a:cs typeface="Trebuchet MS"/>
              <a:sym typeface="Trebuchet MS"/>
            </a:endParaRPr>
          </a:p>
        </p:txBody>
      </p:sp>
      <p:pic>
        <p:nvPicPr>
          <p:cNvPr id="2" name="Google Shape;329;p43">
            <a:extLst>
              <a:ext uri="{FF2B5EF4-FFF2-40B4-BE49-F238E27FC236}">
                <a16:creationId xmlns:a16="http://schemas.microsoft.com/office/drawing/2014/main" id="{6D781008-3DCE-C9E2-0561-AAD18151E1B9}"/>
              </a:ext>
            </a:extLst>
          </p:cNvPr>
          <p:cNvPicPr preferRelativeResize="0"/>
          <p:nvPr/>
        </p:nvPicPr>
        <p:blipFill>
          <a:blip r:embed="rId4">
            <a:alphaModFix/>
          </a:blip>
          <a:stretch>
            <a:fillRect/>
          </a:stretch>
        </p:blipFill>
        <p:spPr>
          <a:xfrm>
            <a:off x="4724116" y="3189593"/>
            <a:ext cx="4344550" cy="1848525"/>
          </a:xfrm>
          <a:prstGeom prst="rect">
            <a:avLst/>
          </a:prstGeom>
          <a:noFill/>
          <a:ln>
            <a:noFill/>
          </a:ln>
        </p:spPr>
      </p:pic>
    </p:spTree>
    <p:extLst>
      <p:ext uri="{BB962C8B-B14F-4D97-AF65-F5344CB8AC3E}">
        <p14:creationId xmlns:p14="http://schemas.microsoft.com/office/powerpoint/2010/main" val="5359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02"/>
        <p:cNvGrpSpPr/>
        <p:nvPr/>
      </p:nvGrpSpPr>
      <p:grpSpPr>
        <a:xfrm>
          <a:off x="0" y="0"/>
          <a:ext cx="0" cy="0"/>
          <a:chOff x="0" y="0"/>
          <a:chExt cx="0" cy="0"/>
        </a:xfrm>
      </p:grpSpPr>
      <p:sp>
        <p:nvSpPr>
          <p:cNvPr id="203" name="Google Shape;203;g26585e5a41e_0_43"/>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4" name="Google Shape;204;g26585e5a41e_0_43"/>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g26585e5a41e_0_43"/>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g26585e5a41e_0_43"/>
          <p:cNvSpPr txBox="1">
            <a:spLocks noGrp="1"/>
          </p:cNvSpPr>
          <p:nvPr>
            <p:ph type="ctrTitle"/>
          </p:nvPr>
        </p:nvSpPr>
        <p:spPr>
          <a:xfrm>
            <a:off x="4776450" y="2352200"/>
            <a:ext cx="4034400" cy="1357800"/>
          </a:xfrm>
          <a:prstGeom prst="rect">
            <a:avLst/>
          </a:prstGeom>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n-US" sz="4800" b="1" dirty="0">
                <a:solidFill>
                  <a:schemeClr val="lt1"/>
                </a:solidFill>
                <a:latin typeface="Plus Jakarta Sans"/>
                <a:ea typeface="Plus Jakarta Sans"/>
                <a:cs typeface="Plus Jakarta Sans"/>
                <a:sym typeface="Plus Jakarta Sans"/>
              </a:rPr>
              <a:t>Let’s Code</a:t>
            </a:r>
            <a:endParaRPr sz="4800" b="1" dirty="0">
              <a:solidFill>
                <a:schemeClr val="lt1"/>
              </a:solidFill>
              <a:latin typeface="Plus Jakarta Sans"/>
              <a:ea typeface="Plus Jakarta Sans"/>
              <a:cs typeface="Plus Jakarta Sans"/>
              <a:sym typeface="Plus Jakarta Sans"/>
            </a:endParaRPr>
          </a:p>
        </p:txBody>
      </p:sp>
      <p:pic>
        <p:nvPicPr>
          <p:cNvPr id="207" name="Google Shape;207;g26585e5a41e_0_43"/>
          <p:cNvPicPr preferRelativeResize="0"/>
          <p:nvPr/>
        </p:nvPicPr>
        <p:blipFill>
          <a:blip r:embed="rId3">
            <a:alphaModFix/>
          </a:blip>
          <a:stretch>
            <a:fillRect/>
          </a:stretch>
        </p:blipFill>
        <p:spPr>
          <a:xfrm>
            <a:off x="7625838" y="276722"/>
            <a:ext cx="1185011" cy="358738"/>
          </a:xfrm>
          <a:prstGeom prst="rect">
            <a:avLst/>
          </a:prstGeom>
          <a:noFill/>
          <a:ln>
            <a:noFill/>
          </a:ln>
        </p:spPr>
      </p:pic>
    </p:spTree>
    <p:extLst>
      <p:ext uri="{BB962C8B-B14F-4D97-AF65-F5344CB8AC3E}">
        <p14:creationId xmlns:p14="http://schemas.microsoft.com/office/powerpoint/2010/main" val="219252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0"/>
        <p:cNvGrpSpPr/>
        <p:nvPr/>
      </p:nvGrpSpPr>
      <p:grpSpPr>
        <a:xfrm>
          <a:off x="0" y="0"/>
          <a:ext cx="0" cy="0"/>
          <a:chOff x="0" y="0"/>
          <a:chExt cx="0" cy="0"/>
        </a:xfrm>
      </p:grpSpPr>
      <p:sp>
        <p:nvSpPr>
          <p:cNvPr id="181" name="Google Shape;181;g26585e5a41e_0_306"/>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2" name="Google Shape;182;g26585e5a41e_0_306"/>
          <p:cNvSpPr/>
          <p:nvPr/>
        </p:nvSpPr>
        <p:spPr>
          <a:xfrm>
            <a:off x="1231875" y="3379605"/>
            <a:ext cx="2726100" cy="17655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3" name="Google Shape;183;g26585e5a41e_0_306"/>
          <p:cNvSpPr/>
          <p:nvPr/>
        </p:nvSpPr>
        <p:spPr>
          <a:xfrm>
            <a:off x="2300550" y="3923775"/>
            <a:ext cx="1853100" cy="12213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84" name="Google Shape;184;g26585e5a41e_0_306"/>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185" name="Google Shape;185;g26585e5a41e_0_306"/>
          <p:cNvSpPr txBox="1"/>
          <p:nvPr/>
        </p:nvSpPr>
        <p:spPr>
          <a:xfrm>
            <a:off x="4368625" y="908125"/>
            <a:ext cx="4534500" cy="5661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US" sz="3000" b="1" dirty="0" err="1">
                <a:solidFill>
                  <a:srgbClr val="48A8C4"/>
                </a:solidFill>
                <a:latin typeface="Plus Jakarta Sans"/>
                <a:ea typeface="Plus Jakarta Sans"/>
                <a:cs typeface="Plus Jakarta Sans"/>
                <a:sym typeface="Plus Jakarta Sans"/>
              </a:rPr>
              <a:t>Fieldset</a:t>
            </a:r>
            <a:endParaRPr sz="3000" b="1" dirty="0">
              <a:solidFill>
                <a:srgbClr val="48A8C4"/>
              </a:solidFill>
              <a:latin typeface="Plus Jakarta Sans"/>
              <a:ea typeface="Plus Jakarta Sans"/>
              <a:cs typeface="Plus Jakarta Sans"/>
              <a:sym typeface="Plus Jakarta Sans"/>
            </a:endParaRPr>
          </a:p>
        </p:txBody>
      </p:sp>
      <p:sp>
        <p:nvSpPr>
          <p:cNvPr id="186" name="Google Shape;186;g26585e5a41e_0_306"/>
          <p:cNvSpPr txBox="1"/>
          <p:nvPr/>
        </p:nvSpPr>
        <p:spPr>
          <a:xfrm>
            <a:off x="4368625" y="2073251"/>
            <a:ext cx="4446900" cy="1535487"/>
          </a:xfrm>
          <a:prstGeom prst="rect">
            <a:avLst/>
          </a:prstGeom>
          <a:noFill/>
          <a:ln>
            <a:noFill/>
          </a:ln>
        </p:spPr>
        <p:txBody>
          <a:bodyPr spcFirstLastPara="1" wrap="square" lIns="91450" tIns="91450" rIns="91450" bIns="91450" anchor="t" anchorCtr="0">
            <a:noAutofit/>
          </a:bodyPr>
          <a:lstStyle/>
          <a:p>
            <a:pPr marL="12700" marR="0" lvl="0" indent="0" rtl="0">
              <a:lnSpc>
                <a:spcPct val="116599"/>
              </a:lnSpc>
              <a:spcBef>
                <a:spcPts val="0"/>
              </a:spcBef>
              <a:spcAft>
                <a:spcPts val="0"/>
              </a:spcAft>
              <a:buClr>
                <a:srgbClr val="000000"/>
              </a:buClr>
              <a:buSzPts val="1400"/>
              <a:buFont typeface="Arial"/>
              <a:buNone/>
            </a:pPr>
            <a:r>
              <a:rPr lang="en-US" sz="1000" dirty="0">
                <a:solidFill>
                  <a:srgbClr val="344767"/>
                </a:solidFill>
                <a:latin typeface="Trebuchet MS"/>
                <a:ea typeface="Trebuchet MS"/>
                <a:cs typeface="Trebuchet MS"/>
                <a:sym typeface="Trebuchet MS"/>
              </a:rPr>
              <a:t>The </a:t>
            </a:r>
            <a:r>
              <a:rPr lang="en-US" sz="900" dirty="0">
                <a:solidFill>
                  <a:srgbClr val="37474F"/>
                </a:solidFill>
                <a:latin typeface="Roboto Mono"/>
                <a:ea typeface="Roboto Mono"/>
                <a:cs typeface="Roboto Mono"/>
                <a:sym typeface="Roboto Mono"/>
              </a:rPr>
              <a:t>&lt;</a:t>
            </a:r>
            <a:r>
              <a:rPr lang="en-US" sz="900" dirty="0" err="1">
                <a:solidFill>
                  <a:srgbClr val="3F51B5"/>
                </a:solidFill>
                <a:latin typeface="Roboto Mono"/>
                <a:ea typeface="Roboto Mono"/>
                <a:cs typeface="Roboto Mono"/>
                <a:sym typeface="Roboto Mono"/>
              </a:rPr>
              <a:t>fieldset</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element in HTML is used to group related form elements within a container. It's often employed in combination with the </a:t>
            </a:r>
            <a:r>
              <a:rPr lang="en-US" sz="900" dirty="0">
                <a:solidFill>
                  <a:srgbClr val="37474F"/>
                </a:solidFill>
                <a:latin typeface="Roboto Mono"/>
                <a:ea typeface="Roboto Mono"/>
                <a:cs typeface="Roboto Mono"/>
                <a:sym typeface="Roboto Mono"/>
              </a:rPr>
              <a:t>&lt;</a:t>
            </a:r>
            <a:r>
              <a:rPr lang="en-US" sz="900" dirty="0">
                <a:solidFill>
                  <a:srgbClr val="3F51B5"/>
                </a:solidFill>
                <a:latin typeface="Roboto Mono"/>
                <a:ea typeface="Roboto Mono"/>
                <a:cs typeface="Roboto Mono"/>
                <a:sym typeface="Roboto Mono"/>
              </a:rPr>
              <a:t>legend</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element to provide a caption or description for the grouped elements.</a:t>
            </a:r>
            <a:endParaRPr lang="en-US" sz="1000" b="0" i="0" u="none" strike="noStrike" cap="none" dirty="0">
              <a:solidFill>
                <a:srgbClr val="67748E"/>
              </a:solidFill>
              <a:latin typeface="Trebuchet MS"/>
              <a:ea typeface="Trebuchet MS"/>
              <a:cs typeface="Trebuchet MS"/>
              <a:sym typeface="Trebuchet MS"/>
            </a:endParaRPr>
          </a:p>
        </p:txBody>
      </p:sp>
      <p:pic>
        <p:nvPicPr>
          <p:cNvPr id="3" name="Google Shape;345;p45" descr="Diagram: &lt;fieldset&gt; wrapping a &lt;legend&gt; and a series of radio buttons with associated &lt;label&gt; elements">
            <a:extLst>
              <a:ext uri="{FF2B5EF4-FFF2-40B4-BE49-F238E27FC236}">
                <a16:creationId xmlns:a16="http://schemas.microsoft.com/office/drawing/2014/main" id="{3DC348C1-E746-849C-A3EF-5B63E2AA9BCA}"/>
              </a:ext>
            </a:extLst>
          </p:cNvPr>
          <p:cNvPicPr preferRelativeResize="0"/>
          <p:nvPr/>
        </p:nvPicPr>
        <p:blipFill>
          <a:blip r:embed="rId4">
            <a:alphaModFix/>
          </a:blip>
          <a:stretch>
            <a:fillRect/>
          </a:stretch>
        </p:blipFill>
        <p:spPr>
          <a:xfrm>
            <a:off x="4710155" y="2939075"/>
            <a:ext cx="4298501" cy="1969400"/>
          </a:xfrm>
          <a:prstGeom prst="rect">
            <a:avLst/>
          </a:prstGeom>
          <a:noFill/>
          <a:ln>
            <a:noFill/>
          </a:ln>
        </p:spPr>
      </p:pic>
    </p:spTree>
    <p:extLst>
      <p:ext uri="{BB962C8B-B14F-4D97-AF65-F5344CB8AC3E}">
        <p14:creationId xmlns:p14="http://schemas.microsoft.com/office/powerpoint/2010/main" val="160637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8"/>
        <p:cNvGrpSpPr/>
        <p:nvPr/>
      </p:nvGrpSpPr>
      <p:grpSpPr>
        <a:xfrm>
          <a:off x="0" y="0"/>
          <a:ext cx="0" cy="0"/>
          <a:chOff x="0" y="0"/>
          <a:chExt cx="0" cy="0"/>
        </a:xfrm>
      </p:grpSpPr>
      <p:pic>
        <p:nvPicPr>
          <p:cNvPr id="149" name="Google Shape;149;g26585e5a41e_0_24"/>
          <p:cNvPicPr preferRelativeResize="0"/>
          <p:nvPr/>
        </p:nvPicPr>
        <p:blipFill>
          <a:blip r:embed="rId3">
            <a:alphaModFix/>
          </a:blip>
          <a:stretch>
            <a:fillRect/>
          </a:stretch>
        </p:blipFill>
        <p:spPr>
          <a:xfrm>
            <a:off x="7625838" y="276722"/>
            <a:ext cx="1185011" cy="358738"/>
          </a:xfrm>
          <a:prstGeom prst="rect">
            <a:avLst/>
          </a:prstGeom>
          <a:noFill/>
          <a:ln>
            <a:noFill/>
          </a:ln>
        </p:spPr>
      </p:pic>
      <p:sp>
        <p:nvSpPr>
          <p:cNvPr id="150" name="Google Shape;150;g26585e5a41e_0_24"/>
          <p:cNvSpPr txBox="1"/>
          <p:nvPr/>
        </p:nvSpPr>
        <p:spPr>
          <a:xfrm>
            <a:off x="503685" y="2774031"/>
            <a:ext cx="3000600" cy="446400"/>
          </a:xfrm>
          <a:prstGeom prst="rect">
            <a:avLst/>
          </a:prstGeom>
          <a:noFill/>
          <a:ln>
            <a:noFill/>
          </a:ln>
        </p:spPr>
        <p:txBody>
          <a:bodyPr spcFirstLastPara="1" wrap="square" lIns="91450" tIns="91450" rIns="91450" bIns="91450" anchor="t" anchorCtr="0">
            <a:spAutoFit/>
          </a:bodyPr>
          <a:lstStyle/>
          <a:p>
            <a:pPr marL="0" lvl="0" indent="0" algn="l" rtl="0">
              <a:lnSpc>
                <a:spcPct val="135000"/>
              </a:lnSpc>
              <a:spcBef>
                <a:spcPts val="700"/>
              </a:spcBef>
              <a:spcAft>
                <a:spcPts val="0"/>
              </a:spcAft>
              <a:buNone/>
            </a:pPr>
            <a:r>
              <a:rPr lang="en-US" sz="1700" b="1">
                <a:solidFill>
                  <a:srgbClr val="48A8C4"/>
                </a:solidFill>
                <a:latin typeface="Plus Jakarta Sans"/>
                <a:ea typeface="Plus Jakarta Sans"/>
                <a:cs typeface="Plus Jakarta Sans"/>
                <a:sym typeface="Plus Jakarta Sans"/>
              </a:rPr>
              <a:t>Mentor</a:t>
            </a:r>
            <a:endParaRPr sz="1600" b="1">
              <a:solidFill>
                <a:srgbClr val="48A8C4"/>
              </a:solidFill>
              <a:latin typeface="Plus Jakarta Sans"/>
              <a:ea typeface="Plus Jakarta Sans"/>
              <a:cs typeface="Plus Jakarta Sans"/>
              <a:sym typeface="Plus Jakarta Sans"/>
            </a:endParaRPr>
          </a:p>
        </p:txBody>
      </p:sp>
      <p:sp>
        <p:nvSpPr>
          <p:cNvPr id="151" name="Google Shape;151;g26585e5a41e_0_24"/>
          <p:cNvSpPr txBox="1"/>
          <p:nvPr/>
        </p:nvSpPr>
        <p:spPr>
          <a:xfrm>
            <a:off x="503685" y="2327495"/>
            <a:ext cx="3315280" cy="577101"/>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None/>
            </a:pPr>
            <a:r>
              <a:rPr lang="en-US" sz="3000" b="1" dirty="0">
                <a:latin typeface="Plus Jakarta Sans"/>
                <a:ea typeface="Plus Jakarta Sans"/>
                <a:cs typeface="Plus Jakarta Sans"/>
                <a:sym typeface="Plus Jakarta Sans"/>
              </a:rPr>
              <a:t>Rizky Ramadhan</a:t>
            </a:r>
            <a:endParaRPr sz="3000" b="1" dirty="0">
              <a:solidFill>
                <a:srgbClr val="000000"/>
              </a:solidFill>
              <a:latin typeface="Plus Jakarta Sans"/>
              <a:ea typeface="Plus Jakarta Sans"/>
              <a:cs typeface="Plus Jakarta Sans"/>
              <a:sym typeface="Plus Jakarta Sans"/>
            </a:endParaRPr>
          </a:p>
        </p:txBody>
      </p:sp>
      <p:sp>
        <p:nvSpPr>
          <p:cNvPr id="152" name="Google Shape;152;g26585e5a41e_0_24"/>
          <p:cNvSpPr txBox="1"/>
          <p:nvPr/>
        </p:nvSpPr>
        <p:spPr>
          <a:xfrm>
            <a:off x="503678" y="3107625"/>
            <a:ext cx="3078900" cy="680206"/>
          </a:xfrm>
          <a:prstGeom prst="rect">
            <a:avLst/>
          </a:prstGeom>
          <a:noFill/>
          <a:ln>
            <a:noFill/>
          </a:ln>
        </p:spPr>
        <p:txBody>
          <a:bodyPr spcFirstLastPara="1" wrap="square" lIns="91450" tIns="91450" rIns="91450" bIns="91450" anchor="t" anchorCtr="0">
            <a:spAutoFit/>
          </a:bodyPr>
          <a:lstStyle/>
          <a:p>
            <a:pPr marL="0" lvl="0" indent="0" algn="l" rtl="0">
              <a:lnSpc>
                <a:spcPct val="115000"/>
              </a:lnSpc>
              <a:spcBef>
                <a:spcPts val="0"/>
              </a:spcBef>
              <a:spcAft>
                <a:spcPts val="0"/>
              </a:spcAft>
              <a:buNone/>
            </a:pPr>
            <a:r>
              <a:rPr lang="en-US" i="1" dirty="0">
                <a:latin typeface="Plus Jakarta Sans Medium"/>
                <a:ea typeface="Plus Jakarta Sans Medium"/>
                <a:cs typeface="Plus Jakarta Sans Medium"/>
                <a:sym typeface="Plus Jakarta Sans Medium"/>
              </a:rPr>
              <a:t>Frontend Dev @Telkom Indonesia</a:t>
            </a:r>
          </a:p>
          <a:p>
            <a:pPr marL="0" lvl="0" indent="0" algn="l" rtl="0">
              <a:lnSpc>
                <a:spcPct val="115000"/>
              </a:lnSpc>
              <a:spcBef>
                <a:spcPts val="0"/>
              </a:spcBef>
              <a:spcAft>
                <a:spcPts val="0"/>
              </a:spcAft>
              <a:buNone/>
            </a:pPr>
            <a:r>
              <a:rPr lang="en-US" i="1" dirty="0">
                <a:latin typeface="Plus Jakarta Sans Medium"/>
                <a:ea typeface="Plus Jakarta Sans Medium"/>
                <a:cs typeface="Plus Jakarta Sans Medium"/>
                <a:sym typeface="Plus Jakarta Sans Medium"/>
              </a:rPr>
              <a:t>Tech Content Creator</a:t>
            </a:r>
            <a:endParaRPr sz="1400" i="1" dirty="0">
              <a:solidFill>
                <a:srgbClr val="000000"/>
              </a:solidFill>
              <a:latin typeface="Plus Jakarta Sans Medium"/>
              <a:ea typeface="Plus Jakarta Sans Medium"/>
              <a:cs typeface="Plus Jakarta Sans Medium"/>
              <a:sym typeface="Plus Jakarta Sans Medium"/>
            </a:endParaRPr>
          </a:p>
        </p:txBody>
      </p:sp>
      <p:pic>
        <p:nvPicPr>
          <p:cNvPr id="153" name="Google Shape;153;g26585e5a41e_0_24"/>
          <p:cNvPicPr preferRelativeResize="0"/>
          <p:nvPr/>
        </p:nvPicPr>
        <p:blipFill>
          <a:blip r:embed="rId3">
            <a:alphaModFix/>
          </a:blip>
          <a:stretch>
            <a:fillRect/>
          </a:stretch>
        </p:blipFill>
        <p:spPr>
          <a:xfrm>
            <a:off x="7625838" y="276722"/>
            <a:ext cx="1185011" cy="358738"/>
          </a:xfrm>
          <a:prstGeom prst="rect">
            <a:avLst/>
          </a:prstGeom>
          <a:noFill/>
          <a:ln>
            <a:noFill/>
          </a:ln>
        </p:spPr>
      </p:pic>
      <p:pic>
        <p:nvPicPr>
          <p:cNvPr id="154" name="Google Shape;154;g26585e5a41e_0_24"/>
          <p:cNvPicPr preferRelativeResize="0"/>
          <p:nvPr/>
        </p:nvPicPr>
        <p:blipFill rotWithShape="1">
          <a:blip r:embed="rId4">
            <a:alphaModFix/>
          </a:blip>
          <a:srcRect/>
          <a:stretch/>
        </p:blipFill>
        <p:spPr>
          <a:xfrm>
            <a:off x="7630763" y="276049"/>
            <a:ext cx="1184604" cy="360062"/>
          </a:xfrm>
          <a:prstGeom prst="rect">
            <a:avLst/>
          </a:prstGeom>
          <a:noFill/>
          <a:ln>
            <a:noFill/>
          </a:ln>
        </p:spPr>
      </p:pic>
      <p:grpSp>
        <p:nvGrpSpPr>
          <p:cNvPr id="155" name="Google Shape;155;g26585e5a41e_0_24"/>
          <p:cNvGrpSpPr/>
          <p:nvPr/>
        </p:nvGrpSpPr>
        <p:grpSpPr>
          <a:xfrm>
            <a:off x="4812258" y="2039725"/>
            <a:ext cx="3810072" cy="1965358"/>
            <a:chOff x="466625" y="2083326"/>
            <a:chExt cx="4728310" cy="1965358"/>
          </a:xfrm>
        </p:grpSpPr>
        <p:grpSp>
          <p:nvGrpSpPr>
            <p:cNvPr id="156" name="Google Shape;156;g26585e5a41e_0_24"/>
            <p:cNvGrpSpPr/>
            <p:nvPr/>
          </p:nvGrpSpPr>
          <p:grpSpPr>
            <a:xfrm>
              <a:off x="571335" y="2083326"/>
              <a:ext cx="4623600" cy="592958"/>
              <a:chOff x="571335" y="2048451"/>
              <a:chExt cx="4623600" cy="592958"/>
            </a:xfrm>
          </p:grpSpPr>
          <p:sp>
            <p:nvSpPr>
              <p:cNvPr id="157" name="Google Shape;157;g26585e5a41e_0_24"/>
              <p:cNvSpPr txBox="1"/>
              <p:nvPr/>
            </p:nvSpPr>
            <p:spPr>
              <a:xfrm>
                <a:off x="571335" y="2279751"/>
                <a:ext cx="4623600" cy="361658"/>
              </a:xfrm>
              <a:prstGeom prst="rect">
                <a:avLst/>
              </a:prstGeom>
              <a:noFill/>
              <a:ln>
                <a:noFill/>
              </a:ln>
            </p:spPr>
            <p:txBody>
              <a:bodyPr spcFirstLastPara="1" wrap="square" lIns="91450" tIns="91450" rIns="91450" bIns="91450" anchor="t" anchorCtr="0">
                <a:spAutoFit/>
              </a:bodyPr>
              <a:lstStyle/>
              <a:p>
                <a:pPr marL="0" lvl="0" indent="0" algn="l" rtl="0">
                  <a:lnSpc>
                    <a:spcPct val="115000"/>
                  </a:lnSpc>
                  <a:spcBef>
                    <a:spcPts val="0"/>
                  </a:spcBef>
                  <a:spcAft>
                    <a:spcPts val="0"/>
                  </a:spcAft>
                  <a:buNone/>
                </a:pPr>
                <a:r>
                  <a:rPr lang="en-US" sz="1000" dirty="0">
                    <a:latin typeface="Plus Jakarta Sans"/>
                    <a:ea typeface="Plus Jakarta Sans"/>
                    <a:cs typeface="Plus Jakarta Sans"/>
                    <a:sym typeface="Plus Jakarta Sans"/>
                  </a:rPr>
                  <a:t>at Telkom Indonesia (2021 - present)</a:t>
                </a:r>
                <a:endParaRPr sz="1000" dirty="0">
                  <a:solidFill>
                    <a:srgbClr val="000000"/>
                  </a:solidFill>
                  <a:latin typeface="Plus Jakarta Sans"/>
                  <a:ea typeface="Plus Jakarta Sans"/>
                  <a:cs typeface="Plus Jakarta Sans"/>
                  <a:sym typeface="Plus Jakarta Sans"/>
                </a:endParaRPr>
              </a:p>
            </p:txBody>
          </p:sp>
          <p:sp>
            <p:nvSpPr>
              <p:cNvPr id="158" name="Google Shape;158;g26585e5a41e_0_24"/>
              <p:cNvSpPr txBox="1"/>
              <p:nvPr/>
            </p:nvSpPr>
            <p:spPr>
              <a:xfrm>
                <a:off x="571335" y="2048451"/>
                <a:ext cx="4623600" cy="397052"/>
              </a:xfrm>
              <a:prstGeom prst="rect">
                <a:avLst/>
              </a:prstGeom>
              <a:noFill/>
              <a:ln>
                <a:noFill/>
              </a:ln>
            </p:spPr>
            <p:txBody>
              <a:bodyPr spcFirstLastPara="1" wrap="square" lIns="91450" tIns="91450" rIns="91450" bIns="91450" anchor="t" anchorCtr="0">
                <a:spAutoFit/>
              </a:bodyPr>
              <a:lstStyle/>
              <a:p>
                <a:pPr marL="0" lvl="0" indent="0" algn="l" rtl="0">
                  <a:lnSpc>
                    <a:spcPct val="115000"/>
                  </a:lnSpc>
                  <a:spcBef>
                    <a:spcPts val="0"/>
                  </a:spcBef>
                  <a:spcAft>
                    <a:spcPts val="0"/>
                  </a:spcAft>
                  <a:buNone/>
                </a:pPr>
                <a:r>
                  <a:rPr lang="en-US" sz="1200" b="1" dirty="0">
                    <a:latin typeface="Plus Jakarta Sans"/>
                    <a:ea typeface="Plus Jakarta Sans"/>
                    <a:cs typeface="Plus Jakarta Sans"/>
                    <a:sym typeface="Plus Jakarta Sans"/>
                  </a:rPr>
                  <a:t>Frontend Developer</a:t>
                </a:r>
                <a:endParaRPr sz="1200" b="1" dirty="0">
                  <a:solidFill>
                    <a:srgbClr val="000000"/>
                  </a:solidFill>
                  <a:latin typeface="Plus Jakarta Sans"/>
                  <a:ea typeface="Plus Jakarta Sans"/>
                  <a:cs typeface="Plus Jakarta Sans"/>
                  <a:sym typeface="Plus Jakarta Sans"/>
                </a:endParaRPr>
              </a:p>
            </p:txBody>
          </p:sp>
        </p:grpSp>
        <p:sp>
          <p:nvSpPr>
            <p:cNvPr id="159" name="Google Shape;159;g26585e5a41e_0_24"/>
            <p:cNvSpPr/>
            <p:nvPr/>
          </p:nvSpPr>
          <p:spPr>
            <a:xfrm>
              <a:off x="466625" y="2219450"/>
              <a:ext cx="104700" cy="104700"/>
            </a:xfrm>
            <a:prstGeom prst="ellipse">
              <a:avLst/>
            </a:prstGeom>
            <a:solidFill>
              <a:srgbClr val="48A8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60" name="Google Shape;160;g26585e5a41e_0_24"/>
            <p:cNvGrpSpPr/>
            <p:nvPr/>
          </p:nvGrpSpPr>
          <p:grpSpPr>
            <a:xfrm>
              <a:off x="571335" y="2780976"/>
              <a:ext cx="4623600" cy="592958"/>
              <a:chOff x="571335" y="2048451"/>
              <a:chExt cx="4623600" cy="592958"/>
            </a:xfrm>
          </p:grpSpPr>
          <p:sp>
            <p:nvSpPr>
              <p:cNvPr id="161" name="Google Shape;161;g26585e5a41e_0_24"/>
              <p:cNvSpPr txBox="1"/>
              <p:nvPr/>
            </p:nvSpPr>
            <p:spPr>
              <a:xfrm>
                <a:off x="571335" y="2279751"/>
                <a:ext cx="4623600" cy="361658"/>
              </a:xfrm>
              <a:prstGeom prst="rect">
                <a:avLst/>
              </a:prstGeom>
              <a:noFill/>
              <a:ln>
                <a:noFill/>
              </a:ln>
            </p:spPr>
            <p:txBody>
              <a:bodyPr spcFirstLastPara="1" wrap="square" lIns="91450" tIns="91450" rIns="91450" bIns="91450" anchor="t" anchorCtr="0">
                <a:spAutoFit/>
              </a:bodyPr>
              <a:lstStyle/>
              <a:p>
                <a:pPr marL="0" lvl="0" indent="0" algn="l" rtl="0">
                  <a:lnSpc>
                    <a:spcPct val="115000"/>
                  </a:lnSpc>
                  <a:spcBef>
                    <a:spcPts val="0"/>
                  </a:spcBef>
                  <a:spcAft>
                    <a:spcPts val="0"/>
                  </a:spcAft>
                  <a:buNone/>
                </a:pPr>
                <a:r>
                  <a:rPr lang="en-US" sz="1000" dirty="0">
                    <a:latin typeface="Plus Jakarta Sans"/>
                    <a:ea typeface="Plus Jakarta Sans"/>
                    <a:cs typeface="Plus Jakarta Sans"/>
                    <a:sym typeface="Plus Jakarta Sans"/>
                  </a:rPr>
                  <a:t>2022 - present</a:t>
                </a:r>
                <a:endParaRPr sz="1000" dirty="0">
                  <a:solidFill>
                    <a:srgbClr val="000000"/>
                  </a:solidFill>
                  <a:latin typeface="Plus Jakarta Sans"/>
                  <a:ea typeface="Plus Jakarta Sans"/>
                  <a:cs typeface="Plus Jakarta Sans"/>
                  <a:sym typeface="Plus Jakarta Sans"/>
                </a:endParaRPr>
              </a:p>
            </p:txBody>
          </p:sp>
          <p:sp>
            <p:nvSpPr>
              <p:cNvPr id="162" name="Google Shape;162;g26585e5a41e_0_24"/>
              <p:cNvSpPr txBox="1"/>
              <p:nvPr/>
            </p:nvSpPr>
            <p:spPr>
              <a:xfrm>
                <a:off x="571335" y="2048451"/>
                <a:ext cx="4623600" cy="397052"/>
              </a:xfrm>
              <a:prstGeom prst="rect">
                <a:avLst/>
              </a:prstGeom>
              <a:noFill/>
              <a:ln>
                <a:noFill/>
              </a:ln>
            </p:spPr>
            <p:txBody>
              <a:bodyPr spcFirstLastPara="1" wrap="square" lIns="91450" tIns="91450" rIns="91450" bIns="91450" anchor="t" anchorCtr="0">
                <a:spAutoFit/>
              </a:bodyPr>
              <a:lstStyle/>
              <a:p>
                <a:pPr marL="0" lvl="0" indent="0" algn="l" rtl="0">
                  <a:lnSpc>
                    <a:spcPct val="115000"/>
                  </a:lnSpc>
                  <a:spcBef>
                    <a:spcPts val="0"/>
                  </a:spcBef>
                  <a:spcAft>
                    <a:spcPts val="0"/>
                  </a:spcAft>
                  <a:buNone/>
                </a:pPr>
                <a:r>
                  <a:rPr lang="en-US" sz="1200" b="1" dirty="0">
                    <a:solidFill>
                      <a:srgbClr val="000000"/>
                    </a:solidFill>
                    <a:latin typeface="Plus Jakarta Sans"/>
                    <a:ea typeface="Plus Jakarta Sans"/>
                    <a:cs typeface="Plus Jakarta Sans"/>
                    <a:sym typeface="Plus Jakarta Sans"/>
                  </a:rPr>
                  <a:t>Tech Content Creator</a:t>
                </a:r>
                <a:endParaRPr sz="1200" b="1" dirty="0">
                  <a:solidFill>
                    <a:srgbClr val="000000"/>
                  </a:solidFill>
                  <a:latin typeface="Plus Jakarta Sans"/>
                  <a:ea typeface="Plus Jakarta Sans"/>
                  <a:cs typeface="Plus Jakarta Sans"/>
                  <a:sym typeface="Plus Jakarta Sans"/>
                </a:endParaRPr>
              </a:p>
            </p:txBody>
          </p:sp>
        </p:grpSp>
        <p:sp>
          <p:nvSpPr>
            <p:cNvPr id="163" name="Google Shape;163;g26585e5a41e_0_24"/>
            <p:cNvSpPr/>
            <p:nvPr/>
          </p:nvSpPr>
          <p:spPr>
            <a:xfrm>
              <a:off x="466625" y="2917100"/>
              <a:ext cx="104700" cy="104700"/>
            </a:xfrm>
            <a:prstGeom prst="ellipse">
              <a:avLst/>
            </a:prstGeom>
            <a:solidFill>
              <a:srgbClr val="48A8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64" name="Google Shape;164;g26585e5a41e_0_24"/>
            <p:cNvGrpSpPr/>
            <p:nvPr/>
          </p:nvGrpSpPr>
          <p:grpSpPr>
            <a:xfrm>
              <a:off x="571335" y="3455726"/>
              <a:ext cx="4623600" cy="592958"/>
              <a:chOff x="571335" y="2048451"/>
              <a:chExt cx="4623600" cy="592958"/>
            </a:xfrm>
          </p:grpSpPr>
          <p:sp>
            <p:nvSpPr>
              <p:cNvPr id="165" name="Google Shape;165;g26585e5a41e_0_24"/>
              <p:cNvSpPr txBox="1"/>
              <p:nvPr/>
            </p:nvSpPr>
            <p:spPr>
              <a:xfrm>
                <a:off x="571335" y="2279751"/>
                <a:ext cx="4623600" cy="361658"/>
              </a:xfrm>
              <a:prstGeom prst="rect">
                <a:avLst/>
              </a:prstGeom>
              <a:noFill/>
              <a:ln>
                <a:noFill/>
              </a:ln>
            </p:spPr>
            <p:txBody>
              <a:bodyPr spcFirstLastPara="1" wrap="square" lIns="91450" tIns="91450" rIns="91450" bIns="91450" anchor="t" anchorCtr="0">
                <a:spAutoFit/>
              </a:bodyPr>
              <a:lstStyle/>
              <a:p>
                <a:pPr marL="0" lvl="0" indent="0" algn="l" rtl="0">
                  <a:lnSpc>
                    <a:spcPct val="115000"/>
                  </a:lnSpc>
                  <a:spcBef>
                    <a:spcPts val="0"/>
                  </a:spcBef>
                  <a:spcAft>
                    <a:spcPts val="0"/>
                  </a:spcAft>
                  <a:buNone/>
                </a:pPr>
                <a:r>
                  <a:rPr lang="en-US" sz="1000" dirty="0">
                    <a:latin typeface="Plus Jakarta Sans"/>
                    <a:ea typeface="Plus Jakarta Sans"/>
                    <a:cs typeface="Plus Jakarta Sans"/>
                    <a:sym typeface="Plus Jakarta Sans"/>
                  </a:rPr>
                  <a:t>at dibimbing.id (2022 - present)</a:t>
                </a:r>
                <a:endParaRPr sz="1000" dirty="0">
                  <a:solidFill>
                    <a:srgbClr val="000000"/>
                  </a:solidFill>
                  <a:latin typeface="Plus Jakarta Sans"/>
                  <a:ea typeface="Plus Jakarta Sans"/>
                  <a:cs typeface="Plus Jakarta Sans"/>
                  <a:sym typeface="Plus Jakarta Sans"/>
                </a:endParaRPr>
              </a:p>
            </p:txBody>
          </p:sp>
          <p:sp>
            <p:nvSpPr>
              <p:cNvPr id="166" name="Google Shape;166;g26585e5a41e_0_24"/>
              <p:cNvSpPr txBox="1"/>
              <p:nvPr/>
            </p:nvSpPr>
            <p:spPr>
              <a:xfrm>
                <a:off x="571335" y="2048451"/>
                <a:ext cx="4623600" cy="397052"/>
              </a:xfrm>
              <a:prstGeom prst="rect">
                <a:avLst/>
              </a:prstGeom>
              <a:noFill/>
              <a:ln>
                <a:noFill/>
              </a:ln>
            </p:spPr>
            <p:txBody>
              <a:bodyPr spcFirstLastPara="1" wrap="square" lIns="91450" tIns="91450" rIns="91450" bIns="91450" anchor="t" anchorCtr="0">
                <a:spAutoFit/>
              </a:bodyPr>
              <a:lstStyle/>
              <a:p>
                <a:pPr marL="0" lvl="0" indent="0" algn="l" rtl="0">
                  <a:lnSpc>
                    <a:spcPct val="115000"/>
                  </a:lnSpc>
                  <a:spcBef>
                    <a:spcPts val="0"/>
                  </a:spcBef>
                  <a:spcAft>
                    <a:spcPts val="0"/>
                  </a:spcAft>
                  <a:buNone/>
                </a:pPr>
                <a:r>
                  <a:rPr lang="en-US" sz="1200" b="1" dirty="0">
                    <a:latin typeface="Plus Jakarta Sans"/>
                    <a:ea typeface="Plus Jakarta Sans"/>
                    <a:cs typeface="Plus Jakarta Sans"/>
                    <a:sym typeface="Plus Jakarta Sans"/>
                  </a:rPr>
                  <a:t>Frontend Mentor</a:t>
                </a:r>
                <a:endParaRPr sz="1200" b="1" dirty="0">
                  <a:solidFill>
                    <a:srgbClr val="000000"/>
                  </a:solidFill>
                  <a:latin typeface="Plus Jakarta Sans"/>
                  <a:ea typeface="Plus Jakarta Sans"/>
                  <a:cs typeface="Plus Jakarta Sans"/>
                  <a:sym typeface="Plus Jakarta Sans"/>
                </a:endParaRPr>
              </a:p>
            </p:txBody>
          </p:sp>
        </p:grpSp>
        <p:sp>
          <p:nvSpPr>
            <p:cNvPr id="167" name="Google Shape;167;g26585e5a41e_0_24"/>
            <p:cNvSpPr/>
            <p:nvPr/>
          </p:nvSpPr>
          <p:spPr>
            <a:xfrm>
              <a:off x="466625" y="3591850"/>
              <a:ext cx="104700" cy="104700"/>
            </a:xfrm>
            <a:prstGeom prst="ellipse">
              <a:avLst/>
            </a:prstGeom>
            <a:solidFill>
              <a:srgbClr val="48A8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72" name="Google Shape;172;g26585e5a41e_0_24"/>
          <p:cNvSpPr txBox="1"/>
          <p:nvPr/>
        </p:nvSpPr>
        <p:spPr>
          <a:xfrm>
            <a:off x="503678" y="4005850"/>
            <a:ext cx="3078900" cy="680206"/>
          </a:xfrm>
          <a:prstGeom prst="rect">
            <a:avLst/>
          </a:prstGeom>
          <a:noFill/>
          <a:ln>
            <a:noFill/>
          </a:ln>
        </p:spPr>
        <p:txBody>
          <a:bodyPr spcFirstLastPara="1" wrap="square" lIns="91450" tIns="91450" rIns="91450" bIns="91450" anchor="t" anchorCtr="0">
            <a:spAutoFit/>
          </a:bodyPr>
          <a:lstStyle/>
          <a:p>
            <a:pPr marL="0" lvl="0" indent="0" algn="l" rtl="0">
              <a:lnSpc>
                <a:spcPct val="115000"/>
              </a:lnSpc>
              <a:spcBef>
                <a:spcPts val="0"/>
              </a:spcBef>
              <a:spcAft>
                <a:spcPts val="0"/>
              </a:spcAft>
              <a:buNone/>
            </a:pPr>
            <a:r>
              <a:rPr lang="en-US" b="1" i="1" dirty="0">
                <a:latin typeface="Plus Jakarta Sans"/>
                <a:ea typeface="Plus Jakarta Sans"/>
                <a:cs typeface="Plus Jakarta Sans"/>
                <a:sym typeface="Plus Jakarta Sans"/>
              </a:rPr>
              <a:t>LinkedIn:</a:t>
            </a:r>
            <a:endParaRPr b="1" i="1" dirty="0">
              <a:latin typeface="Plus Jakarta Sans"/>
              <a:ea typeface="Plus Jakarta Sans"/>
              <a:cs typeface="Plus Jakarta Sans"/>
              <a:sym typeface="Plus Jakarta Sans"/>
            </a:endParaRPr>
          </a:p>
          <a:p>
            <a:pPr marL="0" lvl="0" indent="0" algn="l" rtl="0">
              <a:lnSpc>
                <a:spcPct val="115000"/>
              </a:lnSpc>
              <a:spcBef>
                <a:spcPts val="0"/>
              </a:spcBef>
              <a:spcAft>
                <a:spcPts val="0"/>
              </a:spcAft>
              <a:buNone/>
            </a:pPr>
            <a:r>
              <a:rPr lang="en-US" i="1" dirty="0">
                <a:latin typeface="Plus Jakarta Sans Medium"/>
                <a:ea typeface="Plus Jakarta Sans Medium"/>
                <a:cs typeface="Plus Jakarta Sans Medium"/>
                <a:sym typeface="Plus Jakarta Sans Medium"/>
              </a:rPr>
              <a:t>/in/</a:t>
            </a:r>
            <a:r>
              <a:rPr lang="en-US" i="1" dirty="0" err="1">
                <a:latin typeface="Plus Jakarta Sans Medium"/>
                <a:ea typeface="Plus Jakarta Sans Medium"/>
                <a:cs typeface="Plus Jakarta Sans Medium"/>
                <a:sym typeface="Plus Jakarta Sans Medium"/>
              </a:rPr>
              <a:t>rizkykyra</a:t>
            </a:r>
            <a:endParaRPr i="1" dirty="0">
              <a:latin typeface="Plus Jakarta Sans Medium"/>
              <a:ea typeface="Plus Jakarta Sans Medium"/>
              <a:cs typeface="Plus Jakarta Sans Medium"/>
              <a:sym typeface="Plus Jakarta Sans Medium"/>
            </a:endParaRPr>
          </a:p>
        </p:txBody>
      </p:sp>
      <p:sp>
        <p:nvSpPr>
          <p:cNvPr id="173" name="Google Shape;173;g26585e5a41e_0_24"/>
          <p:cNvSpPr/>
          <p:nvPr/>
        </p:nvSpPr>
        <p:spPr>
          <a:xfrm rot="-3576382">
            <a:off x="-547808" y="-2388310"/>
            <a:ext cx="3914117" cy="3914117"/>
          </a:xfrm>
          <a:prstGeom prst="ellipse">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4" name="Google Shape;174;g26585e5a41e_0_24"/>
          <p:cNvSpPr/>
          <p:nvPr/>
        </p:nvSpPr>
        <p:spPr>
          <a:xfrm rot="-4242470">
            <a:off x="8039051" y="2355356"/>
            <a:ext cx="2301858" cy="2301858"/>
          </a:xfrm>
          <a:prstGeom prst="ellipse">
            <a:avLst/>
          </a:prstGeom>
          <a:solidFill>
            <a:srgbClr val="48A8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5" name="Google Shape;175;g26585e5a41e_0_24"/>
          <p:cNvSpPr/>
          <p:nvPr/>
        </p:nvSpPr>
        <p:spPr>
          <a:xfrm rot="-1974178">
            <a:off x="8406288" y="4307981"/>
            <a:ext cx="1120545" cy="1120545"/>
          </a:xfrm>
          <a:prstGeom prst="ellipse">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76" name="Google Shape;176;g26585e5a41e_0_24"/>
          <p:cNvPicPr preferRelativeResize="0"/>
          <p:nvPr/>
        </p:nvPicPr>
        <p:blipFill>
          <a:blip r:embed="rId5"/>
          <a:srcRect t="46" b="46"/>
          <a:stretch/>
        </p:blipFill>
        <p:spPr>
          <a:xfrm>
            <a:off x="541800" y="308725"/>
            <a:ext cx="1734900" cy="17349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02"/>
        <p:cNvGrpSpPr/>
        <p:nvPr/>
      </p:nvGrpSpPr>
      <p:grpSpPr>
        <a:xfrm>
          <a:off x="0" y="0"/>
          <a:ext cx="0" cy="0"/>
          <a:chOff x="0" y="0"/>
          <a:chExt cx="0" cy="0"/>
        </a:xfrm>
      </p:grpSpPr>
      <p:sp>
        <p:nvSpPr>
          <p:cNvPr id="203" name="Google Shape;203;g26585e5a41e_0_43"/>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4" name="Google Shape;204;g26585e5a41e_0_43"/>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g26585e5a41e_0_43"/>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g26585e5a41e_0_43"/>
          <p:cNvSpPr txBox="1">
            <a:spLocks noGrp="1"/>
          </p:cNvSpPr>
          <p:nvPr>
            <p:ph type="ctrTitle"/>
          </p:nvPr>
        </p:nvSpPr>
        <p:spPr>
          <a:xfrm>
            <a:off x="4776450" y="2352200"/>
            <a:ext cx="4034400" cy="1357800"/>
          </a:xfrm>
          <a:prstGeom prst="rect">
            <a:avLst/>
          </a:prstGeom>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n-US" sz="4800" b="1" dirty="0">
                <a:solidFill>
                  <a:schemeClr val="lt1"/>
                </a:solidFill>
                <a:latin typeface="Plus Jakarta Sans"/>
                <a:ea typeface="Plus Jakarta Sans"/>
                <a:cs typeface="Plus Jakarta Sans"/>
                <a:sym typeface="Plus Jakarta Sans"/>
              </a:rPr>
              <a:t>Let’s Code</a:t>
            </a:r>
            <a:endParaRPr sz="4800" b="1" dirty="0">
              <a:solidFill>
                <a:schemeClr val="lt1"/>
              </a:solidFill>
              <a:latin typeface="Plus Jakarta Sans"/>
              <a:ea typeface="Plus Jakarta Sans"/>
              <a:cs typeface="Plus Jakarta Sans"/>
              <a:sym typeface="Plus Jakarta Sans"/>
            </a:endParaRPr>
          </a:p>
        </p:txBody>
      </p:sp>
      <p:pic>
        <p:nvPicPr>
          <p:cNvPr id="207" name="Google Shape;207;g26585e5a41e_0_43"/>
          <p:cNvPicPr preferRelativeResize="0"/>
          <p:nvPr/>
        </p:nvPicPr>
        <p:blipFill>
          <a:blip r:embed="rId3">
            <a:alphaModFix/>
          </a:blip>
          <a:stretch>
            <a:fillRect/>
          </a:stretch>
        </p:blipFill>
        <p:spPr>
          <a:xfrm>
            <a:off x="7625838" y="276722"/>
            <a:ext cx="1185011" cy="358738"/>
          </a:xfrm>
          <a:prstGeom prst="rect">
            <a:avLst/>
          </a:prstGeom>
          <a:noFill/>
          <a:ln>
            <a:noFill/>
          </a:ln>
        </p:spPr>
      </p:pic>
    </p:spTree>
    <p:extLst>
      <p:ext uri="{BB962C8B-B14F-4D97-AF65-F5344CB8AC3E}">
        <p14:creationId xmlns:p14="http://schemas.microsoft.com/office/powerpoint/2010/main" val="1856170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41"/>
        <p:cNvGrpSpPr/>
        <p:nvPr/>
      </p:nvGrpSpPr>
      <p:grpSpPr>
        <a:xfrm>
          <a:off x="0" y="0"/>
          <a:ext cx="0" cy="0"/>
          <a:chOff x="0" y="0"/>
          <a:chExt cx="0" cy="0"/>
        </a:xfrm>
      </p:grpSpPr>
      <p:pic>
        <p:nvPicPr>
          <p:cNvPr id="242" name="Google Shape;242;g26585e5a41e_0_321"/>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43" name="Google Shape;243;g26585e5a41e_0_321"/>
          <p:cNvSpPr/>
          <p:nvPr/>
        </p:nvSpPr>
        <p:spPr>
          <a:xfrm>
            <a:off x="6118325" y="1259500"/>
            <a:ext cx="44607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4" name="Google Shape;244;g26585e5a41e_0_321"/>
          <p:cNvSpPr/>
          <p:nvPr/>
        </p:nvSpPr>
        <p:spPr>
          <a:xfrm>
            <a:off x="5297525" y="3825500"/>
            <a:ext cx="3012300" cy="14436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5" name="Google Shape;245;g26585e5a41e_0_321"/>
          <p:cNvSpPr/>
          <p:nvPr/>
        </p:nvSpPr>
        <p:spPr>
          <a:xfrm>
            <a:off x="6118325" y="3371000"/>
            <a:ext cx="1321500" cy="9171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6" name="Google Shape;246;g26585e5a41e_0_321"/>
          <p:cNvSpPr txBox="1"/>
          <p:nvPr/>
        </p:nvSpPr>
        <p:spPr>
          <a:xfrm>
            <a:off x="346710" y="776213"/>
            <a:ext cx="5816700" cy="666869"/>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700"/>
              </a:spcBef>
              <a:spcAft>
                <a:spcPts val="0"/>
              </a:spcAft>
              <a:buClr>
                <a:srgbClr val="000000"/>
              </a:buClr>
              <a:buSzPts val="1100"/>
              <a:buFont typeface="Arial"/>
              <a:buNone/>
            </a:pPr>
            <a:r>
              <a:rPr lang="en-US" sz="3000" b="1" dirty="0">
                <a:solidFill>
                  <a:srgbClr val="48A8C4"/>
                </a:solidFill>
                <a:latin typeface="Plus Jakarta Sans"/>
                <a:ea typeface="Plus Jakarta Sans"/>
                <a:cs typeface="Plus Jakarta Sans"/>
                <a:sym typeface="Plus Jakarta Sans"/>
              </a:rPr>
              <a:t>ASSIGNMENT!!!</a:t>
            </a:r>
            <a:endParaRPr sz="3000" b="1" dirty="0">
              <a:solidFill>
                <a:srgbClr val="48A8C4"/>
              </a:solidFill>
              <a:latin typeface="Plus Jakarta Sans"/>
              <a:ea typeface="Plus Jakarta Sans"/>
              <a:cs typeface="Plus Jakarta Sans"/>
              <a:sym typeface="Plus Jakarta Sans"/>
            </a:endParaRPr>
          </a:p>
        </p:txBody>
      </p:sp>
      <p:sp>
        <p:nvSpPr>
          <p:cNvPr id="4" name="Google Shape;246;g26585e5a41e_0_321">
            <a:extLst>
              <a:ext uri="{FF2B5EF4-FFF2-40B4-BE49-F238E27FC236}">
                <a16:creationId xmlns:a16="http://schemas.microsoft.com/office/drawing/2014/main" id="{31C48965-7BDD-5983-113F-483E98CD3530}"/>
              </a:ext>
            </a:extLst>
          </p:cNvPr>
          <p:cNvSpPr txBox="1"/>
          <p:nvPr/>
        </p:nvSpPr>
        <p:spPr>
          <a:xfrm>
            <a:off x="422328" y="2350646"/>
            <a:ext cx="5816700" cy="913604"/>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700"/>
              </a:spcBef>
              <a:spcAft>
                <a:spcPts val="0"/>
              </a:spcAft>
              <a:buClr>
                <a:srgbClr val="000000"/>
              </a:buClr>
              <a:buSzPts val="1100"/>
              <a:buFont typeface="Arial"/>
              <a:buNone/>
            </a:pPr>
            <a:r>
              <a:rPr lang="en-US" b="1" dirty="0">
                <a:solidFill>
                  <a:srgbClr val="48A8C4"/>
                </a:solidFill>
                <a:latin typeface="Plus Jakarta Sans"/>
                <a:ea typeface="Plus Jakarta Sans"/>
                <a:cs typeface="Plus Jakarta Sans"/>
                <a:sym typeface="Plus Jakarta Sans"/>
                <a:hlinkClick r:id="rId4"/>
              </a:rPr>
              <a:t>https://docs.google.com/document/d/1_4tRFtmGzo9T1X1HDG8Jk0WOTs2wSIguBLMUY-pGxIo/edit?usp=sharing</a:t>
            </a:r>
            <a:endParaRPr lang="en-US" b="1" dirty="0">
              <a:solidFill>
                <a:srgbClr val="48A8C4"/>
              </a:solidFill>
              <a:latin typeface="Plus Jakarta Sans"/>
              <a:ea typeface="Plus Jakarta Sans"/>
              <a:cs typeface="Plus Jakarta Sans"/>
              <a:sym typeface="Plus Jakarta Sans"/>
            </a:endParaRPr>
          </a:p>
          <a:p>
            <a:pPr marL="0" lvl="0" indent="0" algn="l" rtl="0">
              <a:lnSpc>
                <a:spcPct val="85000"/>
              </a:lnSpc>
              <a:spcBef>
                <a:spcPts val="700"/>
              </a:spcBef>
              <a:spcAft>
                <a:spcPts val="0"/>
              </a:spcAft>
              <a:buClr>
                <a:srgbClr val="000000"/>
              </a:buClr>
              <a:buSzPts val="1100"/>
              <a:buFont typeface="Arial"/>
              <a:buNone/>
            </a:pPr>
            <a:endParaRPr lang="en-US" b="1" dirty="0">
              <a:solidFill>
                <a:srgbClr val="48A8C4"/>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859171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04"/>
        <p:cNvGrpSpPr/>
        <p:nvPr/>
      </p:nvGrpSpPr>
      <p:grpSpPr>
        <a:xfrm>
          <a:off x="0" y="0"/>
          <a:ext cx="0" cy="0"/>
          <a:chOff x="0" y="0"/>
          <a:chExt cx="0" cy="0"/>
        </a:xfrm>
      </p:grpSpPr>
      <p:sp>
        <p:nvSpPr>
          <p:cNvPr id="305" name="Google Shape;305;g26585e5a41e_0_428"/>
          <p:cNvSpPr txBox="1">
            <a:spLocks noGrp="1"/>
          </p:cNvSpPr>
          <p:nvPr>
            <p:ph type="ctrTitle"/>
          </p:nvPr>
        </p:nvSpPr>
        <p:spPr>
          <a:xfrm>
            <a:off x="4863675" y="3098975"/>
            <a:ext cx="4281900" cy="838200"/>
          </a:xfrm>
          <a:prstGeom prst="rect">
            <a:avLst/>
          </a:prstGeom>
        </p:spPr>
        <p:txBody>
          <a:bodyPr spcFirstLastPara="1" wrap="square" lIns="91450" tIns="91450" rIns="91450" bIns="91450" anchor="b" anchorCtr="0">
            <a:normAutofit fontScale="90000"/>
          </a:bodyPr>
          <a:lstStyle/>
          <a:p>
            <a:pPr marL="0" lvl="0" indent="0" algn="l" rtl="0">
              <a:lnSpc>
                <a:spcPct val="85000"/>
              </a:lnSpc>
              <a:spcBef>
                <a:spcPts val="0"/>
              </a:spcBef>
              <a:spcAft>
                <a:spcPts val="0"/>
              </a:spcAft>
              <a:buNone/>
            </a:pPr>
            <a:r>
              <a:rPr lang="en-US" sz="4800" b="1" dirty="0" err="1">
                <a:latin typeface="Plus Jakarta Sans"/>
                <a:ea typeface="Plus Jakarta Sans"/>
                <a:cs typeface="Plus Jakarta Sans"/>
                <a:sym typeface="Plus Jakarta Sans"/>
              </a:rPr>
              <a:t>Terima</a:t>
            </a:r>
            <a:r>
              <a:rPr lang="en-US" sz="4800" b="1" dirty="0">
                <a:latin typeface="Plus Jakarta Sans"/>
                <a:ea typeface="Plus Jakarta Sans"/>
                <a:cs typeface="Plus Jakarta Sans"/>
                <a:sym typeface="Plus Jakarta Sans"/>
              </a:rPr>
              <a:t> </a:t>
            </a:r>
            <a:endParaRPr sz="4800" b="1" dirty="0">
              <a:latin typeface="Plus Jakarta Sans"/>
              <a:ea typeface="Plus Jakarta Sans"/>
              <a:cs typeface="Plus Jakarta Sans"/>
              <a:sym typeface="Plus Jakarta Sans"/>
            </a:endParaRPr>
          </a:p>
          <a:p>
            <a:pPr marL="0" lvl="0" indent="0" algn="l" rtl="0">
              <a:lnSpc>
                <a:spcPct val="85000"/>
              </a:lnSpc>
              <a:spcBef>
                <a:spcPts val="0"/>
              </a:spcBef>
              <a:spcAft>
                <a:spcPts val="0"/>
              </a:spcAft>
              <a:buNone/>
            </a:pPr>
            <a:r>
              <a:rPr lang="en-US" sz="4800" b="1" dirty="0">
                <a:latin typeface="Plus Jakarta Sans"/>
                <a:ea typeface="Plus Jakarta Sans"/>
                <a:cs typeface="Plus Jakarta Sans"/>
                <a:sym typeface="Plus Jakarta Sans"/>
              </a:rPr>
              <a:t>Kasih.</a:t>
            </a:r>
            <a:endParaRPr sz="4800" b="1" dirty="0">
              <a:latin typeface="Plus Jakarta Sans"/>
              <a:ea typeface="Plus Jakarta Sans"/>
              <a:cs typeface="Plus Jakarta Sans"/>
              <a:sym typeface="Plus Jakarta Sans"/>
            </a:endParaRPr>
          </a:p>
        </p:txBody>
      </p:sp>
      <p:grpSp>
        <p:nvGrpSpPr>
          <p:cNvPr id="306" name="Google Shape;306;g26585e5a41e_0_428"/>
          <p:cNvGrpSpPr/>
          <p:nvPr/>
        </p:nvGrpSpPr>
        <p:grpSpPr>
          <a:xfrm>
            <a:off x="162" y="-214211"/>
            <a:ext cx="2765532" cy="2691752"/>
            <a:chOff x="9584423" y="-302694"/>
            <a:chExt cx="4822200" cy="4822200"/>
          </a:xfrm>
        </p:grpSpPr>
        <p:sp>
          <p:nvSpPr>
            <p:cNvPr id="307" name="Google Shape;307;g26585e5a41e_0_428"/>
            <p:cNvSpPr/>
            <p:nvPr/>
          </p:nvSpPr>
          <p:spPr>
            <a:xfrm rot="6626698">
              <a:off x="10121100" y="233982"/>
              <a:ext cx="3748847" cy="3748847"/>
            </a:xfrm>
            <a:prstGeom prst="ellipse">
              <a:avLst/>
            </a:prstGeom>
            <a:solidFill>
              <a:srgbClr val="48A8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08" name="Google Shape;308;g26585e5a41e_0_428"/>
            <p:cNvSpPr/>
            <p:nvPr/>
          </p:nvSpPr>
          <p:spPr>
            <a:xfrm rot="5026486">
              <a:off x="10682783" y="729525"/>
              <a:ext cx="2625482" cy="2625482"/>
            </a:xfrm>
            <a:prstGeom prst="ellipse">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09" name="Google Shape;309;g26585e5a41e_0_428"/>
            <p:cNvSpPr/>
            <p:nvPr/>
          </p:nvSpPr>
          <p:spPr>
            <a:xfrm rot="2969049">
              <a:off x="11210027" y="1256768"/>
              <a:ext cx="1570980" cy="1570980"/>
            </a:xfrm>
            <a:prstGeom prst="ellipse">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0" name="Google Shape;310;g26585e5a41e_0_428"/>
            <p:cNvSpPr/>
            <p:nvPr/>
          </p:nvSpPr>
          <p:spPr>
            <a:xfrm rot="10347786">
              <a:off x="11700466" y="1747209"/>
              <a:ext cx="590098" cy="590098"/>
            </a:xfrm>
            <a:prstGeom prst="ellipse">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grpSp>
        <p:nvGrpSpPr>
          <p:cNvPr id="311" name="Google Shape;311;g26585e5a41e_0_428"/>
          <p:cNvGrpSpPr/>
          <p:nvPr/>
        </p:nvGrpSpPr>
        <p:grpSpPr>
          <a:xfrm>
            <a:off x="-840830" y="1116257"/>
            <a:ext cx="5795400" cy="5795400"/>
            <a:chOff x="4094945" y="667082"/>
            <a:chExt cx="5795400" cy="5795400"/>
          </a:xfrm>
        </p:grpSpPr>
        <p:sp>
          <p:nvSpPr>
            <p:cNvPr id="312" name="Google Shape;312;g26585e5a41e_0_428"/>
            <p:cNvSpPr/>
            <p:nvPr/>
          </p:nvSpPr>
          <p:spPr>
            <a:xfrm rot="6626718">
              <a:off x="4739938" y="1312075"/>
              <a:ext cx="4505414" cy="4505414"/>
            </a:xfrm>
            <a:prstGeom prst="ellipse">
              <a:avLst/>
            </a:prstGeom>
            <a:solidFill>
              <a:srgbClr val="48A8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3" name="Google Shape;313;g26585e5a41e_0_428"/>
            <p:cNvSpPr/>
            <p:nvPr/>
          </p:nvSpPr>
          <p:spPr>
            <a:xfrm rot="5026475">
              <a:off x="5429162" y="2051505"/>
              <a:ext cx="3026548" cy="3026548"/>
            </a:xfrm>
            <a:prstGeom prst="ellipse">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4" name="Google Shape;314;g26585e5a41e_0_428"/>
            <p:cNvSpPr/>
            <p:nvPr/>
          </p:nvSpPr>
          <p:spPr>
            <a:xfrm rot="2969049">
              <a:off x="6156933" y="2732845"/>
              <a:ext cx="1570980" cy="1570980"/>
            </a:xfrm>
            <a:prstGeom prst="ellipse">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5" name="Google Shape;315;g26585e5a41e_0_428"/>
            <p:cNvSpPr/>
            <p:nvPr/>
          </p:nvSpPr>
          <p:spPr>
            <a:xfrm rot="10347786">
              <a:off x="6647371" y="3223287"/>
              <a:ext cx="590098" cy="590098"/>
            </a:xfrm>
            <a:prstGeom prst="ellipse">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316" name="Google Shape;316;g26585e5a41e_0_428"/>
          <p:cNvSpPr txBox="1">
            <a:spLocks noGrp="1"/>
          </p:cNvSpPr>
          <p:nvPr>
            <p:ph type="ctrTitle"/>
          </p:nvPr>
        </p:nvSpPr>
        <p:spPr>
          <a:xfrm>
            <a:off x="4863675" y="3960899"/>
            <a:ext cx="4034400" cy="836400"/>
          </a:xfrm>
          <a:prstGeom prst="rect">
            <a:avLst/>
          </a:prstGeom>
        </p:spPr>
        <p:txBody>
          <a:bodyPr spcFirstLastPara="1" wrap="square" lIns="91450" tIns="91450" rIns="91450" bIns="91450" anchor="b" anchorCtr="0">
            <a:noAutofit/>
          </a:bodyPr>
          <a:lstStyle/>
          <a:p>
            <a:pPr marL="0" lvl="0" indent="0" algn="l" rtl="0">
              <a:lnSpc>
                <a:spcPct val="115000"/>
              </a:lnSpc>
              <a:spcBef>
                <a:spcPts val="0"/>
              </a:spcBef>
              <a:spcAft>
                <a:spcPts val="0"/>
              </a:spcAft>
              <a:buNone/>
            </a:pPr>
            <a:r>
              <a:rPr lang="en-US" sz="1200" dirty="0">
                <a:solidFill>
                  <a:srgbClr val="262626"/>
                </a:solidFill>
                <a:latin typeface="Plus Jakarta Sans"/>
                <a:ea typeface="Plus Jakarta Sans"/>
                <a:cs typeface="Plus Jakarta Sans"/>
                <a:sym typeface="Plus Jakarta Sans"/>
              </a:rPr>
              <a:t>Let’s discuss!</a:t>
            </a:r>
            <a:br>
              <a:rPr lang="en-US" sz="1200" dirty="0">
                <a:solidFill>
                  <a:srgbClr val="262626"/>
                </a:solidFill>
                <a:latin typeface="Plus Jakarta Sans"/>
                <a:ea typeface="Plus Jakarta Sans"/>
                <a:cs typeface="Plus Jakarta Sans"/>
                <a:sym typeface="Plus Jakarta Sans"/>
              </a:rPr>
            </a:br>
            <a:r>
              <a:rPr lang="en-US" sz="1200" dirty="0">
                <a:solidFill>
                  <a:srgbClr val="262626"/>
                </a:solidFill>
                <a:latin typeface="Plus Jakarta Sans"/>
                <a:ea typeface="Plus Jakarta Sans"/>
                <a:cs typeface="Plus Jakarta Sans"/>
                <a:sym typeface="Plus Jakarta Sans"/>
              </a:rPr>
              <a:t>=======================</a:t>
            </a:r>
            <a:br>
              <a:rPr lang="en-US" sz="1200" dirty="0">
                <a:solidFill>
                  <a:srgbClr val="262626"/>
                </a:solidFill>
                <a:latin typeface="Plus Jakarta Sans"/>
                <a:ea typeface="Plus Jakarta Sans"/>
                <a:cs typeface="Plus Jakarta Sans"/>
                <a:sym typeface="Plus Jakarta Sans"/>
              </a:rPr>
            </a:br>
            <a:r>
              <a:rPr lang="en-US" sz="1200" dirty="0">
                <a:solidFill>
                  <a:srgbClr val="262626"/>
                </a:solidFill>
                <a:latin typeface="Plus Jakarta Sans"/>
                <a:ea typeface="Plus Jakarta Sans"/>
                <a:cs typeface="Plus Jakarta Sans"/>
                <a:sym typeface="Plus Jakarta Sans"/>
              </a:rPr>
              <a:t>reference:</a:t>
            </a:r>
            <a:br>
              <a:rPr lang="en-US" sz="1200" dirty="0">
                <a:solidFill>
                  <a:srgbClr val="262626"/>
                </a:solidFill>
                <a:latin typeface="Plus Jakarta Sans"/>
                <a:ea typeface="Plus Jakarta Sans"/>
                <a:cs typeface="Plus Jakarta Sans"/>
                <a:sym typeface="Plus Jakarta Sans"/>
              </a:rPr>
            </a:br>
            <a:r>
              <a:rPr lang="en-US" sz="1200" dirty="0">
                <a:solidFill>
                  <a:srgbClr val="262626"/>
                </a:solidFill>
                <a:latin typeface="Plus Jakarta Sans"/>
                <a:ea typeface="Plus Jakarta Sans"/>
                <a:cs typeface="Plus Jakarta Sans"/>
                <a:sym typeface="Plus Jakarta Sans"/>
              </a:rPr>
              <a:t>developer.mozilla.org</a:t>
            </a:r>
            <a:endParaRPr sz="1200" dirty="0">
              <a:solidFill>
                <a:srgbClr val="262626"/>
              </a:solidFill>
              <a:latin typeface="Plus Jakarta Sans"/>
              <a:ea typeface="Plus Jakarta Sans"/>
              <a:cs typeface="Plus Jakarta Sans"/>
              <a:sym typeface="Plus Jakarta Sans"/>
            </a:endParaRPr>
          </a:p>
        </p:txBody>
      </p:sp>
      <p:pic>
        <p:nvPicPr>
          <p:cNvPr id="317" name="Google Shape;317;g26585e5a41e_0_428"/>
          <p:cNvPicPr preferRelativeResize="0"/>
          <p:nvPr/>
        </p:nvPicPr>
        <p:blipFill rotWithShape="1">
          <a:blip r:embed="rId3">
            <a:alphaModFix/>
          </a:blip>
          <a:srcRect/>
          <a:stretch/>
        </p:blipFill>
        <p:spPr>
          <a:xfrm>
            <a:off x="7630763" y="276049"/>
            <a:ext cx="1184604" cy="3600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95"/>
        <p:cNvGrpSpPr/>
        <p:nvPr/>
      </p:nvGrpSpPr>
      <p:grpSpPr>
        <a:xfrm>
          <a:off x="0" y="0"/>
          <a:ext cx="0" cy="0"/>
          <a:chOff x="0" y="0"/>
          <a:chExt cx="0" cy="0"/>
        </a:xfrm>
      </p:grpSpPr>
      <p:sp>
        <p:nvSpPr>
          <p:cNvPr id="296" name="Google Shape;296;g26585e5a41e_0_253"/>
          <p:cNvSpPr txBox="1">
            <a:spLocks noGrp="1"/>
          </p:cNvSpPr>
          <p:nvPr>
            <p:ph type="ctrTitle"/>
          </p:nvPr>
        </p:nvSpPr>
        <p:spPr>
          <a:xfrm>
            <a:off x="487642" y="276049"/>
            <a:ext cx="5605200" cy="1357800"/>
          </a:xfrm>
          <a:prstGeom prst="rect">
            <a:avLst/>
          </a:prstGeom>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n-US" sz="4800" b="1" dirty="0">
                <a:solidFill>
                  <a:srgbClr val="000000"/>
                </a:solidFill>
                <a:latin typeface="Plus Jakarta Sans"/>
                <a:ea typeface="Plus Jakarta Sans"/>
                <a:cs typeface="Plus Jakarta Sans"/>
                <a:sym typeface="Plus Jakarta Sans"/>
              </a:rPr>
              <a:t>Outline</a:t>
            </a:r>
            <a:endParaRPr sz="4800" b="1" dirty="0">
              <a:solidFill>
                <a:srgbClr val="000000"/>
              </a:solidFill>
              <a:latin typeface="Plus Jakarta Sans"/>
              <a:ea typeface="Plus Jakarta Sans"/>
              <a:cs typeface="Plus Jakarta Sans"/>
              <a:sym typeface="Plus Jakarta Sans"/>
            </a:endParaRPr>
          </a:p>
        </p:txBody>
      </p:sp>
      <p:sp>
        <p:nvSpPr>
          <p:cNvPr id="297" name="Google Shape;297;g26585e5a41e_0_253"/>
          <p:cNvSpPr/>
          <p:nvPr/>
        </p:nvSpPr>
        <p:spPr>
          <a:xfrm rot="-1974178">
            <a:off x="5877363" y="793656"/>
            <a:ext cx="1120545" cy="1120545"/>
          </a:xfrm>
          <a:prstGeom prst="ellipse">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8" name="Google Shape;298;g26585e5a41e_0_253"/>
          <p:cNvSpPr/>
          <p:nvPr/>
        </p:nvSpPr>
        <p:spPr>
          <a:xfrm rot="-4242470">
            <a:off x="6617651" y="1042306"/>
            <a:ext cx="2301858" cy="2301858"/>
          </a:xfrm>
          <a:prstGeom prst="ellipse">
            <a:avLst/>
          </a:prstGeom>
          <a:solidFill>
            <a:srgbClr val="48A8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9" name="Google Shape;299;g26585e5a41e_0_253"/>
          <p:cNvSpPr/>
          <p:nvPr/>
        </p:nvSpPr>
        <p:spPr>
          <a:xfrm rot="-3576382">
            <a:off x="5139692" y="2219690"/>
            <a:ext cx="3914117" cy="3914117"/>
          </a:xfrm>
          <a:prstGeom prst="ellipse">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300" name="Google Shape;300;g26585e5a41e_0_253"/>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 name="Google Shape;296;g26585e5a41e_0_253">
            <a:extLst>
              <a:ext uri="{FF2B5EF4-FFF2-40B4-BE49-F238E27FC236}">
                <a16:creationId xmlns:a16="http://schemas.microsoft.com/office/drawing/2014/main" id="{EC2A578A-137D-C8E4-38F2-8D0050B32BEF}"/>
              </a:ext>
            </a:extLst>
          </p:cNvPr>
          <p:cNvSpPr txBox="1">
            <a:spLocks/>
          </p:cNvSpPr>
          <p:nvPr/>
        </p:nvSpPr>
        <p:spPr>
          <a:xfrm>
            <a:off x="487641" y="1130610"/>
            <a:ext cx="3152499" cy="366589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85750" indent="-285750" algn="l">
              <a:lnSpc>
                <a:spcPct val="160000"/>
              </a:lnSpc>
              <a:buFont typeface="Arial" panose="020B0604020202020204" pitchFamily="34" charset="0"/>
              <a:buChar char="•"/>
            </a:pPr>
            <a:r>
              <a:rPr lang="en-US" sz="1800" dirty="0">
                <a:solidFill>
                  <a:srgbClr val="000000"/>
                </a:solidFill>
                <a:latin typeface="Plus Jakarta Sans"/>
                <a:ea typeface="Plus Jakarta Sans"/>
                <a:cs typeface="Plus Jakarta Sans"/>
                <a:sym typeface="Plus Jakarta Sans"/>
              </a:rPr>
              <a:t>Text Element: List</a:t>
            </a:r>
          </a:p>
          <a:p>
            <a:pPr marL="285750" indent="-285750" algn="l">
              <a:lnSpc>
                <a:spcPct val="160000"/>
              </a:lnSpc>
              <a:buFont typeface="Arial" panose="020B0604020202020204" pitchFamily="34" charset="0"/>
              <a:buChar char="•"/>
            </a:pPr>
            <a:r>
              <a:rPr lang="en-US" sz="1800" dirty="0">
                <a:solidFill>
                  <a:srgbClr val="000000"/>
                </a:solidFill>
                <a:latin typeface="Plus Jakarta Sans"/>
                <a:ea typeface="Plus Jakarta Sans"/>
                <a:cs typeface="Plus Jakarta Sans"/>
                <a:sym typeface="Plus Jakarta Sans"/>
              </a:rPr>
              <a:t>Table</a:t>
            </a:r>
          </a:p>
          <a:p>
            <a:pPr marL="285750" indent="-285750" algn="l">
              <a:lnSpc>
                <a:spcPct val="160000"/>
              </a:lnSpc>
              <a:buFont typeface="Arial" panose="020B0604020202020204" pitchFamily="34" charset="0"/>
              <a:buChar char="•"/>
            </a:pPr>
            <a:r>
              <a:rPr lang="en-US" sz="1800" dirty="0">
                <a:solidFill>
                  <a:srgbClr val="000000"/>
                </a:solidFill>
                <a:latin typeface="Plus Jakarta Sans"/>
                <a:ea typeface="Plus Jakarta Sans"/>
                <a:cs typeface="Plus Jakarta Sans"/>
                <a:sym typeface="Plus Jakarta Sans"/>
              </a:rPr>
              <a:t>Forms</a:t>
            </a:r>
          </a:p>
          <a:p>
            <a:pPr marL="285750" indent="-285750" algn="l">
              <a:lnSpc>
                <a:spcPct val="160000"/>
              </a:lnSpc>
              <a:buFont typeface="Arial" panose="020B0604020202020204" pitchFamily="34" charset="0"/>
              <a:buChar char="•"/>
            </a:pPr>
            <a:r>
              <a:rPr lang="en-US" sz="1800" dirty="0">
                <a:solidFill>
                  <a:srgbClr val="000000"/>
                </a:solidFill>
                <a:latin typeface="Plus Jakarta Sans"/>
                <a:ea typeface="Plus Jakarta Sans"/>
                <a:cs typeface="Plus Jakarta Sans"/>
                <a:sym typeface="Plus Jakarta Sans"/>
              </a:rPr>
              <a:t>Form Elements</a:t>
            </a:r>
          </a:p>
          <a:p>
            <a:pPr marL="285750" indent="-285750" algn="l">
              <a:lnSpc>
                <a:spcPct val="160000"/>
              </a:lnSpc>
              <a:buFont typeface="Arial" panose="020B0604020202020204" pitchFamily="34" charset="0"/>
              <a:buChar char="•"/>
            </a:pPr>
            <a:r>
              <a:rPr lang="en-US" sz="1800" dirty="0">
                <a:solidFill>
                  <a:srgbClr val="000000"/>
                </a:solidFill>
                <a:latin typeface="Plus Jakarta Sans"/>
                <a:ea typeface="Plus Jakarta Sans"/>
                <a:cs typeface="Plus Jakarta Sans"/>
                <a:sym typeface="Plus Jakarta Sans"/>
              </a:rPr>
              <a:t>Attributes of Form Elements</a:t>
            </a:r>
          </a:p>
        </p:txBody>
      </p:sp>
      <p:sp>
        <p:nvSpPr>
          <p:cNvPr id="3" name="Google Shape;296;g26585e5a41e_0_253">
            <a:extLst>
              <a:ext uri="{FF2B5EF4-FFF2-40B4-BE49-F238E27FC236}">
                <a16:creationId xmlns:a16="http://schemas.microsoft.com/office/drawing/2014/main" id="{A62BE56E-5D2B-E3F9-C1B1-1EE4E39E8FED}"/>
              </a:ext>
            </a:extLst>
          </p:cNvPr>
          <p:cNvSpPr txBox="1">
            <a:spLocks/>
          </p:cNvSpPr>
          <p:nvPr/>
        </p:nvSpPr>
        <p:spPr>
          <a:xfrm>
            <a:off x="3382858" y="1254537"/>
            <a:ext cx="3152499" cy="11772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85750" indent="-285750" algn="l">
              <a:lnSpc>
                <a:spcPct val="150000"/>
              </a:lnSpc>
              <a:buFont typeface="Arial" panose="020B0604020202020204" pitchFamily="34" charset="0"/>
              <a:buChar char="•"/>
            </a:pPr>
            <a:r>
              <a:rPr lang="en-US" sz="1800" dirty="0" err="1">
                <a:solidFill>
                  <a:srgbClr val="000000"/>
                </a:solidFill>
                <a:latin typeface="Plus Jakarta Sans"/>
                <a:ea typeface="Plus Jakarta Sans"/>
                <a:cs typeface="Plus Jakarta Sans"/>
                <a:sym typeface="Plus Jakarta Sans"/>
              </a:rPr>
              <a:t>Fieldset</a:t>
            </a:r>
            <a:endParaRPr lang="en-US" sz="1800" dirty="0">
              <a:solidFill>
                <a:srgbClr val="000000"/>
              </a:solidFill>
              <a:latin typeface="Plus Jakarta Sans"/>
              <a:ea typeface="Plus Jakarta Sans"/>
              <a:cs typeface="Plus Jakarta Sans"/>
              <a:sym typeface="Plus Jakart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0"/>
        <p:cNvGrpSpPr/>
        <p:nvPr/>
      </p:nvGrpSpPr>
      <p:grpSpPr>
        <a:xfrm>
          <a:off x="0" y="0"/>
          <a:ext cx="0" cy="0"/>
          <a:chOff x="0" y="0"/>
          <a:chExt cx="0" cy="0"/>
        </a:xfrm>
      </p:grpSpPr>
      <p:sp>
        <p:nvSpPr>
          <p:cNvPr id="181" name="Google Shape;181;g26585e5a41e_0_306"/>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2" name="Google Shape;182;g26585e5a41e_0_306"/>
          <p:cNvSpPr/>
          <p:nvPr/>
        </p:nvSpPr>
        <p:spPr>
          <a:xfrm>
            <a:off x="1231875" y="3379605"/>
            <a:ext cx="2726100" cy="17655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3" name="Google Shape;183;g26585e5a41e_0_306"/>
          <p:cNvSpPr/>
          <p:nvPr/>
        </p:nvSpPr>
        <p:spPr>
          <a:xfrm>
            <a:off x="2300550" y="3923775"/>
            <a:ext cx="1853100" cy="12213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84" name="Google Shape;184;g26585e5a41e_0_306"/>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185" name="Google Shape;185;g26585e5a41e_0_306"/>
          <p:cNvSpPr txBox="1"/>
          <p:nvPr/>
        </p:nvSpPr>
        <p:spPr>
          <a:xfrm>
            <a:off x="4368625" y="908125"/>
            <a:ext cx="4534500" cy="5661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US" sz="3000" b="1" dirty="0">
                <a:solidFill>
                  <a:srgbClr val="48A8C4"/>
                </a:solidFill>
                <a:latin typeface="Plus Jakarta Sans"/>
                <a:ea typeface="Plus Jakarta Sans"/>
                <a:cs typeface="Plus Jakarta Sans"/>
                <a:sym typeface="Plus Jakarta Sans"/>
              </a:rPr>
              <a:t>Text Element: List</a:t>
            </a:r>
            <a:endParaRPr sz="3000" b="1" dirty="0">
              <a:solidFill>
                <a:srgbClr val="48A8C4"/>
              </a:solidFill>
              <a:latin typeface="Plus Jakarta Sans"/>
              <a:ea typeface="Plus Jakarta Sans"/>
              <a:cs typeface="Plus Jakarta Sans"/>
              <a:sym typeface="Plus Jakarta Sans"/>
            </a:endParaRPr>
          </a:p>
        </p:txBody>
      </p:sp>
      <p:sp>
        <p:nvSpPr>
          <p:cNvPr id="186" name="Google Shape;186;g26585e5a41e_0_306"/>
          <p:cNvSpPr txBox="1"/>
          <p:nvPr/>
        </p:nvSpPr>
        <p:spPr>
          <a:xfrm>
            <a:off x="4368625" y="2073251"/>
            <a:ext cx="4446900" cy="1535487"/>
          </a:xfrm>
          <a:prstGeom prst="rect">
            <a:avLst/>
          </a:prstGeom>
          <a:noFill/>
          <a:ln>
            <a:noFill/>
          </a:ln>
        </p:spPr>
        <p:txBody>
          <a:bodyPr spcFirstLastPara="1" wrap="square" lIns="91450" tIns="91450" rIns="91450" bIns="91450" anchor="t" anchorCtr="0">
            <a:noAutofit/>
          </a:bodyPr>
          <a:lstStyle/>
          <a:p>
            <a:pPr marL="12700" marR="0" lvl="0" indent="0" algn="l" rtl="0">
              <a:lnSpc>
                <a:spcPct val="116599"/>
              </a:lnSpc>
              <a:spcBef>
                <a:spcPts val="0"/>
              </a:spcBef>
              <a:spcAft>
                <a:spcPts val="0"/>
              </a:spcAft>
              <a:buClr>
                <a:srgbClr val="000000"/>
              </a:buClr>
              <a:buSzPts val="1400"/>
              <a:buFont typeface="Arial"/>
              <a:buNone/>
            </a:pPr>
            <a:r>
              <a:rPr lang="en-US" sz="1000" dirty="0">
                <a:solidFill>
                  <a:srgbClr val="344767"/>
                </a:solidFill>
                <a:latin typeface="Trebuchet MS"/>
                <a:ea typeface="Trebuchet MS"/>
                <a:cs typeface="Trebuchet MS"/>
                <a:sym typeface="Trebuchet MS"/>
              </a:rPr>
              <a:t>HTML lists allow web developers to group a set of related items in lists. There are two different types of lists that are commonly used in HTML.</a:t>
            </a:r>
          </a:p>
          <a:p>
            <a:pPr marL="12700">
              <a:lnSpc>
                <a:spcPct val="116599"/>
              </a:lnSpc>
              <a:buSzPts val="1400"/>
            </a:pPr>
            <a:r>
              <a:rPr lang="en-US" sz="1000" dirty="0">
                <a:solidFill>
                  <a:srgbClr val="344767"/>
                </a:solidFill>
                <a:latin typeface="Trebuchet MS"/>
                <a:ea typeface="Trebuchet MS"/>
                <a:cs typeface="Trebuchet MS"/>
                <a:sym typeface="Trebuchet MS"/>
              </a:rPr>
              <a:t>First is an ordered list starts with the (</a:t>
            </a:r>
            <a:r>
              <a:rPr lang="en-US" sz="900" dirty="0">
                <a:solidFill>
                  <a:srgbClr val="37474F"/>
                </a:solidFill>
                <a:latin typeface="Roboto Mono"/>
                <a:ea typeface="Roboto Mono"/>
                <a:cs typeface="Roboto Mono"/>
                <a:sym typeface="Roboto Mono"/>
              </a:rPr>
              <a:t>&lt;</a:t>
            </a:r>
            <a:r>
              <a:rPr lang="en-US" sz="900" dirty="0" err="1">
                <a:solidFill>
                  <a:srgbClr val="3F51B5"/>
                </a:solidFill>
                <a:latin typeface="Roboto Mono"/>
                <a:ea typeface="Roboto Mono"/>
                <a:cs typeface="Roboto Mono"/>
                <a:sym typeface="Roboto Mono"/>
              </a:rPr>
              <a:t>ol</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tag. Each list item starts with the (</a:t>
            </a:r>
            <a:r>
              <a:rPr lang="en-US" sz="900" dirty="0">
                <a:solidFill>
                  <a:srgbClr val="37474F"/>
                </a:solidFill>
                <a:latin typeface="Roboto Mono"/>
                <a:ea typeface="Roboto Mono"/>
                <a:cs typeface="Roboto Mono"/>
                <a:sym typeface="Roboto Mono"/>
              </a:rPr>
              <a:t>&lt;</a:t>
            </a:r>
            <a:r>
              <a:rPr lang="en-US" sz="900" dirty="0">
                <a:solidFill>
                  <a:srgbClr val="3F51B5"/>
                </a:solidFill>
                <a:latin typeface="Roboto Mono"/>
                <a:ea typeface="Roboto Mono"/>
                <a:cs typeface="Roboto Mono"/>
                <a:sym typeface="Roboto Mono"/>
              </a:rPr>
              <a:t>li</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tag.</a:t>
            </a:r>
          </a:p>
          <a:p>
            <a:pPr marL="12700">
              <a:lnSpc>
                <a:spcPct val="116599"/>
              </a:lnSpc>
              <a:buSzPts val="1400"/>
            </a:pPr>
            <a:r>
              <a:rPr lang="en-US" sz="1000" dirty="0">
                <a:solidFill>
                  <a:srgbClr val="344767"/>
                </a:solidFill>
                <a:latin typeface="Trebuchet MS"/>
                <a:ea typeface="Trebuchet MS"/>
                <a:cs typeface="Trebuchet MS"/>
                <a:sym typeface="Trebuchet MS"/>
              </a:rPr>
              <a:t>Second is an unordered list starts with the (</a:t>
            </a:r>
            <a:r>
              <a:rPr lang="en-US" sz="900" dirty="0">
                <a:solidFill>
                  <a:srgbClr val="37474F"/>
                </a:solidFill>
                <a:latin typeface="Roboto Mono"/>
                <a:ea typeface="Roboto Mono"/>
                <a:cs typeface="Roboto Mono"/>
                <a:sym typeface="Roboto Mono"/>
              </a:rPr>
              <a:t>&lt;</a:t>
            </a:r>
            <a:r>
              <a:rPr lang="en-US" sz="900" dirty="0" err="1">
                <a:solidFill>
                  <a:srgbClr val="3F51B5"/>
                </a:solidFill>
                <a:latin typeface="Roboto Mono"/>
                <a:ea typeface="Roboto Mono"/>
                <a:cs typeface="Roboto Mono"/>
                <a:sym typeface="Roboto Mono"/>
              </a:rPr>
              <a:t>ul</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tag. Each list item starts with the (</a:t>
            </a:r>
            <a:r>
              <a:rPr lang="en-US" sz="900" dirty="0">
                <a:solidFill>
                  <a:srgbClr val="37474F"/>
                </a:solidFill>
                <a:latin typeface="Roboto Mono"/>
                <a:ea typeface="Roboto Mono"/>
                <a:cs typeface="Roboto Mono"/>
                <a:sym typeface="Roboto Mono"/>
              </a:rPr>
              <a:t>&lt;</a:t>
            </a:r>
            <a:r>
              <a:rPr lang="en-US" sz="900" dirty="0">
                <a:solidFill>
                  <a:srgbClr val="3F51B5"/>
                </a:solidFill>
                <a:latin typeface="Roboto Mono"/>
                <a:ea typeface="Roboto Mono"/>
                <a:cs typeface="Roboto Mono"/>
                <a:sym typeface="Roboto Mono"/>
              </a:rPr>
              <a:t>li</a:t>
            </a:r>
            <a:r>
              <a:rPr lang="en-US" sz="900" dirty="0">
                <a:solidFill>
                  <a:srgbClr val="37474F"/>
                </a:solidFill>
                <a:latin typeface="Roboto Mono"/>
                <a:ea typeface="Roboto Mono"/>
                <a:cs typeface="Roboto Mono"/>
                <a:sym typeface="Roboto Mono"/>
              </a:rPr>
              <a:t>&gt;)</a:t>
            </a:r>
            <a:r>
              <a:rPr lang="en-US" sz="1000" dirty="0">
                <a:solidFill>
                  <a:srgbClr val="344767"/>
                </a:solidFill>
                <a:latin typeface="Trebuchet MS"/>
                <a:ea typeface="Trebuchet MS"/>
                <a:cs typeface="Trebuchet MS"/>
                <a:sym typeface="Trebuchet MS"/>
              </a:rPr>
              <a:t> tag.</a:t>
            </a:r>
          </a:p>
          <a:p>
            <a:pPr marL="12700" marR="0" lvl="0" indent="0" algn="l" rtl="0">
              <a:lnSpc>
                <a:spcPct val="116599"/>
              </a:lnSpc>
              <a:spcBef>
                <a:spcPts val="0"/>
              </a:spcBef>
              <a:spcAft>
                <a:spcPts val="0"/>
              </a:spcAft>
              <a:buClr>
                <a:srgbClr val="000000"/>
              </a:buClr>
              <a:buSzPts val="1400"/>
              <a:buFont typeface="Arial"/>
              <a:buNone/>
            </a:pPr>
            <a:endParaRPr lang="en-US" sz="1000" b="0" i="0" u="none" strike="noStrike" cap="none" dirty="0">
              <a:solidFill>
                <a:srgbClr val="67748E"/>
              </a:solidFill>
              <a:latin typeface="Trebuchet MS"/>
              <a:ea typeface="Trebuchet MS"/>
              <a:cs typeface="Trebuchet MS"/>
              <a:sym typeface="Trebuchet MS"/>
            </a:endParaRPr>
          </a:p>
        </p:txBody>
      </p:sp>
      <p:pic>
        <p:nvPicPr>
          <p:cNvPr id="3" name="Google Shape;212;p30">
            <a:extLst>
              <a:ext uri="{FF2B5EF4-FFF2-40B4-BE49-F238E27FC236}">
                <a16:creationId xmlns:a16="http://schemas.microsoft.com/office/drawing/2014/main" id="{A515D554-1300-24DA-CC9F-A5DC1AD0E2E7}"/>
              </a:ext>
            </a:extLst>
          </p:cNvPr>
          <p:cNvPicPr preferRelativeResize="0"/>
          <p:nvPr/>
        </p:nvPicPr>
        <p:blipFill rotWithShape="1">
          <a:blip r:embed="rId4">
            <a:alphaModFix/>
          </a:blip>
          <a:srcRect/>
          <a:stretch/>
        </p:blipFill>
        <p:spPr>
          <a:xfrm>
            <a:off x="5032161" y="3109886"/>
            <a:ext cx="4194014" cy="2137421"/>
          </a:xfrm>
          <a:prstGeom prst="rect">
            <a:avLst/>
          </a:prstGeom>
          <a:noFill/>
          <a:ln>
            <a:noFill/>
          </a:ln>
        </p:spPr>
      </p:pic>
    </p:spTree>
    <p:extLst>
      <p:ext uri="{BB962C8B-B14F-4D97-AF65-F5344CB8AC3E}">
        <p14:creationId xmlns:p14="http://schemas.microsoft.com/office/powerpoint/2010/main" val="300967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02"/>
        <p:cNvGrpSpPr/>
        <p:nvPr/>
      </p:nvGrpSpPr>
      <p:grpSpPr>
        <a:xfrm>
          <a:off x="0" y="0"/>
          <a:ext cx="0" cy="0"/>
          <a:chOff x="0" y="0"/>
          <a:chExt cx="0" cy="0"/>
        </a:xfrm>
      </p:grpSpPr>
      <p:sp>
        <p:nvSpPr>
          <p:cNvPr id="203" name="Google Shape;203;g26585e5a41e_0_43"/>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4" name="Google Shape;204;g26585e5a41e_0_43"/>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g26585e5a41e_0_43"/>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g26585e5a41e_0_43"/>
          <p:cNvSpPr txBox="1">
            <a:spLocks noGrp="1"/>
          </p:cNvSpPr>
          <p:nvPr>
            <p:ph type="ctrTitle"/>
          </p:nvPr>
        </p:nvSpPr>
        <p:spPr>
          <a:xfrm>
            <a:off x="4776450" y="2352200"/>
            <a:ext cx="4034400" cy="1357800"/>
          </a:xfrm>
          <a:prstGeom prst="rect">
            <a:avLst/>
          </a:prstGeom>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n-US" sz="4800" b="1" dirty="0">
                <a:solidFill>
                  <a:schemeClr val="lt1"/>
                </a:solidFill>
                <a:latin typeface="Plus Jakarta Sans"/>
                <a:ea typeface="Plus Jakarta Sans"/>
                <a:cs typeface="Plus Jakarta Sans"/>
                <a:sym typeface="Plus Jakarta Sans"/>
              </a:rPr>
              <a:t>Let’s Code</a:t>
            </a:r>
            <a:endParaRPr sz="4800" b="1" dirty="0">
              <a:solidFill>
                <a:schemeClr val="lt1"/>
              </a:solidFill>
              <a:latin typeface="Plus Jakarta Sans"/>
              <a:ea typeface="Plus Jakarta Sans"/>
              <a:cs typeface="Plus Jakarta Sans"/>
              <a:sym typeface="Plus Jakarta Sans"/>
            </a:endParaRPr>
          </a:p>
        </p:txBody>
      </p:sp>
      <p:pic>
        <p:nvPicPr>
          <p:cNvPr id="207" name="Google Shape;207;g26585e5a41e_0_43"/>
          <p:cNvPicPr preferRelativeResize="0"/>
          <p:nvPr/>
        </p:nvPicPr>
        <p:blipFill>
          <a:blip r:embed="rId3">
            <a:alphaModFix/>
          </a:blip>
          <a:stretch>
            <a:fillRect/>
          </a:stretch>
        </p:blipFill>
        <p:spPr>
          <a:xfrm>
            <a:off x="7625838" y="276722"/>
            <a:ext cx="1185011" cy="358738"/>
          </a:xfrm>
          <a:prstGeom prst="rect">
            <a:avLst/>
          </a:prstGeom>
          <a:noFill/>
          <a:ln>
            <a:noFill/>
          </a:ln>
        </p:spPr>
      </p:pic>
    </p:spTree>
    <p:extLst>
      <p:ext uri="{BB962C8B-B14F-4D97-AF65-F5344CB8AC3E}">
        <p14:creationId xmlns:p14="http://schemas.microsoft.com/office/powerpoint/2010/main" val="405833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0"/>
        <p:cNvGrpSpPr/>
        <p:nvPr/>
      </p:nvGrpSpPr>
      <p:grpSpPr>
        <a:xfrm>
          <a:off x="0" y="0"/>
          <a:ext cx="0" cy="0"/>
          <a:chOff x="0" y="0"/>
          <a:chExt cx="0" cy="0"/>
        </a:xfrm>
      </p:grpSpPr>
      <p:sp>
        <p:nvSpPr>
          <p:cNvPr id="181" name="Google Shape;181;g26585e5a41e_0_306"/>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2" name="Google Shape;182;g26585e5a41e_0_306"/>
          <p:cNvSpPr/>
          <p:nvPr/>
        </p:nvSpPr>
        <p:spPr>
          <a:xfrm>
            <a:off x="1231875" y="3379605"/>
            <a:ext cx="2726100" cy="17655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3" name="Google Shape;183;g26585e5a41e_0_306"/>
          <p:cNvSpPr/>
          <p:nvPr/>
        </p:nvSpPr>
        <p:spPr>
          <a:xfrm>
            <a:off x="2300550" y="3923775"/>
            <a:ext cx="1853100" cy="12213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84" name="Google Shape;184;g26585e5a41e_0_306"/>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185" name="Google Shape;185;g26585e5a41e_0_306"/>
          <p:cNvSpPr txBox="1"/>
          <p:nvPr/>
        </p:nvSpPr>
        <p:spPr>
          <a:xfrm>
            <a:off x="4368625" y="908125"/>
            <a:ext cx="4534500" cy="5661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US" sz="3000" b="1" dirty="0">
                <a:solidFill>
                  <a:srgbClr val="48A8C4"/>
                </a:solidFill>
                <a:latin typeface="Plus Jakarta Sans"/>
                <a:ea typeface="Plus Jakarta Sans"/>
                <a:cs typeface="Plus Jakarta Sans"/>
                <a:sym typeface="Plus Jakarta Sans"/>
              </a:rPr>
              <a:t>Table</a:t>
            </a:r>
            <a:endParaRPr sz="3000" b="1" dirty="0">
              <a:solidFill>
                <a:srgbClr val="48A8C4"/>
              </a:solidFill>
              <a:latin typeface="Plus Jakarta Sans"/>
              <a:ea typeface="Plus Jakarta Sans"/>
              <a:cs typeface="Plus Jakarta Sans"/>
              <a:sym typeface="Plus Jakarta Sans"/>
            </a:endParaRPr>
          </a:p>
        </p:txBody>
      </p:sp>
      <p:sp>
        <p:nvSpPr>
          <p:cNvPr id="186" name="Google Shape;186;g26585e5a41e_0_306"/>
          <p:cNvSpPr txBox="1"/>
          <p:nvPr/>
        </p:nvSpPr>
        <p:spPr>
          <a:xfrm>
            <a:off x="4368625" y="2073251"/>
            <a:ext cx="4446900" cy="1535487"/>
          </a:xfrm>
          <a:prstGeom prst="rect">
            <a:avLst/>
          </a:prstGeom>
          <a:noFill/>
          <a:ln>
            <a:noFill/>
          </a:ln>
        </p:spPr>
        <p:txBody>
          <a:bodyPr spcFirstLastPara="1" wrap="square" lIns="91450" tIns="91450" rIns="91450" bIns="91450" anchor="t" anchorCtr="0">
            <a:noAutofit/>
          </a:bodyPr>
          <a:lstStyle/>
          <a:p>
            <a:pPr marL="12700">
              <a:lnSpc>
                <a:spcPct val="116599"/>
              </a:lnSpc>
              <a:buSzPts val="1400"/>
            </a:pPr>
            <a:r>
              <a:rPr lang="en-US" sz="1000" dirty="0">
                <a:solidFill>
                  <a:srgbClr val="344767"/>
                </a:solidFill>
                <a:latin typeface="Trebuchet MS"/>
                <a:ea typeface="Trebuchet MS"/>
                <a:cs typeface="Trebuchet MS"/>
                <a:sym typeface="Trebuchet MS"/>
              </a:rPr>
              <a:t>HTML tables are a fundamental part of web development, providing a structured way to organize and display data. They allow you to arrange information into rows and columns, making it easier for users to interpret and understand the content</a:t>
            </a:r>
          </a:p>
          <a:p>
            <a:pPr marL="12700" marR="0" lvl="0" indent="0" algn="l" rtl="0">
              <a:lnSpc>
                <a:spcPct val="116599"/>
              </a:lnSpc>
              <a:spcBef>
                <a:spcPts val="0"/>
              </a:spcBef>
              <a:spcAft>
                <a:spcPts val="0"/>
              </a:spcAft>
              <a:buClr>
                <a:srgbClr val="000000"/>
              </a:buClr>
              <a:buSzPts val="1400"/>
              <a:buFont typeface="Arial"/>
              <a:buNone/>
            </a:pPr>
            <a:endParaRPr lang="en-US" sz="1000" b="0" i="0" u="none" strike="noStrike" cap="none" dirty="0">
              <a:solidFill>
                <a:srgbClr val="67748E"/>
              </a:solidFill>
              <a:latin typeface="Trebuchet MS"/>
              <a:ea typeface="Trebuchet MS"/>
              <a:cs typeface="Trebuchet MS"/>
              <a:sym typeface="Trebuchet MS"/>
            </a:endParaRPr>
          </a:p>
        </p:txBody>
      </p:sp>
      <p:pic>
        <p:nvPicPr>
          <p:cNvPr id="2" name="Google Shape;231;p32">
            <a:extLst>
              <a:ext uri="{FF2B5EF4-FFF2-40B4-BE49-F238E27FC236}">
                <a16:creationId xmlns:a16="http://schemas.microsoft.com/office/drawing/2014/main" id="{DBFD1093-4C30-E218-930D-9496E2FAA41D}"/>
              </a:ext>
            </a:extLst>
          </p:cNvPr>
          <p:cNvPicPr preferRelativeResize="0"/>
          <p:nvPr/>
        </p:nvPicPr>
        <p:blipFill>
          <a:blip r:embed="rId4">
            <a:alphaModFix/>
          </a:blip>
          <a:stretch>
            <a:fillRect/>
          </a:stretch>
        </p:blipFill>
        <p:spPr>
          <a:xfrm>
            <a:off x="4246687" y="3034662"/>
            <a:ext cx="4690775" cy="1778225"/>
          </a:xfrm>
          <a:prstGeom prst="rect">
            <a:avLst/>
          </a:prstGeom>
          <a:noFill/>
          <a:ln>
            <a:noFill/>
          </a:ln>
        </p:spPr>
      </p:pic>
    </p:spTree>
    <p:extLst>
      <p:ext uri="{BB962C8B-B14F-4D97-AF65-F5344CB8AC3E}">
        <p14:creationId xmlns:p14="http://schemas.microsoft.com/office/powerpoint/2010/main" val="144115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41"/>
        <p:cNvGrpSpPr/>
        <p:nvPr/>
      </p:nvGrpSpPr>
      <p:grpSpPr>
        <a:xfrm>
          <a:off x="0" y="0"/>
          <a:ext cx="0" cy="0"/>
          <a:chOff x="0" y="0"/>
          <a:chExt cx="0" cy="0"/>
        </a:xfrm>
      </p:grpSpPr>
      <p:pic>
        <p:nvPicPr>
          <p:cNvPr id="242" name="Google Shape;242;g26585e5a41e_0_321"/>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43" name="Google Shape;243;g26585e5a41e_0_321"/>
          <p:cNvSpPr/>
          <p:nvPr/>
        </p:nvSpPr>
        <p:spPr>
          <a:xfrm>
            <a:off x="6118325" y="1259500"/>
            <a:ext cx="44607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4" name="Google Shape;244;g26585e5a41e_0_321"/>
          <p:cNvSpPr/>
          <p:nvPr/>
        </p:nvSpPr>
        <p:spPr>
          <a:xfrm>
            <a:off x="5297525" y="3825500"/>
            <a:ext cx="3012300" cy="14436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5" name="Google Shape;245;g26585e5a41e_0_321"/>
          <p:cNvSpPr/>
          <p:nvPr/>
        </p:nvSpPr>
        <p:spPr>
          <a:xfrm>
            <a:off x="6118325" y="3371000"/>
            <a:ext cx="1321500" cy="9171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5" name="Google Shape;185;g26585e5a41e_0_306"/>
          <p:cNvSpPr txBox="1"/>
          <p:nvPr/>
        </p:nvSpPr>
        <p:spPr>
          <a:xfrm>
            <a:off x="445239" y="206514"/>
            <a:ext cx="5383187" cy="5661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US" sz="3000" b="1" dirty="0">
                <a:solidFill>
                  <a:srgbClr val="48A8C4"/>
                </a:solidFill>
                <a:latin typeface="Plus Jakarta Sans"/>
                <a:ea typeface="Plus Jakarta Sans"/>
                <a:cs typeface="Plus Jakarta Sans"/>
                <a:sym typeface="Plus Jakarta Sans"/>
              </a:rPr>
              <a:t>Table Element</a:t>
            </a:r>
            <a:endParaRPr sz="3000" b="1" dirty="0">
              <a:solidFill>
                <a:srgbClr val="48A8C4"/>
              </a:solidFill>
              <a:latin typeface="Plus Jakarta Sans"/>
              <a:ea typeface="Plus Jakarta Sans"/>
              <a:cs typeface="Plus Jakarta Sans"/>
              <a:sym typeface="Plus Jakarta Sans"/>
            </a:endParaRPr>
          </a:p>
        </p:txBody>
      </p:sp>
      <p:sp>
        <p:nvSpPr>
          <p:cNvPr id="3" name="Google Shape;239;p33">
            <a:extLst>
              <a:ext uri="{FF2B5EF4-FFF2-40B4-BE49-F238E27FC236}">
                <a16:creationId xmlns:a16="http://schemas.microsoft.com/office/drawing/2014/main" id="{AAB9DD6C-BF92-DCBD-A11C-88BA09230984}"/>
              </a:ext>
            </a:extLst>
          </p:cNvPr>
          <p:cNvSpPr txBox="1"/>
          <p:nvPr/>
        </p:nvSpPr>
        <p:spPr>
          <a:xfrm>
            <a:off x="445239" y="1259400"/>
            <a:ext cx="4620000" cy="221700"/>
          </a:xfrm>
          <a:prstGeom prst="rect">
            <a:avLst/>
          </a:prstGeom>
          <a:noFill/>
          <a:ln>
            <a:noFill/>
          </a:ln>
        </p:spPr>
        <p:txBody>
          <a:bodyPr spcFirstLastPara="1" wrap="square" lIns="0" tIns="6025" rIns="0" bIns="0" anchor="t" anchorCtr="0">
            <a:spAutoFit/>
          </a:bodyPr>
          <a:lstStyle/>
          <a:p>
            <a:pPr marL="457200" marR="0" lvl="0" indent="-317500" algn="l" rtl="0">
              <a:lnSpc>
                <a:spcPct val="116599"/>
              </a:lnSpc>
              <a:spcBef>
                <a:spcPts val="0"/>
              </a:spcBef>
              <a:spcAft>
                <a:spcPts val="0"/>
              </a:spcAft>
              <a:buSzPts val="1400"/>
              <a:buChar char="●"/>
            </a:pPr>
            <a:r>
              <a:rPr lang="en" dirty="0">
                <a:solidFill>
                  <a:srgbClr val="344767"/>
                </a:solidFill>
                <a:latin typeface="Trebuchet MS"/>
                <a:ea typeface="Trebuchet MS"/>
                <a:cs typeface="Trebuchet MS"/>
                <a:sym typeface="Trebuchet MS"/>
              </a:rPr>
              <a:t>HTML table is created using the (</a:t>
            </a:r>
            <a:r>
              <a:rPr lang="en" sz="1200" dirty="0">
                <a:solidFill>
                  <a:srgbClr val="37474F"/>
                </a:solidFill>
                <a:latin typeface="Roboto Mono"/>
                <a:ea typeface="Roboto Mono"/>
                <a:cs typeface="Roboto Mono"/>
                <a:sym typeface="Roboto Mono"/>
              </a:rPr>
              <a:t>&lt;</a:t>
            </a:r>
            <a:r>
              <a:rPr lang="en" sz="1200" dirty="0">
                <a:solidFill>
                  <a:srgbClr val="3F51B5"/>
                </a:solidFill>
                <a:latin typeface="Roboto Mono"/>
                <a:ea typeface="Roboto Mono"/>
                <a:cs typeface="Roboto Mono"/>
                <a:sym typeface="Roboto Mono"/>
              </a:rPr>
              <a:t>table</a:t>
            </a:r>
            <a:r>
              <a:rPr lang="en" sz="1200" dirty="0">
                <a:solidFill>
                  <a:srgbClr val="37474F"/>
                </a:solidFill>
                <a:latin typeface="Roboto Mono"/>
                <a:ea typeface="Roboto Mono"/>
                <a:cs typeface="Roboto Mono"/>
                <a:sym typeface="Roboto Mono"/>
              </a:rPr>
              <a:t>&gt;</a:t>
            </a:r>
            <a:r>
              <a:rPr lang="en" dirty="0">
                <a:solidFill>
                  <a:srgbClr val="344767"/>
                </a:solidFill>
                <a:latin typeface="Trebuchet MS"/>
                <a:ea typeface="Trebuchet MS"/>
                <a:cs typeface="Trebuchet MS"/>
                <a:sym typeface="Trebuchet MS"/>
              </a:rPr>
              <a:t>) element.</a:t>
            </a:r>
            <a:endParaRPr sz="1400" b="0" i="0" u="none" strike="noStrike" cap="none" dirty="0">
              <a:solidFill>
                <a:srgbClr val="67748E"/>
              </a:solidFill>
              <a:latin typeface="Trebuchet MS"/>
              <a:ea typeface="Trebuchet MS"/>
              <a:cs typeface="Trebuchet MS"/>
              <a:sym typeface="Trebuchet MS"/>
            </a:endParaRPr>
          </a:p>
        </p:txBody>
      </p:sp>
      <p:sp>
        <p:nvSpPr>
          <p:cNvPr id="4" name="Google Shape;241;p33">
            <a:extLst>
              <a:ext uri="{FF2B5EF4-FFF2-40B4-BE49-F238E27FC236}">
                <a16:creationId xmlns:a16="http://schemas.microsoft.com/office/drawing/2014/main" id="{7E5705A7-D9D3-E6F3-9AF5-108FFD15A914}"/>
              </a:ext>
            </a:extLst>
          </p:cNvPr>
          <p:cNvSpPr txBox="1"/>
          <p:nvPr/>
        </p:nvSpPr>
        <p:spPr>
          <a:xfrm>
            <a:off x="445239" y="1633500"/>
            <a:ext cx="4620000" cy="472800"/>
          </a:xfrm>
          <a:prstGeom prst="rect">
            <a:avLst/>
          </a:prstGeom>
          <a:noFill/>
          <a:ln>
            <a:noFill/>
          </a:ln>
        </p:spPr>
        <p:txBody>
          <a:bodyPr spcFirstLastPara="1" wrap="square" lIns="0" tIns="6025" rIns="0" bIns="0" anchor="t" anchorCtr="0">
            <a:spAutoFit/>
          </a:bodyPr>
          <a:lstStyle/>
          <a:p>
            <a:pPr marL="457200" marR="0" lvl="0" indent="-317500" algn="l" rtl="0">
              <a:lnSpc>
                <a:spcPct val="116599"/>
              </a:lnSpc>
              <a:spcBef>
                <a:spcPts val="0"/>
              </a:spcBef>
              <a:spcAft>
                <a:spcPts val="0"/>
              </a:spcAft>
              <a:buSzPts val="1400"/>
              <a:buChar char="●"/>
            </a:pPr>
            <a:r>
              <a:rPr lang="en">
                <a:solidFill>
                  <a:srgbClr val="344767"/>
                </a:solidFill>
                <a:latin typeface="Trebuchet MS"/>
                <a:ea typeface="Trebuchet MS"/>
                <a:cs typeface="Trebuchet MS"/>
                <a:sym typeface="Trebuchet MS"/>
              </a:rPr>
              <a:t>The table is divided into rows using the (</a:t>
            </a: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tr</a:t>
            </a:r>
            <a:r>
              <a:rPr lang="en" sz="1200">
                <a:solidFill>
                  <a:srgbClr val="37474F"/>
                </a:solidFill>
                <a:latin typeface="Roboto Mono"/>
                <a:ea typeface="Roboto Mono"/>
                <a:cs typeface="Roboto Mono"/>
                <a:sym typeface="Roboto Mono"/>
              </a:rPr>
              <a:t>&gt;</a:t>
            </a:r>
            <a:r>
              <a:rPr lang="en">
                <a:solidFill>
                  <a:srgbClr val="344767"/>
                </a:solidFill>
                <a:latin typeface="Trebuchet MS"/>
                <a:ea typeface="Trebuchet MS"/>
                <a:cs typeface="Trebuchet MS"/>
                <a:sym typeface="Trebuchet MS"/>
              </a:rPr>
              <a:t>) (table row) element.</a:t>
            </a:r>
            <a:endParaRPr sz="1400" b="0" i="0" u="none" strike="noStrike" cap="none">
              <a:solidFill>
                <a:srgbClr val="67748E"/>
              </a:solidFill>
              <a:latin typeface="Trebuchet MS"/>
              <a:ea typeface="Trebuchet MS"/>
              <a:cs typeface="Trebuchet MS"/>
              <a:sym typeface="Trebuchet MS"/>
            </a:endParaRPr>
          </a:p>
        </p:txBody>
      </p:sp>
      <p:sp>
        <p:nvSpPr>
          <p:cNvPr id="5" name="Google Shape;242;p33">
            <a:extLst>
              <a:ext uri="{FF2B5EF4-FFF2-40B4-BE49-F238E27FC236}">
                <a16:creationId xmlns:a16="http://schemas.microsoft.com/office/drawing/2014/main" id="{21F8A274-7803-622E-6EC1-704560A127F4}"/>
              </a:ext>
            </a:extLst>
          </p:cNvPr>
          <p:cNvSpPr txBox="1"/>
          <p:nvPr/>
        </p:nvSpPr>
        <p:spPr>
          <a:xfrm>
            <a:off x="445239" y="2258700"/>
            <a:ext cx="4620000" cy="472800"/>
          </a:xfrm>
          <a:prstGeom prst="rect">
            <a:avLst/>
          </a:prstGeom>
          <a:noFill/>
          <a:ln>
            <a:noFill/>
          </a:ln>
        </p:spPr>
        <p:txBody>
          <a:bodyPr spcFirstLastPara="1" wrap="square" lIns="0" tIns="6025" rIns="0" bIns="0" anchor="t" anchorCtr="0">
            <a:spAutoFit/>
          </a:bodyPr>
          <a:lstStyle/>
          <a:p>
            <a:pPr marL="457200" marR="0" lvl="0" indent="-317500" algn="l" rtl="0">
              <a:lnSpc>
                <a:spcPct val="116599"/>
              </a:lnSpc>
              <a:spcBef>
                <a:spcPts val="0"/>
              </a:spcBef>
              <a:spcAft>
                <a:spcPts val="0"/>
              </a:spcAft>
              <a:buSzPts val="1400"/>
              <a:buChar char="●"/>
            </a:pPr>
            <a:r>
              <a:rPr lang="en" dirty="0">
                <a:solidFill>
                  <a:srgbClr val="344767"/>
                </a:solidFill>
                <a:latin typeface="Trebuchet MS"/>
                <a:ea typeface="Trebuchet MS"/>
                <a:cs typeface="Trebuchet MS"/>
                <a:sym typeface="Trebuchet MS"/>
              </a:rPr>
              <a:t>Within each row, data is organized into cells using the (</a:t>
            </a:r>
            <a:r>
              <a:rPr lang="en" sz="1200" dirty="0">
                <a:solidFill>
                  <a:srgbClr val="37474F"/>
                </a:solidFill>
                <a:latin typeface="Roboto Mono"/>
                <a:ea typeface="Roboto Mono"/>
                <a:cs typeface="Roboto Mono"/>
                <a:sym typeface="Roboto Mono"/>
              </a:rPr>
              <a:t>&lt;</a:t>
            </a:r>
            <a:r>
              <a:rPr lang="en" sz="1200" dirty="0">
                <a:solidFill>
                  <a:srgbClr val="3F51B5"/>
                </a:solidFill>
                <a:latin typeface="Roboto Mono"/>
                <a:ea typeface="Roboto Mono"/>
                <a:cs typeface="Roboto Mono"/>
                <a:sym typeface="Roboto Mono"/>
              </a:rPr>
              <a:t>td</a:t>
            </a:r>
            <a:r>
              <a:rPr lang="en" sz="1200" dirty="0">
                <a:solidFill>
                  <a:srgbClr val="37474F"/>
                </a:solidFill>
                <a:latin typeface="Roboto Mono"/>
                <a:ea typeface="Roboto Mono"/>
                <a:cs typeface="Roboto Mono"/>
                <a:sym typeface="Roboto Mono"/>
              </a:rPr>
              <a:t>&gt;</a:t>
            </a:r>
            <a:r>
              <a:rPr lang="en" dirty="0">
                <a:solidFill>
                  <a:srgbClr val="344767"/>
                </a:solidFill>
                <a:latin typeface="Trebuchet MS"/>
                <a:ea typeface="Trebuchet MS"/>
                <a:cs typeface="Trebuchet MS"/>
                <a:sym typeface="Trebuchet MS"/>
              </a:rPr>
              <a:t>) (table data) element.</a:t>
            </a:r>
            <a:endParaRPr sz="1400" b="0" i="0" u="none" strike="noStrike" cap="none" dirty="0">
              <a:solidFill>
                <a:srgbClr val="67748E"/>
              </a:solidFill>
              <a:latin typeface="Trebuchet MS"/>
              <a:ea typeface="Trebuchet MS"/>
              <a:cs typeface="Trebuchet MS"/>
              <a:sym typeface="Trebuchet MS"/>
            </a:endParaRPr>
          </a:p>
        </p:txBody>
      </p:sp>
      <p:sp>
        <p:nvSpPr>
          <p:cNvPr id="6" name="Google Shape;243;p33">
            <a:extLst>
              <a:ext uri="{FF2B5EF4-FFF2-40B4-BE49-F238E27FC236}">
                <a16:creationId xmlns:a16="http://schemas.microsoft.com/office/drawing/2014/main" id="{8BD0606A-0DCE-468F-AB57-17723E38E65F}"/>
              </a:ext>
            </a:extLst>
          </p:cNvPr>
          <p:cNvSpPr txBox="1"/>
          <p:nvPr/>
        </p:nvSpPr>
        <p:spPr>
          <a:xfrm>
            <a:off x="445239" y="2883900"/>
            <a:ext cx="4620000" cy="472800"/>
          </a:xfrm>
          <a:prstGeom prst="rect">
            <a:avLst/>
          </a:prstGeom>
          <a:noFill/>
          <a:ln>
            <a:noFill/>
          </a:ln>
        </p:spPr>
        <p:txBody>
          <a:bodyPr spcFirstLastPara="1" wrap="square" lIns="0" tIns="6025" rIns="0" bIns="0" anchor="t" anchorCtr="0">
            <a:spAutoFit/>
          </a:bodyPr>
          <a:lstStyle/>
          <a:p>
            <a:pPr marL="457200" marR="0" lvl="0" indent="-317500" algn="l" rtl="0">
              <a:lnSpc>
                <a:spcPct val="116599"/>
              </a:lnSpc>
              <a:spcBef>
                <a:spcPts val="0"/>
              </a:spcBef>
              <a:spcAft>
                <a:spcPts val="0"/>
              </a:spcAft>
              <a:buSzPts val="1400"/>
              <a:buChar char="●"/>
            </a:pPr>
            <a:r>
              <a:rPr lang="en" dirty="0">
                <a:solidFill>
                  <a:srgbClr val="344767"/>
                </a:solidFill>
                <a:latin typeface="Trebuchet MS"/>
                <a:ea typeface="Trebuchet MS"/>
                <a:cs typeface="Trebuchet MS"/>
                <a:sym typeface="Trebuchet MS"/>
              </a:rPr>
              <a:t>Headers can be defined using the (</a:t>
            </a:r>
            <a:r>
              <a:rPr lang="en" sz="1200" dirty="0">
                <a:solidFill>
                  <a:srgbClr val="37474F"/>
                </a:solidFill>
                <a:latin typeface="Roboto Mono"/>
                <a:ea typeface="Roboto Mono"/>
                <a:cs typeface="Roboto Mono"/>
                <a:sym typeface="Roboto Mono"/>
              </a:rPr>
              <a:t>&lt;</a:t>
            </a:r>
            <a:r>
              <a:rPr lang="en" sz="1200" dirty="0">
                <a:solidFill>
                  <a:srgbClr val="3F51B5"/>
                </a:solidFill>
                <a:latin typeface="Roboto Mono"/>
                <a:ea typeface="Roboto Mono"/>
                <a:cs typeface="Roboto Mono"/>
                <a:sym typeface="Roboto Mono"/>
              </a:rPr>
              <a:t>th</a:t>
            </a:r>
            <a:r>
              <a:rPr lang="en" sz="1200" dirty="0">
                <a:solidFill>
                  <a:srgbClr val="37474F"/>
                </a:solidFill>
                <a:latin typeface="Roboto Mono"/>
                <a:ea typeface="Roboto Mono"/>
                <a:cs typeface="Roboto Mono"/>
                <a:sym typeface="Roboto Mono"/>
              </a:rPr>
              <a:t>&gt;</a:t>
            </a:r>
            <a:r>
              <a:rPr lang="en" dirty="0">
                <a:solidFill>
                  <a:srgbClr val="344767"/>
                </a:solidFill>
                <a:latin typeface="Trebuchet MS"/>
                <a:ea typeface="Trebuchet MS"/>
                <a:cs typeface="Trebuchet MS"/>
                <a:sym typeface="Trebuchet MS"/>
              </a:rPr>
              <a:t>) (table header) element within the (</a:t>
            </a:r>
            <a:r>
              <a:rPr lang="en" sz="1200" dirty="0">
                <a:solidFill>
                  <a:srgbClr val="37474F"/>
                </a:solidFill>
                <a:latin typeface="Roboto Mono"/>
                <a:ea typeface="Roboto Mono"/>
                <a:cs typeface="Roboto Mono"/>
                <a:sym typeface="Roboto Mono"/>
              </a:rPr>
              <a:t>&lt;</a:t>
            </a:r>
            <a:r>
              <a:rPr lang="en" sz="1200" dirty="0">
                <a:solidFill>
                  <a:srgbClr val="3F51B5"/>
                </a:solidFill>
                <a:latin typeface="Roboto Mono"/>
                <a:ea typeface="Roboto Mono"/>
                <a:cs typeface="Roboto Mono"/>
                <a:sym typeface="Roboto Mono"/>
              </a:rPr>
              <a:t>tr</a:t>
            </a:r>
            <a:r>
              <a:rPr lang="en" sz="1200" dirty="0">
                <a:solidFill>
                  <a:srgbClr val="37474F"/>
                </a:solidFill>
                <a:latin typeface="Roboto Mono"/>
                <a:ea typeface="Roboto Mono"/>
                <a:cs typeface="Roboto Mono"/>
                <a:sym typeface="Roboto Mono"/>
              </a:rPr>
              <a:t>&gt;</a:t>
            </a:r>
            <a:r>
              <a:rPr lang="en" dirty="0">
                <a:solidFill>
                  <a:srgbClr val="344767"/>
                </a:solidFill>
                <a:latin typeface="Trebuchet MS"/>
                <a:ea typeface="Trebuchet MS"/>
                <a:cs typeface="Trebuchet MS"/>
                <a:sym typeface="Trebuchet MS"/>
              </a:rPr>
              <a:t>) element.</a:t>
            </a:r>
            <a:endParaRPr sz="1400" b="0" i="0" u="none" strike="noStrike" cap="none" dirty="0">
              <a:solidFill>
                <a:srgbClr val="67748E"/>
              </a:solidFill>
              <a:latin typeface="Trebuchet MS"/>
              <a:ea typeface="Trebuchet MS"/>
              <a:cs typeface="Trebuchet MS"/>
              <a:sym typeface="Trebuchet MS"/>
            </a:endParaRPr>
          </a:p>
        </p:txBody>
      </p:sp>
      <p:sp>
        <p:nvSpPr>
          <p:cNvPr id="7" name="Google Shape;244;p33">
            <a:extLst>
              <a:ext uri="{FF2B5EF4-FFF2-40B4-BE49-F238E27FC236}">
                <a16:creationId xmlns:a16="http://schemas.microsoft.com/office/drawing/2014/main" id="{257E86EF-4FAD-0425-BB38-5F8853854EBF}"/>
              </a:ext>
            </a:extLst>
          </p:cNvPr>
          <p:cNvSpPr txBox="1"/>
          <p:nvPr/>
        </p:nvSpPr>
        <p:spPr>
          <a:xfrm>
            <a:off x="445239" y="3509100"/>
            <a:ext cx="4620000" cy="472800"/>
          </a:xfrm>
          <a:prstGeom prst="rect">
            <a:avLst/>
          </a:prstGeom>
          <a:noFill/>
          <a:ln>
            <a:noFill/>
          </a:ln>
        </p:spPr>
        <p:txBody>
          <a:bodyPr spcFirstLastPara="1" wrap="square" lIns="0" tIns="6025" rIns="0" bIns="0" anchor="t" anchorCtr="0">
            <a:spAutoFit/>
          </a:bodyPr>
          <a:lstStyle/>
          <a:p>
            <a:pPr marL="457200" marR="0" lvl="0" indent="-317500" algn="l" rtl="0">
              <a:lnSpc>
                <a:spcPct val="116599"/>
              </a:lnSpc>
              <a:spcBef>
                <a:spcPts val="0"/>
              </a:spcBef>
              <a:spcAft>
                <a:spcPts val="0"/>
              </a:spcAft>
              <a:buSzPts val="1400"/>
              <a:buChar char="●"/>
            </a:pPr>
            <a:r>
              <a:rPr lang="en" dirty="0">
                <a:solidFill>
                  <a:srgbClr val="344767"/>
                </a:solidFill>
                <a:latin typeface="Trebuchet MS"/>
                <a:ea typeface="Trebuchet MS"/>
                <a:cs typeface="Trebuchet MS"/>
                <a:sym typeface="Trebuchet MS"/>
              </a:rPr>
              <a:t>The (</a:t>
            </a:r>
            <a:r>
              <a:rPr lang="en" sz="1200" dirty="0">
                <a:solidFill>
                  <a:srgbClr val="37474F"/>
                </a:solidFill>
                <a:latin typeface="Roboto Mono"/>
                <a:ea typeface="Roboto Mono"/>
                <a:cs typeface="Roboto Mono"/>
                <a:sym typeface="Roboto Mono"/>
              </a:rPr>
              <a:t>&lt;</a:t>
            </a:r>
            <a:r>
              <a:rPr lang="en" sz="1200" dirty="0">
                <a:solidFill>
                  <a:srgbClr val="3F51B5"/>
                </a:solidFill>
                <a:latin typeface="Roboto Mono"/>
                <a:ea typeface="Roboto Mono"/>
                <a:cs typeface="Roboto Mono"/>
                <a:sym typeface="Roboto Mono"/>
              </a:rPr>
              <a:t>th</a:t>
            </a:r>
            <a:r>
              <a:rPr lang="en" sz="1200" dirty="0">
                <a:solidFill>
                  <a:srgbClr val="37474F"/>
                </a:solidFill>
                <a:latin typeface="Roboto Mono"/>
                <a:ea typeface="Roboto Mono"/>
                <a:cs typeface="Roboto Mono"/>
                <a:sym typeface="Roboto Mono"/>
              </a:rPr>
              <a:t>&gt;</a:t>
            </a:r>
            <a:r>
              <a:rPr lang="en" dirty="0">
                <a:solidFill>
                  <a:srgbClr val="344767"/>
                </a:solidFill>
                <a:latin typeface="Trebuchet MS"/>
                <a:ea typeface="Trebuchet MS"/>
                <a:cs typeface="Trebuchet MS"/>
                <a:sym typeface="Trebuchet MS"/>
              </a:rPr>
              <a:t>) element is used to label the columns or rows of the table.</a:t>
            </a:r>
            <a:endParaRPr sz="1400" b="0" i="0" u="none" strike="noStrike" cap="none" dirty="0">
              <a:solidFill>
                <a:srgbClr val="67748E"/>
              </a:solidFill>
              <a:latin typeface="Trebuchet MS"/>
              <a:ea typeface="Trebuchet MS"/>
              <a:cs typeface="Trebuchet MS"/>
              <a:sym typeface="Trebuchet MS"/>
            </a:endParaRPr>
          </a:p>
        </p:txBody>
      </p:sp>
      <p:pic>
        <p:nvPicPr>
          <p:cNvPr id="8" name="Google Shape;245;p33">
            <a:extLst>
              <a:ext uri="{FF2B5EF4-FFF2-40B4-BE49-F238E27FC236}">
                <a16:creationId xmlns:a16="http://schemas.microsoft.com/office/drawing/2014/main" id="{9033E024-BD7C-865B-6EB0-3CB46BA8FF67}"/>
              </a:ext>
            </a:extLst>
          </p:cNvPr>
          <p:cNvPicPr preferRelativeResize="0"/>
          <p:nvPr/>
        </p:nvPicPr>
        <p:blipFill rotWithShape="1">
          <a:blip r:embed="rId4">
            <a:alphaModFix/>
          </a:blip>
          <a:srcRect t="2712" b="8351"/>
          <a:stretch/>
        </p:blipFill>
        <p:spPr>
          <a:xfrm>
            <a:off x="5390068" y="1259400"/>
            <a:ext cx="3637425" cy="1703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41"/>
        <p:cNvGrpSpPr/>
        <p:nvPr/>
      </p:nvGrpSpPr>
      <p:grpSpPr>
        <a:xfrm>
          <a:off x="0" y="0"/>
          <a:ext cx="0" cy="0"/>
          <a:chOff x="0" y="0"/>
          <a:chExt cx="0" cy="0"/>
        </a:xfrm>
      </p:grpSpPr>
      <p:pic>
        <p:nvPicPr>
          <p:cNvPr id="242" name="Google Shape;242;g26585e5a41e_0_321"/>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43" name="Google Shape;243;g26585e5a41e_0_321"/>
          <p:cNvSpPr/>
          <p:nvPr/>
        </p:nvSpPr>
        <p:spPr>
          <a:xfrm>
            <a:off x="6118325" y="1259500"/>
            <a:ext cx="44607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4" name="Google Shape;244;g26585e5a41e_0_321"/>
          <p:cNvSpPr/>
          <p:nvPr/>
        </p:nvSpPr>
        <p:spPr>
          <a:xfrm>
            <a:off x="5297525" y="3825500"/>
            <a:ext cx="3012300" cy="14436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5" name="Google Shape;245;g26585e5a41e_0_321"/>
          <p:cNvSpPr/>
          <p:nvPr/>
        </p:nvSpPr>
        <p:spPr>
          <a:xfrm>
            <a:off x="6118325" y="3371000"/>
            <a:ext cx="1321500" cy="9171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5" name="Google Shape;185;g26585e5a41e_0_306"/>
          <p:cNvSpPr txBox="1"/>
          <p:nvPr/>
        </p:nvSpPr>
        <p:spPr>
          <a:xfrm>
            <a:off x="445239" y="206514"/>
            <a:ext cx="5383187" cy="5661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US" sz="3000" b="1" dirty="0">
                <a:solidFill>
                  <a:srgbClr val="48A8C4"/>
                </a:solidFill>
                <a:latin typeface="Plus Jakarta Sans"/>
                <a:ea typeface="Plus Jakarta Sans"/>
                <a:cs typeface="Plus Jakarta Sans"/>
                <a:sym typeface="Plus Jakarta Sans"/>
              </a:rPr>
              <a:t>Table Attributes</a:t>
            </a:r>
            <a:endParaRPr sz="3000" b="1" dirty="0">
              <a:solidFill>
                <a:srgbClr val="48A8C4"/>
              </a:solidFill>
              <a:latin typeface="Plus Jakarta Sans"/>
              <a:ea typeface="Plus Jakarta Sans"/>
              <a:cs typeface="Plus Jakarta Sans"/>
              <a:sym typeface="Plus Jakarta Sans"/>
            </a:endParaRPr>
          </a:p>
        </p:txBody>
      </p:sp>
      <p:sp>
        <p:nvSpPr>
          <p:cNvPr id="2" name="Google Shape;255;p34">
            <a:extLst>
              <a:ext uri="{FF2B5EF4-FFF2-40B4-BE49-F238E27FC236}">
                <a16:creationId xmlns:a16="http://schemas.microsoft.com/office/drawing/2014/main" id="{06A4B90F-F443-6453-70D5-12B790B7D2DC}"/>
              </a:ext>
            </a:extLst>
          </p:cNvPr>
          <p:cNvSpPr txBox="1"/>
          <p:nvPr/>
        </p:nvSpPr>
        <p:spPr>
          <a:xfrm>
            <a:off x="571963" y="1471988"/>
            <a:ext cx="8199300" cy="2623800"/>
          </a:xfrm>
          <a:prstGeom prst="rect">
            <a:avLst/>
          </a:prstGeom>
          <a:noFill/>
          <a:ln>
            <a:noFill/>
          </a:ln>
        </p:spPr>
        <p:txBody>
          <a:bodyPr spcFirstLastPara="1" wrap="square" lIns="0" tIns="6025" rIns="0" bIns="0" anchor="t" anchorCtr="0">
            <a:normAutofit fontScale="92500" lnSpcReduction="10000"/>
          </a:bodyPr>
          <a:lstStyle/>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border</a:t>
            </a:r>
            <a:r>
              <a:rPr lang="en" sz="1100" dirty="0">
                <a:solidFill>
                  <a:srgbClr val="344767"/>
                </a:solidFill>
                <a:latin typeface="Trebuchet MS"/>
                <a:ea typeface="Trebuchet MS"/>
                <a:cs typeface="Trebuchet MS"/>
                <a:sym typeface="Trebuchet MS"/>
              </a:rPr>
              <a:t>: Specifies the width of the border around the table and its cells.</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align</a:t>
            </a:r>
            <a:r>
              <a:rPr lang="en" sz="1100" dirty="0">
                <a:solidFill>
                  <a:srgbClr val="344767"/>
                </a:solidFill>
                <a:latin typeface="Trebuchet MS"/>
                <a:ea typeface="Trebuchet MS"/>
                <a:cs typeface="Trebuchet MS"/>
                <a:sym typeface="Trebuchet MS"/>
              </a:rPr>
              <a:t>: Specifies the horizontal alignment of the table.</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width</a:t>
            </a:r>
            <a:r>
              <a:rPr lang="en" sz="1100" dirty="0">
                <a:solidFill>
                  <a:srgbClr val="344767"/>
                </a:solidFill>
                <a:latin typeface="Trebuchet MS"/>
                <a:ea typeface="Trebuchet MS"/>
                <a:cs typeface="Trebuchet MS"/>
                <a:sym typeface="Trebuchet MS"/>
              </a:rPr>
              <a:t>: Sets the width of the table.</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cellpadding</a:t>
            </a:r>
            <a:r>
              <a:rPr lang="en" sz="1100" dirty="0">
                <a:solidFill>
                  <a:srgbClr val="344767"/>
                </a:solidFill>
                <a:latin typeface="Trebuchet MS"/>
                <a:ea typeface="Trebuchet MS"/>
                <a:cs typeface="Trebuchet MS"/>
                <a:sym typeface="Trebuchet MS"/>
              </a:rPr>
              <a:t>: Controls the space between the content of a cell and its border.</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cellspacing</a:t>
            </a:r>
            <a:r>
              <a:rPr lang="en" sz="1100" dirty="0">
                <a:solidFill>
                  <a:srgbClr val="344767"/>
                </a:solidFill>
                <a:latin typeface="Trebuchet MS"/>
                <a:ea typeface="Trebuchet MS"/>
                <a:cs typeface="Trebuchet MS"/>
                <a:sym typeface="Trebuchet MS"/>
              </a:rPr>
              <a:t>: Controls the space between cells.</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bgcolor</a:t>
            </a:r>
            <a:r>
              <a:rPr lang="en" sz="1100" dirty="0">
                <a:solidFill>
                  <a:srgbClr val="344767"/>
                </a:solidFill>
                <a:latin typeface="Trebuchet MS"/>
                <a:ea typeface="Trebuchet MS"/>
                <a:cs typeface="Trebuchet MS"/>
                <a:sym typeface="Trebuchet MS"/>
              </a:rPr>
              <a:t>: Sets the background color of a table cell.</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colspan</a:t>
            </a:r>
            <a:r>
              <a:rPr lang="en" sz="1100" dirty="0">
                <a:solidFill>
                  <a:srgbClr val="344767"/>
                </a:solidFill>
                <a:latin typeface="Trebuchet MS"/>
                <a:ea typeface="Trebuchet MS"/>
                <a:cs typeface="Trebuchet MS"/>
                <a:sym typeface="Trebuchet MS"/>
              </a:rPr>
              <a:t>: Defines the number of columns a cell should span.</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rowspan</a:t>
            </a:r>
            <a:r>
              <a:rPr lang="en" sz="1100" dirty="0">
                <a:solidFill>
                  <a:srgbClr val="344767"/>
                </a:solidFill>
                <a:latin typeface="Trebuchet MS"/>
                <a:ea typeface="Trebuchet MS"/>
                <a:cs typeface="Trebuchet MS"/>
                <a:sym typeface="Trebuchet MS"/>
              </a:rPr>
              <a:t>: Defines the number of rows a cell should span.</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bordercolor</a:t>
            </a:r>
            <a:r>
              <a:rPr lang="en" sz="1100" dirty="0">
                <a:solidFill>
                  <a:srgbClr val="344767"/>
                </a:solidFill>
                <a:latin typeface="Trebuchet MS"/>
                <a:ea typeface="Trebuchet MS"/>
                <a:cs typeface="Trebuchet MS"/>
                <a:sym typeface="Trebuchet MS"/>
              </a:rPr>
              <a:t>: Sets the color of the table border.</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summary</a:t>
            </a:r>
            <a:r>
              <a:rPr lang="en" sz="1100" dirty="0">
                <a:solidFill>
                  <a:srgbClr val="344767"/>
                </a:solidFill>
                <a:latin typeface="Trebuchet MS"/>
                <a:ea typeface="Trebuchet MS"/>
                <a:cs typeface="Trebuchet MS"/>
                <a:sym typeface="Trebuchet MS"/>
              </a:rPr>
              <a:t>: Provides a summary or description of the table's content.</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caption</a:t>
            </a:r>
            <a:r>
              <a:rPr lang="en" sz="1100" dirty="0">
                <a:solidFill>
                  <a:srgbClr val="344767"/>
                </a:solidFill>
                <a:latin typeface="Trebuchet MS"/>
                <a:ea typeface="Trebuchet MS"/>
                <a:cs typeface="Trebuchet MS"/>
                <a:sym typeface="Trebuchet MS"/>
              </a:rPr>
              <a:t>: Adds a caption to the table, providing a title or description.</a:t>
            </a:r>
            <a:endParaRPr sz="1100" dirty="0">
              <a:solidFill>
                <a:srgbClr val="344767"/>
              </a:solidFill>
              <a:latin typeface="Trebuchet MS"/>
              <a:ea typeface="Trebuchet MS"/>
              <a:cs typeface="Trebuchet MS"/>
              <a:sym typeface="Trebuchet MS"/>
            </a:endParaRPr>
          </a:p>
          <a:p>
            <a:pPr marL="457200" lvl="0" indent="-298450" algn="l" rtl="0">
              <a:lnSpc>
                <a:spcPct val="150000"/>
              </a:lnSpc>
              <a:spcBef>
                <a:spcPts val="0"/>
              </a:spcBef>
              <a:spcAft>
                <a:spcPts val="0"/>
              </a:spcAft>
              <a:buClr>
                <a:srgbClr val="344767"/>
              </a:buClr>
              <a:buSzPts val="1100"/>
              <a:buFont typeface="Trebuchet MS"/>
              <a:buAutoNum type="arabicPeriod"/>
            </a:pPr>
            <a:r>
              <a:rPr lang="en" sz="1050" dirty="0">
                <a:solidFill>
                  <a:srgbClr val="37474F"/>
                </a:solidFill>
                <a:latin typeface="Roboto Mono"/>
                <a:ea typeface="Roboto Mono"/>
                <a:cs typeface="Roboto Mono"/>
                <a:sym typeface="Roboto Mono"/>
              </a:rPr>
              <a:t>border-collapse</a:t>
            </a:r>
            <a:r>
              <a:rPr lang="en" sz="1100" dirty="0">
                <a:solidFill>
                  <a:srgbClr val="344767"/>
                </a:solidFill>
                <a:latin typeface="Trebuchet MS"/>
                <a:ea typeface="Trebuchet MS"/>
                <a:cs typeface="Trebuchet MS"/>
                <a:sym typeface="Trebuchet MS"/>
              </a:rPr>
              <a:t>: Specifies the border-collapse behavior.</a:t>
            </a:r>
            <a:endParaRPr sz="1100" dirty="0">
              <a:solidFill>
                <a:srgbClr val="344767"/>
              </a:solidFill>
              <a:latin typeface="Trebuchet MS"/>
              <a:ea typeface="Trebuchet MS"/>
              <a:cs typeface="Trebuchet MS"/>
              <a:sym typeface="Trebuchet MS"/>
            </a:endParaRPr>
          </a:p>
        </p:txBody>
      </p:sp>
      <p:sp>
        <p:nvSpPr>
          <p:cNvPr id="9" name="Google Shape;256;p34">
            <a:extLst>
              <a:ext uri="{FF2B5EF4-FFF2-40B4-BE49-F238E27FC236}">
                <a16:creationId xmlns:a16="http://schemas.microsoft.com/office/drawing/2014/main" id="{A57321D2-D0E6-DBE6-1640-980845C60EC8}"/>
              </a:ext>
            </a:extLst>
          </p:cNvPr>
          <p:cNvSpPr txBox="1"/>
          <p:nvPr/>
        </p:nvSpPr>
        <p:spPr>
          <a:xfrm>
            <a:off x="571967" y="846788"/>
            <a:ext cx="8243400" cy="472800"/>
          </a:xfrm>
          <a:prstGeom prst="rect">
            <a:avLst/>
          </a:prstGeom>
          <a:noFill/>
          <a:ln>
            <a:noFill/>
          </a:ln>
        </p:spPr>
        <p:txBody>
          <a:bodyPr spcFirstLastPara="1" wrap="square" lIns="0" tIns="6025" rIns="0" bIns="0" anchor="t" anchorCtr="0">
            <a:spAutoFit/>
          </a:bodyPr>
          <a:lstStyle/>
          <a:p>
            <a:pPr marL="12700" marR="0" lvl="0" indent="0" algn="l" rtl="0">
              <a:lnSpc>
                <a:spcPct val="116599"/>
              </a:lnSpc>
              <a:spcBef>
                <a:spcPts val="0"/>
              </a:spcBef>
              <a:spcAft>
                <a:spcPts val="0"/>
              </a:spcAft>
              <a:buClr>
                <a:srgbClr val="000000"/>
              </a:buClr>
              <a:buSzPts val="1400"/>
              <a:buFont typeface="Arial"/>
              <a:buNone/>
            </a:pPr>
            <a:r>
              <a:rPr lang="en" dirty="0">
                <a:solidFill>
                  <a:srgbClr val="344767"/>
                </a:solidFill>
                <a:latin typeface="Trebuchet MS"/>
                <a:ea typeface="Trebuchet MS"/>
                <a:cs typeface="Trebuchet MS"/>
                <a:sym typeface="Trebuchet MS"/>
              </a:rPr>
              <a:t>These attributes can be applied to the (</a:t>
            </a:r>
            <a:r>
              <a:rPr lang="en" sz="1200" dirty="0">
                <a:solidFill>
                  <a:srgbClr val="37474F"/>
                </a:solidFill>
                <a:latin typeface="Roboto Mono"/>
                <a:ea typeface="Roboto Mono"/>
                <a:cs typeface="Roboto Mono"/>
                <a:sym typeface="Roboto Mono"/>
              </a:rPr>
              <a:t>&lt;</a:t>
            </a:r>
            <a:r>
              <a:rPr lang="en" sz="1200" dirty="0">
                <a:solidFill>
                  <a:srgbClr val="3F51B5"/>
                </a:solidFill>
                <a:latin typeface="Roboto Mono"/>
                <a:ea typeface="Roboto Mono"/>
                <a:cs typeface="Roboto Mono"/>
                <a:sym typeface="Roboto Mono"/>
              </a:rPr>
              <a:t>table</a:t>
            </a:r>
            <a:r>
              <a:rPr lang="en" sz="1200" dirty="0">
                <a:solidFill>
                  <a:srgbClr val="37474F"/>
                </a:solidFill>
                <a:latin typeface="Roboto Mono"/>
                <a:ea typeface="Roboto Mono"/>
                <a:cs typeface="Roboto Mono"/>
                <a:sym typeface="Roboto Mono"/>
              </a:rPr>
              <a:t>&gt;</a:t>
            </a:r>
            <a:r>
              <a:rPr lang="en" dirty="0">
                <a:solidFill>
                  <a:srgbClr val="344767"/>
                </a:solidFill>
                <a:latin typeface="Trebuchet MS"/>
                <a:ea typeface="Trebuchet MS"/>
                <a:cs typeface="Trebuchet MS"/>
                <a:sym typeface="Trebuchet MS"/>
              </a:rPr>
              <a:t>), (</a:t>
            </a:r>
            <a:r>
              <a:rPr lang="en" sz="1200" dirty="0">
                <a:solidFill>
                  <a:srgbClr val="37474F"/>
                </a:solidFill>
                <a:latin typeface="Roboto Mono"/>
                <a:ea typeface="Roboto Mono"/>
                <a:cs typeface="Roboto Mono"/>
                <a:sym typeface="Roboto Mono"/>
              </a:rPr>
              <a:t>&lt;</a:t>
            </a:r>
            <a:r>
              <a:rPr lang="en" sz="1200" dirty="0">
                <a:solidFill>
                  <a:srgbClr val="3F51B5"/>
                </a:solidFill>
                <a:latin typeface="Roboto Mono"/>
                <a:ea typeface="Roboto Mono"/>
                <a:cs typeface="Roboto Mono"/>
                <a:sym typeface="Roboto Mono"/>
              </a:rPr>
              <a:t>tr</a:t>
            </a:r>
            <a:r>
              <a:rPr lang="en" sz="1200" dirty="0">
                <a:solidFill>
                  <a:srgbClr val="37474F"/>
                </a:solidFill>
                <a:latin typeface="Roboto Mono"/>
                <a:ea typeface="Roboto Mono"/>
                <a:cs typeface="Roboto Mono"/>
                <a:sym typeface="Roboto Mono"/>
              </a:rPr>
              <a:t>&gt;</a:t>
            </a:r>
            <a:r>
              <a:rPr lang="en" dirty="0">
                <a:solidFill>
                  <a:srgbClr val="344767"/>
                </a:solidFill>
                <a:latin typeface="Trebuchet MS"/>
                <a:ea typeface="Trebuchet MS"/>
                <a:cs typeface="Trebuchet MS"/>
                <a:sym typeface="Trebuchet MS"/>
              </a:rPr>
              <a:t>), (</a:t>
            </a:r>
            <a:r>
              <a:rPr lang="en" sz="1200" dirty="0">
                <a:solidFill>
                  <a:srgbClr val="37474F"/>
                </a:solidFill>
                <a:latin typeface="Roboto Mono"/>
                <a:ea typeface="Roboto Mono"/>
                <a:cs typeface="Roboto Mono"/>
                <a:sym typeface="Roboto Mono"/>
              </a:rPr>
              <a:t>&lt;</a:t>
            </a:r>
            <a:r>
              <a:rPr lang="en" sz="1200" dirty="0">
                <a:solidFill>
                  <a:srgbClr val="3F51B5"/>
                </a:solidFill>
                <a:latin typeface="Roboto Mono"/>
                <a:ea typeface="Roboto Mono"/>
                <a:cs typeface="Roboto Mono"/>
                <a:sym typeface="Roboto Mono"/>
              </a:rPr>
              <a:t>th</a:t>
            </a:r>
            <a:r>
              <a:rPr lang="en" sz="1200" dirty="0">
                <a:solidFill>
                  <a:srgbClr val="37474F"/>
                </a:solidFill>
                <a:latin typeface="Roboto Mono"/>
                <a:ea typeface="Roboto Mono"/>
                <a:cs typeface="Roboto Mono"/>
                <a:sym typeface="Roboto Mono"/>
              </a:rPr>
              <a:t>&gt;</a:t>
            </a:r>
            <a:r>
              <a:rPr lang="en" dirty="0">
                <a:solidFill>
                  <a:srgbClr val="344767"/>
                </a:solidFill>
                <a:latin typeface="Trebuchet MS"/>
                <a:ea typeface="Trebuchet MS"/>
                <a:cs typeface="Trebuchet MS"/>
                <a:sym typeface="Trebuchet MS"/>
              </a:rPr>
              <a:t>), and (</a:t>
            </a:r>
            <a:r>
              <a:rPr lang="en" sz="1200" dirty="0">
                <a:solidFill>
                  <a:srgbClr val="37474F"/>
                </a:solidFill>
                <a:latin typeface="Roboto Mono"/>
                <a:ea typeface="Roboto Mono"/>
                <a:cs typeface="Roboto Mono"/>
                <a:sym typeface="Roboto Mono"/>
              </a:rPr>
              <a:t>&lt;</a:t>
            </a:r>
            <a:r>
              <a:rPr lang="en" sz="1200" dirty="0">
                <a:solidFill>
                  <a:srgbClr val="3F51B5"/>
                </a:solidFill>
                <a:latin typeface="Roboto Mono"/>
                <a:ea typeface="Roboto Mono"/>
                <a:cs typeface="Roboto Mono"/>
                <a:sym typeface="Roboto Mono"/>
              </a:rPr>
              <a:t>td</a:t>
            </a:r>
            <a:r>
              <a:rPr lang="en" sz="1200" dirty="0">
                <a:solidFill>
                  <a:srgbClr val="37474F"/>
                </a:solidFill>
                <a:latin typeface="Roboto Mono"/>
                <a:ea typeface="Roboto Mono"/>
                <a:cs typeface="Roboto Mono"/>
                <a:sym typeface="Roboto Mono"/>
              </a:rPr>
              <a:t>&gt;</a:t>
            </a:r>
            <a:r>
              <a:rPr lang="en" dirty="0">
                <a:solidFill>
                  <a:srgbClr val="344767"/>
                </a:solidFill>
                <a:latin typeface="Trebuchet MS"/>
                <a:ea typeface="Trebuchet MS"/>
                <a:cs typeface="Trebuchet MS"/>
                <a:sym typeface="Trebuchet MS"/>
              </a:rPr>
              <a:t>) elements to control the appearance and behavior of HTML tables.</a:t>
            </a:r>
            <a:endParaRPr sz="1400" b="0" i="0" u="none" strike="noStrike" cap="none" dirty="0">
              <a:solidFill>
                <a:srgbClr val="67748E"/>
              </a:solidFill>
              <a:latin typeface="Trebuchet MS"/>
              <a:ea typeface="Trebuchet MS"/>
              <a:cs typeface="Trebuchet MS"/>
              <a:sym typeface="Trebuchet MS"/>
            </a:endParaRPr>
          </a:p>
        </p:txBody>
      </p:sp>
    </p:spTree>
    <p:extLst>
      <p:ext uri="{BB962C8B-B14F-4D97-AF65-F5344CB8AC3E}">
        <p14:creationId xmlns:p14="http://schemas.microsoft.com/office/powerpoint/2010/main" val="139340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02"/>
        <p:cNvGrpSpPr/>
        <p:nvPr/>
      </p:nvGrpSpPr>
      <p:grpSpPr>
        <a:xfrm>
          <a:off x="0" y="0"/>
          <a:ext cx="0" cy="0"/>
          <a:chOff x="0" y="0"/>
          <a:chExt cx="0" cy="0"/>
        </a:xfrm>
      </p:grpSpPr>
      <p:sp>
        <p:nvSpPr>
          <p:cNvPr id="203" name="Google Shape;203;g26585e5a41e_0_43"/>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4" name="Google Shape;204;g26585e5a41e_0_43"/>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g26585e5a41e_0_43"/>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g26585e5a41e_0_43"/>
          <p:cNvSpPr txBox="1">
            <a:spLocks noGrp="1"/>
          </p:cNvSpPr>
          <p:nvPr>
            <p:ph type="ctrTitle"/>
          </p:nvPr>
        </p:nvSpPr>
        <p:spPr>
          <a:xfrm>
            <a:off x="4776450" y="2352200"/>
            <a:ext cx="4034400" cy="1357800"/>
          </a:xfrm>
          <a:prstGeom prst="rect">
            <a:avLst/>
          </a:prstGeom>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n-US" sz="4800" b="1" dirty="0">
                <a:solidFill>
                  <a:schemeClr val="lt1"/>
                </a:solidFill>
                <a:latin typeface="Plus Jakarta Sans"/>
                <a:ea typeface="Plus Jakarta Sans"/>
                <a:cs typeface="Plus Jakarta Sans"/>
                <a:sym typeface="Plus Jakarta Sans"/>
              </a:rPr>
              <a:t>Let’s Code</a:t>
            </a:r>
            <a:endParaRPr sz="4800" b="1" dirty="0">
              <a:solidFill>
                <a:schemeClr val="lt1"/>
              </a:solidFill>
              <a:latin typeface="Plus Jakarta Sans"/>
              <a:ea typeface="Plus Jakarta Sans"/>
              <a:cs typeface="Plus Jakarta Sans"/>
              <a:sym typeface="Plus Jakarta Sans"/>
            </a:endParaRPr>
          </a:p>
        </p:txBody>
      </p:sp>
      <p:pic>
        <p:nvPicPr>
          <p:cNvPr id="207" name="Google Shape;207;g26585e5a41e_0_43"/>
          <p:cNvPicPr preferRelativeResize="0"/>
          <p:nvPr/>
        </p:nvPicPr>
        <p:blipFill>
          <a:blip r:embed="rId3">
            <a:alphaModFix/>
          </a:blip>
          <a:stretch>
            <a:fillRect/>
          </a:stretch>
        </p:blipFill>
        <p:spPr>
          <a:xfrm>
            <a:off x="7625838" y="276722"/>
            <a:ext cx="1185011" cy="358738"/>
          </a:xfrm>
          <a:prstGeom prst="rect">
            <a:avLst/>
          </a:prstGeom>
          <a:noFill/>
          <a:ln>
            <a:noFill/>
          </a:ln>
        </p:spPr>
      </p:pic>
    </p:spTree>
    <p:extLst>
      <p:ext uri="{BB962C8B-B14F-4D97-AF65-F5344CB8AC3E}">
        <p14:creationId xmlns:p14="http://schemas.microsoft.com/office/powerpoint/2010/main" val="31740205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923</Words>
  <Application>Microsoft Office PowerPoint</Application>
  <PresentationFormat>Custom</PresentationFormat>
  <Paragraphs>78</Paragraphs>
  <Slides>22</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Trebuchet MS</vt:lpstr>
      <vt:lpstr>Arial</vt:lpstr>
      <vt:lpstr>Plus Jakarta Sans Medium</vt:lpstr>
      <vt:lpstr>Roboto Mono</vt:lpstr>
      <vt:lpstr>Plus Jakarta Sans</vt:lpstr>
      <vt:lpstr>Calibri</vt:lpstr>
      <vt:lpstr>Office Theme</vt:lpstr>
      <vt:lpstr>Simple Light</vt:lpstr>
      <vt:lpstr>HTML 2</vt:lpstr>
      <vt:lpstr>PowerPoint Presentation</vt:lpstr>
      <vt:lpstr>Outline</vt:lpstr>
      <vt:lpstr>PowerPoint Presentation</vt:lpstr>
      <vt:lpstr>Let’s Code</vt:lpstr>
      <vt:lpstr>PowerPoint Presentation</vt:lpstr>
      <vt:lpstr>PowerPoint Presentation</vt:lpstr>
      <vt:lpstr>PowerPoint Presentation</vt:lpstr>
      <vt:lpstr>Let’s Code</vt:lpstr>
      <vt:lpstr>PowerPoint Presentation</vt:lpstr>
      <vt:lpstr>Let’s Code</vt:lpstr>
      <vt:lpstr>Ice Breaking</vt:lpstr>
      <vt:lpstr>PowerPoint Presentation</vt:lpstr>
      <vt:lpstr>PowerPoint Presentation</vt:lpstr>
      <vt:lpstr>Let’s Code</vt:lpstr>
      <vt:lpstr>PowerPoint Presentation</vt:lpstr>
      <vt:lpstr>PowerPoint Presentation</vt:lpstr>
      <vt:lpstr>Let’s Code</vt:lpstr>
      <vt:lpstr>PowerPoint Presentation</vt:lpstr>
      <vt:lpstr>Let’s Code</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1</dc:title>
  <dc:creator>SINAR X</dc:creator>
  <cp:lastModifiedBy>Rizky Ramadhan</cp:lastModifiedBy>
  <cp:revision>16</cp:revision>
  <dcterms:created xsi:type="dcterms:W3CDTF">2021-01-14T04:03:51Z</dcterms:created>
  <dcterms:modified xsi:type="dcterms:W3CDTF">2024-03-16T15:40:03Z</dcterms:modified>
</cp:coreProperties>
</file>