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5075" cx="9145575"/>
  <p:notesSz cx="6858000" cy="9144000"/>
  <p:embeddedFontLst>
    <p:embeddedFont>
      <p:font typeface="Plus Jakarta Sans"/>
      <p:regular r:id="rId28"/>
      <p:bold r:id="rId29"/>
      <p:italic r:id="rId30"/>
      <p:boldItalic r:id="rId31"/>
    </p:embeddedFont>
    <p:embeddedFont>
      <p:font typeface="Plus Jakarta Sans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1">
          <p15:clr>
            <a:srgbClr val="000000"/>
          </p15:clr>
        </p15:guide>
        <p15:guide id="2" pos="2881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gYlZQH88FizuFLAlO4qLxvbGA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1" orient="horz"/>
        <p:guide pos="28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usJakartaSans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usJakarta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usJakartaSans-boldItalic.fntdata"/><Relationship Id="rId30" Type="http://schemas.openxmlformats.org/officeDocument/2006/relationships/font" Target="fonts/PlusJakartaSans-italic.fntdata"/><Relationship Id="rId11" Type="http://schemas.openxmlformats.org/officeDocument/2006/relationships/slide" Target="slides/slide5.xml"/><Relationship Id="rId33" Type="http://schemas.openxmlformats.org/officeDocument/2006/relationships/font" Target="fonts/PlusJakartaSansMedium-bold.fntdata"/><Relationship Id="rId10" Type="http://schemas.openxmlformats.org/officeDocument/2006/relationships/slide" Target="slides/slide4.xml"/><Relationship Id="rId32" Type="http://schemas.openxmlformats.org/officeDocument/2006/relationships/font" Target="fonts/PlusJakartaSansMedium-regular.fntdata"/><Relationship Id="rId13" Type="http://schemas.openxmlformats.org/officeDocument/2006/relationships/slide" Target="slides/slide7.xml"/><Relationship Id="rId35" Type="http://schemas.openxmlformats.org/officeDocument/2006/relationships/font" Target="fonts/PlusJakartaSans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PlusJakartaSansMedium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585e5a41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6585e5a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585e5a41e_0_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6585e5a41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585e5a41e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6585e5a41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585e5a41e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6585e5a41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585e5a41e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6585e5a4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585e5a41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6585e5a4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585e5a41e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6585e5a4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585e5a41e_0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6585e5a41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585e5a41e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6585e5a41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585e5a41e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6585e5a41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585e5a41e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6585e5a4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585e5a41e_0_4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6585e5a41e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920" y="1598313"/>
            <a:ext cx="7773750" cy="1102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839" y="2915550"/>
            <a:ext cx="6401911" cy="1314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 rot="5400000">
            <a:off x="2875035" y="-1217234"/>
            <a:ext cx="3395520" cy="823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 rot="5400000">
            <a:off x="3634513" y="1668292"/>
            <a:ext cx="4494806" cy="1579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397832" y="163874"/>
            <a:ext cx="4494806" cy="458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d97f235b5_0_171"/>
          <p:cNvSpPr txBox="1"/>
          <p:nvPr>
            <p:ph type="ctrTitle"/>
          </p:nvPr>
        </p:nvSpPr>
        <p:spPr>
          <a:xfrm>
            <a:off x="311762" y="744803"/>
            <a:ext cx="85221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g2ad97f235b5_0_171"/>
          <p:cNvSpPr txBox="1"/>
          <p:nvPr>
            <p:ph idx="1" type="subTitle"/>
          </p:nvPr>
        </p:nvSpPr>
        <p:spPr>
          <a:xfrm>
            <a:off x="311754" y="2834993"/>
            <a:ext cx="85221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g2ad97f235b5_0_171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97f235b5_0_175"/>
          <p:cNvSpPr txBox="1"/>
          <p:nvPr>
            <p:ph type="title"/>
          </p:nvPr>
        </p:nvSpPr>
        <p:spPr>
          <a:xfrm>
            <a:off x="311754" y="2151509"/>
            <a:ext cx="8522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g2ad97f235b5_0_175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d97f235b5_0_178"/>
          <p:cNvSpPr txBox="1"/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g2ad97f235b5_0_178"/>
          <p:cNvSpPr txBox="1"/>
          <p:nvPr>
            <p:ph idx="1" type="body"/>
          </p:nvPr>
        </p:nvSpPr>
        <p:spPr>
          <a:xfrm>
            <a:off x="311754" y="1152828"/>
            <a:ext cx="85221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g2ad97f235b5_0_178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d97f235b5_0_182"/>
          <p:cNvSpPr txBox="1"/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2ad97f235b5_0_182"/>
          <p:cNvSpPr txBox="1"/>
          <p:nvPr>
            <p:ph idx="1" type="body"/>
          </p:nvPr>
        </p:nvSpPr>
        <p:spPr>
          <a:xfrm>
            <a:off x="311754" y="1152828"/>
            <a:ext cx="40005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g2ad97f235b5_0_182"/>
          <p:cNvSpPr txBox="1"/>
          <p:nvPr>
            <p:ph idx="2" type="body"/>
          </p:nvPr>
        </p:nvSpPr>
        <p:spPr>
          <a:xfrm>
            <a:off x="4833232" y="1152828"/>
            <a:ext cx="40005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g2ad97f235b5_0_182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d97f235b5_0_187"/>
          <p:cNvSpPr txBox="1"/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g2ad97f235b5_0_187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d97f235b5_0_190"/>
          <p:cNvSpPr txBox="1"/>
          <p:nvPr>
            <p:ph type="title"/>
          </p:nvPr>
        </p:nvSpPr>
        <p:spPr>
          <a:xfrm>
            <a:off x="311754" y="555770"/>
            <a:ext cx="2808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g2ad97f235b5_0_190"/>
          <p:cNvSpPr txBox="1"/>
          <p:nvPr>
            <p:ph idx="1" type="body"/>
          </p:nvPr>
        </p:nvSpPr>
        <p:spPr>
          <a:xfrm>
            <a:off x="311754" y="1390026"/>
            <a:ext cx="28086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g2ad97f235b5_0_190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d97f235b5_0_194"/>
          <p:cNvSpPr txBox="1"/>
          <p:nvPr>
            <p:ph type="title"/>
          </p:nvPr>
        </p:nvSpPr>
        <p:spPr>
          <a:xfrm>
            <a:off x="490334" y="450288"/>
            <a:ext cx="63690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g2ad97f235b5_0_194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97f235b5_0_197"/>
          <p:cNvSpPr/>
          <p:nvPr/>
        </p:nvSpPr>
        <p:spPr>
          <a:xfrm>
            <a:off x="4572788" y="-125"/>
            <a:ext cx="4572900" cy="51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ad97f235b5_0_197"/>
          <p:cNvSpPr txBox="1"/>
          <p:nvPr>
            <p:ph type="title"/>
          </p:nvPr>
        </p:nvSpPr>
        <p:spPr>
          <a:xfrm>
            <a:off x="265546" y="1233553"/>
            <a:ext cx="40458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g2ad97f235b5_0_197"/>
          <p:cNvSpPr txBox="1"/>
          <p:nvPr>
            <p:ph idx="1" type="subTitle"/>
          </p:nvPr>
        </p:nvSpPr>
        <p:spPr>
          <a:xfrm>
            <a:off x="265546" y="2803933"/>
            <a:ext cx="40458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g2ad97f235b5_0_197"/>
          <p:cNvSpPr txBox="1"/>
          <p:nvPr>
            <p:ph idx="2" type="body"/>
          </p:nvPr>
        </p:nvSpPr>
        <p:spPr>
          <a:xfrm>
            <a:off x="4940351" y="724297"/>
            <a:ext cx="38376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g2ad97f235b5_0_197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42ff3d8b87_1_105"/>
          <p:cNvSpPr txBox="1"/>
          <p:nvPr>
            <p:ph idx="11" type="ftr"/>
          </p:nvPr>
        </p:nvSpPr>
        <p:spPr>
          <a:xfrm>
            <a:off x="3109495" y="4784920"/>
            <a:ext cx="29268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g142ff3d8b87_1_105"/>
          <p:cNvSpPr txBox="1"/>
          <p:nvPr>
            <p:ph idx="10" type="dt"/>
          </p:nvPr>
        </p:nvSpPr>
        <p:spPr>
          <a:xfrm>
            <a:off x="457279" y="4784920"/>
            <a:ext cx="21033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4" name="Google Shape;24;g142ff3d8b87_1_105"/>
          <p:cNvSpPr txBox="1"/>
          <p:nvPr>
            <p:ph idx="12" type="sldNum"/>
          </p:nvPr>
        </p:nvSpPr>
        <p:spPr>
          <a:xfrm>
            <a:off x="6584814" y="4784920"/>
            <a:ext cx="2103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97f235b5_0_203"/>
          <p:cNvSpPr txBox="1"/>
          <p:nvPr>
            <p:ph idx="1" type="body"/>
          </p:nvPr>
        </p:nvSpPr>
        <p:spPr>
          <a:xfrm>
            <a:off x="311754" y="4231870"/>
            <a:ext cx="59997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g2ad97f235b5_0_203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d97f235b5_0_206"/>
          <p:cNvSpPr txBox="1"/>
          <p:nvPr>
            <p:ph hasCustomPrompt="1" type="title"/>
          </p:nvPr>
        </p:nvSpPr>
        <p:spPr>
          <a:xfrm>
            <a:off x="311754" y="1106464"/>
            <a:ext cx="85221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g2ad97f235b5_0_206"/>
          <p:cNvSpPr txBox="1"/>
          <p:nvPr>
            <p:ph idx="1" type="body"/>
          </p:nvPr>
        </p:nvSpPr>
        <p:spPr>
          <a:xfrm>
            <a:off x="311754" y="3153190"/>
            <a:ext cx="85221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g2ad97f235b5_0_206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d97f235b5_0_210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722438" y="3306196"/>
            <a:ext cx="7773750" cy="102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722438" y="2180709"/>
            <a:ext cx="7773750" cy="1125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350899" y="1229105"/>
            <a:ext cx="3083461" cy="347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3586787" y="1229105"/>
            <a:ext cx="3085047" cy="347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457279" y="1151690"/>
            <a:ext cx="4040890" cy="479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457279" y="1631660"/>
            <a:ext cx="4040890" cy="296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3" type="body"/>
          </p:nvPr>
        </p:nvSpPr>
        <p:spPr>
          <a:xfrm>
            <a:off x="4645833" y="1151690"/>
            <a:ext cx="4042477" cy="479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4" type="body"/>
          </p:nvPr>
        </p:nvSpPr>
        <p:spPr>
          <a:xfrm>
            <a:off x="4645833" y="1631660"/>
            <a:ext cx="4042477" cy="296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457280" y="204851"/>
            <a:ext cx="3008835" cy="871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3575671" y="204852"/>
            <a:ext cx="5112638" cy="4391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457280" y="1076658"/>
            <a:ext cx="3008835" cy="3519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792600" y="3601562"/>
            <a:ext cx="5487353" cy="425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/>
          <p:nvPr>
            <p:ph idx="2" type="pic"/>
          </p:nvPr>
        </p:nvSpPr>
        <p:spPr>
          <a:xfrm>
            <a:off x="1792600" y="459723"/>
            <a:ext cx="5487353" cy="3087053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1792600" y="4026747"/>
            <a:ext cx="5487353" cy="603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80" y="1200521"/>
            <a:ext cx="8231030" cy="33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d97f235b5_0_167"/>
          <p:cNvSpPr txBox="1"/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2ad97f235b5_0_167"/>
          <p:cNvSpPr txBox="1"/>
          <p:nvPr>
            <p:ph idx="1" type="body"/>
          </p:nvPr>
        </p:nvSpPr>
        <p:spPr>
          <a:xfrm>
            <a:off x="311754" y="1152828"/>
            <a:ext cx="85221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2ad97f235b5_0_167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585e5a41e_0_0"/>
          <p:cNvSpPr/>
          <p:nvPr/>
        </p:nvSpPr>
        <p:spPr>
          <a:xfrm>
            <a:off x="-1050025" y="1042200"/>
            <a:ext cx="7580100" cy="4102800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6585e5a41e_0_0"/>
          <p:cNvSpPr txBox="1"/>
          <p:nvPr>
            <p:ph type="ctrTitle"/>
          </p:nvPr>
        </p:nvSpPr>
        <p:spPr>
          <a:xfrm>
            <a:off x="508650" y="2154601"/>
            <a:ext cx="56052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1" lang="en-US" sz="352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Algoritma &amp; Pemograman dasar Javascript  8</a:t>
            </a:r>
            <a:endParaRPr b="1" sz="352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33" name="Google Shape;133;g26585e5a41e_0_0"/>
          <p:cNvSpPr txBox="1"/>
          <p:nvPr>
            <p:ph idx="1" type="subTitle"/>
          </p:nvPr>
        </p:nvSpPr>
        <p:spPr>
          <a:xfrm>
            <a:off x="508650" y="3641075"/>
            <a:ext cx="478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Batch 17</a:t>
            </a:r>
            <a:r>
              <a:rPr lang="en-US" sz="180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| Bootcamp Frontend Developer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34" name="Google Shape;134;g26585e5a41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26585e5a41e_0_0"/>
          <p:cNvCxnSpPr/>
          <p:nvPr/>
        </p:nvCxnSpPr>
        <p:spPr>
          <a:xfrm>
            <a:off x="609925" y="4433975"/>
            <a:ext cx="393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26585e5a41e_0_0"/>
          <p:cNvSpPr/>
          <p:nvPr/>
        </p:nvSpPr>
        <p:spPr>
          <a:xfrm>
            <a:off x="1144250" y="4372475"/>
            <a:ext cx="611700" cy="123000"/>
          </a:xfrm>
          <a:prstGeom prst="roundRect">
            <a:avLst>
              <a:gd fmla="val 50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6585e5a41e_0_0"/>
          <p:cNvSpPr/>
          <p:nvPr/>
        </p:nvSpPr>
        <p:spPr>
          <a:xfrm rot="-1974178">
            <a:off x="5563413" y="2328431"/>
            <a:ext cx="1120545" cy="1120545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6585e5a41e_0_0"/>
          <p:cNvSpPr/>
          <p:nvPr/>
        </p:nvSpPr>
        <p:spPr>
          <a:xfrm rot="-3576283">
            <a:off x="4993794" y="3068971"/>
            <a:ext cx="3038762" cy="313718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26585e5a41e_0_3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6585e5a41e_0_321"/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6585e5a41e_0_321"/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6585e5a41e_0_321"/>
          <p:cNvSpPr/>
          <p:nvPr/>
        </p:nvSpPr>
        <p:spPr>
          <a:xfrm>
            <a:off x="6118325" y="3371000"/>
            <a:ext cx="1321500" cy="9171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6585e5a41e_0_321"/>
          <p:cNvSpPr txBox="1"/>
          <p:nvPr/>
        </p:nvSpPr>
        <p:spPr>
          <a:xfrm>
            <a:off x="346710" y="508531"/>
            <a:ext cx="5816700" cy="666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Sorting.</a:t>
            </a:r>
            <a:endParaRPr b="1" i="0" sz="3000" u="none" cap="none" strike="noStrik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62" name="Google Shape;262;g26585e5a41e_0_321"/>
          <p:cNvSpPr txBox="1"/>
          <p:nvPr/>
        </p:nvSpPr>
        <p:spPr>
          <a:xfrm>
            <a:off x="716910" y="1259500"/>
            <a:ext cx="4397700" cy="974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Sorting Dasar dengan sort()</a:t>
            </a:r>
            <a:endParaRPr/>
          </a:p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 sort() digunakan untuk mengurutkan elemen-elemen dalam array secara default berdasarkan urutan leksikal (string) atau urutan numerik.</a:t>
            </a:r>
            <a:endParaRPr/>
          </a:p>
        </p:txBody>
      </p:sp>
      <p:pic>
        <p:nvPicPr>
          <p:cNvPr descr="Screenshot 2023-09-01 at 08.50.54" id="263" name="Google Shape;263;g26585e5a41e_0_3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701" y="2572544"/>
            <a:ext cx="6655845" cy="90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"/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18325" y="3371000"/>
            <a:ext cx="1321500" cy="9171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 txBox="1"/>
          <p:nvPr/>
        </p:nvSpPr>
        <p:spPr>
          <a:xfrm>
            <a:off x="346710" y="508531"/>
            <a:ext cx="5816700" cy="666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Sorting.</a:t>
            </a:r>
            <a:endParaRPr b="1" i="0" sz="3000" u="none" cap="none" strike="noStrik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73" name="Google Shape;273;p4"/>
          <p:cNvSpPr txBox="1"/>
          <p:nvPr/>
        </p:nvSpPr>
        <p:spPr>
          <a:xfrm>
            <a:off x="716910" y="1259500"/>
            <a:ext cx="4397700" cy="974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Sorting dengan Fungsi Perbandingan Kustom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Anda dapat memberikan fungsi perbandingan kustom kepada metode sort() untuk mengurutkan array berdasarkan aturan yang Anda tentukan.</a:t>
            </a:r>
            <a:endParaRPr/>
          </a:p>
        </p:txBody>
      </p:sp>
      <p:pic>
        <p:nvPicPr>
          <p:cNvPr descr="Screenshot 2023-09-01 at 08.51.49" id="274" name="Google Shape;2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908" y="2476406"/>
            <a:ext cx="6428606" cy="10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"/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"/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5"/>
          <p:cNvSpPr/>
          <p:nvPr/>
        </p:nvSpPr>
        <p:spPr>
          <a:xfrm>
            <a:off x="6118325" y="3371000"/>
            <a:ext cx="1321500" cy="9171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5"/>
          <p:cNvSpPr txBox="1"/>
          <p:nvPr/>
        </p:nvSpPr>
        <p:spPr>
          <a:xfrm>
            <a:off x="346710" y="508531"/>
            <a:ext cx="5816700" cy="666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Sorting.</a:t>
            </a:r>
            <a:endParaRPr b="1" i="0" sz="3000" u="none" cap="none" strike="noStrik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84" name="Google Shape;284;p5"/>
          <p:cNvSpPr txBox="1"/>
          <p:nvPr/>
        </p:nvSpPr>
        <p:spPr>
          <a:xfrm>
            <a:off x="716910" y="1259500"/>
            <a:ext cx="4397700" cy="974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Sorting Stabil</a:t>
            </a:r>
            <a:endParaRPr/>
          </a:p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Sorting stabil memastikan bahwa elemen-elemen dengan nilai yang sama tetap dalam urutan relatif yang sama seperti sebelum diurutkan.</a:t>
            </a:r>
            <a:endParaRPr/>
          </a:p>
        </p:txBody>
      </p:sp>
      <p:pic>
        <p:nvPicPr>
          <p:cNvPr descr="Screenshot 2023-09-01 at 08.58.07" id="285" name="Google Shape;28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10" y="2422162"/>
            <a:ext cx="6150515" cy="14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A8C4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585e5a41e_0_277"/>
          <p:cNvSpPr txBox="1"/>
          <p:nvPr/>
        </p:nvSpPr>
        <p:spPr>
          <a:xfrm>
            <a:off x="2959547" y="903389"/>
            <a:ext cx="57405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Callback adalah suatu fungsi yang akan dieksekusi setelah operasi tertentu selesai dilakukan.</a:t>
            </a:r>
            <a:endParaRPr/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Callback sering digunakan dalam situasi di mana operasi tersebut bersifat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asinkronus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seperti membaca file, mengambil data dari server, atau menangani animasi.</a:t>
            </a:r>
            <a:endParaRPr/>
          </a:p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Callback membantu menjaga alur eksekusi program agar tidak terjebak dalam pemrosesan tunggu yang memblokir.</a:t>
            </a:r>
            <a:endParaRPr/>
          </a:p>
        </p:txBody>
      </p:sp>
      <p:grpSp>
        <p:nvGrpSpPr>
          <p:cNvPr id="291" name="Google Shape;291;g26585e5a41e_0_277"/>
          <p:cNvGrpSpPr/>
          <p:nvPr/>
        </p:nvGrpSpPr>
        <p:grpSpPr>
          <a:xfrm>
            <a:off x="-1933675" y="-1320081"/>
            <a:ext cx="5183101" cy="5183101"/>
            <a:chOff x="4563475" y="1135844"/>
            <a:chExt cx="5183101" cy="5183101"/>
          </a:xfrm>
        </p:grpSpPr>
        <p:sp>
          <p:nvSpPr>
            <p:cNvPr id="292" name="Google Shape;292;g26585e5a41e_0_277"/>
            <p:cNvSpPr/>
            <p:nvPr/>
          </p:nvSpPr>
          <p:spPr>
            <a:xfrm rot="6626802">
              <a:off x="5140345" y="1712714"/>
              <a:ext cx="4029360" cy="402936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26585e5a41e_0_277"/>
            <p:cNvSpPr/>
            <p:nvPr/>
          </p:nvSpPr>
          <p:spPr>
            <a:xfrm rot="5026475">
              <a:off x="5641762" y="2214130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26585e5a41e_0_277"/>
            <p:cNvSpPr/>
            <p:nvPr/>
          </p:nvSpPr>
          <p:spPr>
            <a:xfrm rot="2969021">
              <a:off x="6255495" y="2781410"/>
              <a:ext cx="1799082" cy="1799082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26585e5a41e_0_277"/>
            <p:cNvSpPr/>
            <p:nvPr/>
          </p:nvSpPr>
          <p:spPr>
            <a:xfrm rot="10347926">
              <a:off x="6795825" y="3321745"/>
              <a:ext cx="718403" cy="718403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6" name="Google Shape;296;g26585e5a41e_0_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g26585e5a41e_0_277"/>
          <p:cNvGrpSpPr/>
          <p:nvPr/>
        </p:nvGrpSpPr>
        <p:grpSpPr>
          <a:xfrm>
            <a:off x="317720" y="2317398"/>
            <a:ext cx="2641826" cy="2641826"/>
            <a:chOff x="4563475" y="1135844"/>
            <a:chExt cx="5183101" cy="5183101"/>
          </a:xfrm>
        </p:grpSpPr>
        <p:sp>
          <p:nvSpPr>
            <p:cNvPr id="298" name="Google Shape;298;g26585e5a41e_0_277"/>
            <p:cNvSpPr/>
            <p:nvPr/>
          </p:nvSpPr>
          <p:spPr>
            <a:xfrm rot="6626802">
              <a:off x="5140345" y="1712714"/>
              <a:ext cx="4029360" cy="402936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26585e5a41e_0_277"/>
            <p:cNvSpPr/>
            <p:nvPr/>
          </p:nvSpPr>
          <p:spPr>
            <a:xfrm rot="5026475">
              <a:off x="5641762" y="2214130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26585e5a41e_0_277"/>
            <p:cNvSpPr/>
            <p:nvPr/>
          </p:nvSpPr>
          <p:spPr>
            <a:xfrm rot="2969021">
              <a:off x="6255495" y="2781410"/>
              <a:ext cx="1799082" cy="1799082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g26585e5a41e_0_277"/>
            <p:cNvSpPr/>
            <p:nvPr/>
          </p:nvSpPr>
          <p:spPr>
            <a:xfrm rot="10347926">
              <a:off x="6795825" y="3321745"/>
              <a:ext cx="718403" cy="718403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g26585e5a41e_0_277"/>
          <p:cNvSpPr txBox="1"/>
          <p:nvPr/>
        </p:nvSpPr>
        <p:spPr>
          <a:xfrm>
            <a:off x="2632261" y="83051"/>
            <a:ext cx="52510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A8C4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 txBox="1"/>
          <p:nvPr/>
        </p:nvSpPr>
        <p:spPr>
          <a:xfrm>
            <a:off x="2959547" y="718936"/>
            <a:ext cx="57405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Konsep dasar: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 adalah suatu fungsi yang ditempatkan sebagai argumen ke fungsi lain dan akan dipanggil ketika operasi tersebut </a:t>
            </a: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selesai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 contoh di atas, fungsi </a:t>
            </a: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sayHi</a:t>
            </a:r>
            <a:r>
              <a:rPr b="0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adalah callback yang dipanggil setelah </a:t>
            </a:r>
            <a:r>
              <a:rPr b="1" i="0" lang="en-US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greeting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selesai berjalan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6"/>
          <p:cNvGrpSpPr/>
          <p:nvPr/>
        </p:nvGrpSpPr>
        <p:grpSpPr>
          <a:xfrm>
            <a:off x="-1933675" y="-1320081"/>
            <a:ext cx="5183101" cy="5183101"/>
            <a:chOff x="4563475" y="1135844"/>
            <a:chExt cx="5183101" cy="5183101"/>
          </a:xfrm>
        </p:grpSpPr>
        <p:sp>
          <p:nvSpPr>
            <p:cNvPr id="309" name="Google Shape;309;p6"/>
            <p:cNvSpPr/>
            <p:nvPr/>
          </p:nvSpPr>
          <p:spPr>
            <a:xfrm rot="6626802">
              <a:off x="5140345" y="1712714"/>
              <a:ext cx="4029360" cy="402936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5026475">
              <a:off x="5641762" y="2214130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rot="2969021">
              <a:off x="6255495" y="2781410"/>
              <a:ext cx="1799082" cy="1799082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rot="10347926">
              <a:off x="6795825" y="3321745"/>
              <a:ext cx="718403" cy="718403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3" name="Google Shape;3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6"/>
          <p:cNvGrpSpPr/>
          <p:nvPr/>
        </p:nvGrpSpPr>
        <p:grpSpPr>
          <a:xfrm>
            <a:off x="317720" y="2317398"/>
            <a:ext cx="2641826" cy="2641826"/>
            <a:chOff x="4563475" y="1135844"/>
            <a:chExt cx="5183101" cy="5183101"/>
          </a:xfrm>
        </p:grpSpPr>
        <p:sp>
          <p:nvSpPr>
            <p:cNvPr id="315" name="Google Shape;315;p6"/>
            <p:cNvSpPr/>
            <p:nvPr/>
          </p:nvSpPr>
          <p:spPr>
            <a:xfrm rot="6626802">
              <a:off x="5140345" y="1712714"/>
              <a:ext cx="4029360" cy="402936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5026475">
              <a:off x="5641762" y="2214130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2969021">
              <a:off x="6255495" y="2781410"/>
              <a:ext cx="1799082" cy="1799082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 rot="10347926">
              <a:off x="6795825" y="3321745"/>
              <a:ext cx="718403" cy="718403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6"/>
          <p:cNvSpPr txBox="1"/>
          <p:nvPr/>
        </p:nvSpPr>
        <p:spPr>
          <a:xfrm>
            <a:off x="2632261" y="83051"/>
            <a:ext cx="52510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1373" y="2542942"/>
            <a:ext cx="3002842" cy="228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26585e5a41e_0_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6585e5a41e_0_356"/>
          <p:cNvSpPr/>
          <p:nvPr/>
        </p:nvSpPr>
        <p:spPr>
          <a:xfrm>
            <a:off x="686625" y="1237128"/>
            <a:ext cx="6681584" cy="2723700"/>
          </a:xfrm>
          <a:prstGeom prst="roundRect">
            <a:avLst>
              <a:gd fmla="val 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6585e5a41e_0_356"/>
          <p:cNvSpPr txBox="1"/>
          <p:nvPr/>
        </p:nvSpPr>
        <p:spPr>
          <a:xfrm>
            <a:off x="1000310" y="1536086"/>
            <a:ext cx="5743390" cy="1252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Promise dalam JavaScript </a:t>
            </a:r>
            <a:r>
              <a:rPr b="0" i="0" lang="en-US" sz="1400" u="none" cap="none" strike="noStrike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memungkinkan kamu untuk menangani operasi asynchronous dengan lebih mudah dan intuitif</a:t>
            </a:r>
            <a:r>
              <a:rPr b="0" i="0" lang="en-US" sz="1400" u="none" cap="none" strike="noStrike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. Promise merupakan sebuah objek yang digunakan untuk operasi yang belum selesai atau gagal, biasanya digunakan untuk operasi yang membutuhkan waktu seperti permintaan ke server, membaca file, dan lainnya.</a:t>
            </a:r>
            <a:endParaRPr b="1" i="0" sz="1400" u="none" cap="none" strike="noStrik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328" name="Google Shape;328;g26585e5a41e_0_3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6585e5a41e_0_356"/>
          <p:cNvSpPr txBox="1"/>
          <p:nvPr/>
        </p:nvSpPr>
        <p:spPr>
          <a:xfrm>
            <a:off x="149095" y="339992"/>
            <a:ext cx="3403781" cy="666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Promise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6585e5a41e_0_356"/>
          <p:cNvSpPr/>
          <p:nvPr/>
        </p:nvSpPr>
        <p:spPr>
          <a:xfrm>
            <a:off x="1601985" y="1037628"/>
            <a:ext cx="498000" cy="39900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26585e5a41e_0_3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0944" y="2696666"/>
            <a:ext cx="43434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585e5a41e_0_253"/>
          <p:cNvSpPr/>
          <p:nvPr/>
        </p:nvSpPr>
        <p:spPr>
          <a:xfrm rot="-1974178">
            <a:off x="5877363" y="793656"/>
            <a:ext cx="1120545" cy="1120545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6585e5a41e_0_253"/>
          <p:cNvSpPr/>
          <p:nvPr/>
        </p:nvSpPr>
        <p:spPr>
          <a:xfrm rot="-4242470">
            <a:off x="6617651" y="1042306"/>
            <a:ext cx="2301858" cy="2301858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6585e5a41e_0_253"/>
          <p:cNvSpPr/>
          <p:nvPr/>
        </p:nvSpPr>
        <p:spPr>
          <a:xfrm rot="-3576382">
            <a:off x="5139692" y="2219690"/>
            <a:ext cx="3914117" cy="3914117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g26585e5a41e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26585e5a41e_0_253"/>
          <p:cNvSpPr txBox="1"/>
          <p:nvPr/>
        </p:nvSpPr>
        <p:spPr>
          <a:xfrm>
            <a:off x="672508" y="1320695"/>
            <a:ext cx="4572000" cy="2717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Anda janjian ketemuan dengan salah satu kolega anda, tiba-tiba kolega tersebut bertanya </a:t>
            </a:r>
            <a:endParaRPr/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“Anda sudah dimana ?” </a:t>
            </a:r>
            <a:endParaRPr/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 beberapa kemungkinan jawaban disini :</a:t>
            </a:r>
            <a:endParaRPr/>
          </a:p>
          <a:p>
            <a:pPr indent="-457200" lvl="0" marL="469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dalam perjalanan,</a:t>
            </a:r>
            <a:endParaRPr/>
          </a:p>
          <a:p>
            <a:pPr indent="-457200" lvl="0" marL="469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sudah sampai atau </a:t>
            </a:r>
            <a:endParaRPr/>
          </a:p>
          <a:p>
            <a:pPr indent="-457200" lvl="0" marL="469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janjinya di batalkan.</a:t>
            </a:r>
            <a:endParaRPr/>
          </a:p>
          <a:p>
            <a:pPr indent="-228600" lvl="0" marL="469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Promise State</a:t>
            </a:r>
            <a:endParaRPr/>
          </a:p>
          <a:p>
            <a:pPr indent="-457200" lvl="0" marL="469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Pending ( sedang dalam proses )</a:t>
            </a:r>
            <a:endParaRPr/>
          </a:p>
          <a:p>
            <a:pPr indent="-457200" lvl="0" marL="469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 ( berhasil )</a:t>
            </a:r>
            <a:endParaRPr/>
          </a:p>
          <a:p>
            <a:pPr indent="-457200" lvl="0" marL="469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Rejected ( gagal 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6585e5a41e_0_253"/>
          <p:cNvSpPr txBox="1"/>
          <p:nvPr/>
        </p:nvSpPr>
        <p:spPr>
          <a:xfrm>
            <a:off x="4268778" y="2279921"/>
            <a:ext cx="4572000" cy="2311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vs Promise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adalah function sedangkan promise adalah object.</a:t>
            </a:r>
            <a:endParaRPr/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di kirim melalui parameter, sedangkan promise mengembalikan object</a:t>
            </a:r>
            <a:endParaRPr/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digunakan untuk menghandle succes dan failure,sedangkan promise tidak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dapat digunakan untuk beberapa event sekaligus, sedangkan promise hanya untuk satu event</a:t>
            </a:r>
            <a:endParaRPr/>
          </a:p>
        </p:txBody>
      </p:sp>
      <p:sp>
        <p:nvSpPr>
          <p:cNvPr id="342" name="Google Shape;342;g26585e5a41e_0_253"/>
          <p:cNvSpPr txBox="1"/>
          <p:nvPr/>
        </p:nvSpPr>
        <p:spPr>
          <a:xfrm>
            <a:off x="624322" y="453685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 &amp; promise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"/>
          <p:cNvSpPr/>
          <p:nvPr/>
        </p:nvSpPr>
        <p:spPr>
          <a:xfrm rot="-1974178">
            <a:off x="5877363" y="793656"/>
            <a:ext cx="1120545" cy="1120545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7"/>
          <p:cNvSpPr/>
          <p:nvPr/>
        </p:nvSpPr>
        <p:spPr>
          <a:xfrm rot="-4242470">
            <a:off x="6617651" y="1042306"/>
            <a:ext cx="2301858" cy="2301858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7"/>
          <p:cNvSpPr/>
          <p:nvPr/>
        </p:nvSpPr>
        <p:spPr>
          <a:xfrm rot="-3576382">
            <a:off x="5139692" y="2219690"/>
            <a:ext cx="3914117" cy="3914117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7"/>
          <p:cNvSpPr txBox="1"/>
          <p:nvPr/>
        </p:nvSpPr>
        <p:spPr>
          <a:xfrm>
            <a:off x="624322" y="453685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 &amp; promise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821" y="1203745"/>
            <a:ext cx="5405765" cy="306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8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26585e5a41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6585e5a41e_0_10"/>
          <p:cNvSpPr txBox="1"/>
          <p:nvPr/>
        </p:nvSpPr>
        <p:spPr>
          <a:xfrm>
            <a:off x="2254075" y="276049"/>
            <a:ext cx="4534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 Await </a:t>
            </a:r>
            <a:endParaRPr b="1" i="0" sz="3000" u="none" cap="none" strike="noStrike">
              <a:solidFill>
                <a:srgbClr val="04587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59" name="Google Shape;359;g26585e5a41e_0_10"/>
          <p:cNvSpPr/>
          <p:nvPr/>
        </p:nvSpPr>
        <p:spPr>
          <a:xfrm rot="-4242470">
            <a:off x="-38524" y="522606"/>
            <a:ext cx="2301858" cy="2301858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6585e5a41e_0_10"/>
          <p:cNvSpPr txBox="1"/>
          <p:nvPr/>
        </p:nvSpPr>
        <p:spPr>
          <a:xfrm>
            <a:off x="2254075" y="2703120"/>
            <a:ext cx="4446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 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mengubah function menjadi asynchronous</a:t>
            </a:r>
            <a:endParaRPr/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menunda eksekusi hingga proses asynchronous selesai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 kode di atas berarti console.log(result) tidak akan di eksekusi sebelum prose doAsync( ) selesai. await juga bisa digunakan berkali-kali di dalam function.</a:t>
            </a:r>
            <a:endParaRPr/>
          </a:p>
        </p:txBody>
      </p:sp>
      <p:sp>
        <p:nvSpPr>
          <p:cNvPr id="361" name="Google Shape;361;g26585e5a41e_0_10"/>
          <p:cNvSpPr/>
          <p:nvPr/>
        </p:nvSpPr>
        <p:spPr>
          <a:xfrm rot="2067098">
            <a:off x="2602797" y="3805862"/>
            <a:ext cx="1120538" cy="1120538"/>
          </a:xfrm>
          <a:prstGeom prst="ellipse">
            <a:avLst/>
          </a:prstGeom>
          <a:solidFill>
            <a:srgbClr val="FFDE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6585e5a41e_0_10"/>
          <p:cNvSpPr/>
          <p:nvPr/>
        </p:nvSpPr>
        <p:spPr>
          <a:xfrm rot="5217558">
            <a:off x="-1262336" y="2481490"/>
            <a:ext cx="3138819" cy="313881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 2023-09-01 at 07.47.11" id="363" name="Google Shape;363;g26585e5a41e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2540" y="1162257"/>
            <a:ext cx="5010626" cy="112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8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8"/>
          <p:cNvSpPr txBox="1"/>
          <p:nvPr/>
        </p:nvSpPr>
        <p:spPr>
          <a:xfrm>
            <a:off x="2254075" y="276049"/>
            <a:ext cx="4534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 Await </a:t>
            </a:r>
            <a:endParaRPr b="1" i="0" sz="3000" u="none" cap="none" strike="noStrike">
              <a:solidFill>
                <a:srgbClr val="04587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70" name="Google Shape;370;p8"/>
          <p:cNvSpPr/>
          <p:nvPr/>
        </p:nvSpPr>
        <p:spPr>
          <a:xfrm rot="-4242470">
            <a:off x="-38524" y="522606"/>
            <a:ext cx="2301858" cy="2301858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"/>
          <p:cNvSpPr/>
          <p:nvPr/>
        </p:nvSpPr>
        <p:spPr>
          <a:xfrm rot="2067098">
            <a:off x="2602797" y="3805862"/>
            <a:ext cx="1120538" cy="1120538"/>
          </a:xfrm>
          <a:prstGeom prst="ellipse">
            <a:avLst/>
          </a:prstGeom>
          <a:solidFill>
            <a:srgbClr val="FFDE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"/>
          <p:cNvSpPr/>
          <p:nvPr/>
        </p:nvSpPr>
        <p:spPr>
          <a:xfrm rot="5217558">
            <a:off x="-1262336" y="2481490"/>
            <a:ext cx="3138819" cy="313881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8"/>
          <p:cNvSpPr txBox="1"/>
          <p:nvPr/>
        </p:nvSpPr>
        <p:spPr>
          <a:xfrm>
            <a:off x="2426939" y="860369"/>
            <a:ext cx="5203824" cy="310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Penggunaannya pada sebuah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8"/>
          <p:cNvSpPr txBox="1"/>
          <p:nvPr/>
        </p:nvSpPr>
        <p:spPr>
          <a:xfrm>
            <a:off x="313508" y="1395546"/>
            <a:ext cx="3173761" cy="3326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fetchFakeUsers()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menggunakan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fetch()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untuk mengambil data dari API. Kita menggunakan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menunggu hingga respons dan data diambil dari server.</a:t>
            </a:r>
            <a:endParaRPr/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Fungsi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displayUsers()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memanggil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fetchFakeUsers()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menggunakan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await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 kemudian menampilkan nama dan email setiap pengguna.</a:t>
            </a:r>
            <a:endParaRPr/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Jika ada kesalahan dalam mengambil data atau menampilkan data, kita menggunakan blok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try...catch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untuk menangani dan memberikan pesan kesalahan yang lebih informatif.</a:t>
            </a:r>
            <a:endParaRPr/>
          </a:p>
        </p:txBody>
      </p:sp>
      <p:pic>
        <p:nvPicPr>
          <p:cNvPr descr="Screenshot 2023-09-01 at 07.50.33" id="375" name="Google Shape;3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3860" y="1362148"/>
            <a:ext cx="4752772" cy="346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6585e5a41e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6585e5a41e_0_24"/>
          <p:cNvSpPr txBox="1"/>
          <p:nvPr/>
        </p:nvSpPr>
        <p:spPr>
          <a:xfrm>
            <a:off x="503684" y="2774031"/>
            <a:ext cx="3325795" cy="627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Mentor</a:t>
            </a:r>
            <a:endParaRPr b="1" i="0" sz="1600" u="none" cap="none" strike="noStrik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45" name="Google Shape;145;g26585e5a41e_0_24"/>
          <p:cNvSpPr txBox="1"/>
          <p:nvPr/>
        </p:nvSpPr>
        <p:spPr>
          <a:xfrm>
            <a:off x="503685" y="2409025"/>
            <a:ext cx="3829646" cy="577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Roeri Fajri Firdaus</a:t>
            </a:r>
            <a:endParaRPr b="1" i="0" sz="3000" u="none" cap="none" strike="noStrike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46" name="Google Shape;146;g26585e5a41e_0_24"/>
          <p:cNvSpPr txBox="1"/>
          <p:nvPr/>
        </p:nvSpPr>
        <p:spPr>
          <a:xfrm>
            <a:off x="503676" y="3177587"/>
            <a:ext cx="3078900" cy="432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Frontend Developer</a:t>
            </a:r>
            <a:endParaRPr b="0" i="1" sz="1400" u="none" cap="none" strike="noStrike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47" name="Google Shape;147;g26585e5a41e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6585e5a41e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g26585e5a41e_0_24"/>
          <p:cNvGrpSpPr/>
          <p:nvPr/>
        </p:nvGrpSpPr>
        <p:grpSpPr>
          <a:xfrm>
            <a:off x="4812258" y="2039725"/>
            <a:ext cx="3810072" cy="2697883"/>
            <a:chOff x="466625" y="2083326"/>
            <a:chExt cx="4728310" cy="2697883"/>
          </a:xfrm>
        </p:grpSpPr>
        <p:grpSp>
          <p:nvGrpSpPr>
            <p:cNvPr id="150" name="Google Shape;150;g26585e5a41e_0_24"/>
            <p:cNvGrpSpPr/>
            <p:nvPr/>
          </p:nvGrpSpPr>
          <p:grpSpPr>
            <a:xfrm>
              <a:off x="571335" y="2083326"/>
              <a:ext cx="4623600" cy="592958"/>
              <a:chOff x="571335" y="2048451"/>
              <a:chExt cx="4623600" cy="592958"/>
            </a:xfrm>
          </p:grpSpPr>
          <p:sp>
            <p:nvSpPr>
              <p:cNvPr id="151" name="Google Shape;151;g26585e5a41e_0_24"/>
              <p:cNvSpPr txBox="1"/>
              <p:nvPr/>
            </p:nvSpPr>
            <p:spPr>
              <a:xfrm>
                <a:off x="571335" y="2279751"/>
                <a:ext cx="4623600" cy="361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50" lIns="91450" spcFirstLastPara="1" rIns="91450" wrap="square" tIns="9145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Andalin (Dec 2021 - Sekarang)</a:t>
                </a:r>
                <a:endParaRPr b="0" i="0" sz="1000" u="none" cap="none" strike="noStrike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52" name="Google Shape;152;g26585e5a41e_0_24"/>
              <p:cNvSpPr txBox="1"/>
              <p:nvPr/>
            </p:nvSpPr>
            <p:spPr>
              <a:xfrm>
                <a:off x="571335" y="2048451"/>
                <a:ext cx="4623600" cy="397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50" lIns="91450" spcFirstLastPara="1" rIns="91450" wrap="square" tIns="9145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Frontend Developer</a:t>
                </a:r>
                <a:endParaRPr b="1" i="0" sz="1200" u="none" cap="none" strike="noStrike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53" name="Google Shape;153;g26585e5a41e_0_24"/>
            <p:cNvSpPr/>
            <p:nvPr/>
          </p:nvSpPr>
          <p:spPr>
            <a:xfrm>
              <a:off x="466625" y="22194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g26585e5a41e_0_24"/>
            <p:cNvGrpSpPr/>
            <p:nvPr/>
          </p:nvGrpSpPr>
          <p:grpSpPr>
            <a:xfrm>
              <a:off x="571335" y="2780976"/>
              <a:ext cx="4623600" cy="592958"/>
              <a:chOff x="571335" y="2048451"/>
              <a:chExt cx="4623600" cy="592958"/>
            </a:xfrm>
          </p:grpSpPr>
          <p:sp>
            <p:nvSpPr>
              <p:cNvPr id="155" name="Google Shape;155;g26585e5a41e_0_24"/>
              <p:cNvSpPr txBox="1"/>
              <p:nvPr/>
            </p:nvSpPr>
            <p:spPr>
              <a:xfrm>
                <a:off x="571335" y="2279751"/>
                <a:ext cx="4623600" cy="361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50" lIns="91450" spcFirstLastPara="1" rIns="91450" wrap="square" tIns="9145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PT ICP Cipta Prima (Project Base 2021)</a:t>
                </a:r>
                <a:endParaRPr b="0" i="0" sz="1000" u="none" cap="none" strike="noStrike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56" name="Google Shape;156;g26585e5a41e_0_24"/>
              <p:cNvSpPr txBox="1"/>
              <p:nvPr/>
            </p:nvSpPr>
            <p:spPr>
              <a:xfrm>
                <a:off x="571335" y="2048451"/>
                <a:ext cx="4623600" cy="397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50" lIns="91450" spcFirstLastPara="1" rIns="91450" wrap="square" tIns="9145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Frontend Developer</a:t>
                </a:r>
                <a:endParaRPr b="1" i="0" sz="1200" u="none" cap="none" strike="noStrike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57" name="Google Shape;157;g26585e5a41e_0_24"/>
            <p:cNvSpPr/>
            <p:nvPr/>
          </p:nvSpPr>
          <p:spPr>
            <a:xfrm>
              <a:off x="466625" y="291710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" name="Google Shape;158;g26585e5a41e_0_24"/>
            <p:cNvGrpSpPr/>
            <p:nvPr/>
          </p:nvGrpSpPr>
          <p:grpSpPr>
            <a:xfrm>
              <a:off x="571335" y="3455726"/>
              <a:ext cx="4623600" cy="592958"/>
              <a:chOff x="571335" y="2048451"/>
              <a:chExt cx="4623600" cy="592958"/>
            </a:xfrm>
          </p:grpSpPr>
          <p:sp>
            <p:nvSpPr>
              <p:cNvPr id="159" name="Google Shape;159;g26585e5a41e_0_24"/>
              <p:cNvSpPr txBox="1"/>
              <p:nvPr/>
            </p:nvSpPr>
            <p:spPr>
              <a:xfrm>
                <a:off x="571335" y="2279751"/>
                <a:ext cx="4623600" cy="361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50" lIns="91450" spcFirstLastPara="1" rIns="91450" wrap="square" tIns="9145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PT SPE Solution  (Dec 2020 – Sep 2021)</a:t>
                </a:r>
                <a:endParaRPr b="0" i="0" sz="1000" u="none" cap="none" strike="noStrike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0" name="Google Shape;160;g26585e5a41e_0_24"/>
              <p:cNvSpPr txBox="1"/>
              <p:nvPr/>
            </p:nvSpPr>
            <p:spPr>
              <a:xfrm>
                <a:off x="571335" y="2048451"/>
                <a:ext cx="4623600" cy="397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50" lIns="91450" spcFirstLastPara="1" rIns="91450" wrap="square" tIns="9145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Frontend Developer</a:t>
                </a:r>
                <a:endParaRPr b="1" i="0" sz="1200" u="none" cap="none" strike="noStrike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61" name="Google Shape;161;g26585e5a41e_0_24"/>
            <p:cNvSpPr/>
            <p:nvPr/>
          </p:nvSpPr>
          <p:spPr>
            <a:xfrm>
              <a:off x="466625" y="3591850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2" name="Google Shape;162;g26585e5a41e_0_24"/>
            <p:cNvGrpSpPr/>
            <p:nvPr/>
          </p:nvGrpSpPr>
          <p:grpSpPr>
            <a:xfrm>
              <a:off x="571335" y="4188251"/>
              <a:ext cx="4623600" cy="592958"/>
              <a:chOff x="571335" y="2048451"/>
              <a:chExt cx="4623600" cy="592958"/>
            </a:xfrm>
          </p:grpSpPr>
          <p:sp>
            <p:nvSpPr>
              <p:cNvPr id="163" name="Google Shape;163;g26585e5a41e_0_24"/>
              <p:cNvSpPr txBox="1"/>
              <p:nvPr/>
            </p:nvSpPr>
            <p:spPr>
              <a:xfrm>
                <a:off x="571335" y="2279751"/>
                <a:ext cx="4623600" cy="3616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50" lIns="91450" spcFirstLastPara="1" rIns="91450" wrap="square" tIns="9145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at PT Exaditama Teknologi Kreativa (Jun 2019 – Dec 2019)</a:t>
                </a:r>
                <a:endParaRPr b="0" i="0" sz="1000" u="none" cap="none" strike="noStrike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  <p:sp>
            <p:nvSpPr>
              <p:cNvPr id="164" name="Google Shape;164;g26585e5a41e_0_24"/>
              <p:cNvSpPr txBox="1"/>
              <p:nvPr/>
            </p:nvSpPr>
            <p:spPr>
              <a:xfrm>
                <a:off x="571335" y="2048451"/>
                <a:ext cx="4623600" cy="397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50" lIns="91450" spcFirstLastPara="1" rIns="91450" wrap="square" tIns="9145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Plus Jakarta Sans"/>
                    <a:ea typeface="Plus Jakarta Sans"/>
                    <a:cs typeface="Plus Jakarta Sans"/>
                    <a:sym typeface="Plus Jakarta Sans"/>
                  </a:rPr>
                  <a:t>Junior Frontend Developer</a:t>
                </a:r>
                <a:endParaRPr b="1" i="0" sz="1200" u="none" cap="none" strike="noStrike">
                  <a:solidFill>
                    <a:srgbClr val="000000"/>
                  </a:solidFill>
                  <a:latin typeface="Plus Jakarta Sans"/>
                  <a:ea typeface="Plus Jakarta Sans"/>
                  <a:cs typeface="Plus Jakarta Sans"/>
                  <a:sym typeface="Plus Jakarta Sans"/>
                </a:endParaRPr>
              </a:p>
            </p:txBody>
          </p:sp>
        </p:grpSp>
        <p:sp>
          <p:nvSpPr>
            <p:cNvPr id="165" name="Google Shape;165;g26585e5a41e_0_24"/>
            <p:cNvSpPr/>
            <p:nvPr/>
          </p:nvSpPr>
          <p:spPr>
            <a:xfrm>
              <a:off x="466625" y="4324375"/>
              <a:ext cx="104700" cy="104700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g26585e5a41e_0_24"/>
          <p:cNvSpPr txBox="1"/>
          <p:nvPr/>
        </p:nvSpPr>
        <p:spPr>
          <a:xfrm>
            <a:off x="503678" y="4005850"/>
            <a:ext cx="3078900" cy="6802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LinkedIn:</a:t>
            </a:r>
            <a:endParaRPr b="1" i="1" sz="1400" u="none" cap="none" strike="noStrike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Roeri Fajri Firdaus</a:t>
            </a:r>
            <a:endParaRPr/>
          </a:p>
        </p:txBody>
      </p:sp>
      <p:sp>
        <p:nvSpPr>
          <p:cNvPr id="167" name="Google Shape;167;g26585e5a41e_0_24"/>
          <p:cNvSpPr/>
          <p:nvPr/>
        </p:nvSpPr>
        <p:spPr>
          <a:xfrm rot="-3576382">
            <a:off x="-547808" y="-2388310"/>
            <a:ext cx="3914117" cy="391411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6585e5a41e_0_24"/>
          <p:cNvSpPr/>
          <p:nvPr/>
        </p:nvSpPr>
        <p:spPr>
          <a:xfrm rot="-4242470">
            <a:off x="8039051" y="2355356"/>
            <a:ext cx="2301858" cy="2301858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6585e5a41e_0_24"/>
          <p:cNvSpPr/>
          <p:nvPr/>
        </p:nvSpPr>
        <p:spPr>
          <a:xfrm rot="-1974178">
            <a:off x="8406288" y="4307981"/>
            <a:ext cx="1120545" cy="1120545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26585e5a41e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800" y="308725"/>
            <a:ext cx="1734900" cy="1734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1" name="Google Shape;171;g26585e5a41e_0_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241864" y="325382"/>
            <a:ext cx="2334772" cy="1556514"/>
          </a:xfrm>
          <a:prstGeom prst="ellipse">
            <a:avLst/>
          </a:prstGeom>
          <a:noFill/>
          <a:ln cap="rnd" cmpd="sng" w="190500">
            <a:solidFill>
              <a:srgbClr val="C8C6BD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bl">
              <a:srgbClr val="000000"/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 txBox="1"/>
          <p:nvPr/>
        </p:nvSpPr>
        <p:spPr>
          <a:xfrm>
            <a:off x="1728185" y="957998"/>
            <a:ext cx="4572000" cy="2690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Referensi: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https://javascript.info/callbacks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https://javascript.info/promise-basics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https://javascript.info/async-await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https://masteringjs.io/tutorials/fundamentals/array-sort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https://www.freecodecamp.org/news/how-does-the-javascript-sort-function-work/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585e5a41e_0_428"/>
          <p:cNvSpPr txBox="1"/>
          <p:nvPr>
            <p:ph type="ctrTitle"/>
          </p:nvPr>
        </p:nvSpPr>
        <p:spPr>
          <a:xfrm>
            <a:off x="4863675" y="3098975"/>
            <a:ext cx="4281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20370"/>
              <a:buNone/>
            </a:pPr>
            <a:r>
              <a:rPr b="1" lang="en-US" sz="4800">
                <a:latin typeface="Plus Jakarta Sans"/>
                <a:ea typeface="Plus Jakarta Sans"/>
                <a:cs typeface="Plus Jakarta Sans"/>
                <a:sym typeface="Plus Jakarta Sans"/>
              </a:rPr>
              <a:t>Terima </a:t>
            </a:r>
            <a:endParaRPr b="1" sz="48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20370"/>
              <a:buNone/>
            </a:pPr>
            <a:r>
              <a:rPr b="1" lang="en-US" sz="4800">
                <a:latin typeface="Plus Jakarta Sans"/>
                <a:ea typeface="Plus Jakarta Sans"/>
                <a:cs typeface="Plus Jakarta Sans"/>
                <a:sym typeface="Plus Jakarta Sans"/>
              </a:rPr>
              <a:t>Kasih.</a:t>
            </a:r>
            <a:endParaRPr b="1" sz="48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386" name="Google Shape;386;g26585e5a41e_0_428"/>
          <p:cNvGrpSpPr/>
          <p:nvPr/>
        </p:nvGrpSpPr>
        <p:grpSpPr>
          <a:xfrm>
            <a:off x="162" y="-214211"/>
            <a:ext cx="2765532" cy="2691752"/>
            <a:chOff x="9584423" y="-302695"/>
            <a:chExt cx="4822201" cy="4822201"/>
          </a:xfrm>
        </p:grpSpPr>
        <p:sp>
          <p:nvSpPr>
            <p:cNvPr id="387" name="Google Shape;387;g26585e5a41e_0_428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g26585e5a41e_0_428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g26585e5a41e_0_428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26585e5a41e_0_428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g26585e5a41e_0_428"/>
          <p:cNvGrpSpPr/>
          <p:nvPr/>
        </p:nvGrpSpPr>
        <p:grpSpPr>
          <a:xfrm>
            <a:off x="-840830" y="1116257"/>
            <a:ext cx="5795400" cy="5795400"/>
            <a:chOff x="4094945" y="667082"/>
            <a:chExt cx="5795400" cy="5795400"/>
          </a:xfrm>
        </p:grpSpPr>
        <p:sp>
          <p:nvSpPr>
            <p:cNvPr id="392" name="Google Shape;392;g26585e5a41e_0_428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26585e5a41e_0_428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26585e5a41e_0_428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26585e5a41e_0_428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6" name="Google Shape;396;g26585e5a41e_0_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585e5a41e_0_306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6585e5a41e_0_306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6585e5a41e_0_306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26585e5a41e_0_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6585e5a41e_0_306"/>
          <p:cNvSpPr txBox="1"/>
          <p:nvPr/>
        </p:nvSpPr>
        <p:spPr>
          <a:xfrm>
            <a:off x="4368583" y="744067"/>
            <a:ext cx="4534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Algoritma &amp; Pemograman dasar Javascript  8</a:t>
            </a:r>
            <a:endParaRPr b="1" i="0" sz="2800" u="none" cap="none" strike="noStrik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81" name="Google Shape;181;g26585e5a41e_0_306"/>
          <p:cNvSpPr txBox="1"/>
          <p:nvPr/>
        </p:nvSpPr>
        <p:spPr>
          <a:xfrm>
            <a:off x="4368467" y="2261510"/>
            <a:ext cx="4446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Materi :</a:t>
            </a:r>
            <a:endParaRPr/>
          </a:p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Searching</a:t>
            </a:r>
            <a:endParaRPr/>
          </a:p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Sorting</a:t>
            </a:r>
            <a:endParaRPr/>
          </a:p>
          <a:p>
            <a:pPr indent="-862964" lvl="0" marL="8763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Callback &amp; Promise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62964" lvl="0" marL="8763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Async Await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6585e5a41e_0_306"/>
          <p:cNvSpPr txBox="1"/>
          <p:nvPr/>
        </p:nvSpPr>
        <p:spPr>
          <a:xfrm>
            <a:off x="4368467" y="3524608"/>
            <a:ext cx="2347500" cy="290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Top job titles:</a:t>
            </a:r>
            <a:r>
              <a:rPr b="0" i="0" lang="en-US" sz="6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Frontend Developer, Frontend Engineer</a:t>
            </a:r>
            <a:endParaRPr b="0" i="0" sz="600" u="none" cap="none" strike="noStrik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83" name="Google Shape;183;g26585e5a41e_0_306"/>
          <p:cNvSpPr txBox="1"/>
          <p:nvPr/>
        </p:nvSpPr>
        <p:spPr>
          <a:xfrm>
            <a:off x="6715967" y="3524608"/>
            <a:ext cx="2253900" cy="290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en-US" sz="6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Skills Needed:</a:t>
            </a:r>
            <a:r>
              <a:rPr b="0" i="0" lang="en-US" sz="6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 </a:t>
            </a:r>
            <a:r>
              <a:rPr b="0" i="0" lang="en-US" sz="600" u="none" cap="none" strike="noStrik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HTML, CSS, Javascript</a:t>
            </a:r>
            <a:endParaRPr b="0" i="0" sz="600" u="none" cap="none" strike="noStrik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585e5a41e_0_267"/>
          <p:cNvSpPr txBox="1"/>
          <p:nvPr/>
        </p:nvSpPr>
        <p:spPr>
          <a:xfrm>
            <a:off x="581550" y="1800175"/>
            <a:ext cx="4293009" cy="22762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Proses mencari elemen, data, atau informasi tertentu dalam struktur data seperti array atau objek.</a:t>
            </a:r>
            <a:endParaRPr/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Beberapa metode searching yang sering di gunakan </a:t>
            </a:r>
            <a:endParaRPr/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antara lain :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Searching dengan Metode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indexOf()</a:t>
            </a:r>
            <a:endParaRPr/>
          </a:p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Searching dengan Metode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find()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findIndex()</a:t>
            </a:r>
            <a:endParaRPr/>
          </a:p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Searching dengan Metode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includes()</a:t>
            </a:r>
            <a:endParaRPr/>
          </a:p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Searching dengan Metode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filter()</a:t>
            </a:r>
            <a:endParaRPr/>
          </a:p>
        </p:txBody>
      </p:sp>
      <p:sp>
        <p:nvSpPr>
          <p:cNvPr id="189" name="Google Shape;189;g26585e5a41e_0_267"/>
          <p:cNvSpPr txBox="1"/>
          <p:nvPr/>
        </p:nvSpPr>
        <p:spPr>
          <a:xfrm>
            <a:off x="518664" y="635520"/>
            <a:ext cx="7112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Phase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Searching.</a:t>
            </a:r>
            <a:endParaRPr b="1" i="0" sz="3600" u="none" cap="none" strike="noStrik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90" name="Google Shape;190;g26585e5a41e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6585e5a41e_0_267"/>
          <p:cNvSpPr/>
          <p:nvPr/>
        </p:nvSpPr>
        <p:spPr>
          <a:xfrm>
            <a:off x="6118325" y="1259500"/>
            <a:ext cx="4460700" cy="4009500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6585e5a41e_0_267"/>
          <p:cNvSpPr/>
          <p:nvPr/>
        </p:nvSpPr>
        <p:spPr>
          <a:xfrm>
            <a:off x="5297525" y="3825500"/>
            <a:ext cx="3012300" cy="14436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6585e5a41e_0_267"/>
          <p:cNvSpPr/>
          <p:nvPr/>
        </p:nvSpPr>
        <p:spPr>
          <a:xfrm>
            <a:off x="6118325" y="3371000"/>
            <a:ext cx="1321500" cy="9171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 2023-09-01 at 08.16.48" id="194" name="Google Shape;194;g26585e5a41e_0_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2781" y="1792873"/>
            <a:ext cx="3743017" cy="193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A8C4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585e5a41e_0_4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6585e5a41e_0_4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6585e5a41e_0_4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6585e5a41e_0_43"/>
          <p:cNvSpPr txBox="1"/>
          <p:nvPr>
            <p:ph type="ctrTitle"/>
          </p:nvPr>
        </p:nvSpPr>
        <p:spPr>
          <a:xfrm>
            <a:off x="177556" y="39232"/>
            <a:ext cx="40344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Searching.</a:t>
            </a:r>
            <a:endParaRPr b="1" sz="48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03" name="Google Shape;203;g26585e5a41e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6585e5a41e_0_43"/>
          <p:cNvSpPr txBox="1"/>
          <p:nvPr>
            <p:ph type="ctrTitle"/>
          </p:nvPr>
        </p:nvSpPr>
        <p:spPr>
          <a:xfrm>
            <a:off x="4312526" y="1397032"/>
            <a:ext cx="40344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en-US" sz="1000" u="none" cap="none" strike="noStrike">
                <a:latin typeface="Arial"/>
                <a:ea typeface="Arial"/>
                <a:cs typeface="Arial"/>
                <a:sym typeface="Arial"/>
              </a:rPr>
              <a:t>1. Searching dengan Metode </a:t>
            </a:r>
            <a:r>
              <a:rPr b="1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indexOf()</a:t>
            </a:r>
            <a:br>
              <a:rPr lang="en-US" sz="1000" u="none" cap="none" strike="noStrike">
                <a:solidFill>
                  <a:schemeClr val="accent6"/>
                </a:solidFill>
              </a:rPr>
            </a:br>
            <a:r>
              <a:rPr lang="en-US" sz="1000" u="none" cap="none" strike="noStrike"/>
              <a:t>Metode indexOf() dapat digunakan pada array untuk mencari indeks dari elemen yang pertama kali ditemukan.</a:t>
            </a:r>
            <a:endParaRPr/>
          </a:p>
        </p:txBody>
      </p:sp>
      <p:pic>
        <p:nvPicPr>
          <p:cNvPr descr="Screenshot 2023-09-01 at 08.19.05" id="205" name="Google Shape;205;g26585e5a41e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6707" y="2402803"/>
            <a:ext cx="5166037" cy="1017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A8C4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"/>
          <p:cNvSpPr txBox="1"/>
          <p:nvPr>
            <p:ph type="ctrTitle"/>
          </p:nvPr>
        </p:nvSpPr>
        <p:spPr>
          <a:xfrm>
            <a:off x="177556" y="39232"/>
            <a:ext cx="40344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Searching.</a:t>
            </a:r>
            <a:endParaRPr b="1" sz="48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14" name="Google Shape;2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"/>
          <p:cNvSpPr txBox="1"/>
          <p:nvPr>
            <p:ph type="ctrTitle"/>
          </p:nvPr>
        </p:nvSpPr>
        <p:spPr>
          <a:xfrm>
            <a:off x="283350" y="1446862"/>
            <a:ext cx="40344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Searching dengan Metode find() dan findIndex()</a:t>
            </a:r>
            <a:br>
              <a:rPr b="1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u="none" cap="none" strike="noStrike">
                <a:solidFill>
                  <a:schemeClr val="lt1"/>
                </a:solidFill>
              </a:rPr>
              <a:t>Metode find() digunakan untuk mencari elemen dalam array yang memenuhi kondisi tertentu. Metode findIndex() mengembalikan indeks dari elemen yang pertama kali memenuhi kondisi.</a:t>
            </a:r>
            <a:endParaRPr/>
          </a:p>
        </p:txBody>
      </p:sp>
      <p:pic>
        <p:nvPicPr>
          <p:cNvPr descr="Screenshot 2023-09-01 at 08.22.49" id="216" name="Google Shape;21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794" y="1309095"/>
            <a:ext cx="3421853" cy="5559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2023-09-01 at 08.24.19" id="217" name="Google Shape;21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0312" y="3367807"/>
            <a:ext cx="3566889" cy="55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"/>
          <p:cNvSpPr/>
          <p:nvPr/>
        </p:nvSpPr>
        <p:spPr>
          <a:xfrm>
            <a:off x="4580312" y="1927834"/>
            <a:ext cx="3421853" cy="7848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Kode di atas menciptakan array </a:t>
            </a:r>
            <a:r>
              <a:rPr b="1" i="0" lang="en-US" sz="9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0" i="0" lang="en-US" sz="9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yang berisi [5, 12, 8, 20, 15]. Kemudian, menggunakan metode </a:t>
            </a:r>
            <a:r>
              <a:rPr b="1" i="0" lang="en-US" sz="9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.find()</a:t>
            </a:r>
            <a:r>
              <a:rPr b="0" i="0" lang="en-US" sz="9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untuk mencari angka pertama yang lebih besar dari 10. Hasilnya disimpan dalam variabel </a:t>
            </a:r>
            <a:r>
              <a:rPr b="1" i="0" lang="en-US" sz="9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foundNumber</a:t>
            </a:r>
            <a:r>
              <a:rPr b="0" i="0" lang="en-US" sz="9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. Jadi, </a:t>
            </a:r>
            <a:r>
              <a:rPr b="1" i="0" lang="en-US" sz="9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foundNumber</a:t>
            </a:r>
            <a:r>
              <a:rPr b="0" i="0" lang="en-US" sz="9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akan berisi angka pertama yang lebih besar dari 10 dari array </a:t>
            </a:r>
            <a:r>
              <a:rPr b="1" i="0" lang="en-US" sz="9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0" i="0" lang="en-US" sz="9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4572794" y="3986547"/>
            <a:ext cx="3574407" cy="707886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Kode di atas menciptakan array </a:t>
            </a:r>
            <a:r>
              <a:rPr b="1" i="0" lang="en-US" sz="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0" i="0" lang="en-US" sz="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yang berisi [5, 12, 8, 20, 15]. Kemudian, menggunakan metode </a:t>
            </a:r>
            <a:r>
              <a:rPr b="1" i="0" lang="en-US" sz="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.findIndex()</a:t>
            </a:r>
            <a:r>
              <a:rPr b="0" i="0" lang="en-US" sz="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untuk mencari indeks dari angka pertama yang lebih besar dari 10. Hasilnya disimpan dalam variabel </a:t>
            </a:r>
            <a:r>
              <a:rPr b="1" i="0" lang="en-US" sz="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foundNumber</a:t>
            </a:r>
            <a:r>
              <a:rPr b="0" i="0" lang="en-US" sz="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. Jadi, </a:t>
            </a:r>
            <a:r>
              <a:rPr b="1" i="0" lang="en-US" sz="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foundNumber</a:t>
            </a:r>
            <a:r>
              <a:rPr b="0" i="0" lang="en-US" sz="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 akan berisi indeks dari angka pertama yang lebih besar dari 10 dari array </a:t>
            </a:r>
            <a:r>
              <a:rPr b="1" i="0" lang="en-US" sz="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0" i="0" lang="en-US" sz="8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A8C4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"/>
          <p:cNvSpPr txBox="1"/>
          <p:nvPr>
            <p:ph type="ctrTitle"/>
          </p:nvPr>
        </p:nvSpPr>
        <p:spPr>
          <a:xfrm>
            <a:off x="177556" y="39232"/>
            <a:ext cx="40344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Searching.</a:t>
            </a:r>
            <a:endParaRPr b="1" sz="48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28" name="Google Shape;2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"/>
          <p:cNvSpPr txBox="1"/>
          <p:nvPr>
            <p:ph type="ctrTitle"/>
          </p:nvPr>
        </p:nvSpPr>
        <p:spPr>
          <a:xfrm>
            <a:off x="4312526" y="1397032"/>
            <a:ext cx="40344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en-US" sz="1050" u="none" cap="none" strike="noStrike">
                <a:latin typeface="Arial"/>
                <a:ea typeface="Arial"/>
                <a:cs typeface="Arial"/>
                <a:sym typeface="Arial"/>
              </a:rPr>
              <a:t>3. Searching dengan Metode </a:t>
            </a:r>
            <a:r>
              <a:rPr b="1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includes()</a:t>
            </a:r>
            <a:br>
              <a:rPr b="1" lang="en-US" sz="105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1000" u="none" cap="none" strike="noStrike"/>
              <a:t>Metode includes() digunakan untuk memeriksa apakah suatu elemen ada dalam array. Ia mengembalikan nilai boolean.</a:t>
            </a:r>
            <a:endParaRPr/>
          </a:p>
        </p:txBody>
      </p:sp>
      <p:pic>
        <p:nvPicPr>
          <p:cNvPr descr="Screenshot 2023-09-01 at 08.25.36" id="230" name="Google Shape;23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5825" y="2368535"/>
            <a:ext cx="5007900" cy="101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A8C4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"/>
          <p:cNvSpPr txBox="1"/>
          <p:nvPr>
            <p:ph type="ctrTitle"/>
          </p:nvPr>
        </p:nvSpPr>
        <p:spPr>
          <a:xfrm>
            <a:off x="177556" y="39232"/>
            <a:ext cx="40344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Searching.</a:t>
            </a:r>
            <a:endParaRPr b="1" sz="48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39" name="Google Shape;2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"/>
          <p:cNvSpPr txBox="1"/>
          <p:nvPr>
            <p:ph type="ctrTitle"/>
          </p:nvPr>
        </p:nvSpPr>
        <p:spPr>
          <a:xfrm>
            <a:off x="4312526" y="1397032"/>
            <a:ext cx="40344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1" lang="en-US" sz="1100" u="none" cap="none" strike="noStrike">
                <a:latin typeface="Arial"/>
                <a:ea typeface="Arial"/>
                <a:cs typeface="Arial"/>
                <a:sym typeface="Arial"/>
              </a:rPr>
              <a:t>4. Searching dengan Metode </a:t>
            </a:r>
            <a:r>
              <a:rPr b="1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filter()</a:t>
            </a:r>
            <a:br>
              <a:rPr b="1" lang="en-US" sz="11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1050" u="none" cap="none" strike="noStrike"/>
              <a:t>Metode filter() digunakan untuk mencari dan mengembalikan semua elemen dalam array yang memenuhi kondisi tertentu.</a:t>
            </a:r>
            <a:endParaRPr/>
          </a:p>
        </p:txBody>
      </p:sp>
      <p:pic>
        <p:nvPicPr>
          <p:cNvPr descr="Screenshot 2023-09-01 at 08.28.56" id="241" name="Google Shape;24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7568" y="2532782"/>
            <a:ext cx="5493281" cy="85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26585e5a41e_0_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6585e5a41e_0_451"/>
          <p:cNvSpPr txBox="1"/>
          <p:nvPr/>
        </p:nvSpPr>
        <p:spPr>
          <a:xfrm>
            <a:off x="1812049" y="2950041"/>
            <a:ext cx="4427385" cy="854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Sorting Dasar dengan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sort()</a:t>
            </a:r>
            <a:endParaRPr/>
          </a:p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Sorting dengan Fungsi Perbandingan Kustom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Sorting Stabil</a:t>
            </a:r>
            <a:endParaRPr/>
          </a:p>
        </p:txBody>
      </p:sp>
      <p:sp>
        <p:nvSpPr>
          <p:cNvPr id="248" name="Google Shape;248;g26585e5a41e_0_451"/>
          <p:cNvSpPr txBox="1"/>
          <p:nvPr/>
        </p:nvSpPr>
        <p:spPr>
          <a:xfrm>
            <a:off x="1812050" y="2346092"/>
            <a:ext cx="6872975" cy="438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Fungsi ini memungkinkan anda mengurutkan objek array berdasarkan urutan pengurutan default, atau bersadarkan fungsi pengurutan khusus.</a:t>
            </a:r>
            <a:endParaRPr b="0" i="0" sz="1200" u="none" cap="none" strike="noStrike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sp>
        <p:nvSpPr>
          <p:cNvPr id="249" name="Google Shape;249;g26585e5a41e_0_451"/>
          <p:cNvSpPr txBox="1"/>
          <p:nvPr/>
        </p:nvSpPr>
        <p:spPr>
          <a:xfrm>
            <a:off x="1704467" y="1370376"/>
            <a:ext cx="71109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Phase 2</a:t>
            </a:r>
            <a:endParaRPr b="0" i="0" sz="2000" u="none" cap="none" strike="noStrike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Sorting.</a:t>
            </a:r>
            <a:endParaRPr b="1" i="0" sz="3600" u="none" cap="none" strike="noStrike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50" name="Google Shape;250;g26585e5a41e_0_451"/>
          <p:cNvSpPr/>
          <p:nvPr/>
        </p:nvSpPr>
        <p:spPr>
          <a:xfrm>
            <a:off x="-478175" y="-2534975"/>
            <a:ext cx="6233700" cy="3804600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6585e5a41e_0_451"/>
          <p:cNvSpPr/>
          <p:nvPr/>
        </p:nvSpPr>
        <p:spPr>
          <a:xfrm>
            <a:off x="-1052450" y="212650"/>
            <a:ext cx="2934300" cy="16083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6585e5a41e_0_451"/>
          <p:cNvSpPr/>
          <p:nvPr/>
        </p:nvSpPr>
        <p:spPr>
          <a:xfrm>
            <a:off x="-512850" y="1207100"/>
            <a:ext cx="1321500" cy="9171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2021-01-14T04:03:51Z</dcterms:created>
  <dc:creator>SINAR X</dc:creator>
</cp:coreProperties>
</file>