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4"/>
  </p:notesMasterIdLst>
  <p:sldIdLst>
    <p:sldId id="388" r:id="rId3"/>
    <p:sldId id="390" r:id="rId5"/>
    <p:sldId id="437" r:id="rId6"/>
    <p:sldId id="438" r:id="rId7"/>
    <p:sldId id="439" r:id="rId8"/>
    <p:sldId id="440" r:id="rId9"/>
    <p:sldId id="441" r:id="rId10"/>
    <p:sldId id="442" r:id="rId11"/>
    <p:sldId id="443" r:id="rId12"/>
    <p:sldId id="444" r:id="rId13"/>
    <p:sldId id="445" r:id="rId14"/>
    <p:sldId id="408" r:id="rId15"/>
    <p:sldId id="450" r:id="rId16"/>
    <p:sldId id="451" r:id="rId17"/>
    <p:sldId id="452" r:id="rId18"/>
    <p:sldId id="453" r:id="rId19"/>
    <p:sldId id="454" r:id="rId20"/>
    <p:sldId id="455" r:id="rId21"/>
    <p:sldId id="456" r:id="rId22"/>
    <p:sldId id="457" r:id="rId23"/>
    <p:sldId id="458" r:id="rId24"/>
    <p:sldId id="446" r:id="rId25"/>
    <p:sldId id="447" r:id="rId26"/>
    <p:sldId id="448" r:id="rId27"/>
    <p:sldId id="449" r:id="rId28"/>
    <p:sldId id="413" r:id="rId29"/>
    <p:sldId id="412" r:id="rId30"/>
    <p:sldId id="433" r:id="rId31"/>
    <p:sldId id="434" r:id="rId32"/>
    <p:sldId id="411" r:id="rId33"/>
    <p:sldId id="410" r:id="rId34"/>
  </p:sldIdLst>
  <p:sldSz cx="18288000" cy="10287000"/>
  <p:notesSz cx="18288000" cy="10287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8B33"/>
    <a:srgbClr val="48A8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6" d="100"/>
          <a:sy n="56" d="100"/>
        </p:scale>
        <p:origin x="378" y="39"/>
      </p:cViewPr>
      <p:guideLst>
        <p:guide orient="horz" pos="2861"/>
        <p:guide pos="221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36" Type="http://schemas.openxmlformats.org/officeDocument/2006/relationships/viewProps" Target="viewProps.xml"/><Relationship Id="rId35" Type="http://schemas.openxmlformats.org/officeDocument/2006/relationships/presProps" Target="presProps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048600" y="771525"/>
            <a:ext cx="12192600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6585e5a41e_0_0:notes"/>
          <p:cNvSpPr/>
          <p:nvPr>
            <p:ph type="sldImg" idx="2"/>
          </p:nvPr>
        </p:nvSpPr>
        <p:spPr>
          <a:xfrm>
            <a:off x="381708" y="685800"/>
            <a:ext cx="60951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6585e5a41e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6585e5a41e_0_267:notes"/>
          <p:cNvSpPr/>
          <p:nvPr>
            <p:ph type="sldImg" idx="2"/>
          </p:nvPr>
        </p:nvSpPr>
        <p:spPr>
          <a:xfrm>
            <a:off x="381708" y="685800"/>
            <a:ext cx="60951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6585e5a41e_0_26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6585e5a41e_0_267:notes"/>
          <p:cNvSpPr/>
          <p:nvPr>
            <p:ph type="sldImg" idx="2"/>
          </p:nvPr>
        </p:nvSpPr>
        <p:spPr>
          <a:xfrm>
            <a:off x="381708" y="685800"/>
            <a:ext cx="60951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6585e5a41e_0_26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26585e5a41e_0_253:notes"/>
          <p:cNvSpPr/>
          <p:nvPr>
            <p:ph type="sldImg" idx="2"/>
          </p:nvPr>
        </p:nvSpPr>
        <p:spPr>
          <a:xfrm>
            <a:off x="381708" y="685800"/>
            <a:ext cx="60951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26585e5a41e_0_25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6585e5a41e_0_267:notes"/>
          <p:cNvSpPr/>
          <p:nvPr>
            <p:ph type="sldImg" idx="2"/>
          </p:nvPr>
        </p:nvSpPr>
        <p:spPr>
          <a:xfrm>
            <a:off x="381708" y="685800"/>
            <a:ext cx="60951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6585e5a41e_0_26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6585e5a41e_0_267:notes"/>
          <p:cNvSpPr/>
          <p:nvPr>
            <p:ph type="sldImg" idx="2"/>
          </p:nvPr>
        </p:nvSpPr>
        <p:spPr>
          <a:xfrm>
            <a:off x="381708" y="685800"/>
            <a:ext cx="60951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6585e5a41e_0_26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244" name="Google Shape;244;p2:notes"/>
          <p:cNvSpPr/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244" name="Google Shape;244;p2:notes"/>
          <p:cNvSpPr/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244" name="Google Shape;244;p2:notes"/>
          <p:cNvSpPr/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244" name="Google Shape;244;p2:notes"/>
          <p:cNvSpPr/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244" name="Google Shape;244;p2:notes"/>
          <p:cNvSpPr/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6585e5a41e_0_277:notes"/>
          <p:cNvSpPr/>
          <p:nvPr>
            <p:ph type="sldImg" idx="2"/>
          </p:nvPr>
        </p:nvSpPr>
        <p:spPr>
          <a:xfrm>
            <a:off x="381708" y="685800"/>
            <a:ext cx="60951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26585e5a41e_0_27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244" name="Google Shape;244;p2:notes"/>
          <p:cNvSpPr/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244" name="Google Shape;244;p2:notes"/>
          <p:cNvSpPr/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26585e5a41e_0_253:notes"/>
          <p:cNvSpPr/>
          <p:nvPr>
            <p:ph type="sldImg" idx="2"/>
          </p:nvPr>
        </p:nvSpPr>
        <p:spPr>
          <a:xfrm>
            <a:off x="381708" y="685800"/>
            <a:ext cx="60951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26585e5a41e_0_25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244" name="Google Shape;244;p2:notes"/>
          <p:cNvSpPr/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244" name="Google Shape;244;p2:notes"/>
          <p:cNvSpPr/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244" name="Google Shape;244;p2:notes"/>
          <p:cNvSpPr/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26585e5a41e_0_253:notes"/>
          <p:cNvSpPr/>
          <p:nvPr>
            <p:ph type="sldImg" idx="2"/>
          </p:nvPr>
        </p:nvSpPr>
        <p:spPr>
          <a:xfrm>
            <a:off x="381708" y="685800"/>
            <a:ext cx="60951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26585e5a41e_0_25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244" name="Google Shape;244;p2:notes"/>
          <p:cNvSpPr/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244" name="Google Shape;244;p2:notes"/>
          <p:cNvSpPr/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244" name="Google Shape;244;p2:notes"/>
          <p:cNvSpPr/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26585e5a41e_0_253:notes"/>
          <p:cNvSpPr/>
          <p:nvPr>
            <p:ph type="sldImg" idx="2"/>
          </p:nvPr>
        </p:nvSpPr>
        <p:spPr>
          <a:xfrm>
            <a:off x="381708" y="685800"/>
            <a:ext cx="60951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26585e5a41e_0_25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6585e5a41e_0_321:notes"/>
          <p:cNvSpPr/>
          <p:nvPr>
            <p:ph type="sldImg" idx="2"/>
          </p:nvPr>
        </p:nvSpPr>
        <p:spPr>
          <a:xfrm>
            <a:off x="381708" y="685800"/>
            <a:ext cx="60951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26585e5a41e_0_32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26585e5a41e_0_428:notes"/>
          <p:cNvSpPr/>
          <p:nvPr>
            <p:ph type="sldImg" idx="2"/>
          </p:nvPr>
        </p:nvSpPr>
        <p:spPr>
          <a:xfrm>
            <a:off x="381708" y="685800"/>
            <a:ext cx="60951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26585e5a41e_0_42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6585e5a41e_0_267:notes"/>
          <p:cNvSpPr/>
          <p:nvPr>
            <p:ph type="sldImg" idx="2"/>
          </p:nvPr>
        </p:nvSpPr>
        <p:spPr>
          <a:xfrm>
            <a:off x="381708" y="685800"/>
            <a:ext cx="60951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6585e5a41e_0_26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6585e5a41e_0_267:notes"/>
          <p:cNvSpPr/>
          <p:nvPr>
            <p:ph type="sldImg" idx="2"/>
          </p:nvPr>
        </p:nvSpPr>
        <p:spPr>
          <a:xfrm>
            <a:off x="381708" y="685800"/>
            <a:ext cx="60951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6585e5a41e_0_26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6585e5a41e_0_267:notes"/>
          <p:cNvSpPr/>
          <p:nvPr>
            <p:ph type="sldImg" idx="2"/>
          </p:nvPr>
        </p:nvSpPr>
        <p:spPr>
          <a:xfrm>
            <a:off x="381708" y="685800"/>
            <a:ext cx="60951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6585e5a41e_0_26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6585e5a41e_0_267:notes"/>
          <p:cNvSpPr/>
          <p:nvPr>
            <p:ph type="sldImg" idx="2"/>
          </p:nvPr>
        </p:nvSpPr>
        <p:spPr>
          <a:xfrm>
            <a:off x="381708" y="685800"/>
            <a:ext cx="60951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6585e5a41e_0_26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6585e5a41e_0_267:notes"/>
          <p:cNvSpPr/>
          <p:nvPr>
            <p:ph type="sldImg" idx="2"/>
          </p:nvPr>
        </p:nvSpPr>
        <p:spPr>
          <a:xfrm>
            <a:off x="381708" y="685800"/>
            <a:ext cx="60951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6585e5a41e_0_26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6585e5a41e_0_267:notes"/>
          <p:cNvSpPr/>
          <p:nvPr>
            <p:ph type="sldImg" idx="2"/>
          </p:nvPr>
        </p:nvSpPr>
        <p:spPr>
          <a:xfrm>
            <a:off x="381708" y="685800"/>
            <a:ext cx="60951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6585e5a41e_0_26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matchingName="Two Content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7"/>
          <p:cNvSpPr txBox="1">
            <a:spLocks noGrp="1"/>
          </p:cNvSpPr>
          <p:nvPr>
            <p:ph type="title"/>
          </p:nvPr>
        </p:nvSpPr>
        <p:spPr>
          <a:xfrm>
            <a:off x="8983757" y="713732"/>
            <a:ext cx="8588375" cy="859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450" b="1" i="0">
                <a:solidFill>
                  <a:schemeClr val="l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7"/>
          <p:cNvSpPr txBox="1">
            <a:spLocks noGrp="1"/>
          </p:cNvSpPr>
          <p:nvPr>
            <p:ph type="body" idx="1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7"/>
          <p:cNvSpPr txBox="1">
            <a:spLocks noGrp="1"/>
          </p:cNvSpPr>
          <p:nvPr>
            <p:ph type="body" idx="2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7"/>
          <p:cNvSpPr txBox="1">
            <a:spLocks noGrp="1"/>
          </p:cNvSpPr>
          <p:nvPr>
            <p:ph type="ftr" idx="11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7"/>
          <p:cNvSpPr txBox="1">
            <a:spLocks noGrp="1"/>
          </p:cNvSpPr>
          <p:nvPr>
            <p:ph type="dt" idx="10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7"/>
          <p:cNvSpPr txBox="1">
            <a:spLocks noGrp="1"/>
          </p:cNvSpPr>
          <p:nvPr>
            <p:ph type="sldNum" idx="12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8"/>
          <p:cNvSpPr txBox="1">
            <a:spLocks noGrp="1"/>
          </p:cNvSpPr>
          <p:nvPr>
            <p:ph type="ftr" idx="11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8"/>
          <p:cNvSpPr txBox="1">
            <a:spLocks noGrp="1"/>
          </p:cNvSpPr>
          <p:nvPr>
            <p:ph type="dt" idx="10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8"/>
          <p:cNvSpPr txBox="1">
            <a:spLocks noGrp="1"/>
          </p:cNvSpPr>
          <p:nvPr>
            <p:ph type="sldNum" idx="12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9"/>
          <p:cNvSpPr txBox="1"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9"/>
          <p:cNvSpPr txBox="1">
            <a:spLocks noGrp="1"/>
          </p:cNvSpPr>
          <p:nvPr>
            <p:ph type="subTitle" idx="1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9"/>
          <p:cNvSpPr txBox="1">
            <a:spLocks noGrp="1"/>
          </p:cNvSpPr>
          <p:nvPr>
            <p:ph type="ftr" idx="11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9"/>
          <p:cNvSpPr txBox="1">
            <a:spLocks noGrp="1"/>
          </p:cNvSpPr>
          <p:nvPr>
            <p:ph type="dt" idx="10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9"/>
          <p:cNvSpPr txBox="1">
            <a:spLocks noGrp="1"/>
          </p:cNvSpPr>
          <p:nvPr>
            <p:ph type="sldNum" idx="12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0"/>
          <p:cNvSpPr txBox="1">
            <a:spLocks noGrp="1"/>
          </p:cNvSpPr>
          <p:nvPr>
            <p:ph type="title"/>
          </p:nvPr>
        </p:nvSpPr>
        <p:spPr>
          <a:xfrm>
            <a:off x="8983757" y="713732"/>
            <a:ext cx="8588375" cy="859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450" b="1" i="0">
                <a:solidFill>
                  <a:schemeClr val="l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0"/>
          <p:cNvSpPr txBox="1">
            <a:spLocks noGrp="1"/>
          </p:cNvSpPr>
          <p:nvPr>
            <p:ph type="body" idx="1"/>
          </p:nvPr>
        </p:nvSpPr>
        <p:spPr>
          <a:xfrm>
            <a:off x="9131300" y="2931350"/>
            <a:ext cx="7578725" cy="5523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600" b="1" i="0">
                <a:solidFill>
                  <a:srgbClr val="262626"/>
                </a:solidFill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0"/>
          <p:cNvSpPr txBox="1">
            <a:spLocks noGrp="1"/>
          </p:cNvSpPr>
          <p:nvPr>
            <p:ph type="ftr" idx="11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0"/>
          <p:cNvSpPr txBox="1">
            <a:spLocks noGrp="1"/>
          </p:cNvSpPr>
          <p:nvPr>
            <p:ph type="dt" idx="10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0"/>
          <p:cNvSpPr txBox="1">
            <a:spLocks noGrp="1"/>
          </p:cNvSpPr>
          <p:nvPr>
            <p:ph type="sldNum" idx="12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1"/>
          <p:cNvSpPr txBox="1">
            <a:spLocks noGrp="1"/>
          </p:cNvSpPr>
          <p:nvPr>
            <p:ph type="title"/>
          </p:nvPr>
        </p:nvSpPr>
        <p:spPr>
          <a:xfrm>
            <a:off x="8983757" y="713732"/>
            <a:ext cx="8588375" cy="859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450" b="1" i="0">
                <a:solidFill>
                  <a:schemeClr val="l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1"/>
          <p:cNvSpPr txBox="1">
            <a:spLocks noGrp="1"/>
          </p:cNvSpPr>
          <p:nvPr>
            <p:ph type="ftr" idx="11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1"/>
          <p:cNvSpPr txBox="1">
            <a:spLocks noGrp="1"/>
          </p:cNvSpPr>
          <p:nvPr>
            <p:ph type="dt" idx="10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1"/>
          <p:cNvSpPr txBox="1">
            <a:spLocks noGrp="1"/>
          </p:cNvSpPr>
          <p:nvPr>
            <p:ph type="sldNum" idx="12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1"/>
          <p:cNvSpPr txBox="1"/>
          <p:nvPr>
            <p:ph type="ctrTitle"/>
          </p:nvPr>
        </p:nvSpPr>
        <p:spPr>
          <a:xfrm>
            <a:off x="1371649" y="3195837"/>
            <a:ext cx="15545341" cy="22051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ct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ct val="10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ct val="10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ct val="10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ct val="10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ct val="10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ct val="10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ct val="10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ct val="100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1"/>
          <p:cNvSpPr txBox="1"/>
          <p:nvPr>
            <p:ph type="subTitle" idx="1"/>
          </p:nvPr>
        </p:nvSpPr>
        <p:spPr>
          <a:xfrm>
            <a:off x="2743297" y="5829661"/>
            <a:ext cx="12802044" cy="2629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ct val="257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ct val="22500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ct val="193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ct val="1610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ct val="1610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ct val="1610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ct val="1610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ct val="1610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ct val="1610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8" name="Google Shape;28;p11"/>
          <p:cNvSpPr txBox="1"/>
          <p:nvPr>
            <p:ph type="dt" idx="10"/>
          </p:nvPr>
        </p:nvSpPr>
        <p:spPr>
          <a:xfrm>
            <a:off x="914435" y="9535116"/>
            <a:ext cx="4267347" cy="5477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ct val="100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ct val="10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ct val="10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ct val="10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ct val="10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ct val="10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ct val="10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ct val="10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ct val="100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1"/>
          <p:cNvSpPr txBox="1"/>
          <p:nvPr>
            <p:ph type="ftr" idx="11"/>
          </p:nvPr>
        </p:nvSpPr>
        <p:spPr>
          <a:xfrm>
            <a:off x="6248618" y="9535116"/>
            <a:ext cx="5791402" cy="5477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ct val="100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ct val="10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ct val="10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ct val="10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ct val="10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ct val="10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ct val="10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ct val="10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ct val="100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1"/>
          <p:cNvSpPr txBox="1"/>
          <p:nvPr>
            <p:ph type="sldNum" idx="12"/>
          </p:nvPr>
        </p:nvSpPr>
        <p:spPr>
          <a:xfrm>
            <a:off x="13106858" y="9535116"/>
            <a:ext cx="4267347" cy="5477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1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1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1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1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1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1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1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1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1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6"/>
          <p:cNvSpPr txBox="1">
            <a:spLocks noGrp="1"/>
          </p:cNvSpPr>
          <p:nvPr>
            <p:ph type="title"/>
          </p:nvPr>
        </p:nvSpPr>
        <p:spPr>
          <a:xfrm>
            <a:off x="8983757" y="713732"/>
            <a:ext cx="8588375" cy="859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5450" b="1" i="0" u="none" strike="noStrike" cap="none">
                <a:solidFill>
                  <a:schemeClr val="l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" name="Google Shape;7;p16"/>
          <p:cNvSpPr txBox="1">
            <a:spLocks noGrp="1"/>
          </p:cNvSpPr>
          <p:nvPr>
            <p:ph type="body" idx="1"/>
          </p:nvPr>
        </p:nvSpPr>
        <p:spPr>
          <a:xfrm>
            <a:off x="9131300" y="2931350"/>
            <a:ext cx="7578725" cy="5523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9600" b="1" i="0" u="none" strike="noStrike" cap="none">
                <a:solidFill>
                  <a:srgbClr val="262626"/>
                </a:solidFill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6"/>
          <p:cNvSpPr txBox="1">
            <a:spLocks noGrp="1"/>
          </p:cNvSpPr>
          <p:nvPr>
            <p:ph type="ftr" idx="11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6"/>
          <p:cNvSpPr txBox="1">
            <a:spLocks noGrp="1"/>
          </p:cNvSpPr>
          <p:nvPr>
            <p:ph type="dt" idx="10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6"/>
          <p:cNvSpPr txBox="1">
            <a:spLocks noGrp="1"/>
          </p:cNvSpPr>
          <p:nvPr>
            <p:ph type="sldNum" idx="12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4.png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5.png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7.png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4.xml"/><Relationship Id="rId6" Type="http://schemas.openxmlformats.org/officeDocument/2006/relationships/slideLayout" Target="../slideLayouts/slideLayout6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5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7.png"/><Relationship Id="rId3" Type="http://schemas.openxmlformats.org/officeDocument/2006/relationships/image" Target="../media/image2.png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6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2.png"/><Relationship Id="rId3" Type="http://schemas.openxmlformats.org/officeDocument/2006/relationships/image" Target="../media/image7.png"/><Relationship Id="rId2" Type="http://schemas.openxmlformats.org/officeDocument/2006/relationships/image" Target="../media/image22.png"/><Relationship Id="rId1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8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9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0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4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28.png"/></Relationships>
</file>

<file path=ppt/slides/_rels/slide2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5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2.png"/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image" Target="../media/image2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6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7.png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.xml"/><Relationship Id="rId6" Type="http://schemas.openxmlformats.org/officeDocument/2006/relationships/slideLayout" Target="../slideLayouts/slideLayout6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3.png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icture3 (1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5" y="2084070"/>
            <a:ext cx="13035915" cy="8202930"/>
          </a:xfrm>
          <a:prstGeom prst="rect">
            <a:avLst/>
          </a:prstGeom>
        </p:spPr>
      </p:pic>
      <p:sp>
        <p:nvSpPr>
          <p:cNvPr id="138" name="Google Shape;138;g26585e5a41e_0_0"/>
          <p:cNvSpPr txBox="1"/>
          <p:nvPr>
            <p:ph type="ctrTitle"/>
          </p:nvPr>
        </p:nvSpPr>
        <p:spPr>
          <a:xfrm>
            <a:off x="914288" y="3386242"/>
            <a:ext cx="11207633" cy="2935675"/>
          </a:xfrm>
          <a:prstGeom prst="rect">
            <a:avLst/>
          </a:prstGeom>
        </p:spPr>
        <p:txBody>
          <a:bodyPr spcFirstLastPara="1" wrap="square" lIns="182804" tIns="91377" rIns="182804" bIns="91377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 b="1">
                <a:solidFill>
                  <a:schemeClr val="lt1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Algoritma &amp; </a:t>
            </a:r>
            <a:br>
              <a:rPr lang="en-US" sz="6600" b="1">
                <a:solidFill>
                  <a:schemeClr val="lt1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</a:br>
            <a:r>
              <a:rPr lang="en-US" sz="6600" b="1">
                <a:solidFill>
                  <a:schemeClr val="lt1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Pemprograman Dasar</a:t>
            </a:r>
            <a:br>
              <a:rPr lang="en-US" sz="6600" b="1">
                <a:solidFill>
                  <a:schemeClr val="lt1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</a:br>
            <a:r>
              <a:rPr lang="en-US" sz="6600" b="1">
                <a:solidFill>
                  <a:schemeClr val="lt1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Javascript 5</a:t>
            </a:r>
            <a:endParaRPr lang="en-US" sz="6600" b="1">
              <a:solidFill>
                <a:schemeClr val="lt1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</p:txBody>
      </p:sp>
      <p:sp>
        <p:nvSpPr>
          <p:cNvPr id="139" name="Google Shape;139;g26585e5a41e_0_0"/>
          <p:cNvSpPr txBox="1"/>
          <p:nvPr>
            <p:ph type="subTitle" idx="1"/>
          </p:nvPr>
        </p:nvSpPr>
        <p:spPr>
          <a:xfrm>
            <a:off x="914400" y="7325360"/>
            <a:ext cx="9576435" cy="908685"/>
          </a:xfrm>
          <a:prstGeom prst="rect">
            <a:avLst/>
          </a:prstGeom>
        </p:spPr>
        <p:txBody>
          <a:bodyPr spcFirstLastPara="1" wrap="square" lIns="182804" tIns="91377" rIns="182804" bIns="91377" anchor="t" anchorCtr="0">
            <a:normAutofit/>
          </a:bodyPr>
          <a:lstStyle/>
          <a:p>
            <a:pPr marL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sz="3200" b="1">
                <a:solidFill>
                  <a:schemeClr val="lt1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Batch 17</a:t>
            </a:r>
            <a:r>
              <a:rPr lang="en-US" sz="3200">
                <a:solidFill>
                  <a:schemeClr val="lt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rPr>
              <a:t> | Bootcamp Frontend Developer</a:t>
            </a:r>
            <a:endParaRPr lang="en-US" sz="3200">
              <a:solidFill>
                <a:schemeClr val="lt1"/>
              </a:solidFill>
              <a:latin typeface="Plus Jakarta Sans Medium"/>
              <a:ea typeface="Plus Jakarta Sans Medium"/>
              <a:cs typeface="Plus Jakarta Sans Medium"/>
              <a:sym typeface="Plus Jakarta Sans Medium"/>
            </a:endParaRPr>
          </a:p>
        </p:txBody>
      </p:sp>
      <p:pic>
        <p:nvPicPr>
          <p:cNvPr id="140" name="Google Shape;140;g26585e5a41e_0_0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5258746" y="551962"/>
            <a:ext cx="2368623" cy="71994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1" name="Google Shape;141;g26585e5a41e_0_0"/>
          <p:cNvCxnSpPr/>
          <p:nvPr/>
        </p:nvCxnSpPr>
        <p:spPr>
          <a:xfrm>
            <a:off x="1087186" y="8865126"/>
            <a:ext cx="7865858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2" name="Google Shape;142;g26585e5a41e_0_0"/>
          <p:cNvSpPr/>
          <p:nvPr/>
        </p:nvSpPr>
        <p:spPr>
          <a:xfrm>
            <a:off x="2288923" y="8742791"/>
            <a:ext cx="1223098" cy="245939"/>
          </a:xfrm>
          <a:prstGeom prst="roundRect">
            <a:avLst>
              <a:gd name="adj" fmla="val 50000"/>
            </a:avLst>
          </a:prstGeom>
          <a:solidFill>
            <a:srgbClr val="FFBD58"/>
          </a:solidFill>
          <a:ln>
            <a:noFill/>
          </a:ln>
        </p:spPr>
        <p:txBody>
          <a:bodyPr spcFirstLastPara="1" wrap="square" lIns="182804" tIns="182804" rIns="182804" bIns="182804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g26585e5a41e_0_0"/>
          <p:cNvSpPr/>
          <p:nvPr/>
        </p:nvSpPr>
        <p:spPr>
          <a:xfrm rot="-1974178">
            <a:off x="11125067" y="4655712"/>
            <a:ext cx="2240537" cy="2240537"/>
          </a:xfrm>
          <a:prstGeom prst="ellipse">
            <a:avLst/>
          </a:prstGeom>
          <a:solidFill>
            <a:srgbClr val="FFBD58"/>
          </a:solidFill>
          <a:ln>
            <a:noFill/>
          </a:ln>
        </p:spPr>
        <p:txBody>
          <a:bodyPr spcFirstLastPara="1" wrap="square" lIns="182804" tIns="182804" rIns="182804" bIns="182804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Picture 1" descr="Picture2 (1)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8085" y="5860415"/>
            <a:ext cx="5891530" cy="4426585"/>
          </a:xfrm>
          <a:prstGeom prst="rect">
            <a:avLst/>
          </a:prstGeom>
        </p:spPr>
      </p:pic>
      <p:sp>
        <p:nvSpPr>
          <p:cNvPr id="3" name="Google Shape;139;g26585e5a41e_0_0"/>
          <p:cNvSpPr txBox="1"/>
          <p:nvPr/>
        </p:nvSpPr>
        <p:spPr>
          <a:xfrm>
            <a:off x="914400" y="9237345"/>
            <a:ext cx="4081780" cy="720090"/>
          </a:xfrm>
          <a:prstGeom prst="rect">
            <a:avLst/>
          </a:prstGeom>
          <a:noFill/>
          <a:ln>
            <a:noFill/>
          </a:ln>
        </p:spPr>
        <p:txBody>
          <a:bodyPr wrap="square" lIns="182804" tIns="91377" rIns="182804" bIns="91377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ctr" rtl="0">
              <a:lnSpc>
                <a:spcPct val="100000"/>
              </a:lnSpc>
              <a:spcBef>
                <a:spcPct val="25700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 panose="020B0604020202020204"/>
              <a:buNone/>
              <a:defRPr sz="9600" b="1" i="0" u="none" strike="noStrike" cap="none">
                <a:solidFill>
                  <a:srgbClr val="888888"/>
                </a:solidFill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ct val="22500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ct val="193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ct val="1610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ct val="1610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ctr" rtl="0">
              <a:lnSpc>
                <a:spcPct val="100000"/>
              </a:lnSpc>
              <a:spcBef>
                <a:spcPct val="1610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ctr" rtl="0">
              <a:lnSpc>
                <a:spcPct val="100000"/>
              </a:lnSpc>
              <a:spcBef>
                <a:spcPct val="1610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ctr" rtl="0">
              <a:lnSpc>
                <a:spcPct val="100000"/>
              </a:lnSpc>
              <a:spcBef>
                <a:spcPct val="1610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ctr" rtl="0">
              <a:lnSpc>
                <a:spcPct val="100000"/>
              </a:lnSpc>
              <a:spcBef>
                <a:spcPct val="1610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sz="2000" b="1">
                <a:solidFill>
                  <a:schemeClr val="lt1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by: tapri andi</a:t>
            </a:r>
            <a:endParaRPr lang="en-US" sz="2000" b="1">
              <a:solidFill>
                <a:schemeClr val="lt1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6585e5a41e_0_267"/>
          <p:cNvSpPr txBox="1"/>
          <p:nvPr/>
        </p:nvSpPr>
        <p:spPr>
          <a:xfrm>
            <a:off x="850265" y="174625"/>
            <a:ext cx="14220825" cy="1474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4" tIns="182854" rIns="182854" bIns="18285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b="1">
                <a:solidFill>
                  <a:srgbClr val="48A8C4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Object </a:t>
            </a:r>
            <a:r>
              <a:rPr lang="en-US" sz="4000" b="1">
                <a:solidFill>
                  <a:srgbClr val="48A8C4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- </a:t>
            </a:r>
            <a:r>
              <a:rPr lang="en-US" sz="4000" b="1">
                <a:solidFill>
                  <a:srgbClr val="F08B33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rPr>
              <a:t>Class Object</a:t>
            </a:r>
            <a:endParaRPr lang="en-US" sz="4000" b="1">
              <a:solidFill>
                <a:srgbClr val="F08B33"/>
              </a:solidFill>
              <a:latin typeface="Plus Jakarta Sans Medium"/>
              <a:ea typeface="Plus Jakarta Sans Medium"/>
              <a:cs typeface="Plus Jakarta Sans Medium"/>
              <a:sym typeface="Plus Jakarta Sans Medium"/>
            </a:endParaRPr>
          </a:p>
        </p:txBody>
      </p:sp>
      <p:pic>
        <p:nvPicPr>
          <p:cNvPr id="195" name="Google Shape;195;g26585e5a41e_0_267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5258746" y="551962"/>
            <a:ext cx="2368623" cy="71994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71;p3"/>
          <p:cNvSpPr txBox="1"/>
          <p:nvPr/>
        </p:nvSpPr>
        <p:spPr>
          <a:xfrm>
            <a:off x="1066800" y="2965450"/>
            <a:ext cx="5568315" cy="48139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p>
            <a:pPr marL="127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None/>
            </a:pPr>
            <a:r>
              <a:rPr lang="en-US" sz="280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Trebuchet MS" panose="020B0603020202020204"/>
                <a:cs typeface="Arial" panose="020B0604020202020204" pitchFamily="34" charset="0"/>
                <a:sym typeface="Trebuchet MS" panose="020B0603020202020204"/>
              </a:rPr>
              <a:t>Membuat class object menggunakan function yang memiliki parameter sesuai dengan kebutuhan propertis </a:t>
            </a:r>
            <a:endParaRPr lang="en-US" sz="2400" u="none" strike="noStrike" cap="none" dirty="0">
              <a:solidFill>
                <a:schemeClr val="tx1"/>
              </a:solidFill>
              <a:latin typeface="Arial" panose="020B0604020202020204" pitchFamily="34" charset="0"/>
              <a:ea typeface="Trebuchet MS" panose="020B0603020202020204"/>
              <a:cs typeface="Arial" panose="020B0604020202020204" pitchFamily="34" charset="0"/>
              <a:sym typeface="Trebuchet MS" panose="020B0603020202020204"/>
            </a:endParaRPr>
          </a:p>
          <a:p>
            <a:pPr marL="127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None/>
            </a:pPr>
            <a:endParaRPr lang="en-US" sz="2400" u="none" strike="noStrike" cap="none" dirty="0">
              <a:solidFill>
                <a:schemeClr val="tx1"/>
              </a:solidFill>
              <a:latin typeface="Arial" panose="020B0604020202020204" pitchFamily="34" charset="0"/>
              <a:ea typeface="Trebuchet MS" panose="020B0603020202020204"/>
              <a:cs typeface="Arial" panose="020B0604020202020204" pitchFamily="34" charset="0"/>
              <a:sym typeface="Trebuchet MS" panose="020B0603020202020204"/>
            </a:endParaRPr>
          </a:p>
          <a:p>
            <a:pPr marL="127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None/>
            </a:pPr>
            <a:r>
              <a:rPr lang="en-US" sz="240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Trebuchet MS" panose="020B0603020202020204"/>
                <a:cs typeface="Arial" panose="020B0604020202020204" pitchFamily="34" charset="0"/>
                <a:sym typeface="Trebuchet MS" panose="020B0603020202020204"/>
              </a:rPr>
              <a:t>note:</a:t>
            </a:r>
            <a:br>
              <a:rPr lang="en-US" sz="240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Trebuchet MS" panose="020B0603020202020204"/>
                <a:cs typeface="Arial" panose="020B0604020202020204" pitchFamily="34" charset="0"/>
                <a:sym typeface="Trebuchet MS" panose="020B0603020202020204"/>
              </a:rPr>
            </a:br>
            <a:r>
              <a:rPr lang="en-US" sz="2400" b="1" u="none" strike="noStrike" cap="none" dirty="0">
                <a:solidFill>
                  <a:schemeClr val="accent6"/>
                </a:solidFill>
                <a:latin typeface="Arial Bold" panose="020B0604020202020204" charset="0"/>
                <a:ea typeface="Trebuchet MS" panose="020B0603020202020204"/>
                <a:cs typeface="Arial Bold" panose="020B0604020202020204" charset="0"/>
                <a:sym typeface="Trebuchet MS" panose="020B0603020202020204"/>
              </a:rPr>
              <a:t>new </a:t>
            </a:r>
            <a:r>
              <a:rPr lang="en-US" sz="240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Trebuchet MS" panose="020B0603020202020204"/>
                <a:cs typeface="Arial" panose="020B0604020202020204" pitchFamily="34" charset="0"/>
                <a:sym typeface="Trebuchet MS" panose="020B0603020202020204"/>
              </a:rPr>
              <a:t>disebut juga </a:t>
            </a:r>
            <a:r>
              <a:rPr lang="en-US" sz="2400" b="1" u="none" strike="noStrike" cap="none" dirty="0">
                <a:solidFill>
                  <a:schemeClr val="accent6"/>
                </a:solidFill>
                <a:latin typeface="Arial Bold" panose="020B0604020202020204" charset="0"/>
                <a:ea typeface="Trebuchet MS" panose="020B0603020202020204"/>
                <a:cs typeface="Arial Bold" panose="020B0604020202020204" charset="0"/>
                <a:sym typeface="Trebuchet MS" panose="020B0603020202020204"/>
              </a:rPr>
              <a:t>instance </a:t>
            </a:r>
            <a:r>
              <a:rPr lang="en-US" sz="240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Trebuchet MS" panose="020B0603020202020204"/>
                <a:cs typeface="Arial" panose="020B0604020202020204" pitchFamily="34" charset="0"/>
                <a:sym typeface="Trebuchet MS" panose="020B0603020202020204"/>
              </a:rPr>
              <a:t>dari class object </a:t>
            </a:r>
            <a:endParaRPr lang="en-US" sz="2400" u="none" strike="noStrike" cap="none" dirty="0">
              <a:solidFill>
                <a:schemeClr val="tx1"/>
              </a:solidFill>
              <a:latin typeface="Arial" panose="020B0604020202020204" pitchFamily="34" charset="0"/>
              <a:ea typeface="Trebuchet MS" panose="020B0603020202020204"/>
              <a:cs typeface="Arial" panose="020B0604020202020204" pitchFamily="34" charset="0"/>
              <a:sym typeface="Trebuchet MS" panose="020B0603020202020204"/>
            </a:endParaRPr>
          </a:p>
        </p:txBody>
      </p:sp>
      <p:pic>
        <p:nvPicPr>
          <p:cNvPr id="2" name="Picture 1" descr="Screenshot 2023-11-07 at 17.34.5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2910" y="3136265"/>
            <a:ext cx="10633710" cy="437261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6585e5a41e_0_267"/>
          <p:cNvSpPr txBox="1"/>
          <p:nvPr/>
        </p:nvSpPr>
        <p:spPr>
          <a:xfrm>
            <a:off x="850265" y="174625"/>
            <a:ext cx="14220825" cy="1474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4" tIns="182854" rIns="182854" bIns="18285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b="1">
                <a:solidFill>
                  <a:srgbClr val="48A8C4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Object </a:t>
            </a:r>
            <a:r>
              <a:rPr lang="en-US" sz="4000" b="1">
                <a:solidFill>
                  <a:srgbClr val="48A8C4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- </a:t>
            </a:r>
            <a:r>
              <a:rPr lang="en-US" sz="4000" b="1">
                <a:solidFill>
                  <a:srgbClr val="F08B33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rPr>
              <a:t>Getter Setter</a:t>
            </a:r>
            <a:endParaRPr lang="en-US" sz="4000" b="1">
              <a:solidFill>
                <a:srgbClr val="F08B33"/>
              </a:solidFill>
              <a:latin typeface="Plus Jakarta Sans Medium"/>
              <a:ea typeface="Plus Jakarta Sans Medium"/>
              <a:cs typeface="Plus Jakarta Sans Medium"/>
              <a:sym typeface="Plus Jakarta Sans Medium"/>
            </a:endParaRPr>
          </a:p>
        </p:txBody>
      </p:sp>
      <p:pic>
        <p:nvPicPr>
          <p:cNvPr id="195" name="Google Shape;195;g26585e5a41e_0_267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5258746" y="551962"/>
            <a:ext cx="2368623" cy="719946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3"/>
          <p:cNvSpPr txBox="1"/>
          <p:nvPr/>
        </p:nvSpPr>
        <p:spPr>
          <a:xfrm>
            <a:off x="1163320" y="2465705"/>
            <a:ext cx="6519545" cy="6475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p>
            <a:pPr marL="4699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Char char="•"/>
            </a:pPr>
            <a:r>
              <a:rPr lang="en-US" sz="280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Trebuchet MS" panose="020B0603020202020204"/>
                <a:cs typeface="Arial" panose="020B0604020202020204" pitchFamily="34" charset="0"/>
                <a:sym typeface="Trebuchet MS" panose="020B0603020202020204"/>
              </a:rPr>
              <a:t>getter dan setter adalah dua metode khusus yang digunakan untuk mengakses dan mengubah nilai dari suatu properti dalam suatu objek. </a:t>
            </a:r>
            <a:endParaRPr lang="en-US" sz="2800" u="none" strike="noStrike" cap="none" dirty="0">
              <a:solidFill>
                <a:schemeClr val="tx1"/>
              </a:solidFill>
              <a:latin typeface="Arial" panose="020B0604020202020204" pitchFamily="34" charset="0"/>
              <a:ea typeface="Trebuchet MS" panose="020B0603020202020204"/>
              <a:cs typeface="Arial" panose="020B0604020202020204" pitchFamily="34" charset="0"/>
              <a:sym typeface="Trebuchet MS" panose="020B0603020202020204"/>
            </a:endParaRPr>
          </a:p>
          <a:p>
            <a:pPr marL="4699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Char char="•"/>
            </a:pPr>
            <a:r>
              <a:rPr lang="en-US" sz="280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Trebuchet MS" panose="020B0603020202020204"/>
                <a:cs typeface="Arial" panose="020B0604020202020204" pitchFamily="34" charset="0"/>
                <a:sym typeface="Trebuchet MS" panose="020B0603020202020204"/>
              </a:rPr>
              <a:t>method </a:t>
            </a:r>
            <a:r>
              <a:rPr lang="en-US" sz="2800" b="1" u="none" strike="noStrike" cap="none" dirty="0">
                <a:solidFill>
                  <a:schemeClr val="accent6"/>
                </a:solidFill>
                <a:latin typeface="Arial Bold" panose="020B0604020202020204" charset="0"/>
                <a:ea typeface="Trebuchet MS" panose="020B0603020202020204"/>
                <a:cs typeface="Arial Bold" panose="020B0604020202020204" charset="0"/>
                <a:sym typeface="Trebuchet MS" panose="020B0603020202020204"/>
              </a:rPr>
              <a:t>get b() </a:t>
            </a:r>
            <a:r>
              <a:rPr lang="en-US" sz="280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Trebuchet MS" panose="020B0603020202020204"/>
                <a:cs typeface="Arial" panose="020B0604020202020204" pitchFamily="34" charset="0"/>
                <a:sym typeface="Trebuchet MS" panose="020B0603020202020204"/>
              </a:rPr>
              <a:t>mengembalikan hasil dari </a:t>
            </a:r>
            <a:r>
              <a:rPr lang="en-US" sz="2800" b="1" u="none" strike="noStrike" cap="none" dirty="0">
                <a:solidFill>
                  <a:schemeClr val="accent6"/>
                </a:solidFill>
                <a:latin typeface="Arial Bold" panose="020B0604020202020204" charset="0"/>
                <a:ea typeface="Trebuchet MS" panose="020B0603020202020204"/>
                <a:cs typeface="Arial Bold" panose="020B0604020202020204" charset="0"/>
                <a:sym typeface="Trebuchet MS" panose="020B0603020202020204"/>
              </a:rPr>
              <a:t>( a + 1)</a:t>
            </a:r>
            <a:endParaRPr lang="en-US" sz="2800" b="1" u="none" strike="noStrike" cap="none" dirty="0">
              <a:solidFill>
                <a:schemeClr val="accent6"/>
              </a:solidFill>
              <a:latin typeface="Arial Bold" panose="020B0604020202020204" charset="0"/>
              <a:ea typeface="Trebuchet MS" panose="020B0603020202020204"/>
              <a:cs typeface="Arial Bold" panose="020B0604020202020204" charset="0"/>
              <a:sym typeface="Trebuchet MS" panose="020B0603020202020204"/>
            </a:endParaRPr>
          </a:p>
          <a:p>
            <a:pPr marL="4699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ea typeface="Trebuchet MS" panose="020B0603020202020204"/>
                <a:cs typeface="Arial" panose="020B0604020202020204" pitchFamily="34" charset="0"/>
                <a:sym typeface="Trebuchet MS" panose="020B0603020202020204"/>
              </a:rPr>
              <a:t>method </a:t>
            </a:r>
            <a:r>
              <a:rPr lang="en-US" sz="2800" b="1" dirty="0">
                <a:solidFill>
                  <a:schemeClr val="accent6"/>
                </a:solidFill>
                <a:latin typeface="Arial Bold" panose="020B0604020202020204" charset="0"/>
                <a:ea typeface="Trebuchet MS" panose="020B0603020202020204"/>
                <a:cs typeface="Arial Bold" panose="020B0604020202020204" charset="0"/>
                <a:sym typeface="Trebuchet MS" panose="020B0603020202020204"/>
              </a:rPr>
              <a:t>get b() </a:t>
            </a: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ea typeface="Trebuchet MS" panose="020B0603020202020204"/>
                <a:cs typeface="Arial" panose="020B0604020202020204" pitchFamily="34" charset="0"/>
                <a:sym typeface="Trebuchet MS" panose="020B0603020202020204"/>
              </a:rPr>
              <a:t>mengupdate properti </a:t>
            </a:r>
            <a:r>
              <a:rPr lang="en-US" sz="2800" b="1" dirty="0">
                <a:solidFill>
                  <a:schemeClr val="accent6"/>
                </a:solidFill>
                <a:latin typeface="Arial Bold" panose="020B0604020202020204" charset="0"/>
                <a:ea typeface="Trebuchet MS" panose="020B0603020202020204"/>
                <a:cs typeface="Arial Bold" panose="020B0604020202020204" charset="0"/>
                <a:sym typeface="Trebuchet MS" panose="020B0603020202020204"/>
              </a:rPr>
              <a:t>a</a:t>
            </a: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ea typeface="Trebuchet MS" panose="020B0603020202020204"/>
                <a:cs typeface="Arial" panose="020B0604020202020204" pitchFamily="34" charset="0"/>
                <a:sym typeface="Trebuchet MS" panose="020B0603020202020204"/>
              </a:rPr>
              <a:t> dari hasil aritmatika </a:t>
            </a:r>
            <a:r>
              <a:rPr lang="en-US" sz="2800" b="1" dirty="0">
                <a:solidFill>
                  <a:schemeClr val="accent6"/>
                </a:solidFill>
                <a:latin typeface="Arial Bold" panose="020B0604020202020204" charset="0"/>
                <a:ea typeface="Trebuchet MS" panose="020B0603020202020204"/>
                <a:cs typeface="Arial Bold" panose="020B0604020202020204" charset="0"/>
                <a:sym typeface="Trebuchet MS" panose="020B0603020202020204"/>
              </a:rPr>
              <a:t>( x / 2), </a:t>
            </a: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ea typeface="Trebuchet MS" panose="020B0603020202020204"/>
                <a:cs typeface="Arial" panose="020B0604020202020204" pitchFamily="34" charset="0"/>
                <a:sym typeface="Trebuchet MS" panose="020B0603020202020204"/>
              </a:rPr>
              <a:t>dengan nilai x sebagai parameter</a:t>
            </a:r>
            <a:endParaRPr lang="en-US" sz="2800" u="none" strike="noStrike" cap="none" dirty="0">
              <a:solidFill>
                <a:schemeClr val="tx1"/>
              </a:solidFill>
              <a:latin typeface="Arial" panose="020B0604020202020204" pitchFamily="34" charset="0"/>
              <a:ea typeface="Trebuchet MS" panose="020B0603020202020204"/>
              <a:cs typeface="Arial" panose="020B0604020202020204" pitchFamily="34" charset="0"/>
              <a:sym typeface="Trebuchet MS" panose="020B0603020202020204"/>
            </a:endParaRPr>
          </a:p>
          <a:p>
            <a:pPr marL="4699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Char char="•"/>
            </a:pPr>
            <a:endParaRPr lang="en-US" sz="2800" u="none" strike="noStrike" cap="none" dirty="0">
              <a:solidFill>
                <a:schemeClr val="tx1"/>
              </a:solidFill>
              <a:latin typeface="Arial" panose="020B0604020202020204" pitchFamily="34" charset="0"/>
              <a:ea typeface="Trebuchet MS" panose="020B0603020202020204"/>
              <a:cs typeface="Arial" panose="020B0604020202020204" pitchFamily="34" charset="0"/>
              <a:sym typeface="Trebuchet MS" panose="020B0603020202020204"/>
            </a:endParaRPr>
          </a:p>
        </p:txBody>
      </p:sp>
      <p:pic>
        <p:nvPicPr>
          <p:cNvPr id="3" name="Picture 2" descr="Screenshot 2023-08-17 at 16.07.3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6490" y="2465705"/>
            <a:ext cx="7331075" cy="623633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26585e5a41e_0_253"/>
          <p:cNvSpPr txBox="1"/>
          <p:nvPr>
            <p:ph type="ctrTitle"/>
          </p:nvPr>
        </p:nvSpPr>
        <p:spPr>
          <a:xfrm>
            <a:off x="1024700" y="3786134"/>
            <a:ext cx="11207633" cy="2714930"/>
          </a:xfrm>
          <a:prstGeom prst="rect">
            <a:avLst/>
          </a:prstGeom>
        </p:spPr>
        <p:txBody>
          <a:bodyPr spcFirstLastPara="1" wrap="square" lIns="182804" tIns="91377" rIns="182804" bIns="91377" anchor="ctr" anchorCtr="0">
            <a:normAutofit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 b="1">
                <a:solidFill>
                  <a:srgbClr val="000000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Function</a:t>
            </a:r>
            <a:endParaRPr lang="en-US" sz="9600" b="1">
              <a:solidFill>
                <a:srgbClr val="000000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</p:txBody>
      </p:sp>
      <p:sp>
        <p:nvSpPr>
          <p:cNvPr id="297" name="Google Shape;297;g26585e5a41e_0_253"/>
          <p:cNvSpPr/>
          <p:nvPr/>
        </p:nvSpPr>
        <p:spPr>
          <a:xfrm rot="-1974178">
            <a:off x="11752812" y="1586920"/>
            <a:ext cx="2240537" cy="2240537"/>
          </a:xfrm>
          <a:prstGeom prst="ellipse">
            <a:avLst/>
          </a:prstGeom>
          <a:solidFill>
            <a:srgbClr val="F08B33"/>
          </a:solidFill>
          <a:ln>
            <a:noFill/>
          </a:ln>
        </p:spPr>
        <p:txBody>
          <a:bodyPr spcFirstLastPara="1" wrap="square" lIns="182804" tIns="182804" rIns="182804" bIns="182804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Google Shape;298;g26585e5a41e_0_253"/>
          <p:cNvSpPr/>
          <p:nvPr/>
        </p:nvSpPr>
        <p:spPr>
          <a:xfrm rot="-4242470">
            <a:off x="13233022" y="2084097"/>
            <a:ext cx="4602580" cy="4602580"/>
          </a:xfrm>
          <a:prstGeom prst="ellipse">
            <a:avLst/>
          </a:prstGeom>
          <a:solidFill>
            <a:srgbClr val="48A8C4"/>
          </a:solidFill>
          <a:ln>
            <a:noFill/>
          </a:ln>
        </p:spPr>
        <p:txBody>
          <a:bodyPr spcFirstLastPara="1" wrap="square" lIns="182804" tIns="182804" rIns="182804" bIns="182804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Google Shape;299;g26585e5a41e_0_253"/>
          <p:cNvSpPr/>
          <p:nvPr/>
        </p:nvSpPr>
        <p:spPr>
          <a:xfrm rot="-3576382">
            <a:off x="10277834" y="4438284"/>
            <a:ext cx="7826302" cy="7826302"/>
          </a:xfrm>
          <a:prstGeom prst="ellipse">
            <a:avLst/>
          </a:prstGeom>
          <a:solidFill>
            <a:srgbClr val="FFBD58"/>
          </a:solidFill>
          <a:ln>
            <a:noFill/>
          </a:ln>
        </p:spPr>
        <p:txBody>
          <a:bodyPr spcFirstLastPara="1" wrap="square" lIns="182804" tIns="182804" rIns="182804" bIns="182804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0" name="Google Shape;300;g26585e5a41e_0_253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5258746" y="551962"/>
            <a:ext cx="2368623" cy="7199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6585e5a41e_0_267"/>
          <p:cNvSpPr txBox="1"/>
          <p:nvPr/>
        </p:nvSpPr>
        <p:spPr>
          <a:xfrm>
            <a:off x="850265" y="174625"/>
            <a:ext cx="14220825" cy="1474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4" tIns="182854" rIns="182854" bIns="18285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b="1">
                <a:solidFill>
                  <a:srgbClr val="48A8C4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Function</a:t>
            </a:r>
            <a:endParaRPr lang="en-US" sz="4000" b="1">
              <a:solidFill>
                <a:srgbClr val="F08B33"/>
              </a:solidFill>
              <a:latin typeface="Plus Jakarta Sans Medium"/>
              <a:ea typeface="Plus Jakarta Sans Medium"/>
              <a:cs typeface="Plus Jakarta Sans Medium"/>
              <a:sym typeface="Plus Jakarta Sans Medium"/>
            </a:endParaRPr>
          </a:p>
        </p:txBody>
      </p:sp>
      <p:pic>
        <p:nvPicPr>
          <p:cNvPr id="195" name="Google Shape;195;g26585e5a41e_0_267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5258746" y="551962"/>
            <a:ext cx="2368623" cy="71994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71;p3"/>
          <p:cNvSpPr txBox="1"/>
          <p:nvPr/>
        </p:nvSpPr>
        <p:spPr>
          <a:xfrm>
            <a:off x="1045210" y="2228850"/>
            <a:ext cx="11357610" cy="58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p>
            <a:pPr marL="4699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Char char="•"/>
            </a:pPr>
            <a:r>
              <a:rPr lang="en-US" sz="2800" u="none" strike="noStrike" cap="none" dirty="0">
                <a:ea typeface="Trebuchet MS" panose="020B0603020202020204"/>
                <a:sym typeface="Trebuchet MS" panose="020B0603020202020204"/>
              </a:rPr>
              <a:t>Function adalah </a:t>
            </a:r>
            <a:r>
              <a:rPr lang="en-US" sz="2800" b="1" u="none" strike="noStrike" cap="none" dirty="0">
                <a:solidFill>
                  <a:schemeClr val="accent6"/>
                </a:solidFill>
                <a:latin typeface="Arial Bold" panose="020B0604020202020204" charset="0"/>
                <a:ea typeface="Trebuchet MS" panose="020B0603020202020204"/>
                <a:cs typeface="Arial Bold" panose="020B0604020202020204" charset="0"/>
                <a:sym typeface="Trebuchet MS" panose="020B0603020202020204"/>
              </a:rPr>
              <a:t>sub-program</a:t>
            </a:r>
            <a:r>
              <a:rPr lang="en-US" sz="2800" u="none" strike="noStrike" cap="none" dirty="0">
                <a:ea typeface="Trebuchet MS" panose="020B0603020202020204"/>
                <a:sym typeface="Trebuchet MS" panose="020B0603020202020204"/>
              </a:rPr>
              <a:t> yang dapat dipanggil di bagian lain kode kita atau di dalam fungsi itu sendiri (</a:t>
            </a:r>
            <a:r>
              <a:rPr lang="en-US" sz="2800" u="none" strike="noStrike" cap="none" dirty="0">
                <a:solidFill>
                  <a:schemeClr val="accent6"/>
                </a:solidFill>
                <a:ea typeface="Trebuchet MS" panose="020B0603020202020204"/>
                <a:sym typeface="Trebuchet MS" panose="020B0603020202020204"/>
              </a:rPr>
              <a:t>rekursi</a:t>
            </a:r>
            <a:r>
              <a:rPr lang="en-US" sz="2800" u="none" strike="noStrike" cap="none" dirty="0">
                <a:ea typeface="Trebuchet MS" panose="020B0603020202020204"/>
                <a:sym typeface="Trebuchet MS" panose="020B0603020202020204"/>
              </a:rPr>
              <a:t>).</a:t>
            </a:r>
            <a:endParaRPr lang="en-US" sz="2800" u="none" strike="noStrike" cap="none" dirty="0">
              <a:ea typeface="Trebuchet MS" panose="020B0603020202020204"/>
              <a:sym typeface="Trebuchet MS" panose="020B0603020202020204"/>
            </a:endParaRPr>
          </a:p>
          <a:p>
            <a:pPr marL="4699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Char char="•"/>
            </a:pPr>
            <a:r>
              <a:rPr lang="en-US" sz="2800" dirty="0">
                <a:ea typeface="Trebuchet MS" panose="020B0603020202020204"/>
                <a:sym typeface="Trebuchet MS" panose="020B0603020202020204"/>
              </a:rPr>
              <a:t>Function </a:t>
            </a:r>
            <a:r>
              <a:rPr lang="en-US" sz="2800" u="none" strike="noStrike" cap="none" dirty="0">
                <a:ea typeface="Trebuchet MS" panose="020B0603020202020204"/>
                <a:sym typeface="Trebuchet MS" panose="020B0603020202020204"/>
              </a:rPr>
              <a:t>dapat memiliki serangkaian pernyataan atau statement di badan atau blok fungsi.</a:t>
            </a:r>
            <a:endParaRPr lang="en-US" sz="2800" u="none" strike="noStrike" cap="none" dirty="0">
              <a:ea typeface="Trebuchet MS" panose="020B0603020202020204"/>
              <a:sym typeface="Trebuchet MS" panose="020B0603020202020204"/>
            </a:endParaRPr>
          </a:p>
          <a:p>
            <a:pPr marL="4699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Char char="•"/>
            </a:pPr>
            <a:r>
              <a:rPr lang="en-US" sz="2800" dirty="0">
                <a:ea typeface="Trebuchet MS" panose="020B0603020202020204"/>
                <a:sym typeface="Trebuchet MS" panose="020B0603020202020204"/>
              </a:rPr>
              <a:t>Function </a:t>
            </a:r>
            <a:r>
              <a:rPr lang="en-US" sz="2800" u="none" strike="noStrike" cap="none" dirty="0">
                <a:ea typeface="Trebuchet MS" panose="020B0603020202020204"/>
                <a:sym typeface="Trebuchet MS" panose="020B0603020202020204"/>
              </a:rPr>
              <a:t>dapat menerima dan </a:t>
            </a:r>
            <a:r>
              <a:rPr lang="en-US" sz="2800" u="none" strike="noStrike" cap="none" dirty="0">
                <a:solidFill>
                  <a:schemeClr val="accent6"/>
                </a:solidFill>
                <a:ea typeface="Trebuchet MS" panose="020B0603020202020204"/>
                <a:sym typeface="Trebuchet MS" panose="020B0603020202020204"/>
              </a:rPr>
              <a:t>selalu mengembalikan nilai</a:t>
            </a:r>
            <a:r>
              <a:rPr lang="en-US" sz="2800" u="none" strike="noStrike" cap="none" dirty="0">
                <a:ea typeface="Trebuchet MS" panose="020B0603020202020204"/>
                <a:sym typeface="Trebuchet MS" panose="020B0603020202020204"/>
              </a:rPr>
              <a:t>. Jika kita membuat fungsi yang tidak mengembalikan, </a:t>
            </a:r>
            <a:r>
              <a:rPr lang="en-US" sz="2800" dirty="0">
                <a:ea typeface="Trebuchet MS" panose="020B0603020202020204"/>
                <a:sym typeface="Trebuchet MS" panose="020B0603020202020204"/>
              </a:rPr>
              <a:t>Function </a:t>
            </a:r>
            <a:r>
              <a:rPr lang="en-US" sz="2800" u="none" strike="noStrike" cap="none" dirty="0">
                <a:ea typeface="Trebuchet MS" panose="020B0603020202020204"/>
                <a:sym typeface="Trebuchet MS" panose="020B0603020202020204"/>
              </a:rPr>
              <a:t>akan tetap mengembalikan nilai </a:t>
            </a:r>
            <a:r>
              <a:rPr lang="en-US" sz="2800" b="1" u="none" strike="noStrike" cap="none" dirty="0">
                <a:solidFill>
                  <a:schemeClr val="accent6"/>
                </a:solidFill>
                <a:latin typeface="Arial Bold" panose="020B0604020202020204" charset="0"/>
                <a:ea typeface="Trebuchet MS" panose="020B0603020202020204"/>
                <a:cs typeface="Arial Bold" panose="020B0604020202020204" charset="0"/>
                <a:sym typeface="Trebuchet MS" panose="020B0603020202020204"/>
              </a:rPr>
              <a:t>undefined</a:t>
            </a:r>
            <a:r>
              <a:rPr lang="en-US" sz="2800" u="none" strike="noStrike" cap="none" dirty="0">
                <a:ea typeface="Trebuchet MS" panose="020B0603020202020204"/>
                <a:sym typeface="Trebuchet MS" panose="020B0603020202020204"/>
              </a:rPr>
              <a:t>.</a:t>
            </a:r>
            <a:endParaRPr lang="en-US" sz="2800" u="none" strike="noStrike" cap="none" dirty="0">
              <a:ea typeface="Trebuchet MS" panose="020B0603020202020204"/>
              <a:sym typeface="Trebuchet MS" panose="020B0603020202020204"/>
            </a:endParaRPr>
          </a:p>
          <a:p>
            <a:pPr marL="4699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Char char="•"/>
            </a:pPr>
            <a:r>
              <a:rPr lang="en-US" sz="2800" u="none" strike="noStrike" cap="none" dirty="0">
                <a:ea typeface="Trebuchet MS" panose="020B0603020202020204"/>
                <a:sym typeface="Trebuchet MS" panose="020B0603020202020204"/>
              </a:rPr>
              <a:t>Jangan bingung antara fungsi dan method, fungsi biasanya disebut </a:t>
            </a:r>
            <a:r>
              <a:rPr lang="en-US" sz="2800" u="none" strike="noStrike" cap="none" dirty="0">
                <a:solidFill>
                  <a:schemeClr val="accent6"/>
                </a:solidFill>
                <a:ea typeface="Trebuchet MS" panose="020B0603020202020204"/>
                <a:sym typeface="Trebuchet MS" panose="020B0603020202020204"/>
              </a:rPr>
              <a:t>method </a:t>
            </a:r>
            <a:r>
              <a:rPr lang="en-US" sz="2800" u="none" strike="noStrike" cap="none" dirty="0">
                <a:ea typeface="Trebuchet MS" panose="020B0603020202020204"/>
                <a:sym typeface="Trebuchet MS" panose="020B0603020202020204"/>
              </a:rPr>
              <a:t>jika menjadi </a:t>
            </a:r>
            <a:r>
              <a:rPr lang="en-US" sz="2800" u="none" strike="noStrike" cap="none" dirty="0">
                <a:solidFill>
                  <a:schemeClr val="accent6"/>
                </a:solidFill>
                <a:ea typeface="Trebuchet MS" panose="020B0603020202020204"/>
                <a:sym typeface="Trebuchet MS" panose="020B0603020202020204"/>
              </a:rPr>
              <a:t>properti objek</a:t>
            </a:r>
            <a:r>
              <a:rPr lang="en-US" sz="2800" u="none" strike="noStrike" cap="none" dirty="0">
                <a:ea typeface="Trebuchet MS" panose="020B0603020202020204"/>
                <a:sym typeface="Trebuchet MS" panose="020B0603020202020204"/>
              </a:rPr>
              <a:t>.</a:t>
            </a:r>
            <a:endParaRPr lang="en-US" sz="2800" u="none" strike="noStrike" cap="none" dirty="0">
              <a:ea typeface="Trebuchet MS" panose="020B0603020202020204"/>
              <a:sym typeface="Trebuchet MS" panose="020B0603020202020204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11144885" y="2537460"/>
            <a:ext cx="7143115" cy="7783830"/>
            <a:chOff x="17551" y="3996"/>
            <a:chExt cx="11249" cy="12258"/>
          </a:xfrm>
        </p:grpSpPr>
        <p:pic>
          <p:nvPicPr>
            <p:cNvPr id="14" name="Picture 13" descr="Picture4 (2)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872" y="3996"/>
              <a:ext cx="8928" cy="12259"/>
            </a:xfrm>
            <a:prstGeom prst="rect">
              <a:avLst/>
            </a:prstGeom>
          </p:spPr>
        </p:pic>
        <p:sp>
          <p:nvSpPr>
            <p:cNvPr id="16" name="Google Shape;197;g26585e5a41e_0_267"/>
            <p:cNvSpPr/>
            <p:nvPr/>
          </p:nvSpPr>
          <p:spPr>
            <a:xfrm>
              <a:off x="17551" y="12102"/>
              <a:ext cx="8204" cy="4153"/>
            </a:xfrm>
            <a:prstGeom prst="parallelogram">
              <a:avLst>
                <a:gd name="adj" fmla="val 25000"/>
              </a:avLst>
            </a:prstGeom>
            <a:solidFill>
              <a:srgbClr val="FFBD58"/>
            </a:solidFill>
            <a:ln>
              <a:noFill/>
            </a:ln>
          </p:spPr>
          <p:txBody>
            <a:bodyPr spcFirstLastPara="1" wrap="square" lIns="182804" tIns="182804" rIns="182804" bIns="182804" anchor="ctr" anchorCtr="0">
              <a:noAutofit/>
            </a:bodyPr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98;g26585e5a41e_0_267"/>
            <p:cNvSpPr/>
            <p:nvPr/>
          </p:nvSpPr>
          <p:spPr>
            <a:xfrm>
              <a:off x="20135" y="10644"/>
              <a:ext cx="3599" cy="2888"/>
            </a:xfrm>
            <a:prstGeom prst="parallelogram">
              <a:avLst>
                <a:gd name="adj" fmla="val 25000"/>
              </a:avLst>
            </a:prstGeom>
            <a:solidFill>
              <a:srgbClr val="F08B33"/>
            </a:solidFill>
            <a:ln>
              <a:noFill/>
            </a:ln>
          </p:spPr>
          <p:txBody>
            <a:bodyPr spcFirstLastPara="1" wrap="square" lIns="182804" tIns="182804" rIns="182804" bIns="182804" anchor="ctr" anchorCtr="0">
              <a:noAutofit/>
            </a:bodyPr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6585e5a41e_0_267"/>
          <p:cNvSpPr txBox="1"/>
          <p:nvPr/>
        </p:nvSpPr>
        <p:spPr>
          <a:xfrm>
            <a:off x="850265" y="174625"/>
            <a:ext cx="14220825" cy="1474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4" tIns="182854" rIns="182854" bIns="18285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b="1">
                <a:solidFill>
                  <a:srgbClr val="48A8C4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Function</a:t>
            </a:r>
            <a:endParaRPr lang="en-US" sz="4000" b="1">
              <a:solidFill>
                <a:srgbClr val="F08B33"/>
              </a:solidFill>
              <a:latin typeface="Plus Jakarta Sans Medium"/>
              <a:ea typeface="Plus Jakarta Sans Medium"/>
              <a:cs typeface="Plus Jakarta Sans Medium"/>
              <a:sym typeface="Plus Jakarta Sans Medium"/>
            </a:endParaRPr>
          </a:p>
        </p:txBody>
      </p:sp>
      <p:pic>
        <p:nvPicPr>
          <p:cNvPr id="195" name="Google Shape;195;g26585e5a41e_0_267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5258746" y="551962"/>
            <a:ext cx="2368623" cy="719946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3"/>
          <p:cNvSpPr txBox="1"/>
          <p:nvPr/>
        </p:nvSpPr>
        <p:spPr>
          <a:xfrm>
            <a:off x="856615" y="2208530"/>
            <a:ext cx="6519545" cy="658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p>
            <a:pPr marL="127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</a:pPr>
            <a:r>
              <a:rPr lang="en-US" sz="2800" u="none" strike="noStrike" cap="none" dirty="0">
                <a:ea typeface="Trebuchet MS" panose="020B0603020202020204"/>
                <a:sym typeface="Trebuchet MS" panose="020B0603020202020204"/>
              </a:rPr>
              <a:t>1. Standar / Common</a:t>
            </a:r>
            <a:endParaRPr lang="en-US" sz="2800" u="none" strike="noStrike" cap="none" dirty="0">
              <a:ea typeface="Trebuchet MS" panose="020B0603020202020204"/>
              <a:sym typeface="Trebuchet MS" panose="020B0603020202020204"/>
            </a:endParaRPr>
          </a:p>
        </p:txBody>
      </p:sp>
      <p:pic>
        <p:nvPicPr>
          <p:cNvPr id="8" name="Picture 7" descr="Screenshot 2023-08-23 at 11.07.4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615" y="3051175"/>
            <a:ext cx="7143750" cy="1777365"/>
          </a:xfrm>
          <a:prstGeom prst="rect">
            <a:avLst/>
          </a:prstGeom>
        </p:spPr>
      </p:pic>
      <p:pic>
        <p:nvPicPr>
          <p:cNvPr id="1" name="Picture 0" descr="Screenshot 2023-08-23 at 11.09.0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615" y="5974080"/>
            <a:ext cx="7141845" cy="1643380"/>
          </a:xfrm>
          <a:prstGeom prst="rect">
            <a:avLst/>
          </a:prstGeom>
        </p:spPr>
      </p:pic>
      <p:pic>
        <p:nvPicPr>
          <p:cNvPr id="3" name="Picture 2" descr="Screenshot 2023-08-23 at 11.09.3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66200" y="3032125"/>
            <a:ext cx="6781165" cy="1795145"/>
          </a:xfrm>
          <a:prstGeom prst="rect">
            <a:avLst/>
          </a:prstGeom>
        </p:spPr>
      </p:pic>
      <p:pic>
        <p:nvPicPr>
          <p:cNvPr id="4" name="Picture 3" descr="Screenshot 2023-08-23 at 11.09.4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66200" y="6212205"/>
            <a:ext cx="8897620" cy="647065"/>
          </a:xfrm>
          <a:prstGeom prst="rect">
            <a:avLst/>
          </a:prstGeom>
        </p:spPr>
      </p:pic>
      <p:sp>
        <p:nvSpPr>
          <p:cNvPr id="5" name="Google Shape;71;p3"/>
          <p:cNvSpPr txBox="1"/>
          <p:nvPr/>
        </p:nvSpPr>
        <p:spPr>
          <a:xfrm>
            <a:off x="856615" y="5191125"/>
            <a:ext cx="8424545" cy="658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p>
            <a:pPr marL="127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</a:pPr>
            <a:r>
              <a:rPr lang="en-US" sz="2800" u="none" strike="noStrike" cap="none" dirty="0">
                <a:ea typeface="Trebuchet MS" panose="020B0603020202020204"/>
                <a:sym typeface="Trebuchet MS" panose="020B0603020202020204"/>
              </a:rPr>
              <a:t>2. Simpan dalam variable (</a:t>
            </a:r>
            <a:r>
              <a:rPr lang="en-US" sz="2800" i="1" u="none" strike="noStrike" cap="none" dirty="0">
                <a:latin typeface="Arial Italic" panose="020B0604020202020204" charset="0"/>
                <a:ea typeface="Trebuchet MS" panose="020B0603020202020204"/>
                <a:cs typeface="Arial Italic" panose="020B0604020202020204" charset="0"/>
                <a:sym typeface="Trebuchet MS" panose="020B0603020202020204"/>
              </a:rPr>
              <a:t>anonymous function)</a:t>
            </a:r>
            <a:endParaRPr lang="en-US" sz="2800" i="1" u="none" strike="noStrike" cap="none" dirty="0">
              <a:latin typeface="Arial Italic" panose="020B0604020202020204" charset="0"/>
              <a:ea typeface="Trebuchet MS" panose="020B0603020202020204"/>
              <a:cs typeface="Arial Italic" panose="020B0604020202020204" charset="0"/>
              <a:sym typeface="Trebuchet MS" panose="020B0603020202020204"/>
            </a:endParaRPr>
          </a:p>
        </p:txBody>
      </p:sp>
      <p:sp>
        <p:nvSpPr>
          <p:cNvPr id="6" name="Google Shape;71;p3"/>
          <p:cNvSpPr txBox="1"/>
          <p:nvPr/>
        </p:nvSpPr>
        <p:spPr>
          <a:xfrm>
            <a:off x="8966200" y="2208530"/>
            <a:ext cx="6519545" cy="658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p>
            <a:pPr marL="127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</a:pPr>
            <a:r>
              <a:rPr lang="en-US" sz="2800" u="none" strike="noStrike" cap="none" dirty="0">
                <a:ea typeface="Trebuchet MS" panose="020B0603020202020204"/>
                <a:sym typeface="Trebuchet MS" panose="020B0603020202020204"/>
              </a:rPr>
              <a:t>3. Arrow function (ES6)</a:t>
            </a:r>
            <a:endParaRPr lang="en-US" sz="2800" u="none" strike="noStrike" cap="none" dirty="0">
              <a:ea typeface="Trebuchet MS" panose="020B0603020202020204"/>
              <a:sym typeface="Trebuchet MS" panose="020B0603020202020204"/>
            </a:endParaRPr>
          </a:p>
        </p:txBody>
      </p:sp>
      <p:sp>
        <p:nvSpPr>
          <p:cNvPr id="7" name="Google Shape;71;p3"/>
          <p:cNvSpPr txBox="1"/>
          <p:nvPr/>
        </p:nvSpPr>
        <p:spPr>
          <a:xfrm>
            <a:off x="8966200" y="5191760"/>
            <a:ext cx="6519545" cy="658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p>
            <a:pPr marL="127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</a:pPr>
            <a:r>
              <a:rPr lang="en-US" sz="2800" u="none" strike="noStrike" cap="none" dirty="0">
                <a:ea typeface="Trebuchet MS" panose="020B0603020202020204"/>
                <a:sym typeface="Trebuchet MS" panose="020B0603020202020204"/>
              </a:rPr>
              <a:t>4. Constructor function</a:t>
            </a:r>
            <a:endParaRPr lang="en-US" sz="2800" u="none" strike="noStrike" cap="none" dirty="0">
              <a:ea typeface="Trebuchet MS" panose="020B0603020202020204"/>
              <a:sym typeface="Trebuchet MS" panose="020B0603020202020204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5"/>
          <p:cNvSpPr/>
          <p:nvPr/>
        </p:nvSpPr>
        <p:spPr>
          <a:xfrm>
            <a:off x="17098366" y="9125620"/>
            <a:ext cx="1189500" cy="116130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3"/>
          <p:cNvSpPr txBox="1"/>
          <p:nvPr/>
        </p:nvSpPr>
        <p:spPr>
          <a:xfrm>
            <a:off x="850265" y="2106930"/>
            <a:ext cx="9561195" cy="1304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p>
            <a:pPr marL="127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</a:pPr>
            <a:r>
              <a:rPr lang="en-US" sz="2800" u="none" strike="noStrike" cap="none" dirty="0">
                <a:ea typeface="Trebuchet MS" panose="020B0603020202020204"/>
                <a:sym typeface="Trebuchet MS" panose="020B0603020202020204"/>
              </a:rPr>
              <a:t>untuk menjalankan sebuah function diperlukan tanda </a:t>
            </a:r>
            <a:r>
              <a:rPr lang="en-US" sz="2800" b="1" u="none" strike="noStrike" cap="none" dirty="0">
                <a:solidFill>
                  <a:schemeClr val="accent6"/>
                </a:solidFill>
                <a:latin typeface="Arial Bold" panose="020B0604020202020204" charset="0"/>
                <a:ea typeface="Trebuchet MS" panose="020B0603020202020204"/>
                <a:cs typeface="Arial Bold" panose="020B0604020202020204" charset="0"/>
                <a:sym typeface="Trebuchet MS" panose="020B0603020202020204"/>
              </a:rPr>
              <a:t>( )</a:t>
            </a:r>
            <a:r>
              <a:rPr lang="en-US" sz="2800" u="none" strike="noStrike" cap="none" dirty="0">
                <a:ea typeface="Trebuchet MS" panose="020B0603020202020204"/>
                <a:sym typeface="Trebuchet MS" panose="020B0603020202020204"/>
              </a:rPr>
              <a:t> setelah </a:t>
            </a:r>
            <a:r>
              <a:rPr lang="en-US" sz="2800" b="1" u="none" strike="noStrike" cap="none" dirty="0">
                <a:solidFill>
                  <a:schemeClr val="accent6"/>
                </a:solidFill>
                <a:latin typeface="Arial Bold" panose="020B0604020202020204" charset="0"/>
                <a:ea typeface="Trebuchet MS" panose="020B0603020202020204"/>
                <a:cs typeface="Arial Bold" panose="020B0604020202020204" charset="0"/>
                <a:sym typeface="Trebuchet MS" panose="020B0603020202020204"/>
              </a:rPr>
              <a:t>namaFunction() </a:t>
            </a:r>
            <a:endParaRPr lang="en-US" sz="2800" b="1" u="none" strike="noStrike" cap="none" dirty="0">
              <a:solidFill>
                <a:schemeClr val="accent6"/>
              </a:solidFill>
              <a:latin typeface="Arial Bold" panose="020B0604020202020204" charset="0"/>
              <a:ea typeface="Trebuchet MS" panose="020B0603020202020204"/>
              <a:cs typeface="Arial Bold" panose="020B0604020202020204" charset="0"/>
              <a:sym typeface="Trebuchet MS" panose="020B0603020202020204"/>
            </a:endParaRPr>
          </a:p>
        </p:txBody>
      </p:sp>
      <p:pic>
        <p:nvPicPr>
          <p:cNvPr id="8" name="Picture 7" descr="Screenshot 2023-08-23 at 14.27.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265" y="3679190"/>
            <a:ext cx="9561195" cy="5182870"/>
          </a:xfrm>
          <a:prstGeom prst="rect">
            <a:avLst/>
          </a:prstGeom>
        </p:spPr>
      </p:pic>
      <p:sp>
        <p:nvSpPr>
          <p:cNvPr id="194" name="Google Shape;194;g26585e5a41e_0_267"/>
          <p:cNvSpPr txBox="1"/>
          <p:nvPr/>
        </p:nvSpPr>
        <p:spPr>
          <a:xfrm>
            <a:off x="850265" y="174625"/>
            <a:ext cx="14220825" cy="1474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4" tIns="182854" rIns="182854" bIns="182854" anchor="t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b="1">
                <a:solidFill>
                  <a:srgbClr val="48A8C4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Function</a:t>
            </a:r>
            <a:endParaRPr lang="en-US" sz="4000" b="1">
              <a:solidFill>
                <a:srgbClr val="F08B33"/>
              </a:solidFill>
              <a:latin typeface="Plus Jakarta Sans Medium"/>
              <a:ea typeface="Plus Jakarta Sans Medium"/>
              <a:cs typeface="Plus Jakarta Sans Medium"/>
              <a:sym typeface="Plus Jakarta Sans Medium"/>
            </a:endParaRPr>
          </a:p>
        </p:txBody>
      </p:sp>
      <p:pic>
        <p:nvPicPr>
          <p:cNvPr id="195" name="Google Shape;195;g26585e5a41e_0_267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5258746" y="551962"/>
            <a:ext cx="2368623" cy="71994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" name="Group 14"/>
          <p:cNvGrpSpPr/>
          <p:nvPr/>
        </p:nvGrpSpPr>
        <p:grpSpPr>
          <a:xfrm>
            <a:off x="11144885" y="2537460"/>
            <a:ext cx="7143115" cy="7783830"/>
            <a:chOff x="17551" y="3996"/>
            <a:chExt cx="11249" cy="12258"/>
          </a:xfrm>
        </p:grpSpPr>
        <p:pic>
          <p:nvPicPr>
            <p:cNvPr id="14" name="Picture 13" descr="Picture4 (2)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9872" y="3996"/>
              <a:ext cx="8928" cy="12259"/>
            </a:xfrm>
            <a:prstGeom prst="rect">
              <a:avLst/>
            </a:prstGeom>
          </p:spPr>
        </p:pic>
        <p:sp>
          <p:nvSpPr>
            <p:cNvPr id="16" name="Google Shape;197;g26585e5a41e_0_267"/>
            <p:cNvSpPr/>
            <p:nvPr/>
          </p:nvSpPr>
          <p:spPr>
            <a:xfrm>
              <a:off x="17551" y="12102"/>
              <a:ext cx="8204" cy="4153"/>
            </a:xfrm>
            <a:prstGeom prst="parallelogram">
              <a:avLst>
                <a:gd name="adj" fmla="val 25000"/>
              </a:avLst>
            </a:prstGeom>
            <a:solidFill>
              <a:srgbClr val="FFBD58"/>
            </a:solidFill>
            <a:ln>
              <a:noFill/>
            </a:ln>
          </p:spPr>
          <p:txBody>
            <a:bodyPr spcFirstLastPara="1" wrap="square" lIns="182804" tIns="182804" rIns="182804" bIns="182804" anchor="ctr" anchorCtr="0">
              <a:noAutofit/>
            </a:bodyPr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98;g26585e5a41e_0_267"/>
            <p:cNvSpPr/>
            <p:nvPr/>
          </p:nvSpPr>
          <p:spPr>
            <a:xfrm>
              <a:off x="20135" y="10644"/>
              <a:ext cx="3599" cy="2888"/>
            </a:xfrm>
            <a:prstGeom prst="parallelogram">
              <a:avLst>
                <a:gd name="adj" fmla="val 25000"/>
              </a:avLst>
            </a:prstGeom>
            <a:solidFill>
              <a:srgbClr val="F08B33"/>
            </a:solidFill>
            <a:ln>
              <a:noFill/>
            </a:ln>
          </p:spPr>
          <p:txBody>
            <a:bodyPr spcFirstLastPara="1" wrap="square" lIns="182804" tIns="182804" rIns="182804" bIns="182804" anchor="ctr" anchorCtr="0">
              <a:noAutofit/>
            </a:bodyPr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5"/>
          <p:cNvSpPr/>
          <p:nvPr/>
        </p:nvSpPr>
        <p:spPr>
          <a:xfrm>
            <a:off x="17098366" y="9125620"/>
            <a:ext cx="1189500" cy="116130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615" y="2396490"/>
            <a:ext cx="10787380" cy="6068060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11144885" y="2537460"/>
            <a:ext cx="7143115" cy="7783830"/>
            <a:chOff x="17551" y="3996"/>
            <a:chExt cx="11249" cy="12258"/>
          </a:xfrm>
        </p:grpSpPr>
        <p:pic>
          <p:nvPicPr>
            <p:cNvPr id="14" name="Picture 13" descr="Picture4 (2)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872" y="3996"/>
              <a:ext cx="8928" cy="12259"/>
            </a:xfrm>
            <a:prstGeom prst="rect">
              <a:avLst/>
            </a:prstGeom>
          </p:spPr>
        </p:pic>
        <p:sp>
          <p:nvSpPr>
            <p:cNvPr id="16" name="Google Shape;197;g26585e5a41e_0_267"/>
            <p:cNvSpPr/>
            <p:nvPr/>
          </p:nvSpPr>
          <p:spPr>
            <a:xfrm>
              <a:off x="17551" y="12102"/>
              <a:ext cx="8204" cy="4153"/>
            </a:xfrm>
            <a:prstGeom prst="parallelogram">
              <a:avLst>
                <a:gd name="adj" fmla="val 25000"/>
              </a:avLst>
            </a:prstGeom>
            <a:solidFill>
              <a:srgbClr val="FFBD58"/>
            </a:solidFill>
            <a:ln>
              <a:noFill/>
            </a:ln>
          </p:spPr>
          <p:txBody>
            <a:bodyPr spcFirstLastPara="1" wrap="square" lIns="182804" tIns="182804" rIns="182804" bIns="182804" anchor="ctr" anchorCtr="0">
              <a:noAutofit/>
            </a:bodyPr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98;g26585e5a41e_0_267"/>
            <p:cNvSpPr/>
            <p:nvPr/>
          </p:nvSpPr>
          <p:spPr>
            <a:xfrm>
              <a:off x="20135" y="10644"/>
              <a:ext cx="3599" cy="2888"/>
            </a:xfrm>
            <a:prstGeom prst="parallelogram">
              <a:avLst>
                <a:gd name="adj" fmla="val 25000"/>
              </a:avLst>
            </a:prstGeom>
            <a:solidFill>
              <a:srgbClr val="F08B33"/>
            </a:solidFill>
            <a:ln>
              <a:noFill/>
            </a:ln>
          </p:spPr>
          <p:txBody>
            <a:bodyPr spcFirstLastPara="1" wrap="square" lIns="182804" tIns="182804" rIns="182804" bIns="182804" anchor="ctr" anchorCtr="0">
              <a:noAutofit/>
            </a:bodyPr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4" name="Google Shape;194;g26585e5a41e_0_267"/>
          <p:cNvSpPr txBox="1"/>
          <p:nvPr/>
        </p:nvSpPr>
        <p:spPr>
          <a:xfrm>
            <a:off x="850265" y="174625"/>
            <a:ext cx="14220825" cy="1474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4" tIns="182854" rIns="182854" bIns="182854" anchor="t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b="1">
                <a:solidFill>
                  <a:srgbClr val="48A8C4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Function</a:t>
            </a:r>
            <a:r>
              <a:rPr lang="en-US" sz="4000" b="1">
                <a:solidFill>
                  <a:srgbClr val="48A8C4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 - </a:t>
            </a:r>
            <a:r>
              <a:rPr lang="en-US" sz="4000" b="1">
                <a:solidFill>
                  <a:srgbClr val="F08B33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rPr>
              <a:t>Parameter &amp; Argumen</a:t>
            </a:r>
            <a:endParaRPr lang="en-US" sz="4000" b="1">
              <a:solidFill>
                <a:srgbClr val="F08B33"/>
              </a:solidFill>
              <a:latin typeface="Plus Jakarta Sans Medium"/>
              <a:ea typeface="Plus Jakarta Sans Medium"/>
              <a:cs typeface="Plus Jakarta Sans Medium"/>
              <a:sym typeface="Plus Jakarta Sans Medium"/>
            </a:endParaRPr>
          </a:p>
        </p:txBody>
      </p:sp>
      <p:pic>
        <p:nvPicPr>
          <p:cNvPr id="195" name="Google Shape;195;g26585e5a41e_0_267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15258746" y="551962"/>
            <a:ext cx="2368623" cy="7199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"/>
          <p:cNvSpPr txBox="1"/>
          <p:nvPr/>
        </p:nvSpPr>
        <p:spPr>
          <a:xfrm>
            <a:off x="1088390" y="2502535"/>
            <a:ext cx="5844540" cy="58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p>
            <a:pPr marL="3556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Char char="•"/>
            </a:pPr>
            <a:r>
              <a:rPr lang="en-US" sz="2800" u="none" strike="noStrike" cap="none" dirty="0">
                <a:ea typeface="Trebuchet MS" panose="020B0603020202020204"/>
                <a:sym typeface="Trebuchet MS" panose="020B0603020202020204"/>
              </a:rPr>
              <a:t>Parameter adalah variabel yang menyimpan nilai untuk diproses di dalam fungsi.</a:t>
            </a:r>
            <a:br>
              <a:rPr lang="en-US" sz="2800" u="none" strike="noStrike" cap="none" dirty="0">
                <a:ea typeface="Trebuchet MS" panose="020B0603020202020204"/>
                <a:sym typeface="Trebuchet MS" panose="020B0603020202020204"/>
              </a:rPr>
            </a:br>
            <a:endParaRPr lang="en-US" sz="2800" u="none" strike="noStrike" cap="none" dirty="0">
              <a:ea typeface="Trebuchet MS" panose="020B0603020202020204"/>
              <a:sym typeface="Trebuchet MS" panose="020B0603020202020204"/>
            </a:endParaRPr>
          </a:p>
          <a:p>
            <a:pPr marL="3556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Char char="•"/>
            </a:pPr>
            <a:r>
              <a:rPr lang="en-US" sz="2800" u="none" strike="noStrike" cap="none" dirty="0">
                <a:ea typeface="Trebuchet MS" panose="020B0603020202020204"/>
                <a:sym typeface="Trebuchet MS" panose="020B0603020202020204"/>
              </a:rPr>
              <a:t>Paramenter juga dapat diisi oleh function itu sendiri (</a:t>
            </a:r>
            <a:r>
              <a:rPr lang="en-US" sz="2800" u="none" strike="noStrike" cap="none" dirty="0">
                <a:solidFill>
                  <a:schemeClr val="accent6"/>
                </a:solidFill>
                <a:ea typeface="Trebuchet MS" panose="020B0603020202020204"/>
                <a:sym typeface="Trebuchet MS" panose="020B0603020202020204"/>
              </a:rPr>
              <a:t>Rekursif</a:t>
            </a:r>
            <a:r>
              <a:rPr lang="en-US" sz="2800" u="none" strike="noStrike" cap="none" dirty="0">
                <a:ea typeface="Trebuchet MS" panose="020B0603020202020204"/>
                <a:sym typeface="Trebuchet MS" panose="020B0603020202020204"/>
              </a:rPr>
              <a:t>).</a:t>
            </a:r>
            <a:br>
              <a:rPr lang="en-US" sz="2800" u="none" strike="noStrike" cap="none" dirty="0">
                <a:ea typeface="Trebuchet MS" panose="020B0603020202020204"/>
                <a:sym typeface="Trebuchet MS" panose="020B0603020202020204"/>
              </a:rPr>
            </a:br>
            <a:endParaRPr lang="en-US" sz="2800" u="none" strike="noStrike" cap="none" dirty="0">
              <a:ea typeface="Trebuchet MS" panose="020B0603020202020204"/>
              <a:sym typeface="Trebuchet MS" panose="020B0603020202020204"/>
            </a:endParaRPr>
          </a:p>
          <a:p>
            <a:pPr marL="3556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Char char="•"/>
            </a:pPr>
            <a:r>
              <a:rPr lang="en-US" sz="2800" u="none" strike="noStrike" cap="none" dirty="0">
                <a:ea typeface="Trebuchet MS" panose="020B0603020202020204"/>
                <a:sym typeface="Trebuchet MS" panose="020B0603020202020204"/>
              </a:rPr>
              <a:t>Nilai default parameter fungsi adalah </a:t>
            </a:r>
            <a:r>
              <a:rPr lang="en-US" sz="2800" u="none" strike="noStrike" cap="none" dirty="0">
                <a:solidFill>
                  <a:schemeClr val="accent6"/>
                </a:solidFill>
                <a:ea typeface="Trebuchet MS" panose="020B0603020202020204"/>
                <a:sym typeface="Trebuchet MS" panose="020B0603020202020204"/>
              </a:rPr>
              <a:t>undefined</a:t>
            </a:r>
            <a:endParaRPr lang="en-US" sz="2800" u="none" strike="noStrike" cap="none" dirty="0">
              <a:solidFill>
                <a:schemeClr val="accent6"/>
              </a:solidFill>
              <a:ea typeface="Trebuchet MS" panose="020B0603020202020204"/>
              <a:sym typeface="Trebuchet MS" panose="020B0603020202020204"/>
            </a:endParaRPr>
          </a:p>
        </p:txBody>
      </p:sp>
      <p:pic>
        <p:nvPicPr>
          <p:cNvPr id="2" name="Picture 1" descr="Screenshot 2023-08-23 at 14.57.4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35545" y="2502535"/>
            <a:ext cx="8996680" cy="5768340"/>
          </a:xfrm>
          <a:prstGeom prst="rect">
            <a:avLst/>
          </a:prstGeom>
        </p:spPr>
      </p:pic>
      <p:sp>
        <p:nvSpPr>
          <p:cNvPr id="194" name="Google Shape;194;g26585e5a41e_0_267"/>
          <p:cNvSpPr txBox="1"/>
          <p:nvPr/>
        </p:nvSpPr>
        <p:spPr>
          <a:xfrm>
            <a:off x="850265" y="174625"/>
            <a:ext cx="14220825" cy="1474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4" tIns="182854" rIns="182854" bIns="182854" anchor="t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b="1">
                <a:solidFill>
                  <a:srgbClr val="48A8C4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Function</a:t>
            </a:r>
            <a:r>
              <a:rPr lang="en-US" sz="4000" b="1">
                <a:solidFill>
                  <a:srgbClr val="48A8C4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 - </a:t>
            </a:r>
            <a:r>
              <a:rPr lang="en-US" sz="4000" b="1">
                <a:solidFill>
                  <a:srgbClr val="F08B33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rPr>
              <a:t>Parameter </a:t>
            </a:r>
            <a:r>
              <a:rPr lang="en-US" sz="4000" b="1">
                <a:solidFill>
                  <a:srgbClr val="F08B33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rPr>
              <a:t>&amp; Argumen</a:t>
            </a:r>
            <a:r>
              <a:rPr lang="en-US" sz="4000" b="1">
                <a:solidFill>
                  <a:srgbClr val="F08B33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rPr>
              <a:t> </a:t>
            </a:r>
            <a:endParaRPr lang="en-US" sz="4000" b="1">
              <a:solidFill>
                <a:srgbClr val="F08B33"/>
              </a:solidFill>
              <a:latin typeface="Plus Jakarta Sans Medium"/>
              <a:ea typeface="Plus Jakarta Sans Medium"/>
              <a:cs typeface="Plus Jakarta Sans Medium"/>
              <a:sym typeface="Plus Jakarta Sans Medium"/>
            </a:endParaRPr>
          </a:p>
        </p:txBody>
      </p:sp>
      <p:pic>
        <p:nvPicPr>
          <p:cNvPr id="195" name="Google Shape;195;g26585e5a41e_0_267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5258746" y="551962"/>
            <a:ext cx="2368623" cy="7199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"/>
          <p:cNvSpPr txBox="1"/>
          <p:nvPr/>
        </p:nvSpPr>
        <p:spPr>
          <a:xfrm>
            <a:off x="989330" y="2226310"/>
            <a:ext cx="4902200" cy="1489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p>
            <a:pPr marL="3556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Char char="•"/>
            </a:pPr>
            <a:r>
              <a:rPr lang="en-US" sz="3200" u="none" strike="noStrike" cap="none" dirty="0">
                <a:ea typeface="Trebuchet MS" panose="020B0603020202020204"/>
                <a:sym typeface="Trebuchet MS" panose="020B0603020202020204"/>
              </a:rPr>
              <a:t>Nilai default parameter fungsi adalah </a:t>
            </a:r>
            <a:r>
              <a:rPr lang="en-US" sz="3200" u="none" strike="noStrike" cap="none" dirty="0">
                <a:solidFill>
                  <a:schemeClr val="accent6"/>
                </a:solidFill>
                <a:ea typeface="Trebuchet MS" panose="020B0603020202020204"/>
                <a:sym typeface="Trebuchet MS" panose="020B0603020202020204"/>
              </a:rPr>
              <a:t>undefined</a:t>
            </a:r>
            <a:endParaRPr lang="en-US" sz="3200" u="none" strike="noStrike" cap="none" dirty="0">
              <a:solidFill>
                <a:schemeClr val="accent6"/>
              </a:solidFill>
              <a:ea typeface="Trebuchet MS" panose="020B0603020202020204"/>
              <a:sym typeface="Trebuchet MS" panose="020B0603020202020204"/>
            </a:endParaRPr>
          </a:p>
        </p:txBody>
      </p:sp>
      <p:pic>
        <p:nvPicPr>
          <p:cNvPr id="3" name="Picture 2" descr="Screenshot 2023-08-23 at 16.32.5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97625" y="2397760"/>
            <a:ext cx="9947275" cy="6229985"/>
          </a:xfrm>
          <a:prstGeom prst="rect">
            <a:avLst/>
          </a:prstGeom>
        </p:spPr>
      </p:pic>
      <p:sp>
        <p:nvSpPr>
          <p:cNvPr id="194" name="Google Shape;194;g26585e5a41e_0_267"/>
          <p:cNvSpPr txBox="1"/>
          <p:nvPr/>
        </p:nvSpPr>
        <p:spPr>
          <a:xfrm>
            <a:off x="850265" y="174625"/>
            <a:ext cx="14220825" cy="1474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4" tIns="182854" rIns="182854" bIns="182854" anchor="t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b="1">
                <a:solidFill>
                  <a:srgbClr val="48A8C4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Function</a:t>
            </a:r>
            <a:r>
              <a:rPr lang="en-US" sz="4000" b="1">
                <a:solidFill>
                  <a:srgbClr val="48A8C4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 - </a:t>
            </a:r>
            <a:r>
              <a:rPr lang="en-US" sz="4000" b="1">
                <a:solidFill>
                  <a:srgbClr val="F08B33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rPr>
              <a:t>Parameter </a:t>
            </a:r>
            <a:r>
              <a:rPr lang="en-US" sz="4000" b="1">
                <a:solidFill>
                  <a:srgbClr val="F08B33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rPr>
              <a:t>&amp; Argumen</a:t>
            </a:r>
            <a:endParaRPr lang="en-US" sz="4000" b="1">
              <a:solidFill>
                <a:srgbClr val="F08B33"/>
              </a:solidFill>
              <a:latin typeface="Plus Jakarta Sans Medium"/>
              <a:ea typeface="Plus Jakarta Sans Medium"/>
              <a:cs typeface="Plus Jakarta Sans Medium"/>
              <a:sym typeface="Plus Jakarta Sans Medium"/>
            </a:endParaRPr>
          </a:p>
        </p:txBody>
      </p:sp>
      <p:pic>
        <p:nvPicPr>
          <p:cNvPr id="195" name="Google Shape;195;g26585e5a41e_0_267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5258746" y="551962"/>
            <a:ext cx="2368623" cy="7199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"/>
          <p:cNvSpPr txBox="1"/>
          <p:nvPr/>
        </p:nvSpPr>
        <p:spPr>
          <a:xfrm>
            <a:off x="970280" y="2340610"/>
            <a:ext cx="4180205" cy="36137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p>
            <a:pPr marL="527050" marR="0" lvl="0" indent="-514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Char char="•"/>
            </a:pPr>
            <a:r>
              <a:rPr lang="en-US" sz="2600" u="none" strike="noStrike" cap="none" dirty="0">
                <a:ea typeface="Trebuchet MS" panose="020B0603020202020204"/>
                <a:sym typeface="Trebuchet MS" panose="020B0603020202020204"/>
              </a:rPr>
              <a:t>Function Expression yang langsung dipanggil.</a:t>
            </a:r>
            <a:endParaRPr lang="en-US" sz="2600" u="none" strike="noStrike" cap="none" dirty="0">
              <a:ea typeface="Trebuchet MS" panose="020B0603020202020204"/>
              <a:sym typeface="Trebuchet MS" panose="020B0603020202020204"/>
            </a:endParaRPr>
          </a:p>
          <a:p>
            <a:pPr marL="527050" marR="0" lvl="0" indent="-514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Char char="•"/>
            </a:pPr>
            <a:r>
              <a:rPr lang="en-US" sz="2600" u="none" strike="noStrike" cap="none" dirty="0">
                <a:ea typeface="Trebuchet MS" panose="020B0603020202020204"/>
                <a:sym typeface="Trebuchet MS" panose="020B0603020202020204"/>
              </a:rPr>
              <a:t>menggunakan dua pasang kurung buka dan tutup berdampingan </a:t>
            </a:r>
            <a:r>
              <a:rPr lang="en-US" sz="2600" b="1" u="none" strike="noStrike" cap="none" dirty="0">
                <a:solidFill>
                  <a:schemeClr val="accent6"/>
                </a:solidFill>
                <a:latin typeface="Arial Bold" panose="020B0604020202020204" charset="0"/>
                <a:ea typeface="Trebuchet MS" panose="020B0603020202020204"/>
                <a:cs typeface="Arial Bold" panose="020B0604020202020204" charset="0"/>
                <a:sym typeface="Trebuchet MS" panose="020B0603020202020204"/>
              </a:rPr>
              <a:t>(function)(param)</a:t>
            </a:r>
            <a:r>
              <a:rPr lang="en-US" sz="2600" u="none" strike="noStrike" cap="none" dirty="0">
                <a:ea typeface="Trebuchet MS" panose="020B0603020202020204"/>
                <a:sym typeface="Trebuchet MS" panose="020B0603020202020204"/>
              </a:rPr>
              <a:t>.</a:t>
            </a:r>
            <a:endParaRPr lang="en-US" sz="2600" u="none" strike="noStrike" cap="none" dirty="0">
              <a:ea typeface="Trebuchet MS" panose="020B0603020202020204"/>
              <a:sym typeface="Trebuchet MS" panose="020B0603020202020204"/>
            </a:endParaRPr>
          </a:p>
        </p:txBody>
      </p:sp>
      <p:pic>
        <p:nvPicPr>
          <p:cNvPr id="2" name="Picture 1" descr="Screenshot 2023-08-23 at 15.45.5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63260" y="2469515"/>
            <a:ext cx="10825480" cy="5347335"/>
          </a:xfrm>
          <a:prstGeom prst="rect">
            <a:avLst/>
          </a:prstGeom>
        </p:spPr>
      </p:pic>
      <p:sp>
        <p:nvSpPr>
          <p:cNvPr id="194" name="Google Shape;194;g26585e5a41e_0_267"/>
          <p:cNvSpPr txBox="1"/>
          <p:nvPr/>
        </p:nvSpPr>
        <p:spPr>
          <a:xfrm>
            <a:off x="850265" y="174625"/>
            <a:ext cx="14220825" cy="1474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4" tIns="182854" rIns="182854" bIns="182854" anchor="t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b="1">
                <a:solidFill>
                  <a:srgbClr val="48A8C4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Function</a:t>
            </a:r>
            <a:r>
              <a:rPr lang="en-US" sz="4000" b="1">
                <a:solidFill>
                  <a:srgbClr val="48A8C4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 - </a:t>
            </a:r>
            <a:r>
              <a:rPr lang="en-US" sz="4000" b="1">
                <a:solidFill>
                  <a:srgbClr val="F08B33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rPr>
              <a:t>Parameter </a:t>
            </a:r>
            <a:r>
              <a:rPr lang="en-US" sz="4000" b="1">
                <a:solidFill>
                  <a:srgbClr val="F08B33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rPr>
              <a:t>&amp; Argumen</a:t>
            </a:r>
            <a:r>
              <a:rPr lang="en-US" sz="4000" b="1">
                <a:solidFill>
                  <a:srgbClr val="F08B33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rPr>
              <a:t> </a:t>
            </a:r>
            <a:endParaRPr lang="en-US" sz="4000" b="1">
              <a:solidFill>
                <a:srgbClr val="F08B33"/>
              </a:solidFill>
              <a:latin typeface="Plus Jakarta Sans Medium"/>
              <a:ea typeface="Plus Jakarta Sans Medium"/>
              <a:cs typeface="Plus Jakarta Sans Medium"/>
              <a:sym typeface="Plus Jakarta Sans Medium"/>
            </a:endParaRPr>
          </a:p>
        </p:txBody>
      </p:sp>
      <p:pic>
        <p:nvPicPr>
          <p:cNvPr id="195" name="Google Shape;195;g26585e5a41e_0_267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5258746" y="551962"/>
            <a:ext cx="2368623" cy="7199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A8C4"/>
        </a:solidFill>
        <a:effectLst/>
      </p:bgPr>
    </p:bg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" name="Google Shape;232;g26585e5a41e_0_277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5248899" y="553307"/>
            <a:ext cx="2369437" cy="717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 descr="Picture1 (1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437505" cy="9083040"/>
          </a:xfrm>
          <a:prstGeom prst="rect">
            <a:avLst/>
          </a:prstGeom>
        </p:spPr>
      </p:pic>
      <p:sp>
        <p:nvSpPr>
          <p:cNvPr id="138" name="Google Shape;138;g26585e5a41e_0_0"/>
          <p:cNvSpPr txBox="1"/>
          <p:nvPr>
            <p:ph type="ctrTitle"/>
          </p:nvPr>
        </p:nvSpPr>
        <p:spPr>
          <a:xfrm>
            <a:off x="6664960" y="1917065"/>
            <a:ext cx="8958580" cy="1557020"/>
          </a:xfrm>
          <a:prstGeom prst="rect">
            <a:avLst/>
          </a:prstGeom>
        </p:spPr>
        <p:txBody>
          <a:bodyPr spcFirstLastPara="1" wrap="square" lIns="182804" tIns="91377" rIns="182804" bIns="91377" anchor="ctr" anchorCtr="0">
            <a:noAutofit/>
          </a:bodyPr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0" b="1">
                <a:solidFill>
                  <a:schemeClr val="lt1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Materi :</a:t>
            </a:r>
            <a:endParaRPr lang="en-US" sz="8000" b="1">
              <a:solidFill>
                <a:schemeClr val="lt1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</p:txBody>
      </p:sp>
      <p:sp>
        <p:nvSpPr>
          <p:cNvPr id="2" name="Google Shape;138;g26585e5a41e_0_0"/>
          <p:cNvSpPr txBox="1"/>
          <p:nvPr/>
        </p:nvSpPr>
        <p:spPr>
          <a:xfrm>
            <a:off x="6664960" y="4294505"/>
            <a:ext cx="10337165" cy="3860800"/>
          </a:xfrm>
          <a:prstGeom prst="rect">
            <a:avLst/>
          </a:prstGeom>
          <a:noFill/>
          <a:ln>
            <a:noFill/>
          </a:ln>
        </p:spPr>
        <p:txBody>
          <a:bodyPr wrap="square" lIns="182804" tIns="91377" rIns="182804" bIns="91377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ct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  <a:defRPr sz="5450" b="1" i="0" u="none" strike="noStrike" cap="none">
                <a:solidFill>
                  <a:schemeClr val="l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marR="0" lvl="1" algn="l" rtl="0">
              <a:lnSpc>
                <a:spcPct val="100000"/>
              </a:lnSpc>
              <a:spcBef>
                <a:spcPct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ct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ct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ct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ct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ct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ct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ct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914400" lvl="0" indent="-914400" algn="l" rtl="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6000" b="1">
                <a:solidFill>
                  <a:schemeClr val="lt1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Object</a:t>
            </a:r>
            <a:endParaRPr lang="en-US" sz="6000" b="1">
              <a:solidFill>
                <a:schemeClr val="lt1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  <a:p>
            <a:pPr marL="914400" lvl="0" indent="-914400" algn="l" rtl="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6000" b="1">
                <a:solidFill>
                  <a:schemeClr val="lt1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Function</a:t>
            </a:r>
            <a:endParaRPr lang="en-US" sz="6000" b="1">
              <a:solidFill>
                <a:schemeClr val="lt1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  <a:p>
            <a:pPr marL="914400" lvl="0" indent="-914400" algn="l" rtl="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6000" b="1">
                <a:solidFill>
                  <a:schemeClr val="lt1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Lodash</a:t>
            </a:r>
            <a:endParaRPr lang="en-US" sz="6000" b="1">
              <a:solidFill>
                <a:schemeClr val="lt1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"/>
          <p:cNvSpPr txBox="1"/>
          <p:nvPr/>
        </p:nvSpPr>
        <p:spPr>
          <a:xfrm>
            <a:off x="970280" y="2340610"/>
            <a:ext cx="5073650" cy="6214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p>
            <a:pPr marL="527050" marR="0" lvl="0" indent="-51435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Char char="•"/>
            </a:pPr>
            <a:r>
              <a:rPr lang="en-US" sz="2400" u="none" strike="noStrike" cap="none" dirty="0">
                <a:ea typeface="Trebuchet MS" panose="020B0603020202020204"/>
                <a:sym typeface="Trebuchet MS" panose="020B0603020202020204"/>
              </a:rPr>
              <a:t>sebuah fungsi akan selalu mengembalikan nilai.</a:t>
            </a:r>
            <a:endParaRPr lang="en-US" sz="2400" u="none" strike="noStrike" cap="none" dirty="0">
              <a:ea typeface="Trebuchet MS" panose="020B0603020202020204"/>
              <a:sym typeface="Trebuchet MS" panose="020B0603020202020204"/>
            </a:endParaRPr>
          </a:p>
          <a:p>
            <a:pPr marL="527050" marR="0" lvl="0" indent="-51435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Char char="•"/>
            </a:pPr>
            <a:r>
              <a:rPr lang="en-US" sz="2400" u="none" strike="noStrike" cap="none" dirty="0">
                <a:ea typeface="Trebuchet MS" panose="020B0603020202020204"/>
                <a:sym typeface="Trebuchet MS" panose="020B0603020202020204"/>
              </a:rPr>
              <a:t>Jika ingin membuat fungsi yang mengembalikan nilai tertentu, maka harus menggunakan kata kunci </a:t>
            </a:r>
            <a:r>
              <a:rPr lang="en-US" sz="2400" b="1" u="none" strike="noStrike" cap="none" dirty="0">
                <a:solidFill>
                  <a:schemeClr val="accent6"/>
                </a:solidFill>
                <a:latin typeface="Arial Bold" panose="020B0604020202020204" charset="0"/>
                <a:ea typeface="Trebuchet MS" panose="020B0603020202020204"/>
                <a:cs typeface="Arial Bold" panose="020B0604020202020204" charset="0"/>
                <a:sym typeface="Trebuchet MS" panose="020B0603020202020204"/>
              </a:rPr>
              <a:t>return </a:t>
            </a:r>
            <a:r>
              <a:rPr lang="en-US" sz="2400" u="none" strike="noStrike" cap="none" dirty="0">
                <a:ea typeface="Trebuchet MS" panose="020B0603020202020204"/>
                <a:sym typeface="Trebuchet MS" panose="020B0603020202020204"/>
              </a:rPr>
              <a:t>diikuti oleh nilai yang ingin kembalikan.</a:t>
            </a:r>
            <a:endParaRPr lang="en-US" sz="2400" u="none" strike="noStrike" cap="none" dirty="0">
              <a:ea typeface="Trebuchet MS" panose="020B0603020202020204"/>
              <a:sym typeface="Trebuchet MS" panose="020B0603020202020204"/>
            </a:endParaRPr>
          </a:p>
          <a:p>
            <a:pPr marL="527050" marR="0" lvl="0" indent="-51435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Char char="•"/>
            </a:pPr>
            <a:r>
              <a:rPr lang="en-US" sz="2400" u="none" strike="noStrike" cap="none" dirty="0">
                <a:ea typeface="Trebuchet MS" panose="020B0603020202020204"/>
                <a:sym typeface="Trebuchet MS" panose="020B0603020202020204"/>
              </a:rPr>
              <a:t>Jika fungsi yang dibuat tidak mengembalikan nilai, maka nilai yang dikembalikan adalah </a:t>
            </a:r>
            <a:r>
              <a:rPr lang="en-US" sz="2400" b="1" u="none" strike="noStrike" cap="none" dirty="0">
                <a:solidFill>
                  <a:schemeClr val="accent6"/>
                </a:solidFill>
                <a:latin typeface="Arial Bold" panose="020B0604020202020204" charset="0"/>
                <a:ea typeface="Trebuchet MS" panose="020B0603020202020204"/>
                <a:cs typeface="Arial Bold" panose="020B0604020202020204" charset="0"/>
                <a:sym typeface="Trebuchet MS" panose="020B0603020202020204"/>
              </a:rPr>
              <a:t>undefined</a:t>
            </a:r>
            <a:r>
              <a:rPr lang="en-US" sz="2400" u="none" strike="noStrike" cap="none" dirty="0">
                <a:ea typeface="Trebuchet MS" panose="020B0603020202020204"/>
                <a:sym typeface="Trebuchet MS" panose="020B0603020202020204"/>
              </a:rPr>
              <a:t>.</a:t>
            </a:r>
            <a:endParaRPr lang="en-US" sz="2400" u="none" strike="noStrike" cap="none" dirty="0">
              <a:ea typeface="Trebuchet MS" panose="020B0603020202020204"/>
              <a:sym typeface="Trebuchet MS" panose="020B0603020202020204"/>
            </a:endParaRPr>
          </a:p>
          <a:p>
            <a:pPr marL="527050" marR="0" lvl="0" indent="-51435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Char char="•"/>
            </a:pPr>
            <a:endParaRPr lang="en-US" sz="2400" u="none" strike="noStrike" cap="none" dirty="0">
              <a:ea typeface="Trebuchet MS" panose="020B0603020202020204"/>
              <a:sym typeface="Trebuchet MS" panose="020B0603020202020204"/>
            </a:endParaRPr>
          </a:p>
        </p:txBody>
      </p:sp>
      <p:pic>
        <p:nvPicPr>
          <p:cNvPr id="4" name="Picture 3" descr="Screenshot 2023-08-23 at 22.51.3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51295" y="2463800"/>
            <a:ext cx="9734550" cy="5967730"/>
          </a:xfrm>
          <a:prstGeom prst="rect">
            <a:avLst/>
          </a:prstGeom>
        </p:spPr>
      </p:pic>
      <p:sp>
        <p:nvSpPr>
          <p:cNvPr id="194" name="Google Shape;194;g26585e5a41e_0_267"/>
          <p:cNvSpPr txBox="1"/>
          <p:nvPr/>
        </p:nvSpPr>
        <p:spPr>
          <a:xfrm>
            <a:off x="850265" y="174625"/>
            <a:ext cx="14220825" cy="1474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4" tIns="182854" rIns="182854" bIns="182854" anchor="t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b="1">
                <a:solidFill>
                  <a:srgbClr val="48A8C4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Function</a:t>
            </a:r>
            <a:r>
              <a:rPr lang="en-US" sz="4000" b="1">
                <a:solidFill>
                  <a:srgbClr val="48A8C4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 - </a:t>
            </a:r>
            <a:r>
              <a:rPr lang="en-US" sz="4000" b="1">
                <a:solidFill>
                  <a:srgbClr val="F08B33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rPr>
              <a:t>Parameter </a:t>
            </a:r>
            <a:r>
              <a:rPr lang="en-US" sz="4000" b="1">
                <a:solidFill>
                  <a:srgbClr val="F08B33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rPr>
              <a:t>&amp; Argumen</a:t>
            </a:r>
            <a:endParaRPr lang="en-US" sz="4000" b="1">
              <a:solidFill>
                <a:srgbClr val="F08B33"/>
              </a:solidFill>
              <a:latin typeface="Plus Jakarta Sans Medium"/>
              <a:ea typeface="Plus Jakarta Sans Medium"/>
              <a:cs typeface="Plus Jakarta Sans Medium"/>
              <a:sym typeface="Plus Jakarta Sans Medium"/>
            </a:endParaRPr>
          </a:p>
        </p:txBody>
      </p:sp>
      <p:pic>
        <p:nvPicPr>
          <p:cNvPr id="195" name="Google Shape;195;g26585e5a41e_0_267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5258746" y="551962"/>
            <a:ext cx="2368623" cy="7199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"/>
          <p:cNvSpPr txBox="1"/>
          <p:nvPr/>
        </p:nvSpPr>
        <p:spPr>
          <a:xfrm>
            <a:off x="970280" y="2340610"/>
            <a:ext cx="4300855" cy="42138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p>
            <a:pPr marL="527050" marR="0" lvl="0" indent="-514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Char char="•"/>
            </a:pPr>
            <a:r>
              <a:rPr lang="en-US" sz="2600" u="none" strike="noStrike" cap="none" dirty="0">
                <a:ea typeface="Trebuchet MS" panose="020B0603020202020204"/>
                <a:sym typeface="Trebuchet MS" panose="020B0603020202020204"/>
              </a:rPr>
              <a:t>INGAT pendeklarasian variabel menggunakan </a:t>
            </a:r>
            <a:r>
              <a:rPr lang="en-US" sz="2600" b="1" u="none" strike="noStrike" cap="none" dirty="0">
                <a:solidFill>
                  <a:schemeClr val="accent6"/>
                </a:solidFill>
                <a:latin typeface="Arial Bold" panose="020B0604020202020204" charset="0"/>
                <a:ea typeface="Trebuchet MS" panose="020B0603020202020204"/>
                <a:cs typeface="Arial Bold" panose="020B0604020202020204" charset="0"/>
                <a:sym typeface="Trebuchet MS" panose="020B0603020202020204"/>
              </a:rPr>
              <a:t>let </a:t>
            </a:r>
            <a:r>
              <a:rPr lang="en-US" sz="2600" u="none" strike="noStrike" cap="none" dirty="0">
                <a:ea typeface="Trebuchet MS" panose="020B0603020202020204"/>
                <a:sym typeface="Trebuchet MS" panose="020B0603020202020204"/>
              </a:rPr>
              <a:t>dan </a:t>
            </a:r>
            <a:r>
              <a:rPr lang="en-US" sz="2600" b="1" u="none" strike="noStrike" cap="none" dirty="0">
                <a:solidFill>
                  <a:schemeClr val="accent6"/>
                </a:solidFill>
                <a:latin typeface="Arial Bold" panose="020B0604020202020204" charset="0"/>
                <a:ea typeface="Trebuchet MS" panose="020B0603020202020204"/>
                <a:cs typeface="Arial Bold" panose="020B0604020202020204" charset="0"/>
                <a:sym typeface="Trebuchet MS" panose="020B0603020202020204"/>
              </a:rPr>
              <a:t>const </a:t>
            </a:r>
            <a:r>
              <a:rPr lang="en-US" sz="2600" u="none" strike="noStrike" cap="none" dirty="0">
                <a:ea typeface="Trebuchet MS" panose="020B0603020202020204"/>
                <a:sym typeface="Trebuchet MS" panose="020B0603020202020204"/>
              </a:rPr>
              <a:t>bersifat </a:t>
            </a:r>
            <a:r>
              <a:rPr lang="en-US" sz="2600" u="none" strike="noStrike" cap="none" dirty="0">
                <a:solidFill>
                  <a:schemeClr val="accent6"/>
                </a:solidFill>
                <a:ea typeface="Trebuchet MS" panose="020B0603020202020204"/>
                <a:sym typeface="Trebuchet MS" panose="020B0603020202020204"/>
              </a:rPr>
              <a:t>block scope</a:t>
            </a:r>
            <a:r>
              <a:rPr lang="en-US" sz="2600" u="none" strike="noStrike" cap="none" dirty="0">
                <a:ea typeface="Trebuchet MS" panose="020B0603020202020204"/>
                <a:sym typeface="Trebuchet MS" panose="020B0603020202020204"/>
              </a:rPr>
              <a:t>, value hanya bisa diakses selama masih ada di dalam scope </a:t>
            </a:r>
            <a:r>
              <a:rPr lang="en-US" sz="2600" b="1" u="none" strike="noStrike" cap="none" dirty="0">
                <a:solidFill>
                  <a:schemeClr val="accent6"/>
                </a:solidFill>
                <a:latin typeface="Arial Bold" panose="020B0604020202020204" charset="0"/>
                <a:ea typeface="Trebuchet MS" panose="020B0603020202020204"/>
                <a:cs typeface="Arial Bold" panose="020B0604020202020204" charset="0"/>
                <a:sym typeface="Trebuchet MS" panose="020B0603020202020204"/>
              </a:rPr>
              <a:t>{ }</a:t>
            </a:r>
            <a:endParaRPr lang="en-US" sz="2600" b="1" u="none" strike="noStrike" cap="none" dirty="0">
              <a:solidFill>
                <a:schemeClr val="accent6"/>
              </a:solidFill>
              <a:latin typeface="Arial Bold" panose="020B0604020202020204" charset="0"/>
              <a:ea typeface="Trebuchet MS" panose="020B0603020202020204"/>
              <a:cs typeface="Arial Bold" panose="020B0604020202020204" charset="0"/>
              <a:sym typeface="Trebuchet MS" panose="020B0603020202020204"/>
            </a:endParaRPr>
          </a:p>
        </p:txBody>
      </p:sp>
      <p:pic>
        <p:nvPicPr>
          <p:cNvPr id="4" name="Picture 3" descr="Screenshot 2023-08-23 at 16.42.5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85485" y="2340610"/>
            <a:ext cx="11113770" cy="5511165"/>
          </a:xfrm>
          <a:prstGeom prst="rect">
            <a:avLst/>
          </a:prstGeom>
        </p:spPr>
      </p:pic>
      <p:sp>
        <p:nvSpPr>
          <p:cNvPr id="194" name="Google Shape;194;g26585e5a41e_0_267"/>
          <p:cNvSpPr txBox="1"/>
          <p:nvPr/>
        </p:nvSpPr>
        <p:spPr>
          <a:xfrm>
            <a:off x="850265" y="174625"/>
            <a:ext cx="14220825" cy="1474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4" tIns="182854" rIns="182854" bIns="182854" anchor="t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b="1">
                <a:solidFill>
                  <a:srgbClr val="48A8C4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Function</a:t>
            </a:r>
            <a:r>
              <a:rPr lang="en-US" sz="4000" b="1">
                <a:solidFill>
                  <a:srgbClr val="48A8C4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 - </a:t>
            </a:r>
            <a:r>
              <a:rPr lang="en-US" sz="4000" b="1">
                <a:solidFill>
                  <a:srgbClr val="F08B33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rPr>
              <a:t>Parameter </a:t>
            </a:r>
            <a:r>
              <a:rPr lang="en-US" sz="4000" b="1">
                <a:solidFill>
                  <a:srgbClr val="F08B33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rPr>
              <a:t>&amp; Argumen</a:t>
            </a:r>
            <a:endParaRPr lang="en-US" sz="4000" b="1">
              <a:solidFill>
                <a:srgbClr val="F08B33"/>
              </a:solidFill>
              <a:latin typeface="Plus Jakarta Sans Medium"/>
              <a:ea typeface="Plus Jakarta Sans Medium"/>
              <a:cs typeface="Plus Jakarta Sans Medium"/>
              <a:sym typeface="Plus Jakarta Sans Medium"/>
            </a:endParaRPr>
          </a:p>
        </p:txBody>
      </p:sp>
      <p:pic>
        <p:nvPicPr>
          <p:cNvPr id="195" name="Google Shape;195;g26585e5a41e_0_267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5258746" y="551962"/>
            <a:ext cx="2368623" cy="7199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26585e5a41e_0_253"/>
          <p:cNvSpPr txBox="1"/>
          <p:nvPr>
            <p:ph type="ctrTitle"/>
          </p:nvPr>
        </p:nvSpPr>
        <p:spPr>
          <a:xfrm>
            <a:off x="1024700" y="3786134"/>
            <a:ext cx="11207633" cy="2714930"/>
          </a:xfrm>
          <a:prstGeom prst="rect">
            <a:avLst/>
          </a:prstGeom>
        </p:spPr>
        <p:txBody>
          <a:bodyPr spcFirstLastPara="1" wrap="square" lIns="182804" tIns="91377" rIns="182804" bIns="91377" anchor="ctr" anchorCtr="0">
            <a:normAutofit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 b="1">
                <a:solidFill>
                  <a:srgbClr val="000000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Lodash</a:t>
            </a:r>
            <a:endParaRPr lang="en-US" sz="9600" b="1">
              <a:solidFill>
                <a:srgbClr val="000000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</p:txBody>
      </p:sp>
      <p:sp>
        <p:nvSpPr>
          <p:cNvPr id="297" name="Google Shape;297;g26585e5a41e_0_253"/>
          <p:cNvSpPr/>
          <p:nvPr/>
        </p:nvSpPr>
        <p:spPr>
          <a:xfrm rot="-1974178">
            <a:off x="11752812" y="1586920"/>
            <a:ext cx="2240537" cy="2240537"/>
          </a:xfrm>
          <a:prstGeom prst="ellipse">
            <a:avLst/>
          </a:prstGeom>
          <a:solidFill>
            <a:srgbClr val="F08B33"/>
          </a:solidFill>
          <a:ln>
            <a:noFill/>
          </a:ln>
        </p:spPr>
        <p:txBody>
          <a:bodyPr spcFirstLastPara="1" wrap="square" lIns="182804" tIns="182804" rIns="182804" bIns="182804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Google Shape;298;g26585e5a41e_0_253"/>
          <p:cNvSpPr/>
          <p:nvPr/>
        </p:nvSpPr>
        <p:spPr>
          <a:xfrm rot="-4242470">
            <a:off x="13233022" y="2084097"/>
            <a:ext cx="4602580" cy="4602580"/>
          </a:xfrm>
          <a:prstGeom prst="ellipse">
            <a:avLst/>
          </a:prstGeom>
          <a:solidFill>
            <a:srgbClr val="48A8C4"/>
          </a:solidFill>
          <a:ln>
            <a:noFill/>
          </a:ln>
        </p:spPr>
        <p:txBody>
          <a:bodyPr spcFirstLastPara="1" wrap="square" lIns="182804" tIns="182804" rIns="182804" bIns="182804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Google Shape;299;g26585e5a41e_0_253"/>
          <p:cNvSpPr/>
          <p:nvPr/>
        </p:nvSpPr>
        <p:spPr>
          <a:xfrm rot="-3576382">
            <a:off x="10277834" y="4438284"/>
            <a:ext cx="7826302" cy="7826302"/>
          </a:xfrm>
          <a:prstGeom prst="ellipse">
            <a:avLst/>
          </a:prstGeom>
          <a:solidFill>
            <a:srgbClr val="FFBD58"/>
          </a:solidFill>
          <a:ln>
            <a:noFill/>
          </a:ln>
        </p:spPr>
        <p:txBody>
          <a:bodyPr spcFirstLastPara="1" wrap="square" lIns="182804" tIns="182804" rIns="182804" bIns="182804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0" name="Google Shape;300;g26585e5a41e_0_253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5258746" y="551962"/>
            <a:ext cx="2368623" cy="7199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"/>
          <p:cNvSpPr txBox="1"/>
          <p:nvPr/>
        </p:nvSpPr>
        <p:spPr>
          <a:xfrm>
            <a:off x="1489075" y="2268855"/>
            <a:ext cx="11332845" cy="54140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p>
            <a:pPr marL="527050" marR="0" lvl="0" indent="-514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Char char="•"/>
            </a:pPr>
            <a:r>
              <a:rPr lang="en-US" sz="2600" u="none" strike="noStrike" cap="none" dirty="0">
                <a:ea typeface="Trebuchet MS" panose="020B0603020202020204"/>
                <a:sym typeface="Trebuchet MS" panose="020B0603020202020204"/>
              </a:rPr>
              <a:t>Lodash adalah sebuah library utilitas JavaScript yang menyediakan fungsi-fungsi bantu untuk mempermudah pengelolaan dan manipulasi data. </a:t>
            </a:r>
            <a:endParaRPr lang="en-US" sz="2600" u="none" strike="noStrike" cap="none" dirty="0">
              <a:ea typeface="Trebuchet MS" panose="020B0603020202020204"/>
              <a:sym typeface="Trebuchet MS" panose="020B0603020202020204"/>
            </a:endParaRPr>
          </a:p>
          <a:p>
            <a:pPr marL="527050" marR="0" lvl="0" indent="-514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Char char="•"/>
            </a:pPr>
            <a:r>
              <a:rPr lang="en-US" sz="2600" u="none" strike="noStrike" cap="none" dirty="0">
                <a:ea typeface="Trebuchet MS" panose="020B0603020202020204"/>
                <a:sym typeface="Trebuchet MS" panose="020B0603020202020204"/>
              </a:rPr>
              <a:t>Lodash menyediakan berbagai fitur yang berguna untuk pengembangan aplikasi, seperti operasi pada array, manipulasi string, dan manajemen objek.</a:t>
            </a:r>
            <a:endParaRPr lang="en-US" sz="2600" u="none" strike="noStrike" cap="none" dirty="0">
              <a:ea typeface="Trebuchet MS" panose="020B0603020202020204"/>
              <a:sym typeface="Trebuchet MS" panose="020B0603020202020204"/>
            </a:endParaRPr>
          </a:p>
          <a:p>
            <a:pPr marL="527050" marR="0" lvl="0" indent="-514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Char char="•"/>
            </a:pPr>
            <a:r>
              <a:rPr lang="en-US" sz="2600" u="none" strike="noStrike" cap="none" dirty="0">
                <a:ea typeface="Trebuchet MS" panose="020B0603020202020204"/>
                <a:sym typeface="Trebuchet MS" panose="020B0603020202020204"/>
              </a:rPr>
              <a:t>Untuk menggunakan Lodash, Anda perlu menginstalnya terlebih dahulu menggunakan npm atau yarn. Setelah diinstal, Anda dapat mengimpor modul Lodash ke dalam proyek Anda.</a:t>
            </a:r>
            <a:endParaRPr lang="en-US" sz="2600" u="none" strike="noStrike" cap="none" dirty="0">
              <a:ea typeface="Trebuchet MS" panose="020B0603020202020204"/>
              <a:sym typeface="Trebuchet MS" panose="020B0603020202020204"/>
            </a:endParaRPr>
          </a:p>
        </p:txBody>
      </p:sp>
      <p:sp>
        <p:nvSpPr>
          <p:cNvPr id="194" name="Google Shape;194;g26585e5a41e_0_267"/>
          <p:cNvSpPr txBox="1"/>
          <p:nvPr/>
        </p:nvSpPr>
        <p:spPr>
          <a:xfrm>
            <a:off x="850265" y="174625"/>
            <a:ext cx="14220825" cy="1474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4" tIns="182854" rIns="182854" bIns="182854" anchor="t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b="1">
                <a:solidFill>
                  <a:srgbClr val="48A8C4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Lodash</a:t>
            </a:r>
            <a:endParaRPr lang="en-US" sz="4000" b="1">
              <a:solidFill>
                <a:srgbClr val="F08B33"/>
              </a:solidFill>
              <a:latin typeface="Plus Jakarta Sans Medium"/>
              <a:ea typeface="Plus Jakarta Sans Medium"/>
              <a:cs typeface="Plus Jakarta Sans Medium"/>
              <a:sym typeface="Plus Jakarta Sans Medium"/>
            </a:endParaRPr>
          </a:p>
        </p:txBody>
      </p:sp>
      <p:pic>
        <p:nvPicPr>
          <p:cNvPr id="195" name="Google Shape;195;g26585e5a41e_0_267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5258746" y="551962"/>
            <a:ext cx="2368623" cy="7199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"/>
          <p:cNvSpPr txBox="1"/>
          <p:nvPr/>
        </p:nvSpPr>
        <p:spPr>
          <a:xfrm>
            <a:off x="970280" y="2340610"/>
            <a:ext cx="7275830" cy="5183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p>
            <a:pPr marL="527050" marR="0" lvl="0" indent="-514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Char char="•"/>
            </a:pPr>
            <a:r>
              <a:rPr lang="en-US" sz="3200" u="none" strike="noStrike" cap="none" dirty="0">
                <a:solidFill>
                  <a:schemeClr val="tx1"/>
                </a:solidFill>
                <a:latin typeface="Arial Regular" panose="020B0604020202020204" charset="0"/>
                <a:ea typeface="Trebuchet MS" panose="020B0603020202020204"/>
                <a:cs typeface="Arial Regular" panose="020B0604020202020204" charset="0"/>
                <a:sym typeface="Trebuchet MS" panose="020B0603020202020204"/>
              </a:rPr>
              <a:t>Buka VsCode dan buat Folder baru</a:t>
            </a:r>
            <a:endParaRPr lang="en-US" sz="3200" u="none" strike="noStrike" cap="none" dirty="0">
              <a:solidFill>
                <a:schemeClr val="tx1"/>
              </a:solidFill>
              <a:latin typeface="Arial Regular" panose="020B0604020202020204" charset="0"/>
              <a:ea typeface="Trebuchet MS" panose="020B0603020202020204"/>
              <a:cs typeface="Arial Regular" panose="020B0604020202020204" charset="0"/>
              <a:sym typeface="Trebuchet MS" panose="020B0603020202020204"/>
            </a:endParaRPr>
          </a:p>
          <a:p>
            <a:pPr marL="527050" marR="0" lvl="0" indent="-514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Char char="•"/>
            </a:pPr>
            <a:r>
              <a:rPr lang="en-US" sz="3200" u="none" strike="noStrike" cap="none" dirty="0">
                <a:solidFill>
                  <a:schemeClr val="tx1"/>
                </a:solidFill>
                <a:latin typeface="Arial Regular" panose="020B0604020202020204" charset="0"/>
                <a:ea typeface="Trebuchet MS" panose="020B0603020202020204"/>
                <a:cs typeface="Arial Regular" panose="020B0604020202020204" charset="0"/>
                <a:sym typeface="Trebuchet MS" panose="020B0603020202020204"/>
              </a:rPr>
              <a:t>Buka terminal kemudian ketikan “</a:t>
            </a:r>
            <a:r>
              <a:rPr lang="en-US" sz="3200" b="1" u="none" strike="noStrike" cap="none" dirty="0">
                <a:solidFill>
                  <a:schemeClr val="accent6"/>
                </a:solidFill>
                <a:latin typeface="Arial Bold" panose="020B0604020202020204" charset="0"/>
                <a:ea typeface="Trebuchet MS" panose="020B0603020202020204"/>
                <a:cs typeface="Arial Bold" panose="020B0604020202020204" charset="0"/>
                <a:sym typeface="Trebuchet MS" panose="020B0603020202020204"/>
              </a:rPr>
              <a:t>npm init -y</a:t>
            </a:r>
            <a:r>
              <a:rPr lang="en-US" sz="3200" u="none" strike="noStrike" cap="none" dirty="0">
                <a:solidFill>
                  <a:schemeClr val="tx1"/>
                </a:solidFill>
                <a:latin typeface="Arial Regular" panose="020B0604020202020204" charset="0"/>
                <a:ea typeface="Trebuchet MS" panose="020B0603020202020204"/>
                <a:cs typeface="Arial Regular" panose="020B0604020202020204" charset="0"/>
                <a:sym typeface="Trebuchet MS" panose="020B0603020202020204"/>
              </a:rPr>
              <a:t>”</a:t>
            </a:r>
            <a:endParaRPr lang="en-US" sz="3200" u="none" strike="noStrike" cap="none" dirty="0">
              <a:solidFill>
                <a:schemeClr val="tx1"/>
              </a:solidFill>
              <a:latin typeface="Arial Regular" panose="020B0604020202020204" charset="0"/>
              <a:ea typeface="Trebuchet MS" panose="020B0603020202020204"/>
              <a:cs typeface="Arial Regular" panose="020B0604020202020204" charset="0"/>
              <a:sym typeface="Trebuchet MS" panose="020B0603020202020204"/>
            </a:endParaRPr>
          </a:p>
          <a:p>
            <a:pPr marL="527050" marR="0" lvl="0" indent="-514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Char char="•"/>
            </a:pPr>
            <a:r>
              <a:rPr lang="en-US" sz="3200" u="none" strike="noStrike" cap="none" dirty="0">
                <a:solidFill>
                  <a:schemeClr val="tx1"/>
                </a:solidFill>
                <a:latin typeface="Arial Regular" panose="020B0604020202020204" charset="0"/>
                <a:ea typeface="Trebuchet MS" panose="020B0603020202020204"/>
                <a:cs typeface="Arial Regular" panose="020B0604020202020204" charset="0"/>
                <a:sym typeface="Trebuchet MS" panose="020B0603020202020204"/>
              </a:rPr>
              <a:t>Pada file package.json tambahkan “type”: “module”</a:t>
            </a:r>
            <a:endParaRPr lang="en-US" sz="3200" u="none" strike="noStrike" cap="none" dirty="0">
              <a:solidFill>
                <a:schemeClr val="tx1"/>
              </a:solidFill>
              <a:latin typeface="Arial Regular" panose="020B0604020202020204" charset="0"/>
              <a:ea typeface="Trebuchet MS" panose="020B0603020202020204"/>
              <a:cs typeface="Arial Regular" panose="020B0604020202020204" charset="0"/>
              <a:sym typeface="Trebuchet MS" panose="020B0603020202020204"/>
            </a:endParaRPr>
          </a:p>
          <a:p>
            <a:pPr marL="527050" marR="0" lvl="0" indent="-514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Char char="•"/>
            </a:pPr>
            <a:r>
              <a:rPr lang="en-US" sz="3200" u="none" strike="noStrike" cap="none" dirty="0">
                <a:solidFill>
                  <a:schemeClr val="tx1"/>
                </a:solidFill>
                <a:latin typeface="Arial Regular" panose="020B0604020202020204" charset="0"/>
                <a:ea typeface="Trebuchet MS" panose="020B0603020202020204"/>
                <a:cs typeface="Arial Regular" panose="020B0604020202020204" charset="0"/>
                <a:sym typeface="Trebuchet MS" panose="020B0603020202020204"/>
              </a:rPr>
              <a:t>Pada teminal ketikan “</a:t>
            </a:r>
            <a:r>
              <a:rPr lang="en-US" sz="3200" b="1" u="none" strike="noStrike" cap="none" dirty="0">
                <a:solidFill>
                  <a:schemeClr val="accent6"/>
                </a:solidFill>
                <a:latin typeface="Arial Bold" panose="020B0604020202020204" charset="0"/>
                <a:ea typeface="Trebuchet MS" panose="020B0603020202020204"/>
                <a:cs typeface="Arial Bold" panose="020B0604020202020204" charset="0"/>
                <a:sym typeface="Trebuchet MS" panose="020B0603020202020204"/>
              </a:rPr>
              <a:t>npm install lodash</a:t>
            </a:r>
            <a:r>
              <a:rPr lang="en-US" sz="3200" u="none" strike="noStrike" cap="none" dirty="0">
                <a:solidFill>
                  <a:schemeClr val="tx1"/>
                </a:solidFill>
                <a:latin typeface="Arial Regular" panose="020B0604020202020204" charset="0"/>
                <a:ea typeface="Trebuchet MS" panose="020B0603020202020204"/>
                <a:cs typeface="Arial Regular" panose="020B0604020202020204" charset="0"/>
                <a:sym typeface="Trebuchet MS" panose="020B0603020202020204"/>
              </a:rPr>
              <a:t>”</a:t>
            </a:r>
            <a:endParaRPr lang="en-US" sz="3200" u="none" strike="noStrike" cap="none" dirty="0">
              <a:solidFill>
                <a:schemeClr val="tx1"/>
              </a:solidFill>
              <a:latin typeface="Arial Regular" panose="020B0604020202020204" charset="0"/>
              <a:ea typeface="Trebuchet MS" panose="020B0603020202020204"/>
              <a:cs typeface="Arial Regular" panose="020B0604020202020204" charset="0"/>
              <a:sym typeface="Trebuchet MS" panose="020B0603020202020204"/>
            </a:endParaRPr>
          </a:p>
        </p:txBody>
      </p:sp>
      <p:pic>
        <p:nvPicPr>
          <p:cNvPr id="2" name="Picture 1" descr="Screenshot 2023-11-15 at 08.03.5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56065" y="2484120"/>
            <a:ext cx="7817485" cy="5701030"/>
          </a:xfrm>
          <a:prstGeom prst="rect">
            <a:avLst/>
          </a:prstGeom>
        </p:spPr>
      </p:pic>
      <p:sp>
        <p:nvSpPr>
          <p:cNvPr id="194" name="Google Shape;194;g26585e5a41e_0_267"/>
          <p:cNvSpPr txBox="1"/>
          <p:nvPr/>
        </p:nvSpPr>
        <p:spPr>
          <a:xfrm>
            <a:off x="850265" y="174625"/>
            <a:ext cx="14220825" cy="1474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4" tIns="182854" rIns="182854" bIns="182854" anchor="t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b="1">
                <a:solidFill>
                  <a:srgbClr val="48A8C4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Lodash</a:t>
            </a:r>
            <a:endParaRPr lang="en-US" sz="4000" b="1">
              <a:solidFill>
                <a:srgbClr val="F08B33"/>
              </a:solidFill>
              <a:latin typeface="Plus Jakarta Sans Medium"/>
              <a:ea typeface="Plus Jakarta Sans Medium"/>
              <a:cs typeface="Plus Jakarta Sans Medium"/>
              <a:sym typeface="Plus Jakarta Sans Medium"/>
            </a:endParaRPr>
          </a:p>
        </p:txBody>
      </p:sp>
      <p:pic>
        <p:nvPicPr>
          <p:cNvPr id="195" name="Google Shape;195;g26585e5a41e_0_267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5258746" y="551962"/>
            <a:ext cx="2368623" cy="7199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2023-11-15 at 08.09.5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9595" y="2075180"/>
            <a:ext cx="7903845" cy="2780030"/>
          </a:xfrm>
          <a:prstGeom prst="rect">
            <a:avLst/>
          </a:prstGeom>
        </p:spPr>
      </p:pic>
      <p:pic>
        <p:nvPicPr>
          <p:cNvPr id="3" name="Picture 2" descr="Screenshot 2023-11-15 at 08.10.4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595" y="5095240"/>
            <a:ext cx="8171815" cy="2618740"/>
          </a:xfrm>
          <a:prstGeom prst="rect">
            <a:avLst/>
          </a:prstGeom>
        </p:spPr>
      </p:pic>
      <p:pic>
        <p:nvPicPr>
          <p:cNvPr id="4" name="Picture 3" descr="Screenshot 2023-11-15 at 08.12.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1760" y="2075180"/>
            <a:ext cx="8594090" cy="5156835"/>
          </a:xfrm>
          <a:prstGeom prst="rect">
            <a:avLst/>
          </a:prstGeom>
        </p:spPr>
      </p:pic>
      <p:sp>
        <p:nvSpPr>
          <p:cNvPr id="194" name="Google Shape;194;g26585e5a41e_0_267"/>
          <p:cNvSpPr txBox="1"/>
          <p:nvPr/>
        </p:nvSpPr>
        <p:spPr>
          <a:xfrm>
            <a:off x="850265" y="174625"/>
            <a:ext cx="14220825" cy="1474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4" tIns="182854" rIns="182854" bIns="182854" anchor="t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b="1">
                <a:solidFill>
                  <a:srgbClr val="48A8C4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Lodash</a:t>
            </a:r>
            <a:endParaRPr lang="en-US" sz="4000" b="1">
              <a:solidFill>
                <a:srgbClr val="F08B33"/>
              </a:solidFill>
              <a:latin typeface="Plus Jakarta Sans Medium"/>
              <a:ea typeface="Plus Jakarta Sans Medium"/>
              <a:cs typeface="Plus Jakarta Sans Medium"/>
              <a:sym typeface="Plus Jakarta Sans Medium"/>
            </a:endParaRPr>
          </a:p>
        </p:txBody>
      </p:sp>
      <p:pic>
        <p:nvPicPr>
          <p:cNvPr id="195" name="Google Shape;195;g26585e5a41e_0_267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15258746" y="551962"/>
            <a:ext cx="2368623" cy="7199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26585e5a41e_0_253"/>
          <p:cNvSpPr txBox="1"/>
          <p:nvPr>
            <p:ph type="ctrTitle"/>
          </p:nvPr>
        </p:nvSpPr>
        <p:spPr>
          <a:xfrm>
            <a:off x="1024700" y="3786134"/>
            <a:ext cx="11207633" cy="2714930"/>
          </a:xfrm>
          <a:prstGeom prst="rect">
            <a:avLst/>
          </a:prstGeom>
        </p:spPr>
        <p:txBody>
          <a:bodyPr spcFirstLastPara="1" wrap="square" lIns="182804" tIns="91377" rIns="182804" bIns="91377" anchor="ctr" anchorCtr="0">
            <a:normAutofit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 b="1">
                <a:solidFill>
                  <a:srgbClr val="000000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Selesai</a:t>
            </a:r>
            <a:endParaRPr lang="en-US" sz="9600" b="1">
              <a:solidFill>
                <a:srgbClr val="000000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</p:txBody>
      </p:sp>
      <p:sp>
        <p:nvSpPr>
          <p:cNvPr id="297" name="Google Shape;297;g26585e5a41e_0_253"/>
          <p:cNvSpPr/>
          <p:nvPr/>
        </p:nvSpPr>
        <p:spPr>
          <a:xfrm rot="-1974178">
            <a:off x="11752812" y="1586920"/>
            <a:ext cx="2240537" cy="2240537"/>
          </a:xfrm>
          <a:prstGeom prst="ellipse">
            <a:avLst/>
          </a:prstGeom>
          <a:solidFill>
            <a:srgbClr val="F08B33"/>
          </a:solidFill>
          <a:ln>
            <a:noFill/>
          </a:ln>
        </p:spPr>
        <p:txBody>
          <a:bodyPr spcFirstLastPara="1" wrap="square" lIns="182804" tIns="182804" rIns="182804" bIns="182804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Google Shape;298;g26585e5a41e_0_253"/>
          <p:cNvSpPr/>
          <p:nvPr/>
        </p:nvSpPr>
        <p:spPr>
          <a:xfrm rot="-4242470">
            <a:off x="13233022" y="2084097"/>
            <a:ext cx="4602580" cy="4602580"/>
          </a:xfrm>
          <a:prstGeom prst="ellipse">
            <a:avLst/>
          </a:prstGeom>
          <a:solidFill>
            <a:srgbClr val="48A8C4"/>
          </a:solidFill>
          <a:ln>
            <a:noFill/>
          </a:ln>
        </p:spPr>
        <p:txBody>
          <a:bodyPr spcFirstLastPara="1" wrap="square" lIns="182804" tIns="182804" rIns="182804" bIns="182804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Google Shape;299;g26585e5a41e_0_253"/>
          <p:cNvSpPr/>
          <p:nvPr/>
        </p:nvSpPr>
        <p:spPr>
          <a:xfrm rot="-3576382">
            <a:off x="10277834" y="4438284"/>
            <a:ext cx="7826302" cy="7826302"/>
          </a:xfrm>
          <a:prstGeom prst="ellipse">
            <a:avLst/>
          </a:prstGeom>
          <a:solidFill>
            <a:srgbClr val="FFBD58"/>
          </a:solidFill>
          <a:ln>
            <a:noFill/>
          </a:ln>
        </p:spPr>
        <p:txBody>
          <a:bodyPr spcFirstLastPara="1" wrap="square" lIns="182804" tIns="182804" rIns="182804" bIns="182804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0" name="Google Shape;300;g26585e5a41e_0_253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5258746" y="551962"/>
            <a:ext cx="2368623" cy="7199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195;g26585e5a41e_0_267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5258746" y="551962"/>
            <a:ext cx="2368623" cy="719946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194;g26585e5a41e_0_267"/>
          <p:cNvSpPr txBox="1"/>
          <p:nvPr/>
        </p:nvSpPr>
        <p:spPr>
          <a:xfrm>
            <a:off x="638810" y="551815"/>
            <a:ext cx="14220825" cy="1474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4" tIns="182854" rIns="182854" bIns="182854" anchor="t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1">
                <a:solidFill>
                  <a:srgbClr val="48A8C4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Latihan:</a:t>
            </a:r>
            <a:endParaRPr lang="en-US" sz="6000" b="1" i="1">
              <a:solidFill>
                <a:srgbClr val="48A8C4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</p:txBody>
      </p:sp>
      <p:sp>
        <p:nvSpPr>
          <p:cNvPr id="71" name="Google Shape;71;p3"/>
          <p:cNvSpPr txBox="1"/>
          <p:nvPr/>
        </p:nvSpPr>
        <p:spPr>
          <a:xfrm>
            <a:off x="970915" y="2228850"/>
            <a:ext cx="7230745" cy="37979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p>
            <a:pPr marL="127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/>
              <a:buNone/>
            </a:pPr>
            <a:r>
              <a:rPr lang="en-US" sz="2800" b="1" dirty="0">
                <a:solidFill>
                  <a:schemeClr val="tx1"/>
                </a:solidFill>
                <a:latin typeface="Arial Bold" panose="020B0604020202020204" charset="0"/>
                <a:ea typeface="Trebuchet MS" panose="020B0603020202020204"/>
                <a:cs typeface="Arial Bold" panose="020B0604020202020204" charset="0"/>
                <a:sym typeface="Trebuchet MS" panose="020B0603020202020204"/>
              </a:rPr>
              <a:t>1. Buatkan function </a:t>
            </a:r>
            <a:r>
              <a:rPr lang="en-US" sz="2800" b="1" dirty="0">
                <a:solidFill>
                  <a:schemeClr val="accent6"/>
                </a:solidFill>
                <a:latin typeface="Arial Bold" panose="020B0604020202020204" charset="0"/>
                <a:ea typeface="Trebuchet MS" panose="020B0603020202020204"/>
                <a:cs typeface="Arial Bold" panose="020B0604020202020204" charset="0"/>
                <a:sym typeface="Trebuchet MS" panose="020B0603020202020204"/>
              </a:rPr>
              <a:t>palindrome </a:t>
            </a:r>
            <a:r>
              <a:rPr lang="en-US" sz="2800" b="1" dirty="0">
                <a:solidFill>
                  <a:schemeClr val="tx1"/>
                </a:solidFill>
                <a:latin typeface="Arial Bold" panose="020B0604020202020204" charset="0"/>
                <a:ea typeface="Trebuchet MS" panose="020B0603020202020204"/>
                <a:cs typeface="Arial Bold" panose="020B0604020202020204" charset="0"/>
                <a:sym typeface="Trebuchet MS" panose="020B0603020202020204"/>
              </a:rPr>
              <a:t>untuk menyelesaikan tase case dibawah</a:t>
            </a:r>
            <a:endParaRPr lang="en-US" sz="2800" u="none" strike="noStrike" cap="none" dirty="0">
              <a:solidFill>
                <a:schemeClr val="tx1"/>
              </a:solidFill>
              <a:ea typeface="Trebuchet MS" panose="020B0603020202020204"/>
              <a:sym typeface="Trebuchet MS" panose="020B0603020202020204"/>
            </a:endParaRPr>
          </a:p>
          <a:p>
            <a:pPr marL="127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/>
              <a:buNone/>
            </a:pPr>
            <a:r>
              <a:rPr lang="en-US" sz="1800" dirty="0">
                <a:solidFill>
                  <a:schemeClr val="tx1"/>
                </a:solidFill>
                <a:ea typeface="Trebuchet MS" panose="020B0603020202020204"/>
                <a:sym typeface="Trebuchet MS" panose="020B0603020202020204"/>
              </a:rPr>
              <a:t>// TEST CASES</a:t>
            </a:r>
            <a:endParaRPr lang="en-US" sz="1800" u="none" strike="noStrike" cap="none" dirty="0">
              <a:solidFill>
                <a:schemeClr val="tx1"/>
              </a:solidFill>
              <a:ea typeface="Trebuchet MS" panose="020B0603020202020204"/>
              <a:sym typeface="Trebuchet MS" panose="020B0603020202020204"/>
            </a:endParaRPr>
          </a:p>
          <a:p>
            <a:pPr marL="127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/>
              <a:buNone/>
            </a:pPr>
            <a:r>
              <a:rPr lang="en-US" sz="1800" dirty="0">
                <a:solidFill>
                  <a:schemeClr val="tx1"/>
                </a:solidFill>
                <a:ea typeface="Trebuchet MS" panose="020B0603020202020204"/>
                <a:sym typeface="Trebuchet MS" panose="020B0603020202020204"/>
              </a:rPr>
              <a:t>console.log(palindrome('katak')); // true</a:t>
            </a:r>
            <a:endParaRPr lang="en-US" sz="1800" u="none" strike="noStrike" cap="none" dirty="0">
              <a:solidFill>
                <a:schemeClr val="tx1"/>
              </a:solidFill>
              <a:ea typeface="Trebuchet MS" panose="020B0603020202020204"/>
              <a:sym typeface="Trebuchet MS" panose="020B0603020202020204"/>
            </a:endParaRPr>
          </a:p>
          <a:p>
            <a:pPr marL="127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/>
              <a:buNone/>
            </a:pPr>
            <a:r>
              <a:rPr lang="en-US" sz="1800" dirty="0">
                <a:solidFill>
                  <a:schemeClr val="tx1"/>
                </a:solidFill>
                <a:ea typeface="Trebuchet MS" panose="020B0603020202020204"/>
                <a:sym typeface="Trebuchet MS" panose="020B0603020202020204"/>
              </a:rPr>
              <a:t>console.log(palindrome('blanket')); // false</a:t>
            </a:r>
            <a:endParaRPr lang="en-US" sz="1800" u="none" strike="noStrike" cap="none" dirty="0">
              <a:solidFill>
                <a:schemeClr val="tx1"/>
              </a:solidFill>
              <a:ea typeface="Trebuchet MS" panose="020B0603020202020204"/>
              <a:sym typeface="Trebuchet MS" panose="020B0603020202020204"/>
            </a:endParaRPr>
          </a:p>
          <a:p>
            <a:pPr marL="127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/>
              <a:buNone/>
            </a:pPr>
            <a:r>
              <a:rPr lang="en-US" sz="1800" dirty="0">
                <a:solidFill>
                  <a:schemeClr val="tx1"/>
                </a:solidFill>
                <a:ea typeface="Trebuchet MS" panose="020B0603020202020204"/>
                <a:sym typeface="Trebuchet MS" panose="020B0603020202020204"/>
              </a:rPr>
              <a:t>console.log(palindrome('civic')); // true</a:t>
            </a:r>
            <a:endParaRPr lang="en-US" sz="1800" u="none" strike="noStrike" cap="none" dirty="0">
              <a:solidFill>
                <a:schemeClr val="tx1"/>
              </a:solidFill>
              <a:ea typeface="Trebuchet MS" panose="020B0603020202020204"/>
              <a:sym typeface="Trebuchet MS" panose="020B0603020202020204"/>
            </a:endParaRPr>
          </a:p>
          <a:p>
            <a:pPr marL="127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/>
              <a:buNone/>
            </a:pPr>
            <a:r>
              <a:rPr lang="en-US" sz="1800" dirty="0">
                <a:solidFill>
                  <a:schemeClr val="tx1"/>
                </a:solidFill>
                <a:ea typeface="Trebuchet MS" panose="020B0603020202020204"/>
                <a:sym typeface="Trebuchet MS" panose="020B0603020202020204"/>
              </a:rPr>
              <a:t>console.log(palindrome('kasur rusak')); // true</a:t>
            </a:r>
            <a:endParaRPr lang="en-US" sz="1800" u="none" strike="noStrike" cap="none" dirty="0">
              <a:solidFill>
                <a:schemeClr val="tx1"/>
              </a:solidFill>
              <a:ea typeface="Trebuchet MS" panose="020B0603020202020204"/>
              <a:sym typeface="Trebuchet MS" panose="020B0603020202020204"/>
            </a:endParaRPr>
          </a:p>
          <a:p>
            <a:pPr marL="127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/>
              <a:buNone/>
            </a:pPr>
            <a:r>
              <a:rPr lang="en-US" sz="1800" dirty="0">
                <a:solidFill>
                  <a:schemeClr val="tx1"/>
                </a:solidFill>
                <a:ea typeface="Trebuchet MS" panose="020B0603020202020204"/>
                <a:sym typeface="Trebuchet MS" panose="020B0603020202020204"/>
              </a:rPr>
              <a:t>console.log(palindrome('mister')); // false</a:t>
            </a:r>
            <a:endParaRPr lang="en-US" sz="1800" u="none" strike="noStrike" cap="none" dirty="0">
              <a:solidFill>
                <a:schemeClr val="tx1"/>
              </a:solidFill>
              <a:ea typeface="Trebuchet MS" panose="020B0603020202020204"/>
              <a:sym typeface="Trebuchet MS" panose="020B0603020202020204"/>
            </a:endParaRPr>
          </a:p>
        </p:txBody>
      </p:sp>
      <p:sp>
        <p:nvSpPr>
          <p:cNvPr id="3" name="Google Shape;71;p3"/>
          <p:cNvSpPr txBox="1"/>
          <p:nvPr/>
        </p:nvSpPr>
        <p:spPr>
          <a:xfrm>
            <a:off x="9261475" y="2228850"/>
            <a:ext cx="6926580" cy="37979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p>
            <a:pPr marL="127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/>
              <a:buNone/>
            </a:pPr>
            <a:r>
              <a:rPr lang="en-US" sz="2800" b="1" u="none" strike="noStrike" cap="none" dirty="0">
                <a:solidFill>
                  <a:schemeClr val="tx1"/>
                </a:solidFill>
                <a:latin typeface="Arial Bold" panose="020B0604020202020204" charset="0"/>
                <a:ea typeface="Trebuchet MS" panose="020B0603020202020204"/>
                <a:cs typeface="Arial Bold" panose="020B0604020202020204" charset="0"/>
                <a:sym typeface="Trebuchet MS" panose="020B0603020202020204"/>
              </a:rPr>
              <a:t>2. Buatkan function </a:t>
            </a:r>
            <a:r>
              <a:rPr lang="en-US" sz="2800" b="1" dirty="0">
                <a:solidFill>
                  <a:schemeClr val="accent6"/>
                </a:solidFill>
                <a:latin typeface="Arial Bold" panose="020B0604020202020204" charset="0"/>
                <a:ea typeface="Trebuchet MS" panose="020B0603020202020204"/>
                <a:cs typeface="Arial Bold" panose="020B0604020202020204" charset="0"/>
                <a:sym typeface="Trebuchet MS" panose="020B0603020202020204"/>
              </a:rPr>
              <a:t>cariMean </a:t>
            </a:r>
            <a:r>
              <a:rPr lang="en-US" sz="2800" b="1" dirty="0">
                <a:solidFill>
                  <a:schemeClr val="tx1"/>
                </a:solidFill>
                <a:latin typeface="Arial Bold" panose="020B0604020202020204" charset="0"/>
                <a:ea typeface="Trebuchet MS" panose="020B0603020202020204"/>
                <a:cs typeface="Arial Bold" panose="020B0604020202020204" charset="0"/>
                <a:sym typeface="Trebuchet MS" panose="020B0603020202020204"/>
              </a:rPr>
              <a:t>untuk menyelesaikan tase case dibawah</a:t>
            </a:r>
            <a:endParaRPr lang="en-US" sz="2800" b="1" u="none" strike="noStrike" cap="none" dirty="0">
              <a:solidFill>
                <a:schemeClr val="tx1"/>
              </a:solidFill>
              <a:latin typeface="Arial Bold" panose="020B0604020202020204" charset="0"/>
              <a:ea typeface="Trebuchet MS" panose="020B0603020202020204"/>
              <a:cs typeface="Arial Bold" panose="020B0604020202020204" charset="0"/>
              <a:sym typeface="Trebuchet MS" panose="020B0603020202020204"/>
            </a:endParaRPr>
          </a:p>
          <a:p>
            <a:pPr marL="127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/>
              <a:buNone/>
            </a:pPr>
            <a:r>
              <a:rPr lang="en-US" sz="1800" u="none" strike="noStrike" cap="none" dirty="0">
                <a:solidFill>
                  <a:schemeClr val="tx1"/>
                </a:solidFill>
                <a:ea typeface="Trebuchet MS" panose="020B0603020202020204"/>
                <a:sym typeface="Trebuchet MS" panose="020B0603020202020204"/>
              </a:rPr>
              <a:t>// TEST CASES</a:t>
            </a:r>
            <a:endParaRPr lang="en-US" sz="1800" u="none" strike="noStrike" cap="none" dirty="0">
              <a:solidFill>
                <a:schemeClr val="tx1"/>
              </a:solidFill>
              <a:ea typeface="Trebuchet MS" panose="020B0603020202020204"/>
              <a:sym typeface="Trebuchet MS" panose="020B0603020202020204"/>
            </a:endParaRPr>
          </a:p>
          <a:p>
            <a:pPr marL="127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/>
              <a:buNone/>
            </a:pPr>
            <a:r>
              <a:rPr lang="en-US" sz="1800" u="none" strike="noStrike" cap="none" dirty="0">
                <a:solidFill>
                  <a:schemeClr val="tx1"/>
                </a:solidFill>
                <a:ea typeface="Trebuchet MS" panose="020B0603020202020204"/>
                <a:sym typeface="Trebuchet MS" panose="020B0603020202020204"/>
              </a:rPr>
              <a:t>console.log(cariMean([1, 2, 3, 4, 8, 9, 5])); // 5</a:t>
            </a:r>
            <a:endParaRPr lang="en-US" sz="1800" u="none" strike="noStrike" cap="none" dirty="0">
              <a:solidFill>
                <a:schemeClr val="tx1"/>
              </a:solidFill>
              <a:ea typeface="Trebuchet MS" panose="020B0603020202020204"/>
              <a:sym typeface="Trebuchet MS" panose="020B0603020202020204"/>
            </a:endParaRPr>
          </a:p>
          <a:p>
            <a:pPr marL="127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/>
              <a:buNone/>
            </a:pPr>
            <a:r>
              <a:rPr lang="en-US" sz="1800" u="none" strike="noStrike" cap="none" dirty="0">
                <a:solidFill>
                  <a:schemeClr val="tx1"/>
                </a:solidFill>
                <a:ea typeface="Trebuchet MS" panose="020B0603020202020204"/>
                <a:sym typeface="Trebuchet MS" panose="020B0603020202020204"/>
              </a:rPr>
              <a:t>console.log(cariMean([3, 5, 7, 5, 3])); // 5</a:t>
            </a:r>
            <a:endParaRPr lang="en-US" sz="1800" u="none" strike="noStrike" cap="none" dirty="0">
              <a:solidFill>
                <a:schemeClr val="tx1"/>
              </a:solidFill>
              <a:ea typeface="Trebuchet MS" panose="020B0603020202020204"/>
              <a:sym typeface="Trebuchet MS" panose="020B0603020202020204"/>
            </a:endParaRPr>
          </a:p>
          <a:p>
            <a:pPr marL="127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/>
              <a:buNone/>
            </a:pPr>
            <a:r>
              <a:rPr lang="en-US" sz="1800" u="none" strike="noStrike" cap="none" dirty="0">
                <a:solidFill>
                  <a:schemeClr val="tx1"/>
                </a:solidFill>
                <a:ea typeface="Trebuchet MS" panose="020B0603020202020204"/>
                <a:sym typeface="Trebuchet MS" panose="020B0603020202020204"/>
              </a:rPr>
              <a:t>console.log(cariMean([6, 5, 4, 7, 3])); // 5</a:t>
            </a:r>
            <a:endParaRPr lang="en-US" sz="1800" u="none" strike="noStrike" cap="none" dirty="0">
              <a:solidFill>
                <a:schemeClr val="tx1"/>
              </a:solidFill>
              <a:ea typeface="Trebuchet MS" panose="020B0603020202020204"/>
              <a:sym typeface="Trebuchet MS" panose="020B0603020202020204"/>
            </a:endParaRPr>
          </a:p>
          <a:p>
            <a:pPr marL="127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/>
              <a:buNone/>
            </a:pPr>
            <a:r>
              <a:rPr lang="en-US" sz="1800" u="none" strike="noStrike" cap="none" dirty="0">
                <a:solidFill>
                  <a:schemeClr val="tx1"/>
                </a:solidFill>
                <a:ea typeface="Trebuchet MS" panose="020B0603020202020204"/>
                <a:sym typeface="Trebuchet MS" panose="020B0603020202020204"/>
              </a:rPr>
              <a:t>console.log(cariMean([1, 3, 3])); // 2</a:t>
            </a:r>
            <a:endParaRPr lang="en-US" sz="1800" u="none" strike="noStrike" cap="none" dirty="0">
              <a:solidFill>
                <a:schemeClr val="tx1"/>
              </a:solidFill>
              <a:ea typeface="Trebuchet MS" panose="020B0603020202020204"/>
              <a:sym typeface="Trebuchet MS" panose="020B0603020202020204"/>
            </a:endParaRPr>
          </a:p>
          <a:p>
            <a:pPr marL="127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/>
              <a:buNone/>
            </a:pPr>
            <a:r>
              <a:rPr lang="en-US" sz="1800" u="none" strike="noStrike" cap="none" dirty="0">
                <a:solidFill>
                  <a:schemeClr val="tx1"/>
                </a:solidFill>
                <a:ea typeface="Trebuchet MS" panose="020B0603020202020204"/>
                <a:sym typeface="Trebuchet MS" panose="020B0603020202020204"/>
              </a:rPr>
              <a:t>console.log(cariMean([7, 7, 7, 7, 7])); // 7</a:t>
            </a:r>
            <a:endParaRPr lang="en-US" sz="1800" u="none" strike="noStrike" cap="none" dirty="0">
              <a:solidFill>
                <a:schemeClr val="tx1"/>
              </a:solidFill>
              <a:ea typeface="Trebuchet MS" panose="020B0603020202020204"/>
              <a:sym typeface="Trebuchet MS" panose="020B0603020202020204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195;g26585e5a41e_0_267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5258746" y="551962"/>
            <a:ext cx="2368623" cy="719946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194;g26585e5a41e_0_267"/>
          <p:cNvSpPr txBox="1"/>
          <p:nvPr/>
        </p:nvSpPr>
        <p:spPr>
          <a:xfrm>
            <a:off x="638810" y="551815"/>
            <a:ext cx="14220825" cy="1474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4" tIns="182854" rIns="182854" bIns="182854" anchor="t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1">
                <a:solidFill>
                  <a:srgbClr val="48A8C4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Assignment 2:</a:t>
            </a:r>
            <a:endParaRPr lang="en-US" sz="6000" b="1" i="1">
              <a:solidFill>
                <a:srgbClr val="48A8C4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560070" y="2047240"/>
            <a:ext cx="16266160" cy="783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buNone/>
            </a:pPr>
            <a:r>
              <a:rPr lang="en-US" sz="1800" b="1" dirty="0">
                <a:latin typeface="Arial Bold" panose="020B0604020202020204" charset="0"/>
                <a:ea typeface="Trebuchet MS" panose="020B0603020202020204"/>
                <a:cs typeface="Arial Bold" panose="020B0604020202020204" charset="0"/>
                <a:sym typeface="Trebuchet MS" panose="020B0603020202020204"/>
              </a:rPr>
              <a:t>Note: hanya boleh menggunakan looping ( </a:t>
            </a:r>
            <a:r>
              <a:rPr lang="en-US" sz="1800" b="1" dirty="0">
                <a:solidFill>
                  <a:schemeClr val="accent6"/>
                </a:solidFill>
                <a:latin typeface="Arial Bold" panose="020B0604020202020204" charset="0"/>
                <a:ea typeface="Trebuchet MS" panose="020B0603020202020204"/>
                <a:cs typeface="Arial Bold" panose="020B0604020202020204" charset="0"/>
                <a:sym typeface="Trebuchet MS" panose="020B0603020202020204"/>
              </a:rPr>
              <a:t>for </a:t>
            </a:r>
            <a:r>
              <a:rPr lang="en-US" sz="1800" b="1" dirty="0">
                <a:latin typeface="Arial Bold" panose="020B0604020202020204" charset="0"/>
                <a:ea typeface="Trebuchet MS" panose="020B0603020202020204"/>
                <a:cs typeface="Arial Bold" panose="020B0604020202020204" charset="0"/>
                <a:sym typeface="Trebuchet MS" panose="020B0603020202020204"/>
              </a:rPr>
              <a:t>), percabangan dan operator javascrip</a:t>
            </a:r>
            <a:endParaRPr lang="en-US" sz="1800" b="1" u="none" strike="noStrike" cap="none" dirty="0">
              <a:solidFill>
                <a:schemeClr val="tx1"/>
              </a:solidFill>
              <a:latin typeface="Arial Bold" panose="020B0604020202020204" charset="0"/>
              <a:ea typeface="Trebuchet MS" panose="020B0603020202020204"/>
              <a:cs typeface="Arial Bold" panose="020B0604020202020204" charset="0"/>
              <a:sym typeface="Trebuchet MS" panose="020B0603020202020204"/>
            </a:endParaRPr>
          </a:p>
          <a:p>
            <a:pPr marL="127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/>
              <a:buNone/>
            </a:pPr>
            <a:r>
              <a:rPr lang="en-US" sz="1800" b="1" dirty="0">
                <a:ea typeface="Trebuchet MS" panose="020B0603020202020204"/>
                <a:sym typeface="Trebuchet MS" panose="020B0603020202020204"/>
              </a:rPr>
              <a:t>          Dilarang menggunakan javascript method/function bawaan es6 seperti </a:t>
            </a:r>
            <a:r>
              <a:rPr lang="en-US" sz="1800" b="1" dirty="0">
                <a:solidFill>
                  <a:schemeClr val="accent6"/>
                </a:solidFill>
                <a:ea typeface="Trebuchet MS" panose="020B0603020202020204"/>
                <a:sym typeface="Trebuchet MS" panose="020B0603020202020204"/>
              </a:rPr>
              <a:t>subStr, subString, filter, split, join, foreach, dll</a:t>
            </a:r>
            <a:r>
              <a:rPr lang="en-US" sz="1800" b="1" dirty="0">
                <a:ea typeface="Trebuchet MS" panose="020B0603020202020204"/>
                <a:sym typeface="Trebuchet MS" panose="020B0603020202020204"/>
              </a:rPr>
              <a:t> (nilai </a:t>
            </a:r>
            <a:r>
              <a:rPr lang="en-US" sz="1800" b="1" dirty="0">
                <a:solidFill>
                  <a:schemeClr val="accent6"/>
                </a:solidFill>
                <a:ea typeface="Trebuchet MS" panose="020B0603020202020204"/>
                <a:sym typeface="Trebuchet MS" panose="020B0603020202020204"/>
              </a:rPr>
              <a:t>-5</a:t>
            </a:r>
            <a:r>
              <a:rPr lang="en-US" sz="1800" b="1" dirty="0">
                <a:ea typeface="Trebuchet MS" panose="020B0603020202020204"/>
                <a:sym typeface="Trebuchet MS" panose="020B0603020202020204"/>
              </a:rPr>
              <a:t> per soal)</a:t>
            </a:r>
            <a:endParaRPr lang="en-US" sz="1800" b="1" dirty="0">
              <a:ea typeface="Trebuchet MS" panose="020B0603020202020204"/>
              <a:sym typeface="Trebuchet MS" panose="020B0603020202020204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195;g26585e5a41e_0_267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5258746" y="551962"/>
            <a:ext cx="2368623" cy="719946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194;g26585e5a41e_0_267"/>
          <p:cNvSpPr txBox="1"/>
          <p:nvPr/>
        </p:nvSpPr>
        <p:spPr>
          <a:xfrm>
            <a:off x="638810" y="551815"/>
            <a:ext cx="14220825" cy="1474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4" tIns="182854" rIns="182854" bIns="182854" anchor="t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1">
                <a:solidFill>
                  <a:srgbClr val="48A8C4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Assignment 2:</a:t>
            </a:r>
            <a:endParaRPr lang="en-US" sz="6000" b="1" i="1">
              <a:solidFill>
                <a:srgbClr val="48A8C4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560070" y="2047240"/>
            <a:ext cx="16266160" cy="783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buNone/>
            </a:pPr>
            <a:r>
              <a:rPr lang="en-US" sz="1800" b="1" dirty="0">
                <a:latin typeface="Arial Bold" panose="020B0604020202020204" charset="0"/>
                <a:ea typeface="Trebuchet MS" panose="020B0603020202020204"/>
                <a:cs typeface="Arial Bold" panose="020B0604020202020204" charset="0"/>
                <a:sym typeface="Trebuchet MS" panose="020B0603020202020204"/>
              </a:rPr>
              <a:t>Note: hanya boleh menggunakan looping ( </a:t>
            </a:r>
            <a:r>
              <a:rPr lang="en-US" sz="1800" b="1" dirty="0">
                <a:solidFill>
                  <a:schemeClr val="accent6"/>
                </a:solidFill>
                <a:latin typeface="Arial Bold" panose="020B0604020202020204" charset="0"/>
                <a:ea typeface="Trebuchet MS" panose="020B0603020202020204"/>
                <a:cs typeface="Arial Bold" panose="020B0604020202020204" charset="0"/>
                <a:sym typeface="Trebuchet MS" panose="020B0603020202020204"/>
              </a:rPr>
              <a:t>for </a:t>
            </a:r>
            <a:r>
              <a:rPr lang="en-US" sz="1800" b="1" dirty="0">
                <a:latin typeface="Arial Bold" panose="020B0604020202020204" charset="0"/>
                <a:ea typeface="Trebuchet MS" panose="020B0603020202020204"/>
                <a:cs typeface="Arial Bold" panose="020B0604020202020204" charset="0"/>
                <a:sym typeface="Trebuchet MS" panose="020B0603020202020204"/>
              </a:rPr>
              <a:t>), percabangan dan operator javascrip</a:t>
            </a:r>
            <a:endParaRPr lang="en-US" sz="1800" b="1" u="none" strike="noStrike" cap="none" dirty="0">
              <a:solidFill>
                <a:schemeClr val="tx1"/>
              </a:solidFill>
              <a:latin typeface="Arial Bold" panose="020B0604020202020204" charset="0"/>
              <a:ea typeface="Trebuchet MS" panose="020B0603020202020204"/>
              <a:cs typeface="Arial Bold" panose="020B0604020202020204" charset="0"/>
              <a:sym typeface="Trebuchet MS" panose="020B0603020202020204"/>
            </a:endParaRPr>
          </a:p>
          <a:p>
            <a:pPr marL="127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/>
              <a:buNone/>
            </a:pPr>
            <a:r>
              <a:rPr lang="en-US" sz="1800" b="1" dirty="0">
                <a:ea typeface="Trebuchet MS" panose="020B0603020202020204"/>
                <a:sym typeface="Trebuchet MS" panose="020B0603020202020204"/>
              </a:rPr>
              <a:t>          Dilarang menggunakan javascript method/function bawaan es6 seperti </a:t>
            </a:r>
            <a:r>
              <a:rPr lang="en-US" sz="1800" b="1" dirty="0">
                <a:solidFill>
                  <a:schemeClr val="accent6"/>
                </a:solidFill>
                <a:ea typeface="Trebuchet MS" panose="020B0603020202020204"/>
                <a:sym typeface="Trebuchet MS" panose="020B0603020202020204"/>
              </a:rPr>
              <a:t>subStr, subString, filter, split, join, foreach, dll</a:t>
            </a:r>
            <a:r>
              <a:rPr lang="en-US" sz="1800" b="1" dirty="0">
                <a:ea typeface="Trebuchet MS" panose="020B0603020202020204"/>
                <a:sym typeface="Trebuchet MS" panose="020B0603020202020204"/>
              </a:rPr>
              <a:t> (nilai </a:t>
            </a:r>
            <a:r>
              <a:rPr lang="en-US" sz="1800" b="1" dirty="0">
                <a:solidFill>
                  <a:schemeClr val="accent6"/>
                </a:solidFill>
                <a:ea typeface="Trebuchet MS" panose="020B0603020202020204"/>
                <a:sym typeface="Trebuchet MS" panose="020B0603020202020204"/>
              </a:rPr>
              <a:t>-5</a:t>
            </a:r>
            <a:r>
              <a:rPr lang="en-US" sz="1800" b="1" dirty="0">
                <a:ea typeface="Trebuchet MS" panose="020B0603020202020204"/>
                <a:sym typeface="Trebuchet MS" panose="020B0603020202020204"/>
              </a:rPr>
              <a:t> per soal)</a:t>
            </a:r>
            <a:endParaRPr lang="en-US" sz="1800" b="1" dirty="0">
              <a:ea typeface="Trebuchet MS" panose="020B0603020202020204"/>
              <a:sym typeface="Trebuchet MS" panose="020B06030202020202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26585e5a41e_0_253"/>
          <p:cNvSpPr txBox="1"/>
          <p:nvPr>
            <p:ph type="ctrTitle"/>
          </p:nvPr>
        </p:nvSpPr>
        <p:spPr>
          <a:xfrm>
            <a:off x="1024700" y="3786134"/>
            <a:ext cx="11207633" cy="2714930"/>
          </a:xfrm>
          <a:prstGeom prst="rect">
            <a:avLst/>
          </a:prstGeom>
        </p:spPr>
        <p:txBody>
          <a:bodyPr spcFirstLastPara="1" wrap="square" lIns="182804" tIns="91377" rIns="182804" bIns="91377" anchor="ctr" anchorCtr="0">
            <a:normAutofit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 b="1">
                <a:solidFill>
                  <a:srgbClr val="000000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Object</a:t>
            </a:r>
            <a:endParaRPr lang="en-US" sz="9600" b="1">
              <a:solidFill>
                <a:srgbClr val="000000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</p:txBody>
      </p:sp>
      <p:sp>
        <p:nvSpPr>
          <p:cNvPr id="297" name="Google Shape;297;g26585e5a41e_0_253"/>
          <p:cNvSpPr/>
          <p:nvPr/>
        </p:nvSpPr>
        <p:spPr>
          <a:xfrm rot="-1974178">
            <a:off x="11752812" y="1586920"/>
            <a:ext cx="2240537" cy="2240537"/>
          </a:xfrm>
          <a:prstGeom prst="ellipse">
            <a:avLst/>
          </a:prstGeom>
          <a:solidFill>
            <a:srgbClr val="F08B33"/>
          </a:solidFill>
          <a:ln>
            <a:noFill/>
          </a:ln>
        </p:spPr>
        <p:txBody>
          <a:bodyPr spcFirstLastPara="1" wrap="square" lIns="182804" tIns="182804" rIns="182804" bIns="182804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Google Shape;298;g26585e5a41e_0_253"/>
          <p:cNvSpPr/>
          <p:nvPr/>
        </p:nvSpPr>
        <p:spPr>
          <a:xfrm rot="-4242470">
            <a:off x="13233022" y="2084097"/>
            <a:ext cx="4602580" cy="4602580"/>
          </a:xfrm>
          <a:prstGeom prst="ellipse">
            <a:avLst/>
          </a:prstGeom>
          <a:solidFill>
            <a:srgbClr val="48A8C4"/>
          </a:solidFill>
          <a:ln>
            <a:noFill/>
          </a:ln>
        </p:spPr>
        <p:txBody>
          <a:bodyPr spcFirstLastPara="1" wrap="square" lIns="182804" tIns="182804" rIns="182804" bIns="182804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Google Shape;299;g26585e5a41e_0_253"/>
          <p:cNvSpPr/>
          <p:nvPr/>
        </p:nvSpPr>
        <p:spPr>
          <a:xfrm rot="-3576382">
            <a:off x="10277834" y="4438284"/>
            <a:ext cx="7826302" cy="7826302"/>
          </a:xfrm>
          <a:prstGeom prst="ellipse">
            <a:avLst/>
          </a:prstGeom>
          <a:solidFill>
            <a:srgbClr val="FFBD58"/>
          </a:solidFill>
          <a:ln>
            <a:noFill/>
          </a:ln>
        </p:spPr>
        <p:txBody>
          <a:bodyPr spcFirstLastPara="1" wrap="square" lIns="182804" tIns="182804" rIns="182804" bIns="182804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0" name="Google Shape;300;g26585e5a41e_0_253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5258746" y="551962"/>
            <a:ext cx="2368623" cy="7199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2" name="Google Shape;242;g26585e5a41e_0_321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5258746" y="551962"/>
            <a:ext cx="2368623" cy="719946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g26585e5a41e_0_321"/>
          <p:cNvSpPr/>
          <p:nvPr/>
        </p:nvSpPr>
        <p:spPr>
          <a:xfrm>
            <a:off x="12234617" y="2518378"/>
            <a:ext cx="8919198" cy="8017020"/>
          </a:xfrm>
          <a:prstGeom prst="parallelogram">
            <a:avLst>
              <a:gd name="adj" fmla="val 25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82804" tIns="182804" rIns="182804" bIns="182804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g26585e5a41e_0_321"/>
          <p:cNvSpPr/>
          <p:nvPr/>
        </p:nvSpPr>
        <p:spPr>
          <a:xfrm>
            <a:off x="10593422" y="7649111"/>
            <a:ext cx="6023113" cy="2886487"/>
          </a:xfrm>
          <a:prstGeom prst="parallelogram">
            <a:avLst>
              <a:gd name="adj" fmla="val 25000"/>
            </a:avLst>
          </a:prstGeom>
          <a:solidFill>
            <a:srgbClr val="FFBD58"/>
          </a:solidFill>
          <a:ln>
            <a:noFill/>
          </a:ln>
        </p:spPr>
        <p:txBody>
          <a:bodyPr spcFirstLastPara="1" wrap="square" lIns="182804" tIns="182804" rIns="182804" bIns="182804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g26585e5a41e_0_321"/>
          <p:cNvSpPr/>
          <p:nvPr/>
        </p:nvSpPr>
        <p:spPr>
          <a:xfrm>
            <a:off x="12234617" y="6740336"/>
            <a:ext cx="2642348" cy="1833747"/>
          </a:xfrm>
          <a:prstGeom prst="parallelogram">
            <a:avLst>
              <a:gd name="adj" fmla="val 25000"/>
            </a:avLst>
          </a:prstGeom>
          <a:solidFill>
            <a:srgbClr val="F08B33"/>
          </a:solidFill>
          <a:ln>
            <a:noFill/>
          </a:ln>
        </p:spPr>
        <p:txBody>
          <a:bodyPr spcFirstLastPara="1" wrap="square" lIns="182804" tIns="182804" rIns="182804" bIns="182804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g26585e5a41e_0_321"/>
          <p:cNvSpPr txBox="1"/>
          <p:nvPr/>
        </p:nvSpPr>
        <p:spPr>
          <a:xfrm>
            <a:off x="730431" y="753848"/>
            <a:ext cx="11630528" cy="1148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4" tIns="182854" rIns="182854" bIns="182854" anchor="t" anchorCtr="0">
            <a:sp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</a:pPr>
            <a:r>
              <a:rPr lang="en-US" sz="6000" b="1">
                <a:solidFill>
                  <a:srgbClr val="48A8C4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Referensi:</a:t>
            </a:r>
            <a:endParaRPr lang="en-US" sz="6000" b="1">
              <a:solidFill>
                <a:srgbClr val="48A8C4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848995" y="2355850"/>
            <a:ext cx="13021945" cy="59080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en-US" sz="2800">
                <a:latin typeface=".AppleSystemUIFont Book" charset="0"/>
                <a:cs typeface=".AppleSystemUIFont Book" charset="0"/>
                <a:sym typeface="+mn-ea"/>
              </a:rPr>
              <a:t>https://www.codecademy.com/enrolled/courses/introduction-to-javascript</a:t>
            </a:r>
            <a:endParaRPr lang="en-US" sz="2800">
              <a:latin typeface=".AppleSystemUIFont Book" charset="0"/>
              <a:cs typeface=".AppleSystemUIFont Book" charset="0"/>
            </a:endParaRPr>
          </a:p>
          <a:p>
            <a:pPr>
              <a:lnSpc>
                <a:spcPct val="150000"/>
              </a:lnSpc>
            </a:pPr>
            <a:r>
              <a:rPr lang="en-US" sz="2800">
                <a:latin typeface=".AppleSystemUIFont Book" charset="0"/>
                <a:cs typeface=".AppleSystemUIFont Book" charset="0"/>
                <a:sym typeface="+mn-ea"/>
              </a:rPr>
              <a:t>https://www.w3schools.com/js/js_objects.asp</a:t>
            </a:r>
            <a:endParaRPr lang="en-US" sz="2800">
              <a:latin typeface=".AppleSystemUIFont Book" charset="0"/>
              <a:cs typeface=".AppleSystemUIFont Book" charset="0"/>
            </a:endParaRPr>
          </a:p>
          <a:p>
            <a:pPr>
              <a:lnSpc>
                <a:spcPct val="150000"/>
              </a:lnSpc>
            </a:pPr>
            <a:r>
              <a:rPr lang="en-US" sz="2800">
                <a:latin typeface=".AppleSystemUIFont Book" charset="0"/>
                <a:cs typeface=".AppleSystemUIFont Book" charset="0"/>
                <a:sym typeface="+mn-ea"/>
              </a:rPr>
              <a:t>https://www.petanikode.com/javascript-objek/</a:t>
            </a:r>
            <a:endParaRPr lang="en-US" sz="2800">
              <a:latin typeface=".AppleSystemUIFont Book" charset="0"/>
              <a:cs typeface=".AppleSystemUIFont Book" charset="0"/>
            </a:endParaRPr>
          </a:p>
          <a:p>
            <a:pPr>
              <a:lnSpc>
                <a:spcPct val="150000"/>
              </a:lnSpc>
            </a:pPr>
            <a:r>
              <a:rPr lang="en-US" sz="2800">
                <a:latin typeface=".AppleSystemUIFont Book" charset="0"/>
                <a:cs typeface=".AppleSystemUIFont Book" charset="0"/>
                <a:sym typeface="+mn-ea"/>
              </a:rPr>
              <a:t>https://developer.mozilla.org/en-US/docs/Web/JavaScript/Guide/Working_with_Objects</a:t>
            </a:r>
            <a:endParaRPr lang="en-US" sz="2800">
              <a:latin typeface=".AppleSystemUIFont Book" charset="0"/>
              <a:cs typeface=".AppleSystemUIFont Book" charset="0"/>
            </a:endParaRPr>
          </a:p>
          <a:p>
            <a:pPr>
              <a:lnSpc>
                <a:spcPct val="150000"/>
              </a:lnSpc>
            </a:pPr>
            <a:r>
              <a:rPr lang="en-US" sz="2800">
                <a:latin typeface=".AppleSystemUIFont Book" charset="0"/>
                <a:cs typeface=".AppleSystemUIFont Book" charset="0"/>
                <a:sym typeface="+mn-ea"/>
              </a:rPr>
              <a:t>https://www.</a:t>
            </a:r>
            <a:r>
              <a:rPr lang="en-US" sz="2800">
                <a:latin typeface=".AppleSystemUIFont Book" charset="0"/>
                <a:cs typeface=".AppleSystemUIFont Book" charset="0"/>
                <a:sym typeface="+mn-ea"/>
              </a:rPr>
              <a:t>petanikode.com/javascript-fungsi/</a:t>
            </a:r>
            <a:endParaRPr lang="en-US" sz="2800">
              <a:latin typeface=".AppleSystemUIFont Book" charset="0"/>
              <a:cs typeface=".AppleSystemUIFont Book" charset="0"/>
            </a:endParaRPr>
          </a:p>
          <a:p>
            <a:pPr>
              <a:lnSpc>
                <a:spcPct val="150000"/>
              </a:lnSpc>
            </a:pPr>
            <a:r>
              <a:rPr lang="en-US" sz="2800">
                <a:latin typeface=".AppleSystemUIFont Book" charset="0"/>
                <a:cs typeface=".AppleSystemUIFont Book" charset="0"/>
                <a:sym typeface="+mn-ea"/>
              </a:rPr>
              <a:t>https://kodealgo.com/javascript/function/</a:t>
            </a:r>
            <a:endParaRPr lang="en-US" sz="2800">
              <a:latin typeface=".AppleSystemUIFont Book" charset="0"/>
              <a:cs typeface=".AppleSystemUIFont Book" charset="0"/>
            </a:endParaRPr>
          </a:p>
          <a:p>
            <a:pPr>
              <a:lnSpc>
                <a:spcPct val="150000"/>
              </a:lnSpc>
            </a:pPr>
            <a:r>
              <a:rPr lang="en-US" sz="2800">
                <a:latin typeface=".AppleSystemUIFont Book" charset="0"/>
                <a:cs typeface=".AppleSystemUIFont Book" charset="0"/>
                <a:sym typeface="+mn-ea"/>
              </a:rPr>
              <a:t>https://code.tutsplus.com/id/understanding-recursion-with-javascript--cms-30346t</a:t>
            </a:r>
            <a:endParaRPr lang="en-US" sz="2800">
              <a:latin typeface=".AppleSystemUIFont Book" charset="0"/>
              <a:cs typeface=".AppleSystemUIFont Book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26585e5a41e_0_428"/>
          <p:cNvSpPr txBox="1"/>
          <p:nvPr>
            <p:ph type="ctrTitle"/>
          </p:nvPr>
        </p:nvSpPr>
        <p:spPr>
          <a:xfrm>
            <a:off x="9725936" y="6196420"/>
            <a:ext cx="8561686" cy="1675986"/>
          </a:xfrm>
          <a:prstGeom prst="rect">
            <a:avLst/>
          </a:prstGeom>
        </p:spPr>
        <p:txBody>
          <a:bodyPr spcFirstLastPara="1" wrap="square" lIns="182854" tIns="182854" rIns="182854" bIns="182854" anchor="b" anchorCtr="0">
            <a:normAutofit fontScale="90000"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 b="1">
                <a:latin typeface="Plus Jakarta Sans"/>
                <a:ea typeface="Plus Jakarta Sans"/>
                <a:cs typeface="Plus Jakarta Sans"/>
                <a:sym typeface="Plus Jakarta Sans"/>
              </a:rPr>
              <a:t>Terima </a:t>
            </a:r>
            <a:endParaRPr sz="9600" b="1">
              <a:latin typeface="Plus Jakarta Sans"/>
              <a:ea typeface="Plus Jakarta Sans"/>
              <a:cs typeface="Plus Jakarta Sans"/>
              <a:sym typeface="Plus Jakarta Sans"/>
            </a:endParaRPr>
          </a:p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 b="1">
                <a:latin typeface="Plus Jakarta Sans"/>
                <a:ea typeface="Plus Jakarta Sans"/>
                <a:cs typeface="Plus Jakarta Sans"/>
                <a:sym typeface="Plus Jakarta Sans"/>
              </a:rPr>
              <a:t>Kasih.</a:t>
            </a:r>
            <a:endParaRPr sz="9600" b="1">
              <a:latin typeface="Plus Jakarta Sans"/>
              <a:ea typeface="Plus Jakarta Sans"/>
              <a:cs typeface="Plus Jakarta Sans"/>
              <a:sym typeface="Plus Jakarta Sans"/>
            </a:endParaRPr>
          </a:p>
        </p:txBody>
      </p:sp>
      <p:grpSp>
        <p:nvGrpSpPr>
          <p:cNvPr id="306" name="Google Shape;306;g26585e5a41e_0_428"/>
          <p:cNvGrpSpPr/>
          <p:nvPr/>
        </p:nvGrpSpPr>
        <p:grpSpPr>
          <a:xfrm>
            <a:off x="1311" y="-428316"/>
            <a:ext cx="5529699" cy="5382175"/>
            <a:chOff x="9584423" y="-302694"/>
            <a:chExt cx="4822200" cy="4822200"/>
          </a:xfrm>
        </p:grpSpPr>
        <p:sp>
          <p:nvSpPr>
            <p:cNvPr id="307" name="Google Shape;307;g26585e5a41e_0_428"/>
            <p:cNvSpPr/>
            <p:nvPr/>
          </p:nvSpPr>
          <p:spPr>
            <a:xfrm rot="6626698">
              <a:off x="10121100" y="233982"/>
              <a:ext cx="3748847" cy="3748847"/>
            </a:xfrm>
            <a:prstGeom prst="ellipse">
              <a:avLst/>
            </a:prstGeom>
            <a:solidFill>
              <a:srgbClr val="48A8C4"/>
            </a:solidFill>
            <a:ln>
              <a:noFill/>
            </a:ln>
          </p:spPr>
          <p:txBody>
            <a:bodyPr spcFirstLastPara="1" wrap="square" lIns="182804" tIns="182804" rIns="182804" bIns="182804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8" name="Google Shape;308;g26585e5a41e_0_428"/>
            <p:cNvSpPr/>
            <p:nvPr/>
          </p:nvSpPr>
          <p:spPr>
            <a:xfrm rot="5026486">
              <a:off x="10682783" y="729525"/>
              <a:ext cx="2625482" cy="2625482"/>
            </a:xfrm>
            <a:prstGeom prst="ellipse">
              <a:avLst/>
            </a:prstGeom>
            <a:solidFill>
              <a:srgbClr val="FFBD58"/>
            </a:solidFill>
            <a:ln>
              <a:noFill/>
            </a:ln>
          </p:spPr>
          <p:txBody>
            <a:bodyPr spcFirstLastPara="1" wrap="square" lIns="182804" tIns="182804" rIns="182804" bIns="182804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9" name="Google Shape;309;g26585e5a41e_0_428"/>
            <p:cNvSpPr/>
            <p:nvPr/>
          </p:nvSpPr>
          <p:spPr>
            <a:xfrm rot="2969049">
              <a:off x="11210027" y="1256768"/>
              <a:ext cx="1570980" cy="1570980"/>
            </a:xfrm>
            <a:prstGeom prst="ellipse">
              <a:avLst/>
            </a:prstGeom>
            <a:solidFill>
              <a:srgbClr val="F08B33"/>
            </a:solidFill>
            <a:ln>
              <a:noFill/>
            </a:ln>
          </p:spPr>
          <p:txBody>
            <a:bodyPr spcFirstLastPara="1" wrap="square" lIns="182804" tIns="182804" rIns="182804" bIns="182804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0" name="Google Shape;310;g26585e5a41e_0_428"/>
            <p:cNvSpPr/>
            <p:nvPr/>
          </p:nvSpPr>
          <p:spPr>
            <a:xfrm rot="10347786">
              <a:off x="11700466" y="1747209"/>
              <a:ext cx="590098" cy="590098"/>
            </a:xfrm>
            <a:prstGeom prst="ellipse">
              <a:avLst/>
            </a:prstGeom>
            <a:solidFill>
              <a:srgbClr val="FFBD58"/>
            </a:solidFill>
            <a:ln>
              <a:noFill/>
            </a:ln>
          </p:spPr>
          <p:txBody>
            <a:bodyPr spcFirstLastPara="1" wrap="square" lIns="182804" tIns="182804" rIns="182804" bIns="182804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11" name="Google Shape;311;g26585e5a41e_0_428"/>
          <p:cNvGrpSpPr/>
          <p:nvPr/>
        </p:nvGrpSpPr>
        <p:grpSpPr>
          <a:xfrm>
            <a:off x="-1680257" y="2231963"/>
            <a:ext cx="11587939" cy="11587939"/>
            <a:chOff x="4094945" y="667082"/>
            <a:chExt cx="5795400" cy="5795400"/>
          </a:xfrm>
        </p:grpSpPr>
        <p:sp>
          <p:nvSpPr>
            <p:cNvPr id="312" name="Google Shape;312;g26585e5a41e_0_428"/>
            <p:cNvSpPr/>
            <p:nvPr/>
          </p:nvSpPr>
          <p:spPr>
            <a:xfrm rot="6626718">
              <a:off x="4739938" y="1312075"/>
              <a:ext cx="4505414" cy="4505414"/>
            </a:xfrm>
            <a:prstGeom prst="ellipse">
              <a:avLst/>
            </a:prstGeom>
            <a:solidFill>
              <a:srgbClr val="48A8C4"/>
            </a:solidFill>
            <a:ln>
              <a:noFill/>
            </a:ln>
          </p:spPr>
          <p:txBody>
            <a:bodyPr spcFirstLastPara="1" wrap="square" lIns="182804" tIns="182804" rIns="182804" bIns="182804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3" name="Google Shape;313;g26585e5a41e_0_428"/>
            <p:cNvSpPr/>
            <p:nvPr/>
          </p:nvSpPr>
          <p:spPr>
            <a:xfrm rot="5026475">
              <a:off x="5429162" y="2051505"/>
              <a:ext cx="3026548" cy="3026548"/>
            </a:xfrm>
            <a:prstGeom prst="ellipse">
              <a:avLst/>
            </a:prstGeom>
            <a:solidFill>
              <a:srgbClr val="FFBD58"/>
            </a:solidFill>
            <a:ln>
              <a:noFill/>
            </a:ln>
          </p:spPr>
          <p:txBody>
            <a:bodyPr spcFirstLastPara="1" wrap="square" lIns="182804" tIns="182804" rIns="182804" bIns="182804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4" name="Google Shape;314;g26585e5a41e_0_428"/>
            <p:cNvSpPr/>
            <p:nvPr/>
          </p:nvSpPr>
          <p:spPr>
            <a:xfrm rot="2969049">
              <a:off x="6156933" y="2732845"/>
              <a:ext cx="1570980" cy="1570980"/>
            </a:xfrm>
            <a:prstGeom prst="ellipse">
              <a:avLst/>
            </a:prstGeom>
            <a:solidFill>
              <a:srgbClr val="F08B33"/>
            </a:solidFill>
            <a:ln>
              <a:noFill/>
            </a:ln>
          </p:spPr>
          <p:txBody>
            <a:bodyPr spcFirstLastPara="1" wrap="square" lIns="182804" tIns="182804" rIns="182804" bIns="182804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5" name="Google Shape;315;g26585e5a41e_0_428"/>
            <p:cNvSpPr/>
            <p:nvPr/>
          </p:nvSpPr>
          <p:spPr>
            <a:xfrm rot="10347786">
              <a:off x="6647371" y="3223287"/>
              <a:ext cx="590098" cy="590098"/>
            </a:xfrm>
            <a:prstGeom prst="ellipse">
              <a:avLst/>
            </a:prstGeom>
            <a:solidFill>
              <a:srgbClr val="FFBD58"/>
            </a:solidFill>
            <a:ln>
              <a:noFill/>
            </a:ln>
          </p:spPr>
          <p:txBody>
            <a:bodyPr spcFirstLastPara="1" wrap="square" lIns="182804" tIns="182804" rIns="182804" bIns="182804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17" name="Google Shape;317;g26585e5a41e_0_428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5258746" y="551962"/>
            <a:ext cx="2368623" cy="719946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g26585e5a41e_0_253"/>
          <p:cNvSpPr txBox="1"/>
          <p:nvPr/>
        </p:nvSpPr>
        <p:spPr>
          <a:xfrm>
            <a:off x="8881110" y="3808730"/>
            <a:ext cx="7379335" cy="2714625"/>
          </a:xfrm>
          <a:prstGeom prst="rect">
            <a:avLst/>
          </a:prstGeom>
          <a:noFill/>
          <a:ln>
            <a:noFill/>
          </a:ln>
        </p:spPr>
        <p:txBody>
          <a:bodyPr wrap="square" lIns="182804" tIns="91377" rIns="182804" bIns="91377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ct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  <a:defRPr sz="5450" b="1" i="0" u="none" strike="noStrike" cap="none">
                <a:solidFill>
                  <a:schemeClr val="l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marR="0" lvl="1" algn="l" rtl="0">
              <a:lnSpc>
                <a:spcPct val="100000"/>
              </a:lnSpc>
              <a:spcBef>
                <a:spcPct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ct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ct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ct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ct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ct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ct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ct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 b="1">
                <a:solidFill>
                  <a:srgbClr val="000000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Terimakasih</a:t>
            </a:r>
            <a:endParaRPr lang="en-US" sz="9600" b="1">
              <a:solidFill>
                <a:srgbClr val="000000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6585e5a41e_0_267"/>
          <p:cNvSpPr txBox="1"/>
          <p:nvPr/>
        </p:nvSpPr>
        <p:spPr>
          <a:xfrm>
            <a:off x="850265" y="174625"/>
            <a:ext cx="14220825" cy="1474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4" tIns="182854" rIns="182854" bIns="18285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b="1">
                <a:solidFill>
                  <a:srgbClr val="48A8C4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Object</a:t>
            </a:r>
            <a:endParaRPr lang="en-US" sz="4000" b="1">
              <a:solidFill>
                <a:srgbClr val="F08B33"/>
              </a:solidFill>
              <a:latin typeface="Plus Jakarta Sans Medium"/>
              <a:ea typeface="Plus Jakarta Sans Medium"/>
              <a:cs typeface="Plus Jakarta Sans Medium"/>
              <a:sym typeface="Plus Jakarta Sans Medium"/>
            </a:endParaRPr>
          </a:p>
        </p:txBody>
      </p:sp>
      <p:pic>
        <p:nvPicPr>
          <p:cNvPr id="195" name="Google Shape;195;g26585e5a41e_0_267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5258746" y="551962"/>
            <a:ext cx="2368623" cy="71994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71;p3"/>
          <p:cNvSpPr txBox="1"/>
          <p:nvPr/>
        </p:nvSpPr>
        <p:spPr>
          <a:xfrm>
            <a:off x="856615" y="2229485"/>
            <a:ext cx="10015855" cy="58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p>
            <a:pPr marL="4699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Char char="•"/>
            </a:pPr>
            <a:r>
              <a:rPr lang="en-US" sz="2800" u="none" strike="noStrike" cap="none" dirty="0">
                <a:ea typeface="Trebuchet MS" panose="020B0603020202020204"/>
                <a:sym typeface="Trebuchet MS" panose="020B0603020202020204"/>
              </a:rPr>
              <a:t>Objek adalah struktur data yang memungkinkan Anda menyimpan dan mengatur data dalam bentuk pasangan </a:t>
            </a:r>
            <a:r>
              <a:rPr lang="en-US" sz="2800" b="1" u="none" strike="noStrike" cap="none" dirty="0">
                <a:solidFill>
                  <a:schemeClr val="accent6"/>
                </a:solidFill>
                <a:latin typeface="Arial Bold" panose="020B0604020202020204" charset="0"/>
                <a:ea typeface="Trebuchet MS" panose="020B0603020202020204"/>
                <a:cs typeface="Arial Bold" panose="020B0604020202020204" charset="0"/>
                <a:sym typeface="Trebuchet MS" panose="020B0603020202020204"/>
              </a:rPr>
              <a:t>key-value.</a:t>
            </a:r>
            <a:endParaRPr lang="en-US" sz="2800" u="none" strike="noStrike" cap="none" dirty="0">
              <a:ea typeface="Trebuchet MS" panose="020B0603020202020204"/>
              <a:sym typeface="Trebuchet MS" panose="020B0603020202020204"/>
            </a:endParaRPr>
          </a:p>
          <a:p>
            <a:pPr marL="4699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Char char="•"/>
            </a:pPr>
            <a:r>
              <a:rPr lang="en-US" sz="2800" u="none" strike="noStrike" cap="none" dirty="0">
                <a:ea typeface="Trebuchet MS" panose="020B0603020202020204"/>
                <a:sym typeface="Trebuchet MS" panose="020B0603020202020204"/>
              </a:rPr>
              <a:t>Key berfungsi sebagai nama untuk mengakses nilai yang terkait.</a:t>
            </a:r>
            <a:endParaRPr lang="en-US" sz="2800" u="none" strike="noStrike" cap="none" dirty="0">
              <a:ea typeface="Trebuchet MS" panose="020B0603020202020204"/>
              <a:sym typeface="Trebuchet MS" panose="020B0603020202020204"/>
            </a:endParaRPr>
          </a:p>
          <a:p>
            <a:pPr marL="4699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Char char="•"/>
            </a:pPr>
            <a:r>
              <a:rPr lang="en-US" sz="2800" dirty="0">
                <a:ea typeface="Trebuchet MS" panose="020B0603020202020204"/>
                <a:sym typeface="Trebuchet MS" panose="020B0603020202020204"/>
              </a:rPr>
              <a:t>Object dapat berisi data primitf dan non-primitif.</a:t>
            </a:r>
            <a:endParaRPr lang="en-US" sz="2800" u="none" strike="noStrike" cap="none" dirty="0">
              <a:ea typeface="Trebuchet MS" panose="020B0603020202020204"/>
              <a:sym typeface="Trebuchet MS" panose="020B0603020202020204"/>
            </a:endParaRPr>
          </a:p>
          <a:p>
            <a:pPr marL="4699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Char char="•"/>
            </a:pPr>
            <a:r>
              <a:rPr lang="en-US" sz="2800" u="none" strike="noStrike" cap="none" dirty="0">
                <a:ea typeface="Trebuchet MS" panose="020B0603020202020204"/>
                <a:sym typeface="Trebuchet MS" panose="020B0603020202020204"/>
              </a:rPr>
              <a:t>Dalam javascript, object menggunakan simbol kurung siku </a:t>
            </a:r>
            <a:r>
              <a:rPr lang="en-US" sz="2800" b="1" u="none" strike="noStrike" cap="none" dirty="0">
                <a:solidFill>
                  <a:schemeClr val="accent6"/>
                </a:solidFill>
                <a:latin typeface="Arial Bold" panose="020B0604020202020204" charset="0"/>
                <a:ea typeface="Trebuchet MS" panose="020B0603020202020204"/>
                <a:cs typeface="Arial Bold" panose="020B0604020202020204" charset="0"/>
                <a:sym typeface="Trebuchet MS" panose="020B0603020202020204"/>
              </a:rPr>
              <a:t>{ }</a:t>
            </a:r>
            <a:r>
              <a:rPr lang="en-US" sz="2800" u="none" strike="noStrike" cap="none" dirty="0">
                <a:ea typeface="Trebuchet MS" panose="020B0603020202020204"/>
                <a:sym typeface="Trebuchet MS" panose="020B0603020202020204"/>
              </a:rPr>
              <a:t> untuk membungkus data (</a:t>
            </a:r>
            <a:r>
              <a:rPr lang="en-US" sz="2800" b="1" dirty="0">
                <a:solidFill>
                  <a:schemeClr val="accent6"/>
                </a:solidFill>
                <a:latin typeface="Arial Bold" panose="020B0604020202020204" charset="0"/>
                <a:ea typeface="Trebuchet MS" panose="020B0603020202020204"/>
                <a:cs typeface="Arial Bold" panose="020B0604020202020204" charset="0"/>
                <a:sym typeface="Trebuchet MS" panose="020B0603020202020204"/>
              </a:rPr>
              <a:t>key-value</a:t>
            </a:r>
            <a:r>
              <a:rPr lang="en-US" sz="2800" u="none" strike="noStrike" cap="none" dirty="0">
                <a:ea typeface="Trebuchet MS" panose="020B0603020202020204"/>
                <a:sym typeface="Trebuchet MS" panose="020B0603020202020204"/>
              </a:rPr>
              <a:t>) dan setiap data dipisah menggunakan tanda koma </a:t>
            </a:r>
            <a:r>
              <a:rPr lang="en-US" sz="2800" b="1" u="none" strike="noStrike" cap="none" dirty="0">
                <a:solidFill>
                  <a:schemeClr val="accent6"/>
                </a:solidFill>
                <a:latin typeface="Arial Bold" panose="020B0604020202020204" charset="0"/>
                <a:ea typeface="Trebuchet MS" panose="020B0603020202020204"/>
                <a:cs typeface="Arial Bold" panose="020B0604020202020204" charset="0"/>
                <a:sym typeface="Trebuchet MS" panose="020B0603020202020204"/>
              </a:rPr>
              <a:t>“ , “ .</a:t>
            </a:r>
            <a:endParaRPr lang="en-US" sz="2800" u="none" strike="noStrike" cap="none" dirty="0">
              <a:ea typeface="Trebuchet MS" panose="020B0603020202020204"/>
              <a:sym typeface="Trebuchet MS" panose="020B0603020202020204"/>
            </a:endParaRPr>
          </a:p>
        </p:txBody>
      </p:sp>
      <p:pic>
        <p:nvPicPr>
          <p:cNvPr id="3" name="Picture 2" descr="Screenshot 2023-08-17 at 14.31.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5675" y="3284855"/>
            <a:ext cx="6151880" cy="34442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6585e5a41e_0_267"/>
          <p:cNvSpPr txBox="1"/>
          <p:nvPr/>
        </p:nvSpPr>
        <p:spPr>
          <a:xfrm>
            <a:off x="850265" y="174625"/>
            <a:ext cx="14220825" cy="1474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4" tIns="182854" rIns="182854" bIns="18285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b="1">
                <a:solidFill>
                  <a:srgbClr val="48A8C4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Object </a:t>
            </a:r>
            <a:r>
              <a:rPr lang="en-US" sz="4000" b="1">
                <a:solidFill>
                  <a:srgbClr val="48A8C4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- </a:t>
            </a:r>
            <a:r>
              <a:rPr lang="en-US" sz="4000" b="1">
                <a:solidFill>
                  <a:srgbClr val="F08B33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rPr>
              <a:t>multidimensi</a:t>
            </a:r>
            <a:endParaRPr lang="en-US" sz="4000" b="1">
              <a:solidFill>
                <a:srgbClr val="F08B33"/>
              </a:solidFill>
              <a:latin typeface="Plus Jakarta Sans Medium"/>
              <a:ea typeface="Plus Jakarta Sans Medium"/>
              <a:cs typeface="Plus Jakarta Sans Medium"/>
              <a:sym typeface="Plus Jakarta Sans Medium"/>
            </a:endParaRPr>
          </a:p>
        </p:txBody>
      </p:sp>
      <p:pic>
        <p:nvPicPr>
          <p:cNvPr id="195" name="Google Shape;195;g26585e5a41e_0_267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5258746" y="551962"/>
            <a:ext cx="2368623" cy="71994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" name="Group 14"/>
          <p:cNvGrpSpPr/>
          <p:nvPr/>
        </p:nvGrpSpPr>
        <p:grpSpPr>
          <a:xfrm>
            <a:off x="11144885" y="2537460"/>
            <a:ext cx="7143115" cy="7783830"/>
            <a:chOff x="17551" y="3996"/>
            <a:chExt cx="11249" cy="12258"/>
          </a:xfrm>
        </p:grpSpPr>
        <p:pic>
          <p:nvPicPr>
            <p:cNvPr id="14" name="Picture 13" descr="Picture4 (2)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872" y="3996"/>
              <a:ext cx="8928" cy="12259"/>
            </a:xfrm>
            <a:prstGeom prst="rect">
              <a:avLst/>
            </a:prstGeom>
          </p:spPr>
        </p:pic>
        <p:sp>
          <p:nvSpPr>
            <p:cNvPr id="16" name="Google Shape;197;g26585e5a41e_0_267"/>
            <p:cNvSpPr/>
            <p:nvPr/>
          </p:nvSpPr>
          <p:spPr>
            <a:xfrm>
              <a:off x="17551" y="12102"/>
              <a:ext cx="8204" cy="4153"/>
            </a:xfrm>
            <a:prstGeom prst="parallelogram">
              <a:avLst>
                <a:gd name="adj" fmla="val 25000"/>
              </a:avLst>
            </a:prstGeom>
            <a:solidFill>
              <a:srgbClr val="FFBD58"/>
            </a:solidFill>
            <a:ln>
              <a:noFill/>
            </a:ln>
          </p:spPr>
          <p:txBody>
            <a:bodyPr spcFirstLastPara="1" wrap="square" lIns="182804" tIns="182804" rIns="182804" bIns="182804" anchor="ctr" anchorCtr="0">
              <a:noAutofit/>
            </a:bodyPr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98;g26585e5a41e_0_267"/>
            <p:cNvSpPr/>
            <p:nvPr/>
          </p:nvSpPr>
          <p:spPr>
            <a:xfrm>
              <a:off x="20135" y="10644"/>
              <a:ext cx="3599" cy="2888"/>
            </a:xfrm>
            <a:prstGeom prst="parallelogram">
              <a:avLst>
                <a:gd name="adj" fmla="val 25000"/>
              </a:avLst>
            </a:prstGeom>
            <a:solidFill>
              <a:srgbClr val="F08B33"/>
            </a:solidFill>
            <a:ln>
              <a:noFill/>
            </a:ln>
          </p:spPr>
          <p:txBody>
            <a:bodyPr spcFirstLastPara="1" wrap="square" lIns="182804" tIns="182804" rIns="182804" bIns="182804" anchor="ctr" anchorCtr="0">
              <a:noAutofit/>
            </a:bodyPr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1" name="Google Shape;71;p3"/>
          <p:cNvSpPr txBox="1"/>
          <p:nvPr/>
        </p:nvSpPr>
        <p:spPr>
          <a:xfrm>
            <a:off x="981710" y="1840865"/>
            <a:ext cx="12240260" cy="658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p>
            <a:pPr marL="127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None/>
            </a:pPr>
            <a:r>
              <a:rPr lang="en-US" sz="2800" u="none" strike="noStrike" cap="none" dirty="0">
                <a:ea typeface="Trebuchet MS" panose="020B0603020202020204"/>
                <a:sym typeface="Trebuchet MS" panose="020B0603020202020204"/>
              </a:rPr>
              <a:t>Berikut merupakan contoh sederhana manipulasi object dalam Javascript</a:t>
            </a:r>
            <a:endParaRPr lang="en-US" sz="2800" u="none" strike="noStrike" cap="none" dirty="0">
              <a:ea typeface="Trebuchet MS" panose="020B0603020202020204"/>
              <a:sym typeface="Trebuchet MS" panose="020B0603020202020204"/>
            </a:endParaRPr>
          </a:p>
        </p:txBody>
      </p:sp>
      <p:pic>
        <p:nvPicPr>
          <p:cNvPr id="2" name="Picture 1" descr="Screenshot 2023-08-17 at 14.34.4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710" y="2898775"/>
            <a:ext cx="10015855" cy="569404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6585e5a41e_0_267"/>
          <p:cNvSpPr txBox="1"/>
          <p:nvPr/>
        </p:nvSpPr>
        <p:spPr>
          <a:xfrm>
            <a:off x="850265" y="174625"/>
            <a:ext cx="14220825" cy="1474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4" tIns="182854" rIns="182854" bIns="18285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b="1">
                <a:solidFill>
                  <a:srgbClr val="48A8C4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Object </a:t>
            </a:r>
            <a:r>
              <a:rPr lang="en-US" sz="4000" b="1">
                <a:solidFill>
                  <a:srgbClr val="48A8C4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- </a:t>
            </a:r>
            <a:r>
              <a:rPr lang="en-US" sz="4000" b="1">
                <a:solidFill>
                  <a:srgbClr val="F08B33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rPr>
              <a:t>Property &amp; Method</a:t>
            </a:r>
            <a:endParaRPr lang="en-US" sz="4000" b="1">
              <a:solidFill>
                <a:srgbClr val="F08B33"/>
              </a:solidFill>
              <a:latin typeface="Plus Jakarta Sans Medium"/>
              <a:ea typeface="Plus Jakarta Sans Medium"/>
              <a:cs typeface="Plus Jakarta Sans Medium"/>
              <a:sym typeface="Plus Jakarta Sans Medium"/>
            </a:endParaRPr>
          </a:p>
        </p:txBody>
      </p:sp>
      <p:pic>
        <p:nvPicPr>
          <p:cNvPr id="195" name="Google Shape;195;g26585e5a41e_0_267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5258746" y="551962"/>
            <a:ext cx="2368623" cy="71994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" name="Group 14"/>
          <p:cNvGrpSpPr/>
          <p:nvPr/>
        </p:nvGrpSpPr>
        <p:grpSpPr>
          <a:xfrm>
            <a:off x="11144885" y="2537460"/>
            <a:ext cx="7143115" cy="7783830"/>
            <a:chOff x="17551" y="3996"/>
            <a:chExt cx="11249" cy="12258"/>
          </a:xfrm>
        </p:grpSpPr>
        <p:pic>
          <p:nvPicPr>
            <p:cNvPr id="14" name="Picture 13" descr="Picture4 (2)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872" y="3996"/>
              <a:ext cx="8928" cy="12259"/>
            </a:xfrm>
            <a:prstGeom prst="rect">
              <a:avLst/>
            </a:prstGeom>
          </p:spPr>
        </p:pic>
        <p:sp>
          <p:nvSpPr>
            <p:cNvPr id="16" name="Google Shape;197;g26585e5a41e_0_267"/>
            <p:cNvSpPr/>
            <p:nvPr/>
          </p:nvSpPr>
          <p:spPr>
            <a:xfrm>
              <a:off x="17551" y="12102"/>
              <a:ext cx="8204" cy="4153"/>
            </a:xfrm>
            <a:prstGeom prst="parallelogram">
              <a:avLst>
                <a:gd name="adj" fmla="val 25000"/>
              </a:avLst>
            </a:prstGeom>
            <a:solidFill>
              <a:srgbClr val="FFBD58"/>
            </a:solidFill>
            <a:ln>
              <a:noFill/>
            </a:ln>
          </p:spPr>
          <p:txBody>
            <a:bodyPr spcFirstLastPara="1" wrap="square" lIns="182804" tIns="182804" rIns="182804" bIns="182804" anchor="ctr" anchorCtr="0">
              <a:noAutofit/>
            </a:bodyPr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98;g26585e5a41e_0_267"/>
            <p:cNvSpPr/>
            <p:nvPr/>
          </p:nvSpPr>
          <p:spPr>
            <a:xfrm>
              <a:off x="20135" y="10644"/>
              <a:ext cx="3599" cy="2888"/>
            </a:xfrm>
            <a:prstGeom prst="parallelogram">
              <a:avLst>
                <a:gd name="adj" fmla="val 25000"/>
              </a:avLst>
            </a:prstGeom>
            <a:solidFill>
              <a:srgbClr val="F08B33"/>
            </a:solidFill>
            <a:ln>
              <a:noFill/>
            </a:ln>
          </p:spPr>
          <p:txBody>
            <a:bodyPr spcFirstLastPara="1" wrap="square" lIns="182804" tIns="182804" rIns="182804" bIns="182804" anchor="ctr" anchorCtr="0">
              <a:noAutofit/>
            </a:bodyPr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Google Shape;71;p3"/>
          <p:cNvSpPr txBox="1"/>
          <p:nvPr/>
        </p:nvSpPr>
        <p:spPr>
          <a:xfrm>
            <a:off x="1419225" y="1840865"/>
            <a:ext cx="10277475" cy="6475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p>
            <a:pPr marL="127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None/>
            </a:pPr>
            <a:r>
              <a:rPr lang="en-US" sz="2800" b="1" u="none" strike="noStrike" cap="none" dirty="0">
                <a:solidFill>
                  <a:schemeClr val="accent6"/>
                </a:solidFill>
                <a:latin typeface="Arial Bold" panose="020B0604020202020204" charset="0"/>
                <a:ea typeface="Trebuchet MS" panose="020B0603020202020204"/>
                <a:cs typeface="Arial Bold" panose="020B0604020202020204" charset="0"/>
                <a:sym typeface="Trebuchet MS" panose="020B0603020202020204"/>
              </a:rPr>
              <a:t>Properti </a:t>
            </a:r>
            <a:endParaRPr lang="en-US" sz="2800" b="1" u="none" strike="noStrike" cap="none" dirty="0">
              <a:solidFill>
                <a:schemeClr val="accent6"/>
              </a:solidFill>
              <a:latin typeface="Arial Bold" panose="020B0604020202020204" charset="0"/>
              <a:ea typeface="Trebuchet MS" panose="020B0603020202020204"/>
              <a:cs typeface="Arial Bold" panose="020B0604020202020204" charset="0"/>
              <a:sym typeface="Trebuchet MS" panose="020B0603020202020204"/>
            </a:endParaRPr>
          </a:p>
          <a:p>
            <a:pPr marL="4699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Char char="•"/>
            </a:pPr>
            <a:r>
              <a:rPr lang="en-US" sz="2800" u="none" strike="noStrike" cap="none" dirty="0">
                <a:ea typeface="Trebuchet MS" panose="020B0603020202020204"/>
                <a:sym typeface="Trebuchet MS" panose="020B0603020202020204"/>
              </a:rPr>
              <a:t>nilai yang disimpan dalam objek </a:t>
            </a:r>
            <a:endParaRPr lang="en-US" sz="2800" u="none" strike="noStrike" cap="none" dirty="0">
              <a:ea typeface="Trebuchet MS" panose="020B0603020202020204"/>
              <a:sym typeface="Trebuchet MS" panose="020B0603020202020204"/>
            </a:endParaRPr>
          </a:p>
          <a:p>
            <a:pPr marL="4699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Char char="•"/>
            </a:pPr>
            <a:r>
              <a:rPr lang="en-US" sz="2800" u="none" strike="noStrike" cap="none" dirty="0">
                <a:ea typeface="Trebuchet MS" panose="020B0603020202020204"/>
                <a:sym typeface="Trebuchet MS" panose="020B0603020202020204"/>
              </a:rPr>
              <a:t>ciri khas dari objek</a:t>
            </a:r>
            <a:br>
              <a:rPr lang="en-US" sz="2800" u="none" strike="noStrike" cap="none" dirty="0">
                <a:ea typeface="Trebuchet MS" panose="020B0603020202020204"/>
                <a:sym typeface="Trebuchet MS" panose="020B0603020202020204"/>
              </a:rPr>
            </a:br>
            <a:endParaRPr lang="en-US" sz="2800" u="none" strike="noStrike" cap="none" dirty="0">
              <a:ea typeface="Trebuchet MS" panose="020B0603020202020204"/>
              <a:sym typeface="Trebuchet MS" panose="020B0603020202020204"/>
            </a:endParaRPr>
          </a:p>
          <a:p>
            <a:pPr marL="4699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None/>
            </a:pPr>
            <a:r>
              <a:rPr lang="en-US" sz="2800" b="1" u="none" strike="noStrike" cap="none" dirty="0">
                <a:solidFill>
                  <a:schemeClr val="accent6"/>
                </a:solidFill>
                <a:latin typeface="Arial Bold" panose="020B0604020202020204" charset="0"/>
                <a:ea typeface="Trebuchet MS" panose="020B0603020202020204"/>
                <a:cs typeface="Arial Bold" panose="020B0604020202020204" charset="0"/>
                <a:sym typeface="Trebuchet MS" panose="020B0603020202020204"/>
              </a:rPr>
              <a:t>Method </a:t>
            </a:r>
            <a:endParaRPr lang="en-US" sz="2800" b="1" u="none" strike="noStrike" cap="none" dirty="0">
              <a:solidFill>
                <a:schemeClr val="accent6"/>
              </a:solidFill>
              <a:latin typeface="Arial Bold" panose="020B0604020202020204" charset="0"/>
              <a:ea typeface="Trebuchet MS" panose="020B0603020202020204"/>
              <a:cs typeface="Arial Bold" panose="020B0604020202020204" charset="0"/>
              <a:sym typeface="Trebuchet MS" panose="020B0603020202020204"/>
            </a:endParaRPr>
          </a:p>
          <a:p>
            <a:pPr marL="4699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Char char="•"/>
            </a:pPr>
            <a:r>
              <a:rPr lang="en-US" sz="2800" u="none" strike="noStrike" cap="none" dirty="0">
                <a:ea typeface="Trebuchet MS" panose="020B0603020202020204"/>
                <a:sym typeface="Trebuchet MS" panose="020B0603020202020204"/>
              </a:rPr>
              <a:t>fungsi yang terkait atau yang di simpan dalam objek</a:t>
            </a:r>
            <a:br>
              <a:rPr lang="en-US" sz="2800" u="none" strike="noStrike" cap="none" dirty="0">
                <a:ea typeface="Trebuchet MS" panose="020B0603020202020204"/>
                <a:sym typeface="Trebuchet MS" panose="020B0603020202020204"/>
              </a:rPr>
            </a:br>
            <a:endParaRPr lang="en-US" sz="2800" u="none" strike="noStrike" cap="none" dirty="0">
              <a:ea typeface="Trebuchet MS" panose="020B0603020202020204"/>
              <a:sym typeface="Trebuchet MS" panose="020B0603020202020204"/>
            </a:endParaRPr>
          </a:p>
          <a:p>
            <a:pPr marL="127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None/>
            </a:pPr>
            <a:r>
              <a:rPr lang="en-US" sz="2800" u="none" strike="noStrike" cap="none" dirty="0">
                <a:ea typeface="Trebuchet MS" panose="020B0603020202020204"/>
                <a:sym typeface="Trebuchet MS" panose="020B0603020202020204"/>
              </a:rPr>
              <a:t>Kombinasi properti dan method memungkinkan Anda untuk merepresentasikan dan memanipulasi data dengan lebih kompleks</a:t>
            </a:r>
            <a:endParaRPr lang="en-US" sz="2800" u="none" strike="noStrike" cap="none" dirty="0">
              <a:ea typeface="Trebuchet MS" panose="020B0603020202020204"/>
              <a:sym typeface="Trebuchet MS" panose="020B0603020202020204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6585e5a41e_0_267"/>
          <p:cNvSpPr txBox="1"/>
          <p:nvPr/>
        </p:nvSpPr>
        <p:spPr>
          <a:xfrm>
            <a:off x="850265" y="174625"/>
            <a:ext cx="14220825" cy="1474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4" tIns="182854" rIns="182854" bIns="18285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b="1">
                <a:solidFill>
                  <a:srgbClr val="48A8C4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Object </a:t>
            </a:r>
            <a:r>
              <a:rPr lang="en-US" sz="4000" b="1">
                <a:solidFill>
                  <a:srgbClr val="48A8C4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- </a:t>
            </a:r>
            <a:r>
              <a:rPr lang="en-US" sz="4000" b="1">
                <a:solidFill>
                  <a:srgbClr val="F08B33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rPr>
              <a:t>Property &amp; Method</a:t>
            </a:r>
            <a:endParaRPr lang="en-US" sz="4000" b="1">
              <a:solidFill>
                <a:srgbClr val="F08B33"/>
              </a:solidFill>
              <a:latin typeface="Plus Jakarta Sans Medium"/>
              <a:ea typeface="Plus Jakarta Sans Medium"/>
              <a:cs typeface="Plus Jakarta Sans Medium"/>
              <a:sym typeface="Plus Jakarta Sans Medium"/>
            </a:endParaRPr>
          </a:p>
        </p:txBody>
      </p:sp>
      <p:pic>
        <p:nvPicPr>
          <p:cNvPr id="195" name="Google Shape;195;g26585e5a41e_0_267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5258746" y="551962"/>
            <a:ext cx="2368623" cy="71994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" name="Group 14"/>
          <p:cNvGrpSpPr/>
          <p:nvPr/>
        </p:nvGrpSpPr>
        <p:grpSpPr>
          <a:xfrm>
            <a:off x="11144885" y="2537460"/>
            <a:ext cx="7143115" cy="7783830"/>
            <a:chOff x="17551" y="3996"/>
            <a:chExt cx="11249" cy="12258"/>
          </a:xfrm>
        </p:grpSpPr>
        <p:pic>
          <p:nvPicPr>
            <p:cNvPr id="14" name="Picture 13" descr="Picture4 (2)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872" y="3996"/>
              <a:ext cx="8928" cy="12259"/>
            </a:xfrm>
            <a:prstGeom prst="rect">
              <a:avLst/>
            </a:prstGeom>
          </p:spPr>
        </p:pic>
        <p:sp>
          <p:nvSpPr>
            <p:cNvPr id="16" name="Google Shape;197;g26585e5a41e_0_267"/>
            <p:cNvSpPr/>
            <p:nvPr/>
          </p:nvSpPr>
          <p:spPr>
            <a:xfrm>
              <a:off x="17551" y="12102"/>
              <a:ext cx="8204" cy="4153"/>
            </a:xfrm>
            <a:prstGeom prst="parallelogram">
              <a:avLst>
                <a:gd name="adj" fmla="val 25000"/>
              </a:avLst>
            </a:prstGeom>
            <a:solidFill>
              <a:srgbClr val="FFBD58"/>
            </a:solidFill>
            <a:ln>
              <a:noFill/>
            </a:ln>
          </p:spPr>
          <p:txBody>
            <a:bodyPr spcFirstLastPara="1" wrap="square" lIns="182804" tIns="182804" rIns="182804" bIns="182804" anchor="ctr" anchorCtr="0">
              <a:noAutofit/>
            </a:bodyPr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98;g26585e5a41e_0_267"/>
            <p:cNvSpPr/>
            <p:nvPr/>
          </p:nvSpPr>
          <p:spPr>
            <a:xfrm>
              <a:off x="20135" y="10644"/>
              <a:ext cx="3599" cy="2888"/>
            </a:xfrm>
            <a:prstGeom prst="parallelogram">
              <a:avLst>
                <a:gd name="adj" fmla="val 25000"/>
              </a:avLst>
            </a:prstGeom>
            <a:solidFill>
              <a:srgbClr val="F08B33"/>
            </a:solidFill>
            <a:ln>
              <a:noFill/>
            </a:ln>
          </p:spPr>
          <p:txBody>
            <a:bodyPr spcFirstLastPara="1" wrap="square" lIns="182804" tIns="182804" rIns="182804" bIns="182804" anchor="ctr" anchorCtr="0">
              <a:noAutofit/>
            </a:bodyPr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1" name="Google Shape;71;p3"/>
          <p:cNvSpPr txBox="1"/>
          <p:nvPr/>
        </p:nvSpPr>
        <p:spPr>
          <a:xfrm>
            <a:off x="7320280" y="1978025"/>
            <a:ext cx="7146925" cy="658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p>
            <a:pPr marL="127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None/>
            </a:pPr>
            <a:r>
              <a:rPr lang="en-US" sz="280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Trebuchet MS" panose="020B0603020202020204"/>
                <a:cs typeface="Arial" panose="020B0604020202020204" pitchFamily="34" charset="0"/>
                <a:sym typeface="Trebuchet MS" panose="020B0603020202020204"/>
              </a:rPr>
              <a:t>Cara mengkonsumsi properti dan method</a:t>
            </a:r>
            <a:endParaRPr lang="en-US" sz="2800" u="none" strike="noStrike" cap="none" dirty="0">
              <a:solidFill>
                <a:schemeClr val="tx1"/>
              </a:solidFill>
              <a:latin typeface="Arial" panose="020B0604020202020204" pitchFamily="34" charset="0"/>
              <a:ea typeface="Trebuchet MS" panose="020B0603020202020204"/>
              <a:cs typeface="Arial" panose="020B0604020202020204" pitchFamily="34" charset="0"/>
              <a:sym typeface="Trebuchet MS" panose="020B0603020202020204"/>
            </a:endParaRPr>
          </a:p>
        </p:txBody>
      </p:sp>
      <p:pic>
        <p:nvPicPr>
          <p:cNvPr id="2" name="Picture 1" descr="Screenshot 2023-08-17 at 14.51.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265" y="2510790"/>
            <a:ext cx="5681345" cy="6377305"/>
          </a:xfrm>
          <a:prstGeom prst="rect">
            <a:avLst/>
          </a:prstGeom>
        </p:spPr>
      </p:pic>
      <p:pic>
        <p:nvPicPr>
          <p:cNvPr id="4" name="Picture 3" descr="Screenshot 2023-08-17 at 14.52.4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0280" y="2827020"/>
            <a:ext cx="4977765" cy="260858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20280" y="5418455"/>
            <a:ext cx="5010150" cy="33337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6585e5a41e_0_267"/>
          <p:cNvSpPr txBox="1"/>
          <p:nvPr/>
        </p:nvSpPr>
        <p:spPr>
          <a:xfrm>
            <a:off x="850265" y="174625"/>
            <a:ext cx="14220825" cy="1474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4" tIns="182854" rIns="182854" bIns="18285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b="1">
                <a:solidFill>
                  <a:srgbClr val="48A8C4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Object </a:t>
            </a:r>
            <a:r>
              <a:rPr lang="en-US" sz="4000" b="1">
                <a:solidFill>
                  <a:srgbClr val="48A8C4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- </a:t>
            </a:r>
            <a:r>
              <a:rPr lang="en-US" sz="4000" b="1">
                <a:solidFill>
                  <a:srgbClr val="F08B33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rPr>
              <a:t>Method</a:t>
            </a:r>
            <a:endParaRPr lang="en-US" sz="4000" b="1">
              <a:solidFill>
                <a:srgbClr val="F08B33"/>
              </a:solidFill>
              <a:latin typeface="Plus Jakarta Sans Medium"/>
              <a:ea typeface="Plus Jakarta Sans Medium"/>
              <a:cs typeface="Plus Jakarta Sans Medium"/>
              <a:sym typeface="Plus Jakarta Sans Medium"/>
            </a:endParaRPr>
          </a:p>
        </p:txBody>
      </p:sp>
      <p:pic>
        <p:nvPicPr>
          <p:cNvPr id="195" name="Google Shape;195;g26585e5a41e_0_267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5258746" y="551962"/>
            <a:ext cx="2368623" cy="71994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" name="Group 14"/>
          <p:cNvGrpSpPr/>
          <p:nvPr/>
        </p:nvGrpSpPr>
        <p:grpSpPr>
          <a:xfrm>
            <a:off x="11144885" y="2537460"/>
            <a:ext cx="7143115" cy="7783830"/>
            <a:chOff x="17551" y="3996"/>
            <a:chExt cx="11249" cy="12258"/>
          </a:xfrm>
        </p:grpSpPr>
        <p:pic>
          <p:nvPicPr>
            <p:cNvPr id="14" name="Picture 13" descr="Picture4 (2)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872" y="3996"/>
              <a:ext cx="8928" cy="12259"/>
            </a:xfrm>
            <a:prstGeom prst="rect">
              <a:avLst/>
            </a:prstGeom>
          </p:spPr>
        </p:pic>
        <p:sp>
          <p:nvSpPr>
            <p:cNvPr id="16" name="Google Shape;197;g26585e5a41e_0_267"/>
            <p:cNvSpPr/>
            <p:nvPr/>
          </p:nvSpPr>
          <p:spPr>
            <a:xfrm>
              <a:off x="17551" y="12102"/>
              <a:ext cx="8204" cy="4153"/>
            </a:xfrm>
            <a:prstGeom prst="parallelogram">
              <a:avLst>
                <a:gd name="adj" fmla="val 25000"/>
              </a:avLst>
            </a:prstGeom>
            <a:solidFill>
              <a:srgbClr val="FFBD58"/>
            </a:solidFill>
            <a:ln>
              <a:noFill/>
            </a:ln>
          </p:spPr>
          <p:txBody>
            <a:bodyPr spcFirstLastPara="1" wrap="square" lIns="182804" tIns="182804" rIns="182804" bIns="182804" anchor="ctr" anchorCtr="0">
              <a:noAutofit/>
            </a:bodyPr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98;g26585e5a41e_0_267"/>
            <p:cNvSpPr/>
            <p:nvPr/>
          </p:nvSpPr>
          <p:spPr>
            <a:xfrm>
              <a:off x="20135" y="10644"/>
              <a:ext cx="3599" cy="2888"/>
            </a:xfrm>
            <a:prstGeom prst="parallelogram">
              <a:avLst>
                <a:gd name="adj" fmla="val 25000"/>
              </a:avLst>
            </a:prstGeom>
            <a:solidFill>
              <a:srgbClr val="F08B33"/>
            </a:solidFill>
            <a:ln>
              <a:noFill/>
            </a:ln>
          </p:spPr>
          <p:txBody>
            <a:bodyPr spcFirstLastPara="1" wrap="square" lIns="182804" tIns="182804" rIns="182804" bIns="182804" anchor="ctr" anchorCtr="0">
              <a:noAutofit/>
            </a:bodyPr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Google Shape;71;p3"/>
          <p:cNvSpPr txBox="1"/>
          <p:nvPr/>
        </p:nvSpPr>
        <p:spPr>
          <a:xfrm>
            <a:off x="8629650" y="2399030"/>
            <a:ext cx="5283200" cy="1304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p>
            <a:pPr marL="127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None/>
            </a:pPr>
            <a:r>
              <a:rPr lang="en-US" sz="280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Trebuchet MS" panose="020B0603020202020204"/>
                <a:cs typeface="Arial" panose="020B0604020202020204" pitchFamily="34" charset="0"/>
                <a:sym typeface="Trebuchet MS" panose="020B0603020202020204"/>
              </a:rPr>
              <a:t>2 object yang masing-masing ditambahkan method </a:t>
            </a:r>
            <a:r>
              <a:rPr lang="en-US" sz="2800" b="1" u="none" strike="noStrike" cap="none" dirty="0">
                <a:solidFill>
                  <a:schemeClr val="accent6"/>
                </a:solidFill>
                <a:latin typeface="Arial Bold" panose="020B0604020202020204" charset="0"/>
                <a:ea typeface="Trebuchet MS" panose="020B0603020202020204"/>
                <a:cs typeface="Arial Bold" panose="020B0604020202020204" charset="0"/>
                <a:sym typeface="Trebuchet MS" panose="020B0603020202020204"/>
              </a:rPr>
              <a:t>sayHi</a:t>
            </a:r>
            <a:endParaRPr lang="en-US" sz="2800" b="1" u="none" strike="noStrike" cap="none" dirty="0">
              <a:solidFill>
                <a:schemeClr val="accent6"/>
              </a:solidFill>
              <a:latin typeface="Arial Bold" panose="020B0604020202020204" charset="0"/>
              <a:ea typeface="Trebuchet MS" panose="020B0603020202020204"/>
              <a:cs typeface="Arial Bold" panose="020B0604020202020204" charset="0"/>
              <a:sym typeface="Trebuchet MS" panose="020B0603020202020204"/>
            </a:endParaRPr>
          </a:p>
        </p:txBody>
      </p:sp>
      <p:pic>
        <p:nvPicPr>
          <p:cNvPr id="5" name="Picture 4" descr="Screenshot 2023-08-20 at 10.52.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265" y="2202180"/>
            <a:ext cx="7273925" cy="720979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6585e5a41e_0_267"/>
          <p:cNvSpPr txBox="1"/>
          <p:nvPr/>
        </p:nvSpPr>
        <p:spPr>
          <a:xfrm>
            <a:off x="850265" y="174625"/>
            <a:ext cx="14220825" cy="1474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4" tIns="182854" rIns="182854" bIns="18285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b="1">
                <a:solidFill>
                  <a:srgbClr val="48A8C4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Object </a:t>
            </a:r>
            <a:r>
              <a:rPr lang="en-US" sz="4000" b="1">
                <a:solidFill>
                  <a:srgbClr val="48A8C4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- </a:t>
            </a:r>
            <a:r>
              <a:rPr lang="en-US" sz="4000" b="1">
                <a:solidFill>
                  <a:srgbClr val="F08B33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rPr>
              <a:t>Class Object</a:t>
            </a:r>
            <a:endParaRPr lang="en-US" sz="4000" b="1">
              <a:solidFill>
                <a:srgbClr val="F08B33"/>
              </a:solidFill>
              <a:latin typeface="Plus Jakarta Sans Medium"/>
              <a:ea typeface="Plus Jakarta Sans Medium"/>
              <a:cs typeface="Plus Jakarta Sans Medium"/>
              <a:sym typeface="Plus Jakarta Sans Medium"/>
            </a:endParaRPr>
          </a:p>
        </p:txBody>
      </p:sp>
      <p:pic>
        <p:nvPicPr>
          <p:cNvPr id="195" name="Google Shape;195;g26585e5a41e_0_267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5258746" y="551962"/>
            <a:ext cx="2368623" cy="719946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3"/>
          <p:cNvSpPr txBox="1"/>
          <p:nvPr/>
        </p:nvSpPr>
        <p:spPr>
          <a:xfrm>
            <a:off x="1066800" y="2729230"/>
            <a:ext cx="5302250" cy="5275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p>
            <a:pPr marL="127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None/>
            </a:pPr>
            <a:r>
              <a:rPr lang="en-US" sz="280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Trebuchet MS" panose="020B0603020202020204"/>
                <a:cs typeface="Arial" panose="020B0604020202020204" pitchFamily="34" charset="0"/>
                <a:sym typeface="Trebuchet MS" panose="020B0603020202020204"/>
              </a:rPr>
              <a:t>Case: Bagaimana jika ingin membuat data object dengan properti yang sama?</a:t>
            </a:r>
            <a:endParaRPr lang="en-US" sz="2800" u="none" strike="noStrike" cap="none" dirty="0">
              <a:solidFill>
                <a:schemeClr val="tx1"/>
              </a:solidFill>
              <a:latin typeface="Arial" panose="020B0604020202020204" pitchFamily="34" charset="0"/>
              <a:ea typeface="Trebuchet MS" panose="020B0603020202020204"/>
              <a:cs typeface="Arial" panose="020B0604020202020204" pitchFamily="34" charset="0"/>
              <a:sym typeface="Trebuchet MS" panose="020B0603020202020204"/>
            </a:endParaRPr>
          </a:p>
          <a:p>
            <a:pPr marL="127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None/>
            </a:pPr>
            <a:endParaRPr lang="en-US" sz="2400" u="none" strike="noStrike" cap="none" dirty="0">
              <a:solidFill>
                <a:schemeClr val="tx1"/>
              </a:solidFill>
              <a:latin typeface="Arial" panose="020B0604020202020204" pitchFamily="34" charset="0"/>
              <a:ea typeface="Trebuchet MS" panose="020B0603020202020204"/>
              <a:cs typeface="Arial" panose="020B0604020202020204" pitchFamily="34" charset="0"/>
              <a:sym typeface="Trebuchet MS" panose="020B0603020202020204"/>
            </a:endParaRPr>
          </a:p>
          <a:p>
            <a:pPr marL="127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None/>
            </a:pPr>
            <a:endParaRPr lang="en-US" sz="2400" u="none" strike="noStrike" cap="none" dirty="0">
              <a:solidFill>
                <a:schemeClr val="tx1"/>
              </a:solidFill>
              <a:latin typeface="Arial" panose="020B0604020202020204" pitchFamily="34" charset="0"/>
              <a:ea typeface="Trebuchet MS" panose="020B0603020202020204"/>
              <a:cs typeface="Arial" panose="020B0604020202020204" pitchFamily="34" charset="0"/>
              <a:sym typeface="Trebuchet MS" panose="020B0603020202020204"/>
            </a:endParaRPr>
          </a:p>
          <a:p>
            <a:pPr marL="127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None/>
            </a:pPr>
            <a:r>
              <a:rPr lang="en-US" sz="240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Trebuchet MS" panose="020B0603020202020204"/>
                <a:cs typeface="Arial" panose="020B0604020202020204" pitchFamily="34" charset="0"/>
                <a:sym typeface="Trebuchet MS" panose="020B0603020202020204"/>
              </a:rPr>
              <a:t>note:</a:t>
            </a:r>
            <a:br>
              <a:rPr lang="en-US" sz="240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Trebuchet MS" panose="020B0603020202020204"/>
                <a:cs typeface="Arial" panose="020B0604020202020204" pitchFamily="34" charset="0"/>
                <a:sym typeface="Trebuchet MS" panose="020B0603020202020204"/>
              </a:rPr>
            </a:br>
            <a:r>
              <a:rPr lang="en-US" sz="2400" b="1" u="none" strike="noStrike" cap="none" dirty="0">
                <a:solidFill>
                  <a:schemeClr val="accent6"/>
                </a:solidFill>
                <a:latin typeface="Arial Bold" panose="020B0604020202020204" charset="0"/>
                <a:ea typeface="Trebuchet MS" panose="020B0603020202020204"/>
                <a:cs typeface="Arial Bold" panose="020B0604020202020204" charset="0"/>
                <a:sym typeface="Trebuchet MS" panose="020B0603020202020204"/>
              </a:rPr>
              <a:t>.this</a:t>
            </a:r>
            <a:r>
              <a:rPr lang="en-US" sz="240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Trebuchet MS" panose="020B0603020202020204"/>
                <a:cs typeface="Arial" panose="020B0604020202020204" pitchFamily="34" charset="0"/>
                <a:sym typeface="Trebuchet MS" panose="020B0603020202020204"/>
              </a:rPr>
              <a:t> digunakan untuk mengakses properti dan method dari dalam method (object).</a:t>
            </a:r>
            <a:endParaRPr lang="en-US" sz="2400" u="none" strike="noStrike" cap="none" dirty="0">
              <a:solidFill>
                <a:schemeClr val="tx1"/>
              </a:solidFill>
              <a:latin typeface="Arial" panose="020B0604020202020204" pitchFamily="34" charset="0"/>
              <a:ea typeface="Trebuchet MS" panose="020B0603020202020204"/>
              <a:cs typeface="Arial" panose="020B0604020202020204" pitchFamily="34" charset="0"/>
              <a:sym typeface="Trebuchet MS" panose="020B0603020202020204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5935" y="2729230"/>
            <a:ext cx="9785350" cy="579183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5461</Words>
  <Application>WPS Writer</Application>
  <PresentationFormat>Custom</PresentationFormat>
  <Paragraphs>175</Paragraphs>
  <Slides>31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21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53" baseType="lpstr">
      <vt:lpstr>Arial</vt:lpstr>
      <vt:lpstr>SimSun</vt:lpstr>
      <vt:lpstr>Wingdings</vt:lpstr>
      <vt:lpstr>Arial</vt:lpstr>
      <vt:lpstr>Trebuchet MS</vt:lpstr>
      <vt:lpstr>Georgia</vt:lpstr>
      <vt:lpstr>Calibri</vt:lpstr>
      <vt:lpstr>Helvetica Neue</vt:lpstr>
      <vt:lpstr>Plus Jakarta Sans</vt:lpstr>
      <vt:lpstr>Thonburi</vt:lpstr>
      <vt:lpstr>Plus Jakarta Sans Medium</vt:lpstr>
      <vt:lpstr>Arial Bold</vt:lpstr>
      <vt:lpstr>Arial Regular</vt:lpstr>
      <vt:lpstr>Arial Bold Italic</vt:lpstr>
      <vt:lpstr>.AppleSystemUIFont Book</vt:lpstr>
      <vt:lpstr>Microsoft YaHei</vt:lpstr>
      <vt:lpstr>汉仪旗黑</vt:lpstr>
      <vt:lpstr>Arial Unicode MS</vt:lpstr>
      <vt:lpstr>苹方-简</vt:lpstr>
      <vt:lpstr>宋体-简</vt:lpstr>
      <vt:lpstr>Arial Italic</vt:lpstr>
      <vt:lpstr>Office Theme</vt:lpstr>
      <vt:lpstr>Algoritma &amp;  Pemprograman Dasar Javascript 5</vt:lpstr>
      <vt:lpstr>Materi :</vt:lpstr>
      <vt:lpstr>Object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Percabangan Pengkondisian</vt:lpstr>
      <vt:lpstr>PowerPoint 演示文稿</vt:lpstr>
      <vt:lpstr>PowerPoint 演示文稿</vt:lpstr>
      <vt:lpstr>Function - Menjalankan Function</vt:lpstr>
      <vt:lpstr>Function - Parameter &amp; Argumen</vt:lpstr>
      <vt:lpstr>Function - Parameter</vt:lpstr>
      <vt:lpstr>Function - Parameter</vt:lpstr>
      <vt:lpstr>Function - Immediately Invoked Function Expression (IIFE)</vt:lpstr>
      <vt:lpstr>Function - Mengembalikan Nilai</vt:lpstr>
      <vt:lpstr>Function - Scope</vt:lpstr>
      <vt:lpstr>Function</vt:lpstr>
      <vt:lpstr>Lodash</vt:lpstr>
      <vt:lpstr>Lodash - Instalation</vt:lpstr>
      <vt:lpstr>Lodash</vt:lpstr>
      <vt:lpstr>Selesai</vt:lpstr>
      <vt:lpstr>PowerPoint 演示文稿</vt:lpstr>
      <vt:lpstr>PowerPoint 演示文稿</vt:lpstr>
      <vt:lpstr>PowerPoint 演示文稿</vt:lpstr>
      <vt:lpstr>PowerPoint 演示文稿</vt:lpstr>
      <vt:lpstr>Kasih.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dibimbing.id</dc:creator>
  <cp:lastModifiedBy>andi</cp:lastModifiedBy>
  <cp:revision>30</cp:revision>
  <dcterms:created xsi:type="dcterms:W3CDTF">2024-02-15T04:48:50Z</dcterms:created>
  <dcterms:modified xsi:type="dcterms:W3CDTF">2024-02-15T04:48:50Z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2021-04-26T12:00:00Z</vt:filetime>
  </property>
  <property fmtid="{D5CDD505-2E9C-101B-9397-08002B2CF9AE}" pid="3" name="Creator">
    <vt:lpwstr>Canva</vt:lpwstr>
  </property>
  <property fmtid="{D5CDD505-2E9C-101B-9397-08002B2CF9AE}" pid="4" name="LastSaved">
    <vt:filetime>2021-04-26T12:00:00Z</vt:filetime>
  </property>
  <property fmtid="{D5CDD505-2E9C-101B-9397-08002B2CF9AE}" pid="5" name="KSOProductBuildVer">
    <vt:lpwstr>1033-5.4.2.7998</vt:lpwstr>
  </property>
  <property fmtid="{D5CDD505-2E9C-101B-9397-08002B2CF9AE}" pid="6" name="ICV">
    <vt:lpwstr>E5C9459CF2A84453AC4A0E09DE04B770</vt:lpwstr>
  </property>
</Properties>
</file>