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388" r:id="rId3"/>
    <p:sldId id="390" r:id="rId5"/>
    <p:sldId id="408" r:id="rId6"/>
    <p:sldId id="391" r:id="rId7"/>
    <p:sldId id="437" r:id="rId8"/>
    <p:sldId id="409" r:id="rId9"/>
    <p:sldId id="439" r:id="rId10"/>
    <p:sldId id="440" r:id="rId11"/>
    <p:sldId id="441" r:id="rId12"/>
    <p:sldId id="458" r:id="rId13"/>
    <p:sldId id="442" r:id="rId14"/>
    <p:sldId id="459" r:id="rId15"/>
    <p:sldId id="460" r:id="rId16"/>
    <p:sldId id="461" r:id="rId17"/>
    <p:sldId id="462" r:id="rId18"/>
    <p:sldId id="471" r:id="rId19"/>
    <p:sldId id="468" r:id="rId20"/>
    <p:sldId id="469" r:id="rId21"/>
    <p:sldId id="470" r:id="rId22"/>
    <p:sldId id="413" r:id="rId23"/>
    <p:sldId id="412" r:id="rId24"/>
    <p:sldId id="411" r:id="rId25"/>
    <p:sldId id="410" r:id="rId26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i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B33"/>
    <a:srgbClr val="48A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378" y="39"/>
      </p:cViewPr>
      <p:guideLst>
        <p:guide orient="horz" pos="2859"/>
        <p:guide pos="22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585e5a41e_0_0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585e5a41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585e5a41e_0_253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585e5a41e_0_2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585e5a41e_0_253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585e5a41e_0_2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585e5a41e_0_27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585e5a41e_0_2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585e5a41e_0_253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585e5a41e_0_2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585e5a41e_0_321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585e5a41e_0_3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585e5a41e_0_428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585e5a41e_0_4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585e5a41e_0_253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585e5a41e_0_2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585e5a41e_0_253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585e5a41e_0_2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wo Content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ctrTitle"/>
          </p:nvPr>
        </p:nvSpPr>
        <p:spPr>
          <a:xfrm>
            <a:off x="1371649" y="3195837"/>
            <a:ext cx="15545341" cy="220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type="subTitle" idx="1"/>
          </p:nvPr>
        </p:nvSpPr>
        <p:spPr>
          <a:xfrm>
            <a:off x="2743297" y="5829661"/>
            <a:ext cx="12802044" cy="2629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257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ct val="225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ct val="193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type="dt" idx="10"/>
          </p:nvPr>
        </p:nvSpPr>
        <p:spPr>
          <a:xfrm>
            <a:off x="914435" y="9535116"/>
            <a:ext cx="4267347" cy="54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type="ftr" idx="11"/>
          </p:nvPr>
        </p:nvSpPr>
        <p:spPr>
          <a:xfrm>
            <a:off x="6248618" y="9535116"/>
            <a:ext cx="5791402" cy="54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type="sldNum" idx="12"/>
          </p:nvPr>
        </p:nvSpPr>
        <p:spPr>
          <a:xfrm>
            <a:off x="13106858" y="9535116"/>
            <a:ext cx="4267347" cy="54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600" b="1" i="0" u="none" strike="noStrike" cap="none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3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2084070"/>
            <a:ext cx="13035915" cy="8202930"/>
          </a:xfrm>
          <a:prstGeom prst="rect">
            <a:avLst/>
          </a:prstGeom>
        </p:spPr>
      </p:pic>
      <p:sp>
        <p:nvSpPr>
          <p:cNvPr id="138" name="Google Shape;138;g26585e5a41e_0_0"/>
          <p:cNvSpPr txBox="1"/>
          <p:nvPr>
            <p:ph type="ctrTitle"/>
          </p:nvPr>
        </p:nvSpPr>
        <p:spPr>
          <a:xfrm>
            <a:off x="914288" y="3386242"/>
            <a:ext cx="11207633" cy="2935675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Algoritma &amp; </a:t>
            </a:r>
            <a:br>
              <a:rPr lang="en-US" sz="66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66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Pemprograman Dasar</a:t>
            </a:r>
            <a:br>
              <a:rPr lang="en-US" sz="66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66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Javascript 6</a:t>
            </a:r>
            <a:endParaRPr lang="en-US" sz="66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39" name="Google Shape;139;g26585e5a41e_0_0"/>
          <p:cNvSpPr txBox="1"/>
          <p:nvPr>
            <p:ph type="subTitle" idx="1"/>
          </p:nvPr>
        </p:nvSpPr>
        <p:spPr>
          <a:xfrm>
            <a:off x="914400" y="7325360"/>
            <a:ext cx="9576435" cy="908685"/>
          </a:xfrm>
          <a:prstGeom prst="rect">
            <a:avLst/>
          </a:prstGeom>
        </p:spPr>
        <p:txBody>
          <a:bodyPr spcFirstLastPara="1" wrap="square" lIns="182804" tIns="91377" rIns="182804" bIns="91377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Batch 17</a:t>
            </a:r>
            <a:r>
              <a:rPr lang="en-US" sz="3200">
                <a:solidFill>
                  <a:schemeClr val="lt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| Bootcamp Frontend Developer</a:t>
            </a:r>
            <a:endParaRPr lang="en-US" sz="3200">
              <a:solidFill>
                <a:schemeClr val="lt1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40" name="Google Shape;140;g26585e5a41e_0_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26585e5a41e_0_0"/>
          <p:cNvCxnSpPr/>
          <p:nvPr/>
        </p:nvCxnSpPr>
        <p:spPr>
          <a:xfrm>
            <a:off x="1087186" y="8865126"/>
            <a:ext cx="786585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g26585e5a41e_0_0"/>
          <p:cNvSpPr/>
          <p:nvPr/>
        </p:nvSpPr>
        <p:spPr>
          <a:xfrm>
            <a:off x="2288923" y="8742791"/>
            <a:ext cx="1223098" cy="245939"/>
          </a:xfrm>
          <a:prstGeom prst="roundRect">
            <a:avLst>
              <a:gd name="adj" fmla="val 50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6585e5a41e_0_0"/>
          <p:cNvSpPr/>
          <p:nvPr/>
        </p:nvSpPr>
        <p:spPr>
          <a:xfrm rot="-1974178">
            <a:off x="11125067" y="4655712"/>
            <a:ext cx="2240537" cy="2240537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Picture2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085" y="5860415"/>
            <a:ext cx="5891530" cy="4426585"/>
          </a:xfrm>
          <a:prstGeom prst="rect">
            <a:avLst/>
          </a:prstGeom>
        </p:spPr>
      </p:pic>
      <p:sp>
        <p:nvSpPr>
          <p:cNvPr id="3" name="Google Shape;139;g26585e5a41e_0_0"/>
          <p:cNvSpPr txBox="1"/>
          <p:nvPr/>
        </p:nvSpPr>
        <p:spPr>
          <a:xfrm>
            <a:off x="914400" y="9237345"/>
            <a:ext cx="4081780" cy="720090"/>
          </a:xfrm>
          <a:prstGeom prst="rect">
            <a:avLst/>
          </a:prstGeom>
          <a:noFill/>
          <a:ln>
            <a:noFill/>
          </a:ln>
        </p:spPr>
        <p:txBody>
          <a:bodyPr wrap="square" lIns="182804" tIns="91377" rIns="182804" bIns="91377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ct val="2570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 panose="020B0604020202020204"/>
              <a:buNone/>
              <a:defRPr sz="9600" b="1" i="0" u="none" strike="noStrike" cap="none">
                <a:solidFill>
                  <a:srgbClr val="888888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ct val="225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ct val="193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by: tapri andi</a:t>
            </a:r>
            <a:endParaRPr lang="en-US" sz="20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585e5a41e_0_253"/>
          <p:cNvSpPr txBox="1"/>
          <p:nvPr>
            <p:ph type="ctrTitle"/>
          </p:nvPr>
        </p:nvSpPr>
        <p:spPr>
          <a:xfrm>
            <a:off x="1024700" y="3786134"/>
            <a:ext cx="11207633" cy="2714930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Rekursi Function</a:t>
            </a:r>
            <a:endParaRPr lang="en-US" sz="9600" b="1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97" name="Google Shape;297;g26585e5a41e_0_253"/>
          <p:cNvSpPr/>
          <p:nvPr/>
        </p:nvSpPr>
        <p:spPr>
          <a:xfrm rot="-1974178">
            <a:off x="11752812" y="1586920"/>
            <a:ext cx="2240537" cy="2240537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6585e5a41e_0_253"/>
          <p:cNvSpPr/>
          <p:nvPr/>
        </p:nvSpPr>
        <p:spPr>
          <a:xfrm rot="-4242470">
            <a:off x="13233022" y="2084097"/>
            <a:ext cx="4602580" cy="4602580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6585e5a41e_0_253"/>
          <p:cNvSpPr/>
          <p:nvPr/>
        </p:nvSpPr>
        <p:spPr>
          <a:xfrm rot="-3576382">
            <a:off x="10277834" y="4438284"/>
            <a:ext cx="7826302" cy="782630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26585e5a41e_0_2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Rekursi Function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1;p3"/>
          <p:cNvSpPr txBox="1"/>
          <p:nvPr/>
        </p:nvSpPr>
        <p:spPr>
          <a:xfrm>
            <a:off x="850265" y="2829560"/>
            <a:ext cx="10649585" cy="518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Konsep di mana suatu fungsi dapat memanggil dirinya sendiri untuk menyelesaikan tugas tertentu. </a:t>
            </a:r>
            <a:endParaRPr lang="en-US" sz="2800" u="none" strike="noStrike" cap="none" dirty="0"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Dalam JavaScript, rekursi dapat digunakan untuk menyelesaikan masalah yang dapat dipecahkan dalam bentuk yang lebih kecil atau serupa. </a:t>
            </a:r>
            <a:endParaRPr lang="en-US" sz="2800" u="none" strike="noStrike" cap="none" dirty="0"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Namun, penggunaan rekursi harus dilakukan dengan hati-hati agar tidak mengakibatkan stack overflow atau performa yang buruk.</a:t>
            </a:r>
            <a:endParaRPr lang="en-US" sz="2800" u="none" strike="noStrike" cap="none" dirty="0"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Rekursi Function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3"/>
          <p:cNvSpPr txBox="1"/>
          <p:nvPr/>
        </p:nvSpPr>
        <p:spPr>
          <a:xfrm>
            <a:off x="1685925" y="3368040"/>
            <a:ext cx="10379075" cy="389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400" u="none" strike="noStrike" cap="none" dirty="0">
                <a:ea typeface="Trebuchet MS" panose="020B0603020202020204"/>
                <a:sym typeface="Trebuchet MS" panose="020B0603020202020204"/>
              </a:rPr>
              <a:t>// [</a:t>
            </a:r>
            <a:r>
              <a:rPr lang="en-US" sz="2400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INSTRUCTION</a:t>
            </a:r>
            <a:r>
              <a:rPr lang="en-US" sz="2400" u="none" strike="noStrike" cap="none" dirty="0">
                <a:ea typeface="Trebuchet MS" panose="020B0603020202020204"/>
                <a:sym typeface="Trebuchet MS" panose="020B0603020202020204"/>
              </a:rPr>
              <a:t>] </a:t>
            </a:r>
            <a:endParaRPr lang="en-US" sz="24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400" u="none" strike="noStrike" cap="none" dirty="0">
                <a:ea typeface="Trebuchet MS" panose="020B0603020202020204"/>
                <a:sym typeface="Trebuchet MS" panose="020B0603020202020204"/>
              </a:rPr>
              <a:t>Membuat sebuah function dengan 2 parameter dengan tipe data number.</a:t>
            </a:r>
            <a:endParaRPr lang="en-US" sz="24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400" u="none" strike="noStrike" cap="none" dirty="0">
                <a:ea typeface="Trebuchet MS" panose="020B0603020202020204"/>
                <a:sym typeface="Trebuchet MS" panose="020B0603020202020204"/>
              </a:rPr>
              <a:t>Parameter pertama akan dikalikan sebanyak parameter kedua</a:t>
            </a:r>
            <a:endParaRPr lang="en-US" sz="24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en-US" sz="24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u="none" strike="noStrike" cap="none" dirty="0">
                <a:ea typeface="Trebuchet MS" panose="020B0603020202020204"/>
                <a:sym typeface="Trebuchet MS" panose="020B0603020202020204"/>
              </a:rPr>
              <a:t>hitung(2, 2); // 4</a:t>
            </a:r>
            <a:endParaRPr lang="en-US" sz="24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u="none" strike="noStrike" cap="none" dirty="0">
                <a:ea typeface="Trebuchet MS" panose="020B0603020202020204"/>
                <a:sym typeface="Trebuchet MS" panose="020B0603020202020204"/>
              </a:rPr>
              <a:t>hitung(2, 3); // 8</a:t>
            </a:r>
            <a:endParaRPr lang="en-US" sz="24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u="none" strike="noStrike" cap="none" dirty="0">
                <a:ea typeface="Trebuchet MS" panose="020B0603020202020204"/>
                <a:sym typeface="Trebuchet MS" panose="020B0603020202020204"/>
              </a:rPr>
              <a:t>hitung(2, 4); // 16</a:t>
            </a:r>
            <a:endParaRPr lang="en-US" sz="24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Rekursi Function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1090295" y="2475865"/>
            <a:ext cx="3381375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Fungsi Perulangan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3" name="Picture 2" descr="Screenshot 2023-08-24 at 14.44.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5" y="3286760"/>
            <a:ext cx="7780020" cy="5525770"/>
          </a:xfrm>
          <a:prstGeom prst="rect">
            <a:avLst/>
          </a:prstGeom>
        </p:spPr>
      </p:pic>
      <p:pic>
        <p:nvPicPr>
          <p:cNvPr id="4" name="Picture 3" descr="Screenshot 2023-08-24 at 14.45.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700" y="3286125"/>
            <a:ext cx="7925435" cy="5526405"/>
          </a:xfrm>
          <a:prstGeom prst="rect">
            <a:avLst/>
          </a:prstGeom>
        </p:spPr>
      </p:pic>
      <p:sp>
        <p:nvSpPr>
          <p:cNvPr id="2" name="Google Shape;71;p3"/>
          <p:cNvSpPr txBox="1"/>
          <p:nvPr/>
        </p:nvSpPr>
        <p:spPr>
          <a:xfrm>
            <a:off x="9156700" y="2475865"/>
            <a:ext cx="2982595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Fungsi Rekursi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Rekursi Function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3"/>
          <p:cNvSpPr txBox="1"/>
          <p:nvPr/>
        </p:nvSpPr>
        <p:spPr>
          <a:xfrm>
            <a:off x="5237480" y="6758940"/>
            <a:ext cx="5126355" cy="287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Flow: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4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&gt;1&gt;</a:t>
            </a:r>
            <a:r>
              <a:rPr lang="en-US" sz="2400" u="none" strike="noStrike" cap="none" dirty="0">
                <a:ea typeface="Trebuchet MS" panose="020B0603020202020204"/>
                <a:sym typeface="Trebuchet MS" panose="020B0603020202020204"/>
              </a:rPr>
              <a:t> hitung(2, 4) = 2 * </a:t>
            </a:r>
            <a:r>
              <a:rPr lang="en-US" sz="2400" dirty="0">
                <a:ea typeface="Trebuchet MS" panose="020B0603020202020204"/>
                <a:sym typeface="Trebuchet MS" panose="020B0603020202020204"/>
              </a:rPr>
              <a:t>hitung</a:t>
            </a:r>
            <a:r>
              <a:rPr lang="en-US" sz="2400" u="none" strike="noStrike" cap="none" dirty="0">
                <a:ea typeface="Trebuchet MS" panose="020B0603020202020204"/>
                <a:sym typeface="Trebuchet MS" panose="020B0603020202020204"/>
              </a:rPr>
              <a:t>(2, 3)</a:t>
            </a:r>
            <a:endParaRPr lang="en-US" sz="24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4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&gt;2&gt;</a:t>
            </a:r>
            <a:r>
              <a:rPr lang="en-US" sz="2400" u="none" strike="noStrike" cap="none" dirty="0">
                <a:ea typeface="Trebuchet MS" panose="020B0603020202020204"/>
                <a:sym typeface="Trebuchet MS" panose="020B0603020202020204"/>
              </a:rPr>
              <a:t> hitung(2, 3) = 2 * </a:t>
            </a:r>
            <a:r>
              <a:rPr lang="en-US" sz="2400" dirty="0">
                <a:ea typeface="Trebuchet MS" panose="020B0603020202020204"/>
                <a:sym typeface="Trebuchet MS" panose="020B0603020202020204"/>
              </a:rPr>
              <a:t>hitung</a:t>
            </a:r>
            <a:r>
              <a:rPr lang="en-US" sz="2400" u="none" strike="noStrike" cap="none" dirty="0">
                <a:ea typeface="Trebuchet MS" panose="020B0603020202020204"/>
                <a:sym typeface="Trebuchet MS" panose="020B0603020202020204"/>
              </a:rPr>
              <a:t>(2, 2)</a:t>
            </a:r>
            <a:endParaRPr lang="en-US" sz="24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4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&gt;3&gt;</a:t>
            </a:r>
            <a:r>
              <a:rPr lang="en-US" sz="2400" u="none" strike="noStrike" cap="none" dirty="0">
                <a:ea typeface="Trebuchet MS" panose="020B0603020202020204"/>
                <a:sym typeface="Trebuchet MS" panose="020B0603020202020204"/>
              </a:rPr>
              <a:t> hitung(2, 2) = 2 * </a:t>
            </a:r>
            <a:r>
              <a:rPr lang="en-US" sz="2400" dirty="0">
                <a:ea typeface="Trebuchet MS" panose="020B0603020202020204"/>
                <a:sym typeface="Trebuchet MS" panose="020B0603020202020204"/>
              </a:rPr>
              <a:t>hitung</a:t>
            </a:r>
            <a:r>
              <a:rPr lang="en-US" sz="2400" u="none" strike="noStrike" cap="none" dirty="0">
                <a:ea typeface="Trebuchet MS" panose="020B0603020202020204"/>
                <a:sym typeface="Trebuchet MS" panose="020B0603020202020204"/>
              </a:rPr>
              <a:t>(2, 1)</a:t>
            </a:r>
            <a:endParaRPr lang="en-US" sz="24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4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&gt;4&gt;</a:t>
            </a:r>
            <a:r>
              <a:rPr lang="en-US" sz="2400" u="none" strike="noStrike" cap="none" dirty="0">
                <a:ea typeface="Trebuchet MS" panose="020B0603020202020204"/>
                <a:sym typeface="Trebuchet MS" panose="020B0603020202020204"/>
              </a:rPr>
              <a:t> hitung(2, 1) = 2</a:t>
            </a:r>
            <a:endParaRPr lang="en-US" sz="24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49680" y="2235835"/>
            <a:ext cx="10617835" cy="4407535"/>
            <a:chOff x="1780" y="5230"/>
            <a:chExt cx="9972" cy="3955"/>
          </a:xfrm>
        </p:grpSpPr>
        <p:sp>
          <p:nvSpPr>
            <p:cNvPr id="3" name="Flowchart: Decision 2"/>
            <p:cNvSpPr/>
            <p:nvPr/>
          </p:nvSpPr>
          <p:spPr>
            <a:xfrm>
              <a:off x="4358" y="6916"/>
              <a:ext cx="3416" cy="133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2800"/>
                <a:t>n == 1 ?</a:t>
              </a:r>
              <a:endParaRPr lang="en-US" sz="2800"/>
            </a:p>
          </p:txBody>
        </p:sp>
        <p:sp>
          <p:nvSpPr>
            <p:cNvPr id="6" name="Flowchart: Terminator 5"/>
            <p:cNvSpPr/>
            <p:nvPr/>
          </p:nvSpPr>
          <p:spPr>
            <a:xfrm>
              <a:off x="4771" y="5439"/>
              <a:ext cx="2590" cy="75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2800"/>
                <a:t>hitung(x, n)</a:t>
              </a:r>
              <a:endParaRPr lang="en-US" sz="2800"/>
            </a:p>
          </p:txBody>
        </p:sp>
        <p:sp>
          <p:nvSpPr>
            <p:cNvPr id="7" name="Flowchart: Terminator 6"/>
            <p:cNvSpPr/>
            <p:nvPr/>
          </p:nvSpPr>
          <p:spPr>
            <a:xfrm>
              <a:off x="8564" y="7207"/>
              <a:ext cx="3188" cy="75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2800"/>
                <a:t>x * hitung(x, n)</a:t>
              </a:r>
              <a:endParaRPr lang="en-US" sz="2800"/>
            </a:p>
          </p:txBody>
        </p:sp>
        <p:sp>
          <p:nvSpPr>
            <p:cNvPr id="8" name="Flowchart: Terminator 7"/>
            <p:cNvSpPr/>
            <p:nvPr/>
          </p:nvSpPr>
          <p:spPr>
            <a:xfrm>
              <a:off x="1780" y="8430"/>
              <a:ext cx="2290" cy="75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2800"/>
                <a:t>result</a:t>
              </a:r>
              <a:endParaRPr lang="en-US" sz="2800"/>
            </a:p>
          </p:txBody>
        </p:sp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>
              <a:off x="6066" y="6194"/>
              <a:ext cx="0" cy="72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7" idx="0"/>
              <a:endCxn id="6" idx="3"/>
            </p:cNvCxnSpPr>
            <p:nvPr/>
          </p:nvCxnSpPr>
          <p:spPr>
            <a:xfrm rot="16200000" flipV="1">
              <a:off x="8064" y="5114"/>
              <a:ext cx="1390" cy="2797"/>
            </a:xfrm>
            <a:prstGeom prst="bentConnector2">
              <a:avLst/>
            </a:prstGeom>
            <a:ln>
              <a:prstDash val="dash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" idx="3"/>
              <a:endCxn id="7" idx="1"/>
            </p:cNvCxnSpPr>
            <p:nvPr/>
          </p:nvCxnSpPr>
          <p:spPr>
            <a:xfrm>
              <a:off x="7774" y="7585"/>
              <a:ext cx="79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rot="10800000" flipV="1">
              <a:off x="2925" y="7585"/>
              <a:ext cx="1433" cy="845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12"/>
            <p:cNvSpPr txBox="1"/>
            <p:nvPr/>
          </p:nvSpPr>
          <p:spPr>
            <a:xfrm>
              <a:off x="7787" y="7151"/>
              <a:ext cx="648" cy="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b="1">
                  <a:solidFill>
                    <a:schemeClr val="accent6"/>
                  </a:solidFill>
                  <a:latin typeface="Arial Bold" panose="020B0604020202020204" charset="0"/>
                  <a:cs typeface="Arial Bold" panose="020B0604020202020204" charset="0"/>
                </a:rPr>
                <a:t>NO</a:t>
              </a:r>
              <a:endParaRPr lang="en-US" sz="1600" b="1">
                <a:solidFill>
                  <a:schemeClr val="accent6"/>
                </a:solidFill>
                <a:latin typeface="Arial Bold" panose="020B0604020202020204" charset="0"/>
                <a:cs typeface="Arial Bold" panose="020B0604020202020204" charset="0"/>
              </a:endParaRPr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3257" y="7151"/>
              <a:ext cx="768" cy="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b="1">
                  <a:solidFill>
                    <a:schemeClr val="accent6"/>
                  </a:solidFill>
                  <a:latin typeface="Arial Bold" panose="020B0604020202020204" charset="0"/>
                  <a:cs typeface="Arial Bold" panose="020B0604020202020204" charset="0"/>
                </a:rPr>
                <a:t>YES</a:t>
              </a:r>
              <a:endParaRPr lang="en-US" sz="1600" b="1">
                <a:solidFill>
                  <a:schemeClr val="accent6"/>
                </a:solidFill>
                <a:latin typeface="Arial Bold" panose="020B0604020202020204" charset="0"/>
                <a:cs typeface="Arial Bold" panose="020B0604020202020204" charset="0"/>
              </a:endParaRPr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10163" y="6194"/>
              <a:ext cx="1581" cy="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accent6"/>
                  </a:solidFill>
                  <a:latin typeface="Arial Bold" panose="020B0604020202020204" charset="0"/>
                  <a:cs typeface="Arial Bold" panose="020B0604020202020204" charset="0"/>
                </a:rPr>
                <a:t>case: n -1</a:t>
              </a:r>
              <a:endParaRPr lang="en-US" sz="2000" b="1">
                <a:solidFill>
                  <a:schemeClr val="accent6"/>
                </a:solidFill>
                <a:latin typeface="Arial Bold" panose="020B0604020202020204" charset="0"/>
                <a:cs typeface="Arial Bold" panose="020B0604020202020204" charset="0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7430" y="5230"/>
              <a:ext cx="3140" cy="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accent6"/>
                  </a:solidFill>
                  <a:latin typeface="Arial Bold" panose="020B0604020202020204" charset="0"/>
                  <a:cs typeface="Arial Bold" panose="020B0604020202020204" charset="0"/>
                </a:rPr>
                <a:t>Rekusi sampai n == 1</a:t>
              </a:r>
              <a:endParaRPr lang="en-US" sz="2000" b="1">
                <a:solidFill>
                  <a:schemeClr val="accent6"/>
                </a:solidFill>
                <a:latin typeface="Arial Bold" panose="020B0604020202020204" charset="0"/>
                <a:cs typeface="Arial Bold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Rekursi Function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3"/>
          <p:cNvSpPr txBox="1"/>
          <p:nvPr/>
        </p:nvSpPr>
        <p:spPr>
          <a:xfrm>
            <a:off x="1064895" y="1998345"/>
            <a:ext cx="10906125" cy="767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400" b="1" u="none" strike="noStrike" cap="none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Kelebihan Rekursi:</a:t>
            </a:r>
            <a:endParaRPr lang="en-US" sz="2400" b="1" u="none" strike="noStrike" cap="none" dirty="0"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000" b="1" u="none" strike="noStrike" cap="none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Solusi Elegan</a:t>
            </a: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: Beberapa masalah lebih mudah dipahami dan dipecahkan menggunakan pendekatan rekursif.</a:t>
            </a:r>
            <a:endParaRPr lang="en-US" sz="20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000" b="1" u="none" strike="noStrike" cap="none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Mengatasi Perulangan Bersarang</a:t>
            </a: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: Rekursi dapat menggantikan perulangan bersarang yang sulit dielakkan.</a:t>
            </a:r>
            <a:endParaRPr lang="en-US" sz="20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000" b="1" u="none" strike="noStrike" cap="none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Mengatasi Masalah yang Terpecahkan secara Alami</a:t>
            </a: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: Beberapa masalah alami lebih baik dipecahkan dengan rekursi, seperti struktur data seperti pohon dan graf.</a:t>
            </a:r>
            <a:endParaRPr lang="en-US" sz="20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en-US" sz="24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400" b="1" u="none" strike="noStrike" cap="none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Kekurangan Rekursi:</a:t>
            </a:r>
            <a:endParaRPr lang="en-US" sz="2400" b="1" u="none" strike="noStrike" cap="none" dirty="0"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000" b="1" u="none" strike="noStrike" cap="none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Kinerja</a:t>
            </a: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: Rekursi bisa memakan banyak memori dan waktu jika tidak dikelola dengan baik. Setiap panggilan rekursif menambahkan frame baru ke dalam stack pemanggilan, dan terlalu banyak frame bisa menyebabkan stack overflow.</a:t>
            </a:r>
            <a:endParaRPr lang="en-US" sz="20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000" b="1" u="none" strike="noStrike" cap="none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Kesulitan Debugging</a:t>
            </a: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: Jika tidak diimplementasikan dengan benar, rekursi bisa sulit untuk dianalisis dan didebug.</a:t>
            </a:r>
            <a:endParaRPr lang="en-US" sz="20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000" b="1" u="none" strike="noStrike" cap="none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Kompleksitas Kode</a:t>
            </a: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: Terkadang, solusi rekursif bisa lebih kompleks dibandingkan solusi iteratif.</a:t>
            </a:r>
            <a:endParaRPr lang="en-US" sz="20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585e5a41e_0_253"/>
          <p:cNvSpPr txBox="1"/>
          <p:nvPr>
            <p:ph type="ctrTitle"/>
          </p:nvPr>
        </p:nvSpPr>
        <p:spPr>
          <a:xfrm>
            <a:off x="1024700" y="3786134"/>
            <a:ext cx="11207633" cy="2714930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DOM</a:t>
            </a:r>
            <a:endParaRPr lang="en-US" sz="9600" b="1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97" name="Google Shape;297;g26585e5a41e_0_253"/>
          <p:cNvSpPr/>
          <p:nvPr/>
        </p:nvSpPr>
        <p:spPr>
          <a:xfrm rot="-1974178">
            <a:off x="11752812" y="1586920"/>
            <a:ext cx="2240537" cy="2240537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6585e5a41e_0_253"/>
          <p:cNvSpPr/>
          <p:nvPr/>
        </p:nvSpPr>
        <p:spPr>
          <a:xfrm rot="-4242470">
            <a:off x="13233022" y="2084097"/>
            <a:ext cx="4602580" cy="4602580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6585e5a41e_0_253"/>
          <p:cNvSpPr/>
          <p:nvPr/>
        </p:nvSpPr>
        <p:spPr>
          <a:xfrm rot="-3576382">
            <a:off x="10277834" y="4438284"/>
            <a:ext cx="7826302" cy="782630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26585e5a41e_0_2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2537460"/>
            <a:ext cx="10127615" cy="5543550"/>
          </a:xfrm>
          <a:prstGeom prst="rect">
            <a:avLst/>
          </a:prstGeom>
        </p:spPr>
      </p:pic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DOM </a:t>
            </a:r>
            <a:r>
              <a:rPr lang="en-US" sz="4000" b="1" i="1">
                <a:solidFill>
                  <a:schemeClr val="accent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Document Object Model</a:t>
            </a:r>
            <a:endParaRPr lang="en-US" sz="4000" b="1" i="1">
              <a:solidFill>
                <a:schemeClr val="accent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11-21 at 16.49.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460" y="1946910"/>
            <a:ext cx="10466070" cy="2971800"/>
          </a:xfrm>
          <a:prstGeom prst="rect">
            <a:avLst/>
          </a:prstGeom>
        </p:spPr>
      </p:pic>
      <p:pic>
        <p:nvPicPr>
          <p:cNvPr id="3" name="Picture 2" descr="Screenshot 2023-11-21 at 16.49.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" y="5149215"/>
            <a:ext cx="10460355" cy="3848735"/>
          </a:xfrm>
          <a:prstGeom prst="rect">
            <a:avLst/>
          </a:prstGeom>
        </p:spPr>
      </p:pic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DOM </a:t>
            </a:r>
            <a:r>
              <a:rPr lang="en-US" sz="4000" b="1" i="1">
                <a:solidFill>
                  <a:schemeClr val="accent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Document Object Model</a:t>
            </a:r>
            <a:endParaRPr lang="en-US" sz="4000" b="1" i="1">
              <a:solidFill>
                <a:schemeClr val="accent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23-11-21 at 16.50.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" y="2016125"/>
            <a:ext cx="10843895" cy="3978910"/>
          </a:xfrm>
          <a:prstGeom prst="rect">
            <a:avLst/>
          </a:prstGeom>
        </p:spPr>
      </p:pic>
      <p:pic>
        <p:nvPicPr>
          <p:cNvPr id="6" name="Picture 5" descr="Screenshot 2023-11-21 at 16.50.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10" y="6389370"/>
            <a:ext cx="10859135" cy="2233295"/>
          </a:xfrm>
          <a:prstGeom prst="rect">
            <a:avLst/>
          </a:prstGeom>
        </p:spPr>
      </p:pic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DOM </a:t>
            </a:r>
            <a:r>
              <a:rPr lang="en-US" sz="4000" b="1" i="1">
                <a:solidFill>
                  <a:schemeClr val="accent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Document Object Model</a:t>
            </a:r>
            <a:endParaRPr lang="en-US" sz="4000" b="1" i="1">
              <a:solidFill>
                <a:schemeClr val="accent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8C4"/>
        </a:solidFill>
        <a:effectLst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26585e5a41e_0_27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8899" y="553307"/>
            <a:ext cx="2369437" cy="71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Picture1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37505" cy="9083040"/>
          </a:xfrm>
          <a:prstGeom prst="rect">
            <a:avLst/>
          </a:prstGeom>
        </p:spPr>
      </p:pic>
      <p:sp>
        <p:nvSpPr>
          <p:cNvPr id="138" name="Google Shape;138;g26585e5a41e_0_0"/>
          <p:cNvSpPr txBox="1"/>
          <p:nvPr>
            <p:ph type="ctrTitle"/>
          </p:nvPr>
        </p:nvSpPr>
        <p:spPr>
          <a:xfrm>
            <a:off x="6664960" y="1917065"/>
            <a:ext cx="8958580" cy="1557020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Materi :</a:t>
            </a:r>
            <a:endParaRPr lang="en-US" sz="80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" name="Google Shape;138;g26585e5a41e_0_0"/>
          <p:cNvSpPr txBox="1"/>
          <p:nvPr/>
        </p:nvSpPr>
        <p:spPr>
          <a:xfrm>
            <a:off x="6664960" y="3978910"/>
            <a:ext cx="10337165" cy="4434840"/>
          </a:xfrm>
          <a:prstGeom prst="rect">
            <a:avLst/>
          </a:prstGeom>
          <a:noFill/>
          <a:ln>
            <a:noFill/>
          </a:ln>
        </p:spPr>
        <p:txBody>
          <a:bodyPr wrap="square" lIns="182804" tIns="91377" rIns="182804" bIns="9137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914400" lvl="0" indent="-91440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8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Scope Variable Concept</a:t>
            </a:r>
            <a:endParaRPr lang="en-US" sz="48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914400" lvl="0" indent="-91440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8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Rest &amp; Spread Operator</a:t>
            </a:r>
            <a:endParaRPr lang="en-US" sz="48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914400" lvl="0" indent="-91440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8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Rekursi Function</a:t>
            </a:r>
            <a:endParaRPr lang="en-US" sz="48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914400" lvl="0" indent="-91440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8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DOM</a:t>
            </a:r>
            <a:endParaRPr lang="en-US" sz="48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585e5a41e_0_253"/>
          <p:cNvSpPr txBox="1"/>
          <p:nvPr>
            <p:ph type="ctrTitle"/>
          </p:nvPr>
        </p:nvSpPr>
        <p:spPr>
          <a:xfrm>
            <a:off x="1024700" y="3786134"/>
            <a:ext cx="11207633" cy="2714930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Selesai</a:t>
            </a:r>
            <a:endParaRPr lang="en-US" sz="9600" b="1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97" name="Google Shape;297;g26585e5a41e_0_253"/>
          <p:cNvSpPr/>
          <p:nvPr/>
        </p:nvSpPr>
        <p:spPr>
          <a:xfrm rot="-1974178">
            <a:off x="11752812" y="1586920"/>
            <a:ext cx="2240537" cy="2240537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6585e5a41e_0_253"/>
          <p:cNvSpPr/>
          <p:nvPr/>
        </p:nvSpPr>
        <p:spPr>
          <a:xfrm rot="-4242470">
            <a:off x="13233022" y="2084097"/>
            <a:ext cx="4602580" cy="4602580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6585e5a41e_0_253"/>
          <p:cNvSpPr/>
          <p:nvPr/>
        </p:nvSpPr>
        <p:spPr>
          <a:xfrm rot="-3576382">
            <a:off x="10277834" y="4438284"/>
            <a:ext cx="7826302" cy="782630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26585e5a41e_0_2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4;g26585e5a41e_0_267"/>
          <p:cNvSpPr txBox="1"/>
          <p:nvPr/>
        </p:nvSpPr>
        <p:spPr>
          <a:xfrm>
            <a:off x="638810" y="55181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Latihan:</a:t>
            </a:r>
            <a:endParaRPr lang="en-US" sz="6000" b="1" i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043940" y="1938655"/>
            <a:ext cx="7179945" cy="499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1. [INSTRUCTION]</a:t>
            </a:r>
            <a:endParaRPr lang="en-US" sz="1800" b="1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ea typeface="Trebuchet MS" panose="020B0603020202020204"/>
                <a:sym typeface="Trebuchet MS" panose="020B0603020202020204"/>
              </a:rPr>
              <a:t>Diberikan sebuah function hapusSimbol(str) yang menerima satu parameter berupa string.</a:t>
            </a:r>
            <a:endParaRPr lang="en-US" sz="1800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ea typeface="Trebuchet MS" panose="020B0603020202020204"/>
                <a:sym typeface="Trebuchet MS" panose="020B0603020202020204"/>
              </a:rPr>
              <a:t>Function akan me-return string yang telah bersih dari berbagai simbol, hanya menyisakan a-z dan angka 0-9.</a:t>
            </a:r>
            <a:endParaRPr lang="en-US" sz="1800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endParaRPr lang="en-US" sz="1800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ea typeface="Trebuchet MS" panose="020B0603020202020204"/>
                <a:sym typeface="Trebuchet MS" panose="020B0603020202020204"/>
              </a:rPr>
              <a:t>// TEST CASE</a:t>
            </a:r>
            <a:endParaRPr lang="en-US" sz="1800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ea typeface="Trebuchet MS" panose="020B0603020202020204"/>
                <a:sym typeface="Trebuchet MS" panose="020B0603020202020204"/>
              </a:rPr>
              <a:t>console.log(hapusSimbol('test%$4aa')); // test4aa</a:t>
            </a:r>
            <a:endParaRPr lang="en-US" sz="1800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ea typeface="Trebuchet MS" panose="020B0603020202020204"/>
                <a:sym typeface="Trebuchet MS" panose="020B0603020202020204"/>
              </a:rPr>
              <a:t>console.log(hapusSimbol('devel0p3r s3j@@ati')); // devel0p3rs3jati</a:t>
            </a:r>
            <a:endParaRPr lang="en-US" sz="1800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ea typeface="Trebuchet MS" panose="020B0603020202020204"/>
                <a:sym typeface="Trebuchet MS" panose="020B0603020202020204"/>
              </a:rPr>
              <a:t>console.log(hapusSimbol('ma@#k!an~')); // makan</a:t>
            </a:r>
            <a:endParaRPr lang="en-US" sz="1800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ea typeface="Trebuchet MS" panose="020B0603020202020204"/>
                <a:sym typeface="Trebuchet MS" panose="020B0603020202020204"/>
              </a:rPr>
              <a:t>console.log(hapusSimbol('coding')); // coding</a:t>
            </a:r>
            <a:endParaRPr lang="en-US" sz="1800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ea typeface="Trebuchet MS" panose="020B0603020202020204"/>
                <a:sym typeface="Trebuchet MS" panose="020B0603020202020204"/>
              </a:rPr>
              <a:t>console.log(hapusSimbol('1+3-5*2=100')); // 1352100</a:t>
            </a:r>
            <a:endParaRPr lang="en-US" sz="1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397365" y="1938655"/>
            <a:ext cx="7615555" cy="7570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2. [INSTRUCTION]</a:t>
            </a:r>
            <a:endParaRPr lang="en-US" sz="1800" b="1" u="none" strike="noStrike" cap="none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ea typeface="Trebuchet MS" panose="020B0603020202020204"/>
                <a:sym typeface="Trebuchet MS" panose="020B0603020202020204"/>
              </a:rPr>
              <a:t>Buatlah sebuah function yang menerima sebuah parameter berupa string dan number.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ea typeface="Trebuchet MS" panose="020B0603020202020204"/>
                <a:sym typeface="Trebuchet MS" panose="020B0603020202020204"/>
              </a:rPr>
              <a:t>function akan memberikan dash (-) jumlah karakter yang ada di number.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ea typeface="Trebuchet MS" panose="020B0603020202020204"/>
                <a:sym typeface="Trebuchet MS" panose="020B0603020202020204"/>
              </a:rPr>
              <a:t>functin tidak akan menambahkan dash (-) jika tidak ada karakter yang tersisa.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ea typeface="Trebuchet MS" panose="020B0603020202020204"/>
                <a:sym typeface="Trebuchet MS" panose="020B0603020202020204"/>
              </a:rPr>
              <a:t>[EXAMPLE]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ea typeface="Trebuchet MS" panose="020B0603020202020204"/>
                <a:sym typeface="Trebuchet MS" panose="020B0603020202020204"/>
              </a:rPr>
              <a:t>input: string: 'Semangat'!, number: 3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ea typeface="Trebuchet MS" panose="020B0603020202020204"/>
                <a:sym typeface="Trebuchet MS" panose="020B0603020202020204"/>
              </a:rPr>
              <a:t>proses: setiap 3 karakter, akan ditambahkan dash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ea typeface="Trebuchet MS" panose="020B0603020202020204"/>
                <a:sym typeface="Trebuchet MS" panose="020B0603020202020204"/>
              </a:rPr>
              <a:t>output: Sem-ang-at!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endParaRPr lang="en-US" sz="1800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// TEST CASES</a:t>
            </a:r>
            <a:endParaRPr lang="en-US" sz="1800" u="none" strike="noStrike" cap="none" dirty="0">
              <a:solidFill>
                <a:schemeClr val="accent6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ea typeface="Trebuchet MS" panose="020B0603020202020204"/>
                <a:sym typeface="Trebuchet MS" panose="020B0603020202020204"/>
              </a:rPr>
              <a:t>console.log(dashWord('Semangat!’, 3)) // Sem-ang-at!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ea typeface="Trebuchet MS" panose="020B0603020202020204"/>
                <a:sym typeface="Trebuchet MS" panose="020B0603020202020204"/>
              </a:rPr>
              <a:t>console.log(dashWord('Uzumaki Naruto', 2)) // Uz-um-ak-i -Na-ru-to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ea typeface="Trebuchet MS" panose="020B0603020202020204"/>
                <a:sym typeface="Trebuchet MS" panose="020B0603020202020204"/>
              </a:rPr>
              <a:t>console.log(dashWord('081234567890', 4)) // 0812-3456-7890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ea typeface="Trebuchet MS" panose="020B0603020202020204"/>
                <a:sym typeface="Trebuchet MS" panose="020B0603020202020204"/>
              </a:rPr>
              <a:t>console.log(dashWord('Indonesia Hebat', 10)) // Indonesia -Hebat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ea typeface="Trebuchet MS" panose="020B0603020202020204"/>
                <a:sym typeface="Trebuchet MS" panose="020B0603020202020204"/>
              </a:rPr>
              <a:t>console.log(dashWord('Love Coding‘, 1)) // L-o-v-e- -C-o-d-i-n-g</a:t>
            </a:r>
            <a:endParaRPr lang="en-US" sz="1800" dirty="0">
              <a:ea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26585e5a41e_0_3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26585e5a41e_0_321"/>
          <p:cNvSpPr/>
          <p:nvPr/>
        </p:nvSpPr>
        <p:spPr>
          <a:xfrm>
            <a:off x="12234617" y="2518378"/>
            <a:ext cx="8919198" cy="801702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6585e5a41e_0_321"/>
          <p:cNvSpPr/>
          <p:nvPr/>
        </p:nvSpPr>
        <p:spPr>
          <a:xfrm>
            <a:off x="10593422" y="7649111"/>
            <a:ext cx="6023113" cy="2886487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6585e5a41e_0_321"/>
          <p:cNvSpPr/>
          <p:nvPr/>
        </p:nvSpPr>
        <p:spPr>
          <a:xfrm>
            <a:off x="12234617" y="6740336"/>
            <a:ext cx="2642348" cy="1833747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6585e5a41e_0_321"/>
          <p:cNvSpPr txBox="1"/>
          <p:nvPr/>
        </p:nvSpPr>
        <p:spPr>
          <a:xfrm>
            <a:off x="730431" y="753848"/>
            <a:ext cx="11630528" cy="114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6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Referensi:</a:t>
            </a:r>
            <a:endParaRPr lang="en-US" sz="6000" b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48995" y="2355850"/>
            <a:ext cx="117582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400">
                <a:latin typeface=".AppleSystemUIFont Book" charset="0"/>
                <a:cs typeface=".AppleSystemUIFont Book" charset="0"/>
                <a:sym typeface="+mn-ea"/>
              </a:rPr>
              <a:t>https://code.tutsplus.com/id/understanding-recursion-with-javascript--cms-30346t</a:t>
            </a:r>
            <a:endParaRPr lang="en-US" sz="2400">
              <a:latin typeface=".AppleSystemUIFont Book" charset="0"/>
              <a:cs typeface=".AppleSystemUIFont Book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.AppleSystemUIFont Book" charset="0"/>
                <a:cs typeface=".AppleSystemUIFont Book" charset="0"/>
                <a:sym typeface="+mn-ea"/>
              </a:rPr>
              <a:t>https://www.freecodecamp.org/news/javascript-rest-vs-spread-operators/</a:t>
            </a:r>
            <a:endParaRPr lang="en-US" sz="2400">
              <a:latin typeface=".AppleSystemUIFont Book" charset="0"/>
              <a:cs typeface=".AppleSystemUIFont Book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.AppleSystemUIFont Book" charset="0"/>
                <a:cs typeface=".AppleSystemUIFont Book" charset="0"/>
                <a:sym typeface="+mn-ea"/>
              </a:rPr>
              <a:t>https://developer.mozilla.org/en-US/docs/Web/JavaScript/Reference/Operators/Spread_syntax#spread_in_object_literals</a:t>
            </a:r>
            <a:endParaRPr lang="en-US" sz="2400">
              <a:latin typeface=".AppleSystemUIFont Book" charset="0"/>
              <a:cs typeface=".AppleSystemUIFont Book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2400">
              <a:latin typeface=".AppleSystemUIFont Book" charset="0"/>
              <a:cs typeface=".AppleSystemUIFont Book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.AppleSystemUIFont Book" charset="0"/>
                <a:cs typeface=".AppleSystemUIFont Book" charset="0"/>
                <a:sym typeface="+mn-ea"/>
              </a:rPr>
              <a:t>https://id.javascript.info/recursion</a:t>
            </a:r>
            <a:endParaRPr lang="en-US" sz="2400">
              <a:latin typeface=".AppleSystemUIFont Book" charset="0"/>
              <a:cs typeface=".AppleSystemUIFont Book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585e5a41e_0_428"/>
          <p:cNvSpPr txBox="1"/>
          <p:nvPr>
            <p:ph type="ctrTitle"/>
          </p:nvPr>
        </p:nvSpPr>
        <p:spPr>
          <a:xfrm>
            <a:off x="9725936" y="6196420"/>
            <a:ext cx="8561686" cy="1675986"/>
          </a:xfrm>
          <a:prstGeom prst="rect">
            <a:avLst/>
          </a:prstGeom>
        </p:spPr>
        <p:txBody>
          <a:bodyPr spcFirstLastPara="1" wrap="square" lIns="182854" tIns="182854" rIns="182854" bIns="182854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latin typeface="Plus Jakarta Sans"/>
                <a:ea typeface="Plus Jakarta Sans"/>
                <a:cs typeface="Plus Jakarta Sans"/>
                <a:sym typeface="Plus Jakarta Sans"/>
              </a:rPr>
              <a:t>Terima </a:t>
            </a:r>
            <a:endParaRPr sz="9600" b="1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latin typeface="Plus Jakarta Sans"/>
                <a:ea typeface="Plus Jakarta Sans"/>
                <a:cs typeface="Plus Jakarta Sans"/>
                <a:sym typeface="Plus Jakarta Sans"/>
              </a:rPr>
              <a:t>Kasih.</a:t>
            </a:r>
            <a:endParaRPr sz="96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grpSp>
        <p:nvGrpSpPr>
          <p:cNvPr id="306" name="Google Shape;306;g26585e5a41e_0_428"/>
          <p:cNvGrpSpPr/>
          <p:nvPr/>
        </p:nvGrpSpPr>
        <p:grpSpPr>
          <a:xfrm>
            <a:off x="1311" y="-428316"/>
            <a:ext cx="5529699" cy="5382175"/>
            <a:chOff x="9584423" y="-302694"/>
            <a:chExt cx="4822200" cy="4822200"/>
          </a:xfrm>
        </p:grpSpPr>
        <p:sp>
          <p:nvSpPr>
            <p:cNvPr id="307" name="Google Shape;307;g26585e5a41e_0_428"/>
            <p:cNvSpPr/>
            <p:nvPr/>
          </p:nvSpPr>
          <p:spPr>
            <a:xfrm rot="6626698">
              <a:off x="10121100" y="233982"/>
              <a:ext cx="3748847" cy="3748847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g26585e5a41e_0_428"/>
            <p:cNvSpPr/>
            <p:nvPr/>
          </p:nvSpPr>
          <p:spPr>
            <a:xfrm rot="5026486">
              <a:off x="10682783" y="729525"/>
              <a:ext cx="2625482" cy="2625482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26585e5a41e_0_428"/>
            <p:cNvSpPr/>
            <p:nvPr/>
          </p:nvSpPr>
          <p:spPr>
            <a:xfrm rot="2969049">
              <a:off x="11210027" y="1256768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g26585e5a41e_0_428"/>
            <p:cNvSpPr/>
            <p:nvPr/>
          </p:nvSpPr>
          <p:spPr>
            <a:xfrm rot="10347786">
              <a:off x="11700466" y="1747209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g26585e5a41e_0_428"/>
          <p:cNvGrpSpPr/>
          <p:nvPr/>
        </p:nvGrpSpPr>
        <p:grpSpPr>
          <a:xfrm>
            <a:off x="-1680257" y="2231963"/>
            <a:ext cx="11587939" cy="11587939"/>
            <a:chOff x="4094945" y="667082"/>
            <a:chExt cx="5795400" cy="5795400"/>
          </a:xfrm>
        </p:grpSpPr>
        <p:sp>
          <p:nvSpPr>
            <p:cNvPr id="312" name="Google Shape;312;g26585e5a41e_0_428"/>
            <p:cNvSpPr/>
            <p:nvPr/>
          </p:nvSpPr>
          <p:spPr>
            <a:xfrm rot="6626718">
              <a:off x="4739938" y="1312075"/>
              <a:ext cx="4505414" cy="4505414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26585e5a41e_0_428"/>
            <p:cNvSpPr/>
            <p:nvPr/>
          </p:nvSpPr>
          <p:spPr>
            <a:xfrm rot="5026475">
              <a:off x="5429162" y="2051505"/>
              <a:ext cx="3026548" cy="302654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26585e5a41e_0_428"/>
            <p:cNvSpPr/>
            <p:nvPr/>
          </p:nvSpPr>
          <p:spPr>
            <a:xfrm rot="2969049">
              <a:off x="6156933" y="2732845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26585e5a41e_0_428"/>
            <p:cNvSpPr/>
            <p:nvPr/>
          </p:nvSpPr>
          <p:spPr>
            <a:xfrm rot="10347786">
              <a:off x="6647371" y="3223287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7" name="Google Shape;317;g26585e5a41e_0_4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26585e5a41e_0_253"/>
          <p:cNvSpPr txBox="1"/>
          <p:nvPr/>
        </p:nvSpPr>
        <p:spPr>
          <a:xfrm>
            <a:off x="8881110" y="3808730"/>
            <a:ext cx="7379335" cy="2714625"/>
          </a:xfrm>
          <a:prstGeom prst="rect">
            <a:avLst/>
          </a:prstGeom>
          <a:noFill/>
          <a:ln>
            <a:noFill/>
          </a:ln>
        </p:spPr>
        <p:txBody>
          <a:bodyPr wrap="square" lIns="182804" tIns="91377" rIns="182804" bIns="91377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Terimakasih</a:t>
            </a:r>
            <a:endParaRPr lang="en-US" sz="9600" b="1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585e5a41e_0_253"/>
          <p:cNvSpPr txBox="1"/>
          <p:nvPr>
            <p:ph type="ctrTitle"/>
          </p:nvPr>
        </p:nvSpPr>
        <p:spPr>
          <a:xfrm>
            <a:off x="1024700" y="3786134"/>
            <a:ext cx="11207633" cy="2714930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rmAutofit fontScale="9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tx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Scope Variable Concept</a:t>
            </a:r>
            <a:endParaRPr lang="en-US" sz="9600" b="1">
              <a:solidFill>
                <a:schemeClr val="tx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97" name="Google Shape;297;g26585e5a41e_0_253"/>
          <p:cNvSpPr/>
          <p:nvPr/>
        </p:nvSpPr>
        <p:spPr>
          <a:xfrm rot="-1974178">
            <a:off x="11752812" y="1586920"/>
            <a:ext cx="2240537" cy="2240537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6585e5a41e_0_253"/>
          <p:cNvSpPr/>
          <p:nvPr/>
        </p:nvSpPr>
        <p:spPr>
          <a:xfrm rot="-4242470">
            <a:off x="13233022" y="2084097"/>
            <a:ext cx="4602580" cy="4602580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6585e5a41e_0_253"/>
          <p:cNvSpPr/>
          <p:nvPr/>
        </p:nvSpPr>
        <p:spPr>
          <a:xfrm rot="-3576382">
            <a:off x="10277834" y="4438284"/>
            <a:ext cx="7826302" cy="782630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26585e5a41e_0_2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Scope Variable.</a:t>
            </a:r>
            <a:endParaRPr sz="7200" b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1;p3"/>
          <p:cNvSpPr txBox="1"/>
          <p:nvPr/>
        </p:nvSpPr>
        <p:spPr>
          <a:xfrm>
            <a:off x="1196340" y="2559050"/>
            <a:ext cx="5357495" cy="499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3600" b="1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INGAT </a:t>
            </a:r>
            <a:r>
              <a:rPr lang="en-US" sz="3600" dirty="0">
                <a:ea typeface="Trebuchet MS" panose="020B0603020202020204"/>
                <a:sym typeface="Trebuchet MS" panose="020B0603020202020204"/>
              </a:rPr>
              <a:t>pendeklarasian variabel menggunakan </a:t>
            </a:r>
            <a:r>
              <a:rPr lang="en-US" sz="36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let </a:t>
            </a:r>
            <a:r>
              <a:rPr lang="en-US" sz="3600" dirty="0">
                <a:ea typeface="Trebuchet MS" panose="020B0603020202020204"/>
                <a:sym typeface="Trebuchet MS" panose="020B0603020202020204"/>
              </a:rPr>
              <a:t>dan </a:t>
            </a:r>
            <a:r>
              <a:rPr lang="en-US" sz="36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const </a:t>
            </a:r>
            <a:r>
              <a:rPr lang="en-US" sz="3600" dirty="0">
                <a:ea typeface="Trebuchet MS" panose="020B0603020202020204"/>
                <a:sym typeface="Trebuchet MS" panose="020B0603020202020204"/>
              </a:rPr>
              <a:t>bersifat </a:t>
            </a:r>
            <a:r>
              <a:rPr lang="en-US" sz="36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block scope</a:t>
            </a:r>
            <a:r>
              <a:rPr lang="en-US" sz="3600" dirty="0">
                <a:ea typeface="Trebuchet MS" panose="020B0603020202020204"/>
                <a:sym typeface="Trebuchet MS" panose="020B0603020202020204"/>
              </a:rPr>
              <a:t>, value hanya bisa diakses selama masih ada di dalam scope </a:t>
            </a:r>
            <a:r>
              <a:rPr lang="en-US" sz="36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{ }</a:t>
            </a:r>
            <a:endParaRPr lang="en-US" sz="3600" b="1" u="none" strike="noStrike" cap="none" dirty="0">
              <a:solidFill>
                <a:schemeClr val="accent6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</p:txBody>
      </p:sp>
      <p:pic>
        <p:nvPicPr>
          <p:cNvPr id="4" name="Picture 3" descr="Screenshot 2023-08-24 at 05.58.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310" y="2361565"/>
            <a:ext cx="9900285" cy="6840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Scope Variable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module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1200785" y="2578100"/>
            <a:ext cx="58312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u="none" strike="noStrike" cap="none" dirty="0">
                <a:ea typeface="Trebuchet MS" panose="020B0603020202020204"/>
                <a:sym typeface="Trebuchet MS" panose="020B0603020202020204"/>
              </a:rPr>
              <a:t>File url.js</a:t>
            </a:r>
            <a:endParaRPr lang="en-US" sz="32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9464675" y="2578100"/>
            <a:ext cx="58312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u="none" strike="noStrike" cap="none" dirty="0">
                <a:ea typeface="Trebuchet MS" panose="020B0603020202020204"/>
                <a:sym typeface="Trebuchet MS" panose="020B0603020202020204"/>
              </a:rPr>
              <a:t>File index.js</a:t>
            </a:r>
            <a:endParaRPr lang="en-US" sz="32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5" name="Picture 4" descr="Screenshot 2023-08-24 at 06.13.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230" y="3642360"/>
            <a:ext cx="7656195" cy="4022090"/>
          </a:xfrm>
          <a:prstGeom prst="rect">
            <a:avLst/>
          </a:prstGeom>
        </p:spPr>
      </p:pic>
      <p:pic>
        <p:nvPicPr>
          <p:cNvPr id="6" name="Picture 5" descr="Screenshot 2023-08-24 at 06.13.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85" y="3642360"/>
            <a:ext cx="7520940" cy="4584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585e5a41e_0_253"/>
          <p:cNvSpPr txBox="1"/>
          <p:nvPr>
            <p:ph type="ctrTitle"/>
          </p:nvPr>
        </p:nvSpPr>
        <p:spPr>
          <a:xfrm>
            <a:off x="1024700" y="3786134"/>
            <a:ext cx="11207633" cy="2714930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rmAutofit fontScale="9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Rest &amp; Spread Operator</a:t>
            </a:r>
            <a:endParaRPr lang="en-US" sz="9600" b="1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97" name="Google Shape;297;g26585e5a41e_0_253"/>
          <p:cNvSpPr/>
          <p:nvPr/>
        </p:nvSpPr>
        <p:spPr>
          <a:xfrm rot="-1974178">
            <a:off x="11752812" y="1586920"/>
            <a:ext cx="2240537" cy="2240537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6585e5a41e_0_253"/>
          <p:cNvSpPr/>
          <p:nvPr/>
        </p:nvSpPr>
        <p:spPr>
          <a:xfrm rot="-4242470">
            <a:off x="13233022" y="2084097"/>
            <a:ext cx="4602580" cy="4602580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6585e5a41e_0_253"/>
          <p:cNvSpPr/>
          <p:nvPr/>
        </p:nvSpPr>
        <p:spPr>
          <a:xfrm rot="-3576382">
            <a:off x="10277834" y="4438284"/>
            <a:ext cx="7826302" cy="782630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26585e5a41e_0_2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Rest Operator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1;p3"/>
          <p:cNvSpPr txBox="1"/>
          <p:nvPr/>
        </p:nvSpPr>
        <p:spPr>
          <a:xfrm>
            <a:off x="1017905" y="2532380"/>
            <a:ext cx="14765020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32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Menggabungkan semua paramater pada function ke dalam satu array</a:t>
            </a:r>
            <a:endParaRPr lang="en-US" sz="32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4" name="Picture 3" descr="Screenshot 2023-08-24 at 12.16.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60" y="4166870"/>
            <a:ext cx="7338060" cy="3089910"/>
          </a:xfrm>
          <a:prstGeom prst="rect">
            <a:avLst/>
          </a:prstGeom>
        </p:spPr>
      </p:pic>
      <p:pic>
        <p:nvPicPr>
          <p:cNvPr id="5" name="Picture 4" descr="Screenshot 2023-08-24 at 12.19.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765" y="4166870"/>
            <a:ext cx="7800975" cy="4370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Spread Operator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1035050" y="2718435"/>
            <a:ext cx="13022580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32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Menggabungkan </a:t>
            </a:r>
            <a:r>
              <a:rPr lang="en-US" sz="32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2 array</a:t>
            </a:r>
            <a:r>
              <a:rPr lang="en-US" sz="32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 atau </a:t>
            </a:r>
            <a:r>
              <a:rPr lang="en-US" sz="32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2 object</a:t>
            </a:r>
            <a:r>
              <a:rPr lang="en-US" sz="32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 atau lebih menjadi satu</a:t>
            </a:r>
            <a:endParaRPr lang="en-US" sz="3200" b="1" u="none" strike="noStrike" cap="none" dirty="0">
              <a:solidFill>
                <a:schemeClr val="accent6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</p:txBody>
      </p:sp>
      <p:pic>
        <p:nvPicPr>
          <p:cNvPr id="2" name="Picture 1" descr="Screenshot 2023-08-24 at 08.11.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620" y="4309745"/>
            <a:ext cx="8199120" cy="3268980"/>
          </a:xfrm>
          <a:prstGeom prst="rect">
            <a:avLst/>
          </a:prstGeom>
        </p:spPr>
      </p:pic>
      <p:pic>
        <p:nvPicPr>
          <p:cNvPr id="4" name="Picture 3" descr="Screenshot 2023-08-24 at 12.16.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" y="4309745"/>
            <a:ext cx="7393940" cy="2818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Array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pop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Screenshot 2023-08-24 at 12.05.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650" y="2827020"/>
            <a:ext cx="5746750" cy="1358265"/>
          </a:xfrm>
          <a:prstGeom prst="rect">
            <a:avLst/>
          </a:prstGeom>
        </p:spPr>
      </p:pic>
      <p:pic>
        <p:nvPicPr>
          <p:cNvPr id="4" name="Picture 3" descr="Screenshot 2023-08-24 at 12.06.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650" y="4387850"/>
            <a:ext cx="4436110" cy="1318895"/>
          </a:xfrm>
          <a:prstGeom prst="rect">
            <a:avLst/>
          </a:prstGeom>
        </p:spPr>
      </p:pic>
      <p:pic>
        <p:nvPicPr>
          <p:cNvPr id="6" name="Picture 5" descr="Screenshot 2023-08-24 at 12.08.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45" y="3435985"/>
            <a:ext cx="7527925" cy="1576070"/>
          </a:xfrm>
          <a:prstGeom prst="rect">
            <a:avLst/>
          </a:prstGeom>
        </p:spPr>
      </p:pic>
      <p:pic>
        <p:nvPicPr>
          <p:cNvPr id="7" name="Picture 6" descr="Screenshot 2023-08-24 at 12.09.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650" y="5909310"/>
            <a:ext cx="6055995" cy="3124835"/>
          </a:xfrm>
          <a:prstGeom prst="rect">
            <a:avLst/>
          </a:prstGeom>
        </p:spPr>
      </p:pic>
      <p:pic>
        <p:nvPicPr>
          <p:cNvPr id="9" name="Picture 8" descr="Screenshot 2023-08-24 at 12.09.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245" y="5245100"/>
            <a:ext cx="8839835" cy="3128010"/>
          </a:xfrm>
          <a:prstGeom prst="rect">
            <a:avLst/>
          </a:prstGeom>
        </p:spPr>
      </p:pic>
      <p:sp>
        <p:nvSpPr>
          <p:cNvPr id="10" name="Google Shape;71;p3"/>
          <p:cNvSpPr txBox="1"/>
          <p:nvPr/>
        </p:nvSpPr>
        <p:spPr>
          <a:xfrm>
            <a:off x="1071245" y="2290445"/>
            <a:ext cx="419925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32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Contoh lain:</a:t>
            </a:r>
            <a:endParaRPr lang="en-US" sz="3200" b="1" u="none" strike="noStrike" cap="none" dirty="0">
              <a:solidFill>
                <a:schemeClr val="accent6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3874</Words>
  <Application>WPS Presentation</Application>
  <PresentationFormat>Custom</PresentationFormat>
  <Paragraphs>152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SimSun</vt:lpstr>
      <vt:lpstr>Wingdings</vt:lpstr>
      <vt:lpstr>Arial</vt:lpstr>
      <vt:lpstr>Trebuchet MS</vt:lpstr>
      <vt:lpstr>Georgia</vt:lpstr>
      <vt:lpstr>Calibri</vt:lpstr>
      <vt:lpstr>Helvetica Neue</vt:lpstr>
      <vt:lpstr>Plus Jakarta Sans</vt:lpstr>
      <vt:lpstr>Thonburi</vt:lpstr>
      <vt:lpstr>Plus Jakarta Sans Medium</vt:lpstr>
      <vt:lpstr>Arial Bold</vt:lpstr>
      <vt:lpstr>.AppleSystemUIFont Book</vt:lpstr>
      <vt:lpstr>Microsoft YaHei</vt:lpstr>
      <vt:lpstr>汉仪旗黑</vt:lpstr>
      <vt:lpstr>Arial Unicode MS</vt:lpstr>
      <vt:lpstr>苹方-简</vt:lpstr>
      <vt:lpstr>Arial Bold Italic</vt:lpstr>
      <vt:lpstr>宋体-简</vt:lpstr>
      <vt:lpstr>Office Theme</vt:lpstr>
      <vt:lpstr>Algoritma &amp;  Pemprograman Dasar Javascript 6</vt:lpstr>
      <vt:lpstr>Materi :</vt:lpstr>
      <vt:lpstr>Scope Variable Concept</vt:lpstr>
      <vt:lpstr>PowerPoint 演示文稿</vt:lpstr>
      <vt:lpstr>PowerPoint 演示文稿</vt:lpstr>
      <vt:lpstr>Rest &amp; Spread Operator</vt:lpstr>
      <vt:lpstr>PowerPoint 演示文稿</vt:lpstr>
      <vt:lpstr>PowerPoint 演示文稿</vt:lpstr>
      <vt:lpstr>PowerPoint 演示文稿</vt:lpstr>
      <vt:lpstr>Rekursi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Selesai</vt:lpstr>
      <vt:lpstr>DOM- Document object model</vt:lpstr>
      <vt:lpstr>DOM- Document object model</vt:lpstr>
      <vt:lpstr>DOM- Document object model</vt:lpstr>
      <vt:lpstr>Selesai</vt:lpstr>
      <vt:lpstr>PowerPoint 演示文稿</vt:lpstr>
      <vt:lpstr>PowerPoint 演示文稿</vt:lpstr>
      <vt:lpstr>Kasih.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dibimbing.id</dc:creator>
  <cp:lastModifiedBy>andi</cp:lastModifiedBy>
  <cp:revision>33</cp:revision>
  <dcterms:created xsi:type="dcterms:W3CDTF">2024-02-22T02:40:30Z</dcterms:created>
  <dcterms:modified xsi:type="dcterms:W3CDTF">2024-02-22T02:40:30Z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2021-04-27T02:00:00Z</vt:filetime>
  </property>
  <property fmtid="{D5CDD505-2E9C-101B-9397-08002B2CF9AE}" pid="3" name="Creator">
    <vt:lpwstr>Canva</vt:lpwstr>
  </property>
  <property fmtid="{D5CDD505-2E9C-101B-9397-08002B2CF9AE}" pid="4" name="LastSaved">
    <vt:filetime>2021-04-27T02:00:00Z</vt:filetime>
  </property>
  <property fmtid="{D5CDD505-2E9C-101B-9397-08002B2CF9AE}" pid="5" name="KSOProductBuildVer">
    <vt:lpwstr>1033-5.4.2.7998</vt:lpwstr>
  </property>
  <property fmtid="{D5CDD505-2E9C-101B-9397-08002B2CF9AE}" pid="6" name="ICV">
    <vt:lpwstr>E5C9459CF2A84453AC4A0E09DE04B770</vt:lpwstr>
  </property>
</Properties>
</file>