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71" r:id="rId3"/>
    <p:sldId id="287" r:id="rId5"/>
    <p:sldId id="402" r:id="rId6"/>
    <p:sldId id="409" r:id="rId7"/>
    <p:sldId id="410" r:id="rId8"/>
    <p:sldId id="411" r:id="rId9"/>
    <p:sldId id="427" r:id="rId10"/>
    <p:sldId id="401" r:id="rId11"/>
    <p:sldId id="442" r:id="rId12"/>
    <p:sldId id="408" r:id="rId13"/>
    <p:sldId id="407" r:id="rId14"/>
    <p:sldId id="416" r:id="rId15"/>
    <p:sldId id="412" r:id="rId16"/>
    <p:sldId id="413" r:id="rId17"/>
    <p:sldId id="414" r:id="rId18"/>
    <p:sldId id="415" r:id="rId19"/>
    <p:sldId id="417" r:id="rId20"/>
    <p:sldId id="418" r:id="rId21"/>
    <p:sldId id="419" r:id="rId22"/>
    <p:sldId id="443" r:id="rId23"/>
    <p:sldId id="445" r:id="rId24"/>
    <p:sldId id="444" r:id="rId25"/>
    <p:sldId id="300" r:id="rId26"/>
    <p:sldId id="294" r:id="rId27"/>
  </p:sldIdLst>
  <p:sldSz cx="18288000" cy="10287000"/>
  <p:notesSz cx="18288000" cy="10287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i"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378" y="39"/>
      </p:cViewPr>
      <p:guideLst>
        <p:guide orient="horz" pos="2800"/>
        <p:guide pos="21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01T18:55:12.718"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5: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2" name="Google Shape;52;p5: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1: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14: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p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9" name="Google Shape;249;p1: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notes"/>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wo Content">
  <p:cSld name="OBJECT">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8983757" y="713732"/>
            <a:ext cx="8588375" cy="8597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5450" b="1" i="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7"/>
          <p:cNvSpPr txBox="1">
            <a:spLocks noGrp="1"/>
          </p:cNvSpPr>
          <p:nvPr>
            <p:ph type="body" idx="1"/>
          </p:nvPr>
        </p:nvSpPr>
        <p:spPr>
          <a:xfrm>
            <a:off x="914400" y="2366010"/>
            <a:ext cx="7955280" cy="678942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4" name="Google Shape;14;p17"/>
          <p:cNvSpPr txBox="1">
            <a:spLocks noGrp="1"/>
          </p:cNvSpPr>
          <p:nvPr>
            <p:ph type="body" idx="2"/>
          </p:nvPr>
        </p:nvSpPr>
        <p:spPr>
          <a:xfrm>
            <a:off x="9418320" y="2366010"/>
            <a:ext cx="7955280" cy="678942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5" name="Google Shape;15;p17"/>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7"/>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8"/>
        <p:cNvGrpSpPr/>
        <p:nvPr/>
      </p:nvGrpSpPr>
      <p:grpSpPr>
        <a:xfrm>
          <a:off x="0" y="0"/>
          <a:ext cx="0" cy="0"/>
          <a:chOff x="0" y="0"/>
          <a:chExt cx="0" cy="0"/>
        </a:xfrm>
      </p:grpSpPr>
      <p:sp>
        <p:nvSpPr>
          <p:cNvPr id="19" name="Google Shape;19;p18"/>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
        <p:cNvGrpSpPr/>
        <p:nvPr/>
      </p:nvGrpSpPr>
      <p:grpSpPr>
        <a:xfrm>
          <a:off x="0" y="0"/>
          <a:ext cx="0" cy="0"/>
          <a:chOff x="0" y="0"/>
          <a:chExt cx="0" cy="0"/>
        </a:xfrm>
      </p:grpSpPr>
      <p:sp>
        <p:nvSpPr>
          <p:cNvPr id="23" name="Google Shape;23;p19"/>
          <p:cNvSpPr txBox="1">
            <a:spLocks noGrp="1"/>
          </p:cNvSpPr>
          <p:nvPr>
            <p:ph type="ctrTitle"/>
          </p:nvPr>
        </p:nvSpPr>
        <p:spPr>
          <a:xfrm>
            <a:off x="1371600" y="3188970"/>
            <a:ext cx="15544800" cy="216027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9"/>
          <p:cNvSpPr txBox="1">
            <a:spLocks noGrp="1"/>
          </p:cNvSpPr>
          <p:nvPr>
            <p:ph type="subTitle" idx="1"/>
          </p:nvPr>
        </p:nvSpPr>
        <p:spPr>
          <a:xfrm>
            <a:off x="2743200" y="5760720"/>
            <a:ext cx="12801600" cy="25717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8983757" y="713732"/>
            <a:ext cx="8588375" cy="8597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5450" b="1" i="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a:spLocks noGrp="1"/>
          </p:cNvSpPr>
          <p:nvPr>
            <p:ph type="body" idx="1"/>
          </p:nvPr>
        </p:nvSpPr>
        <p:spPr>
          <a:xfrm>
            <a:off x="9131300" y="2931350"/>
            <a:ext cx="7578725" cy="552386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9600" b="1" i="0">
                <a:solidFill>
                  <a:srgbClr val="262626"/>
                </a:solidFill>
                <a:latin typeface="Georgia" panose="02040502050405020303"/>
                <a:ea typeface="Georgia" panose="02040502050405020303"/>
                <a:cs typeface="Georgia" panose="02040502050405020303"/>
                <a:sym typeface="Georgia" panose="02040502050405020303"/>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1" name="Google Shape;31;p20"/>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0"/>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21"/>
          <p:cNvSpPr txBox="1">
            <a:spLocks noGrp="1"/>
          </p:cNvSpPr>
          <p:nvPr>
            <p:ph type="title"/>
          </p:nvPr>
        </p:nvSpPr>
        <p:spPr>
          <a:xfrm>
            <a:off x="8983757" y="713732"/>
            <a:ext cx="8588375" cy="8597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5450" b="1" i="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983757" y="713732"/>
            <a:ext cx="8588375" cy="8597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545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6"/>
          <p:cNvSpPr txBox="1">
            <a:spLocks noGrp="1"/>
          </p:cNvSpPr>
          <p:nvPr>
            <p:ph type="body" idx="1"/>
          </p:nvPr>
        </p:nvSpPr>
        <p:spPr>
          <a:xfrm>
            <a:off x="9131300" y="2931350"/>
            <a:ext cx="7578725" cy="552386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9600" b="1" i="0" u="none" strike="noStrike" cap="none">
                <a:solidFill>
                  <a:srgbClr val="262626"/>
                </a:solidFill>
                <a:latin typeface="Georgia" panose="02040502050405020303"/>
                <a:ea typeface="Georgia" panose="02040502050405020303"/>
                <a:cs typeface="Georgia" panose="02040502050405020303"/>
                <a:sym typeface="Georgia" panose="02040502050405020303"/>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a:ea typeface="Calibri"/>
                <a:cs typeface="Calibri"/>
                <a:sym typeface="Calibri"/>
              </a:defRPr>
            </a:lvl9pPr>
          </a:lstStyle>
          <a:p/>
        </p:txBody>
      </p:sp>
      <p:sp>
        <p:nvSpPr>
          <p:cNvPr id="8" name="Google Shape;8;p16"/>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panose="020B0604020202020204"/>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9pPr>
          </a:lstStyle>
          <a:p/>
        </p:txBody>
      </p:sp>
      <p:sp>
        <p:nvSpPr>
          <p:cNvPr id="9" name="Google Shape;9;p16"/>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9pPr>
          </a:lstStyle>
          <a:p/>
        </p:txBody>
      </p:sp>
      <p:sp>
        <p:nvSpPr>
          <p:cNvPr id="10" name="Google Shape;10;p16"/>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6" Type="http://schemas.openxmlformats.org/officeDocument/2006/relationships/comments" Target="../comments/comment1.xml"/><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5"/>
          <p:cNvGrpSpPr/>
          <p:nvPr/>
        </p:nvGrpSpPr>
        <p:grpSpPr>
          <a:xfrm>
            <a:off x="9877164" y="7997"/>
            <a:ext cx="8411328" cy="10279456"/>
            <a:chOff x="9877164" y="7997"/>
            <a:chExt cx="8411328" cy="10279456"/>
          </a:xfrm>
        </p:grpSpPr>
        <p:sp>
          <p:nvSpPr>
            <p:cNvPr id="55" name="Google Shape;55;p5"/>
            <p:cNvSpPr/>
            <p:nvPr/>
          </p:nvSpPr>
          <p:spPr>
            <a:xfrm>
              <a:off x="12985608" y="305253"/>
              <a:ext cx="5302884" cy="9982200"/>
            </a:xfrm>
            <a:custGeom>
              <a:avLst/>
              <a:gdLst/>
              <a:ahLst/>
              <a:cxnLst/>
              <a:rect l="l" t="t" r="r" b="b"/>
              <a:pathLst>
                <a:path w="5302884" h="9982200" extrusionOk="0">
                  <a:moveTo>
                    <a:pt x="0" y="0"/>
                  </a:moveTo>
                  <a:lnTo>
                    <a:pt x="5302392" y="0"/>
                  </a:lnTo>
                  <a:lnTo>
                    <a:pt x="5302392" y="9981742"/>
                  </a:lnTo>
                  <a:lnTo>
                    <a:pt x="0" y="9981742"/>
                  </a:lnTo>
                  <a:lnTo>
                    <a:pt x="0" y="0"/>
                  </a:lnTo>
                  <a:close/>
                </a:path>
              </a:pathLst>
            </a:custGeom>
            <a:solidFill>
              <a:srgbClr val="003B6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6;p5"/>
            <p:cNvSpPr/>
            <p:nvPr/>
          </p:nvSpPr>
          <p:spPr>
            <a:xfrm>
              <a:off x="9877164" y="7997"/>
              <a:ext cx="8411210" cy="9487535"/>
            </a:xfrm>
            <a:custGeom>
              <a:avLst/>
              <a:gdLst/>
              <a:ahLst/>
              <a:cxnLst/>
              <a:rect l="l" t="t" r="r" b="b"/>
              <a:pathLst>
                <a:path w="8411210" h="9487535" extrusionOk="0">
                  <a:moveTo>
                    <a:pt x="0" y="0"/>
                  </a:moveTo>
                  <a:lnTo>
                    <a:pt x="8410774" y="0"/>
                  </a:lnTo>
                  <a:lnTo>
                    <a:pt x="8410774" y="9487375"/>
                  </a:lnTo>
                  <a:lnTo>
                    <a:pt x="0" y="0"/>
                  </a:lnTo>
                  <a:close/>
                </a:path>
              </a:pathLst>
            </a:custGeom>
            <a:solidFill>
              <a:srgbClr val="FFDE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7" name="Google Shape;57;p5"/>
          <p:cNvSpPr txBox="1">
            <a:spLocks noGrp="1"/>
          </p:cNvSpPr>
          <p:nvPr>
            <p:ph type="title"/>
          </p:nvPr>
        </p:nvSpPr>
        <p:spPr>
          <a:xfrm>
            <a:off x="1541325" y="2782850"/>
            <a:ext cx="6921478" cy="93599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SzPts val="1400"/>
              <a:buNone/>
            </a:pPr>
            <a:endParaRPr lang="da-DK" sz="6000" dirty="0"/>
          </a:p>
        </p:txBody>
      </p:sp>
      <p:sp>
        <p:nvSpPr>
          <p:cNvPr id="59" name="Google Shape;59;p5"/>
          <p:cNvSpPr/>
          <p:nvPr/>
        </p:nvSpPr>
        <p:spPr>
          <a:xfrm>
            <a:off x="0" y="9125620"/>
            <a:ext cx="1190700" cy="11613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 Box 1"/>
          <p:cNvSpPr txBox="1"/>
          <p:nvPr/>
        </p:nvSpPr>
        <p:spPr>
          <a:xfrm>
            <a:off x="1190625" y="3455670"/>
            <a:ext cx="10303510" cy="3109595"/>
          </a:xfrm>
          <a:prstGeom prst="rect">
            <a:avLst/>
          </a:prstGeom>
          <a:noFill/>
        </p:spPr>
        <p:txBody>
          <a:bodyPr wrap="square" rtlCol="0" anchor="t">
            <a:spAutoFit/>
          </a:bodyPr>
          <a:p>
            <a:pPr marL="12700" marR="5080" lvl="0" indent="0" algn="l" rtl="0">
              <a:lnSpc>
                <a:spcPct val="109000"/>
              </a:lnSpc>
              <a:spcBef>
                <a:spcPts val="0"/>
              </a:spcBef>
              <a:spcAft>
                <a:spcPts val="0"/>
              </a:spcAft>
              <a:buSzPts val="1400"/>
              <a:buNone/>
            </a:pPr>
            <a:r>
              <a:rPr lang="en-US" sz="6000" b="1">
                <a:latin typeface="Arial Bold" panose="020B0604020202020204" charset="0"/>
                <a:cs typeface="Arial Bold" panose="020B0604020202020204" charset="0"/>
                <a:sym typeface="+mn-ea"/>
              </a:rPr>
              <a:t>Algoritma &amp; </a:t>
            </a:r>
            <a:endParaRPr lang="en-US" sz="6000" b="1">
              <a:latin typeface="Arial Bold" panose="020B0604020202020204" charset="0"/>
              <a:cs typeface="Arial Bold" panose="020B0604020202020204" charset="0"/>
              <a:sym typeface="+mn-ea"/>
            </a:endParaRPr>
          </a:p>
          <a:p>
            <a:pPr marL="12700" marR="5080" lvl="0" indent="0" algn="l" rtl="0">
              <a:lnSpc>
                <a:spcPct val="109000"/>
              </a:lnSpc>
              <a:spcBef>
                <a:spcPts val="0"/>
              </a:spcBef>
              <a:spcAft>
                <a:spcPts val="0"/>
              </a:spcAft>
              <a:buSzPts val="1400"/>
              <a:buNone/>
            </a:pPr>
            <a:r>
              <a:rPr lang="en-US" sz="6000" b="1">
                <a:latin typeface="Arial Bold" panose="020B0604020202020204" charset="0"/>
                <a:cs typeface="Arial Bold" panose="020B0604020202020204" charset="0"/>
                <a:sym typeface="+mn-ea"/>
              </a:rPr>
              <a:t>Pemrograman Dasar </a:t>
            </a:r>
            <a:endParaRPr lang="en-US" sz="6000" b="1">
              <a:latin typeface="Arial Bold" panose="020B0604020202020204" charset="0"/>
              <a:cs typeface="Arial Bold" panose="020B0604020202020204" charset="0"/>
              <a:sym typeface="+mn-ea"/>
            </a:endParaRPr>
          </a:p>
          <a:p>
            <a:pPr marL="12700" marR="5080" lvl="0" indent="0" algn="l" rtl="0">
              <a:lnSpc>
                <a:spcPct val="109000"/>
              </a:lnSpc>
              <a:spcBef>
                <a:spcPts val="0"/>
              </a:spcBef>
              <a:spcAft>
                <a:spcPts val="0"/>
              </a:spcAft>
              <a:buSzPts val="1400"/>
              <a:buNone/>
            </a:pPr>
            <a:r>
              <a:rPr lang="en-US" sz="6000" b="1">
                <a:latin typeface="Arial Bold" panose="020B0604020202020204" charset="0"/>
                <a:cs typeface="Arial Bold" panose="020B0604020202020204" charset="0"/>
                <a:sym typeface="+mn-ea"/>
              </a:rPr>
              <a:t>Javascript 7 </a:t>
            </a:r>
            <a:endParaRPr lang="en-US" sz="6000" b="1">
              <a:latin typeface="Arial Bold" panose="020B0604020202020204" charset="0"/>
              <a:cs typeface="Arial Bold" panose="020B0604020202020204" charset="0"/>
            </a:endParaRPr>
          </a:p>
        </p:txBody>
      </p:sp>
      <p:sp>
        <p:nvSpPr>
          <p:cNvPr id="3" name="Text Box 2"/>
          <p:cNvSpPr txBox="1"/>
          <p:nvPr/>
        </p:nvSpPr>
        <p:spPr>
          <a:xfrm>
            <a:off x="1190625" y="7284720"/>
            <a:ext cx="5161915" cy="426720"/>
          </a:xfrm>
          <a:prstGeom prst="rect">
            <a:avLst/>
          </a:prstGeom>
          <a:noFill/>
        </p:spPr>
        <p:txBody>
          <a:bodyPr wrap="square" rtlCol="0" anchor="t">
            <a:spAutoFit/>
          </a:bodyPr>
          <a:p>
            <a:pPr marL="12700" marR="5080" lvl="0" indent="0" algn="l" rtl="0">
              <a:lnSpc>
                <a:spcPct val="109000"/>
              </a:lnSpc>
              <a:spcBef>
                <a:spcPts val="0"/>
              </a:spcBef>
              <a:spcAft>
                <a:spcPts val="0"/>
              </a:spcAft>
              <a:buSzPts val="1400"/>
              <a:buNone/>
            </a:pPr>
            <a:r>
              <a:rPr lang="en-US" sz="2000">
                <a:latin typeface="Arial Regular" panose="020B0604020202020204" charset="0"/>
                <a:cs typeface="Arial Regular" panose="020B0604020202020204" charset="0"/>
                <a:sym typeface="+mn-ea"/>
              </a:rPr>
              <a:t>By Tapri Andi</a:t>
            </a:r>
            <a:endParaRPr lang="en-US" sz="2000">
              <a:latin typeface="Arial Regular" panose="020B0604020202020204" charset="0"/>
              <a:cs typeface="Arial Regular"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OOP </a:t>
            </a:r>
            <a:r>
              <a:rPr lang="en-US" sz="48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object oriented programming</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4" name="Google Shape;71;p3"/>
          <p:cNvSpPr txBox="1"/>
          <p:nvPr/>
        </p:nvSpPr>
        <p:spPr>
          <a:xfrm>
            <a:off x="1191260" y="2218690"/>
            <a:ext cx="4610100" cy="2597785"/>
          </a:xfrm>
          <a:prstGeom prst="rect">
            <a:avLst/>
          </a:prstGeom>
          <a:noFill/>
          <a:ln>
            <a:noFill/>
          </a:ln>
        </p:spPr>
        <p:txBody>
          <a:bodyPr spcFirstLastPara="1" wrap="square" lIns="0" tIns="12700" rIns="0" bIns="0" anchor="t" anchorCtr="0">
            <a:spAutoFit/>
          </a:bodyPr>
          <a:p>
            <a:pPr marL="12700" marR="0" lvl="0" indent="0" algn="l" rtl="0">
              <a:lnSpc>
                <a:spcPct val="150000"/>
              </a:lnSpc>
              <a:spcBef>
                <a:spcPts val="0"/>
              </a:spcBef>
              <a:spcAft>
                <a:spcPts val="0"/>
              </a:spcAft>
              <a:buClr>
                <a:srgbClr val="000000"/>
              </a:buClr>
              <a:buSzPts val="3600"/>
              <a:buFont typeface="Arial" panose="020B0604020202020204" pitchFamily="34" charset="0"/>
              <a:buNone/>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Dengan class, kita bisa menentukan, mana variabel dan prosedur untuk kucing dan makanan.</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pic>
        <p:nvPicPr>
          <p:cNvPr id="2" name="Picture 1"/>
          <p:cNvPicPr>
            <a:picLocks noChangeAspect="1"/>
          </p:cNvPicPr>
          <p:nvPr/>
        </p:nvPicPr>
        <p:blipFill>
          <a:blip r:embed="rId3"/>
          <a:stretch>
            <a:fillRect/>
          </a:stretch>
        </p:blipFill>
        <p:spPr>
          <a:xfrm>
            <a:off x="6318885" y="2372995"/>
            <a:ext cx="10129520" cy="5542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OOP </a:t>
            </a:r>
            <a:r>
              <a:rPr lang="en-US" sz="48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inheritance (pewarisan)</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4" name="Google Shape;71;p3"/>
          <p:cNvSpPr txBox="1"/>
          <p:nvPr/>
        </p:nvSpPr>
        <p:spPr>
          <a:xfrm>
            <a:off x="1210945" y="1883410"/>
            <a:ext cx="14090650" cy="5183505"/>
          </a:xfrm>
          <a:prstGeom prst="rect">
            <a:avLst/>
          </a:prstGeom>
          <a:noFill/>
          <a:ln>
            <a:noFill/>
          </a:ln>
        </p:spPr>
        <p:txBody>
          <a:bodyPr spcFirstLastPara="1" wrap="square" lIns="0" tIns="12700" rIns="0" bIns="0" anchor="t" anchorCtr="0">
            <a:spAutoFit/>
          </a:bodyPr>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Inheritance memungkinkan kelas yang lebih spesifik (subclass) untuk mewarisi properti dan metode dari kelas yang lebih umum (superclass). </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Ini memungkinkan pembuatan hierarki kelas yang membagikan fungsionalitas umum.</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Mewarisi properti dan metode dari kelas yang sudah ada.</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12700" marR="0" lvl="0" indent="0" algn="l" rtl="0">
              <a:lnSpc>
                <a:spcPct val="150000"/>
              </a:lnSpc>
              <a:spcBef>
                <a:spcPts val="0"/>
              </a:spcBef>
              <a:spcAft>
                <a:spcPts val="0"/>
              </a:spcAft>
              <a:buClr>
                <a:srgbClr val="000000"/>
              </a:buClr>
              <a:buSzPts val="3600"/>
              <a:buFont typeface="Arial" panose="020B0604020202020204" pitchFamily="34" charset="0"/>
              <a:buNone/>
            </a:pPr>
            <a:r>
              <a:rPr lang="en-US" sz="28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Pewarisan dalam JavaScript:</a:t>
            </a:r>
            <a:endParaRPr lang="en-US" sz="28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endParaRPr>
          </a:p>
          <a:p>
            <a:pPr marL="12700" marR="0" lvl="0" indent="0" algn="l" rtl="0">
              <a:lnSpc>
                <a:spcPct val="150000"/>
              </a:lnSpc>
              <a:spcBef>
                <a:spcPts val="0"/>
              </a:spcBef>
              <a:spcAft>
                <a:spcPts val="0"/>
              </a:spcAft>
              <a:buClr>
                <a:srgbClr val="000000"/>
              </a:buClr>
              <a:buSzPts val="3600"/>
              <a:buFont typeface="Arial" panose="020B0604020202020204" pitchFamily="34" charset="0"/>
              <a:buNone/>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Dalam JavaScript, pewarisan diimplementasikan menggunakan keyword </a:t>
            </a:r>
            <a:r>
              <a:rPr lang="en-US" sz="28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extends</a:t>
            </a: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 Subclass dapat mewarisi properti dan metode dari superclassnya.</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4163"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OOP </a:t>
            </a:r>
            <a:r>
              <a:rPr lang="en-US" sz="48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inheritance (pewarisan)</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4" name="Google Shape;71;p3"/>
          <p:cNvSpPr txBox="1"/>
          <p:nvPr/>
        </p:nvSpPr>
        <p:spPr>
          <a:xfrm>
            <a:off x="1445895" y="1883410"/>
            <a:ext cx="7513955" cy="658495"/>
          </a:xfrm>
          <a:prstGeom prst="rect">
            <a:avLst/>
          </a:prstGeom>
          <a:noFill/>
          <a:ln>
            <a:noFill/>
          </a:ln>
        </p:spPr>
        <p:txBody>
          <a:bodyPr spcFirstLastPara="1" wrap="square" lIns="0" tIns="12700" rIns="0" bIns="0" anchor="t" anchorCtr="0">
            <a:spAutoFit/>
          </a:bodyPr>
          <a:p>
            <a:pPr marL="12700" marR="0" lvl="0" indent="0" algn="l" rtl="0">
              <a:lnSpc>
                <a:spcPct val="150000"/>
              </a:lnSpc>
              <a:spcBef>
                <a:spcPts val="0"/>
              </a:spcBef>
              <a:spcAft>
                <a:spcPts val="0"/>
              </a:spcAft>
              <a:buClr>
                <a:srgbClr val="000000"/>
              </a:buClr>
              <a:buSzPts val="3600"/>
              <a:buFont typeface="Arial" panose="020B0604020202020204" pitchFamily="34" charset="0"/>
              <a:buNone/>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Case Inheritance</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pic>
        <p:nvPicPr>
          <p:cNvPr id="5" name="Picture 4" descr="Screenshot 2023-08-31 at 07.40.31"/>
          <p:cNvPicPr>
            <a:picLocks noChangeAspect="1"/>
          </p:cNvPicPr>
          <p:nvPr/>
        </p:nvPicPr>
        <p:blipFill>
          <a:blip r:embed="rId3"/>
          <a:srcRect b="44072"/>
          <a:stretch>
            <a:fillRect/>
          </a:stretch>
        </p:blipFill>
        <p:spPr>
          <a:xfrm>
            <a:off x="1445895" y="2691130"/>
            <a:ext cx="7808595" cy="5142865"/>
          </a:xfrm>
          <a:prstGeom prst="rect">
            <a:avLst/>
          </a:prstGeom>
        </p:spPr>
      </p:pic>
      <p:pic>
        <p:nvPicPr>
          <p:cNvPr id="2" name="Picture 1" descr="Screenshot 2023-08-31 at 07.40.31"/>
          <p:cNvPicPr>
            <a:picLocks noChangeAspect="1"/>
          </p:cNvPicPr>
          <p:nvPr/>
        </p:nvPicPr>
        <p:blipFill>
          <a:blip r:embed="rId3"/>
          <a:srcRect t="56395"/>
          <a:stretch>
            <a:fillRect/>
          </a:stretch>
        </p:blipFill>
        <p:spPr>
          <a:xfrm>
            <a:off x="9428480" y="2691130"/>
            <a:ext cx="7808595" cy="4010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OOP </a:t>
            </a:r>
            <a:r>
              <a:rPr lang="en-US" sz="48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polimorfisme</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4" name="Google Shape;71;p3"/>
          <p:cNvSpPr txBox="1"/>
          <p:nvPr/>
        </p:nvSpPr>
        <p:spPr>
          <a:xfrm>
            <a:off x="1210945" y="1883410"/>
            <a:ext cx="13655675" cy="5460365"/>
          </a:xfrm>
          <a:prstGeom prst="rect">
            <a:avLst/>
          </a:prstGeom>
          <a:noFill/>
          <a:ln>
            <a:noFill/>
          </a:ln>
        </p:spPr>
        <p:txBody>
          <a:bodyPr spcFirstLastPara="1" wrap="square" lIns="0" tIns="12700" rIns="0" bIns="0" anchor="t" anchorCtr="0">
            <a:spAutoFit/>
          </a:bodyPr>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Ini memungkinkan objek dari kelas yang berbeda untuk merespons metode dengan nama yang sama dengan cara yang sesuai dengan kelas mereka masing-masing. </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Polimorfisme memungkinkan fleksibilitas dan penggunaan ulang kode dalam hierarki kelas.</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12700" marR="0" lvl="0" indent="0" algn="l" rtl="0">
              <a:lnSpc>
                <a:spcPct val="150000"/>
              </a:lnSpc>
              <a:spcBef>
                <a:spcPts val="0"/>
              </a:spcBef>
              <a:spcAft>
                <a:spcPts val="0"/>
              </a:spcAft>
              <a:buClr>
                <a:srgbClr val="000000"/>
              </a:buClr>
              <a:buSzPts val="3600"/>
              <a:buNone/>
            </a:pPr>
            <a:r>
              <a:rPr lang="en-US" sz="2400" u="none" strike="noStrike" cap="none" dirty="0">
                <a:solidFill>
                  <a:schemeClr val="accent6"/>
                </a:solidFill>
                <a:latin typeface="Arial" panose="020B0604020202020204" pitchFamily="34" charset="0"/>
                <a:ea typeface="Trebuchet MS" panose="020B0603020202020204"/>
                <a:cs typeface="Arial" panose="020B0604020202020204" pitchFamily="34" charset="0"/>
                <a:sym typeface="Trebuchet MS" panose="020B0603020202020204"/>
              </a:rPr>
              <a:t>// CASE</a:t>
            </a:r>
            <a:endParaRPr lang="en-US" sz="2400" u="none" strike="noStrike" cap="none" dirty="0">
              <a:solidFill>
                <a:schemeClr val="accent6"/>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12700" marR="0" lvl="0" indent="0" algn="l" rtl="0">
              <a:lnSpc>
                <a:spcPct val="150000"/>
              </a:lnSpc>
              <a:spcBef>
                <a:spcPts val="0"/>
              </a:spcBef>
              <a:spcAft>
                <a:spcPts val="0"/>
              </a:spcAft>
              <a:buClr>
                <a:srgbClr val="000000"/>
              </a:buClr>
              <a:buSzPts val="3600"/>
              <a:buNone/>
            </a:pPr>
            <a:r>
              <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Misalkan kita memiliki kelas </a:t>
            </a:r>
            <a:r>
              <a:rPr lang="en-US" sz="24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Shape </a:t>
            </a:r>
            <a:r>
              <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yang memiliki metode </a:t>
            </a:r>
            <a:r>
              <a:rPr lang="en-US" sz="24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area(),</a:t>
            </a:r>
            <a:r>
              <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 dan kita memiliki beberapa kelas yang mewarisi dari </a:t>
            </a:r>
            <a:r>
              <a:rPr lang="en-US" sz="24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Shape </a:t>
            </a:r>
            <a:r>
              <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seperti </a:t>
            </a:r>
            <a:r>
              <a:rPr lang="en-US" sz="24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Circle </a:t>
            </a:r>
            <a:r>
              <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dan </a:t>
            </a:r>
            <a:r>
              <a:rPr lang="en-US" sz="24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Rectangle</a:t>
            </a:r>
            <a:r>
              <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 Dalam hal ini, kita dapat menggunakan polimorfisme untuk memanggil metode </a:t>
            </a:r>
            <a:r>
              <a:rPr lang="en-US" sz="24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area()</a:t>
            </a:r>
            <a:r>
              <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 di kelas yang berbeda dengan cara yang sesuai.</a:t>
            </a:r>
            <a:endPar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OOP </a:t>
            </a:r>
            <a:r>
              <a:rPr lang="en-US" sz="48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polimorfisme</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4" name="Google Shape;71;p3"/>
          <p:cNvSpPr txBox="1"/>
          <p:nvPr/>
        </p:nvSpPr>
        <p:spPr>
          <a:xfrm>
            <a:off x="1680845" y="1945005"/>
            <a:ext cx="7058660" cy="658495"/>
          </a:xfrm>
          <a:prstGeom prst="rect">
            <a:avLst/>
          </a:prstGeom>
          <a:noFill/>
          <a:ln>
            <a:noFill/>
          </a:ln>
        </p:spPr>
        <p:txBody>
          <a:bodyPr spcFirstLastPara="1" wrap="square" lIns="0" tIns="12700" rIns="0" bIns="0" anchor="t" anchorCtr="0">
            <a:spAutoFit/>
          </a:bodyPr>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Case polymorpsm</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pic>
        <p:nvPicPr>
          <p:cNvPr id="3" name="Picture 2"/>
          <p:cNvPicPr>
            <a:picLocks noChangeAspect="1"/>
          </p:cNvPicPr>
          <p:nvPr/>
        </p:nvPicPr>
        <p:blipFill>
          <a:blip r:embed="rId3"/>
          <a:srcRect l="-393" t="280" r="393" b="51642"/>
          <a:stretch>
            <a:fillRect/>
          </a:stretch>
        </p:blipFill>
        <p:spPr>
          <a:xfrm>
            <a:off x="1680845" y="3009900"/>
            <a:ext cx="7774940" cy="5252085"/>
          </a:xfrm>
          <a:prstGeom prst="rect">
            <a:avLst/>
          </a:prstGeom>
        </p:spPr>
      </p:pic>
      <p:pic>
        <p:nvPicPr>
          <p:cNvPr id="2" name="Picture 1"/>
          <p:cNvPicPr>
            <a:picLocks noChangeAspect="1"/>
          </p:cNvPicPr>
          <p:nvPr/>
        </p:nvPicPr>
        <p:blipFill>
          <a:blip r:embed="rId3"/>
          <a:srcRect t="48836"/>
          <a:stretch>
            <a:fillRect/>
          </a:stretch>
        </p:blipFill>
        <p:spPr>
          <a:xfrm>
            <a:off x="9791700" y="3009265"/>
            <a:ext cx="7306945" cy="52527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OOP </a:t>
            </a:r>
            <a:r>
              <a:rPr lang="en-US" sz="48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emcapsulation</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4" name="Google Shape;71;p3"/>
          <p:cNvSpPr txBox="1"/>
          <p:nvPr/>
        </p:nvSpPr>
        <p:spPr>
          <a:xfrm>
            <a:off x="1582420" y="1945005"/>
            <a:ext cx="13240385" cy="5552440"/>
          </a:xfrm>
          <a:prstGeom prst="rect">
            <a:avLst/>
          </a:prstGeom>
          <a:noFill/>
          <a:ln>
            <a:noFill/>
          </a:ln>
        </p:spPr>
        <p:txBody>
          <a:bodyPr spcFirstLastPara="1" wrap="square" lIns="0" tIns="12700" rIns="0" bIns="0" anchor="t" anchorCtr="0">
            <a:spAutoFit/>
          </a:bodyPr>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Encapsulation adalah konsep dalam Pemrograman Berorientasi Objek (OOP) yang melibatkan pengemasan (pembungkusan) data (atribut) bersama-sama dengan metode (fungsi) yang beroperasi pada data tersebut ke dalam satu unit tunggal, yaitu objek. </a:t>
            </a:r>
            <a:endPar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Tujuan utama dari encapsulation adalah untuk mengatur akses ke data internal suatu objek dan melindungi data tersebut dari modifikasi yang tidak sah atau tidak diinginkan.</a:t>
            </a:r>
            <a:endPar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endPar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12700" marR="0" lvl="0" indent="0" algn="l" rtl="0">
              <a:lnSpc>
                <a:spcPct val="150000"/>
              </a:lnSpc>
              <a:spcBef>
                <a:spcPts val="0"/>
              </a:spcBef>
              <a:spcAft>
                <a:spcPts val="0"/>
              </a:spcAft>
              <a:buClr>
                <a:srgbClr val="000000"/>
              </a:buClr>
              <a:buSzPts val="3600"/>
              <a:buNone/>
            </a:pPr>
            <a:r>
              <a:rPr lang="en-US" sz="24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Cara Implementasi Encapsulation dalam JavaScript:</a:t>
            </a:r>
            <a:endParaRPr lang="en-US" sz="24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endParaRPr>
          </a:p>
          <a:p>
            <a:pPr marL="12700" marR="0" lvl="0" indent="0" algn="l" rtl="0">
              <a:lnSpc>
                <a:spcPct val="150000"/>
              </a:lnSpc>
              <a:spcBef>
                <a:spcPts val="0"/>
              </a:spcBef>
              <a:spcAft>
                <a:spcPts val="0"/>
              </a:spcAft>
              <a:buClr>
                <a:srgbClr val="000000"/>
              </a:buClr>
              <a:buSzPts val="3600"/>
              <a:buNone/>
            </a:pPr>
            <a:r>
              <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JavaScript tidak memiliki level akses seperti bahasa pemrograman lain seperti Java. Namun, masih dapat menerapkan prinsip-prinsip encapsulation dengan menggunakan metode konvensi dan closure.</a:t>
            </a:r>
            <a:endPar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OOP </a:t>
            </a:r>
            <a:r>
              <a:rPr lang="en-US" sz="48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encapsulation</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4" name="Google Shape;71;p3"/>
          <p:cNvSpPr txBox="1"/>
          <p:nvPr/>
        </p:nvSpPr>
        <p:spPr>
          <a:xfrm>
            <a:off x="1680845" y="1945005"/>
            <a:ext cx="7058660" cy="658495"/>
          </a:xfrm>
          <a:prstGeom prst="rect">
            <a:avLst/>
          </a:prstGeom>
          <a:noFill/>
          <a:ln>
            <a:noFill/>
          </a:ln>
        </p:spPr>
        <p:txBody>
          <a:bodyPr spcFirstLastPara="1" wrap="square" lIns="0" tIns="12700" rIns="0" bIns="0" anchor="t" anchorCtr="0">
            <a:spAutoFit/>
          </a:bodyPr>
          <a:p>
            <a:pPr marL="12700" marR="0" lvl="0" indent="0" algn="l" rtl="0">
              <a:lnSpc>
                <a:spcPct val="150000"/>
              </a:lnSpc>
              <a:spcBef>
                <a:spcPts val="0"/>
              </a:spcBef>
              <a:spcAft>
                <a:spcPts val="0"/>
              </a:spcAft>
              <a:buClr>
                <a:srgbClr val="000000"/>
              </a:buClr>
              <a:buSzPts val="3600"/>
              <a:buFont typeface="Arial" panose="020B0604020202020204" pitchFamily="34" charset="0"/>
              <a:buNone/>
            </a:pP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pic>
        <p:nvPicPr>
          <p:cNvPr id="3" name="Picture 2" descr="Screenshot 2023-08-31 at 09.21.21"/>
          <p:cNvPicPr>
            <a:picLocks noChangeAspect="1"/>
          </p:cNvPicPr>
          <p:nvPr/>
        </p:nvPicPr>
        <p:blipFill>
          <a:blip r:embed="rId3"/>
          <a:srcRect t="54414"/>
          <a:stretch>
            <a:fillRect/>
          </a:stretch>
        </p:blipFill>
        <p:spPr>
          <a:xfrm>
            <a:off x="8641715" y="2788920"/>
            <a:ext cx="8794750" cy="5086985"/>
          </a:xfrm>
          <a:prstGeom prst="rect">
            <a:avLst/>
          </a:prstGeom>
        </p:spPr>
      </p:pic>
      <p:pic>
        <p:nvPicPr>
          <p:cNvPr id="5" name="Picture 4" descr="Screenshot 2023-08-31 at 09.21.21"/>
          <p:cNvPicPr>
            <a:picLocks noChangeAspect="1"/>
          </p:cNvPicPr>
          <p:nvPr/>
        </p:nvPicPr>
        <p:blipFill>
          <a:blip r:embed="rId3"/>
          <a:srcRect b="45939"/>
          <a:stretch>
            <a:fillRect/>
          </a:stretch>
        </p:blipFill>
        <p:spPr>
          <a:xfrm>
            <a:off x="1108075" y="2788920"/>
            <a:ext cx="7415530" cy="50869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OOP </a:t>
            </a:r>
            <a:r>
              <a:rPr lang="en-US" sz="48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abstraksi</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4" name="Google Shape;71;p3"/>
          <p:cNvSpPr txBox="1"/>
          <p:nvPr/>
        </p:nvSpPr>
        <p:spPr>
          <a:xfrm>
            <a:off x="1957705" y="1906270"/>
            <a:ext cx="13240385" cy="6475730"/>
          </a:xfrm>
          <a:prstGeom prst="rect">
            <a:avLst/>
          </a:prstGeom>
          <a:noFill/>
          <a:ln>
            <a:noFill/>
          </a:ln>
        </p:spPr>
        <p:txBody>
          <a:bodyPr spcFirstLastPara="1" wrap="square" lIns="0" tIns="12700" rIns="0" bIns="0" anchor="t" anchorCtr="0">
            <a:spAutoFit/>
          </a:bodyPr>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Abstraksi memungkinkan Anda untuk fokus pada informasi penting dan mengabaikan detail yang tidak diperlukan pada saat tertentu. </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Ini membantu dalam mengembangkan kode yang lebih bersih, terorganisir, dan mudah dimengerti.</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12700" marR="0" lvl="0" indent="0" algn="l" rtl="0">
              <a:lnSpc>
                <a:spcPct val="150000"/>
              </a:lnSpc>
              <a:spcBef>
                <a:spcPts val="0"/>
              </a:spcBef>
              <a:spcAft>
                <a:spcPts val="0"/>
              </a:spcAft>
              <a:buClr>
                <a:srgbClr val="000000"/>
              </a:buClr>
              <a:buSzPts val="3600"/>
              <a:buNone/>
            </a:pPr>
            <a:r>
              <a:rPr lang="en-US" sz="28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Cara Implementasi Abstraksi dalam JavaScript:</a:t>
            </a:r>
            <a:endParaRPr lang="en-US" sz="28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endParaRPr>
          </a:p>
          <a:p>
            <a:pPr marL="12700" marR="0" lvl="0" indent="0" algn="l" rtl="0">
              <a:lnSpc>
                <a:spcPct val="150000"/>
              </a:lnSpc>
              <a:spcBef>
                <a:spcPts val="0"/>
              </a:spcBef>
              <a:spcAft>
                <a:spcPts val="0"/>
              </a:spcAft>
              <a:buClr>
                <a:srgbClr val="000000"/>
              </a:buClr>
              <a:buSzPts val="3600"/>
              <a:buNone/>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Abstraksi diimplementasikan dengan cara memisahkan detail implementasi dari fungsionalitas umum suatu objek. Anda hanya perlu mengekspos metode dan properti yang relevan kepada pengguna, sementara detail implementasi yang lebih rumit tetap tersembunyi.</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OOP </a:t>
            </a:r>
            <a:r>
              <a:rPr lang="en-US" sz="66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abstraksi</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4" name="Google Shape;71;p3"/>
          <p:cNvSpPr txBox="1"/>
          <p:nvPr/>
        </p:nvSpPr>
        <p:spPr>
          <a:xfrm>
            <a:off x="1680845" y="1945005"/>
            <a:ext cx="7058660" cy="3244215"/>
          </a:xfrm>
          <a:prstGeom prst="rect">
            <a:avLst/>
          </a:prstGeom>
          <a:noFill/>
          <a:ln>
            <a:noFill/>
          </a:ln>
        </p:spPr>
        <p:txBody>
          <a:bodyPr spcFirstLastPara="1" wrap="square" lIns="0" tIns="12700" rIns="0" bIns="0" anchor="t" anchorCtr="0">
            <a:spAutoFit/>
          </a:bodyPr>
          <a:p>
            <a:pPr marL="12700" marR="0" lvl="0" indent="0" algn="l" rtl="0">
              <a:lnSpc>
                <a:spcPct val="150000"/>
              </a:lnSpc>
              <a:spcBef>
                <a:spcPts val="0"/>
              </a:spcBef>
              <a:spcAft>
                <a:spcPts val="0"/>
              </a:spcAft>
              <a:buClr>
                <a:srgbClr val="000000"/>
              </a:buClr>
              <a:buSzPts val="3600"/>
              <a:buFont typeface="Arial" panose="020B0604020202020204" pitchFamily="34" charset="0"/>
              <a:buNone/>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Dari code di samping, pengguna hanya perlu tahu bagaimana memulai dan menghentikan mesin mobil tanpa perlu mengetahui detail bagaimana mesin sebenarnya bekerja.</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pic>
        <p:nvPicPr>
          <p:cNvPr id="2" name="Picture 1" descr="Screenshot 2023-08-31 at 09.34.39"/>
          <p:cNvPicPr>
            <a:picLocks noChangeAspect="1"/>
          </p:cNvPicPr>
          <p:nvPr/>
        </p:nvPicPr>
        <p:blipFill>
          <a:blip r:embed="rId3"/>
          <a:stretch>
            <a:fillRect/>
          </a:stretch>
        </p:blipFill>
        <p:spPr>
          <a:xfrm>
            <a:off x="8994775" y="1945005"/>
            <a:ext cx="6916420" cy="67189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OOP </a:t>
            </a:r>
            <a:r>
              <a:rPr lang="en-US" sz="66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abstraksi</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4" name="Google Shape;71;p3"/>
          <p:cNvSpPr txBox="1"/>
          <p:nvPr/>
        </p:nvSpPr>
        <p:spPr>
          <a:xfrm>
            <a:off x="2498090" y="1845945"/>
            <a:ext cx="4610100" cy="658495"/>
          </a:xfrm>
          <a:prstGeom prst="rect">
            <a:avLst/>
          </a:prstGeom>
          <a:noFill/>
          <a:ln>
            <a:noFill/>
          </a:ln>
        </p:spPr>
        <p:txBody>
          <a:bodyPr spcFirstLastPara="1" wrap="square" lIns="0" tIns="12700" rIns="0" bIns="0" anchor="t" anchorCtr="0">
            <a:spAutoFit/>
          </a:bodyPr>
          <a:p>
            <a:pPr marL="12700" marR="0" lvl="0" indent="0" algn="l" rtl="0">
              <a:lnSpc>
                <a:spcPct val="150000"/>
              </a:lnSpc>
              <a:spcBef>
                <a:spcPts val="0"/>
              </a:spcBef>
              <a:spcAft>
                <a:spcPts val="0"/>
              </a:spcAft>
              <a:buClr>
                <a:srgbClr val="000000"/>
              </a:buClr>
              <a:buSzPts val="3600"/>
              <a:buFont typeface="Arial" panose="020B0604020202020204" pitchFamily="34" charset="0"/>
              <a:buNone/>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Case lain:</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pic>
        <p:nvPicPr>
          <p:cNvPr id="2" name="Picture 1" descr="Screenshot 2023-08-31 at 09.38.20"/>
          <p:cNvPicPr>
            <a:picLocks noChangeAspect="1"/>
          </p:cNvPicPr>
          <p:nvPr/>
        </p:nvPicPr>
        <p:blipFill>
          <a:blip r:embed="rId3"/>
          <a:srcRect b="43746"/>
          <a:stretch>
            <a:fillRect/>
          </a:stretch>
        </p:blipFill>
        <p:spPr>
          <a:xfrm>
            <a:off x="2498090" y="2653665"/>
            <a:ext cx="6399530" cy="5857240"/>
          </a:xfrm>
          <a:prstGeom prst="rect">
            <a:avLst/>
          </a:prstGeom>
        </p:spPr>
      </p:pic>
      <p:pic>
        <p:nvPicPr>
          <p:cNvPr id="3" name="Picture 2" descr="Screenshot 2023-08-31 at 09.38.20"/>
          <p:cNvPicPr>
            <a:picLocks noChangeAspect="1"/>
          </p:cNvPicPr>
          <p:nvPr/>
        </p:nvPicPr>
        <p:blipFill>
          <a:blip r:embed="rId3"/>
          <a:srcRect t="57064"/>
          <a:stretch>
            <a:fillRect/>
          </a:stretch>
        </p:blipFill>
        <p:spPr>
          <a:xfrm>
            <a:off x="9261475" y="2653665"/>
            <a:ext cx="7058660" cy="4930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pSp>
        <p:nvGrpSpPr>
          <p:cNvPr id="43" name="Google Shape;43;p1"/>
          <p:cNvGrpSpPr/>
          <p:nvPr/>
        </p:nvGrpSpPr>
        <p:grpSpPr>
          <a:xfrm>
            <a:off x="0" y="8255"/>
            <a:ext cx="7734300" cy="10287000"/>
            <a:chOff x="0" y="0"/>
            <a:chExt cx="7734300" cy="10287000"/>
          </a:xfrm>
        </p:grpSpPr>
        <p:sp>
          <p:nvSpPr>
            <p:cNvPr id="44" name="Google Shape;44;p1"/>
            <p:cNvSpPr/>
            <p:nvPr/>
          </p:nvSpPr>
          <p:spPr>
            <a:xfrm>
              <a:off x="0" y="0"/>
              <a:ext cx="7734300" cy="10287000"/>
            </a:xfrm>
            <a:custGeom>
              <a:avLst/>
              <a:gdLst/>
              <a:ahLst/>
              <a:cxnLst/>
              <a:rect l="l" t="t" r="r" b="b"/>
              <a:pathLst>
                <a:path w="7734300" h="10287000" extrusionOk="0">
                  <a:moveTo>
                    <a:pt x="0" y="10287000"/>
                  </a:moveTo>
                  <a:lnTo>
                    <a:pt x="0" y="0"/>
                  </a:lnTo>
                  <a:lnTo>
                    <a:pt x="7734300" y="0"/>
                  </a:lnTo>
                  <a:lnTo>
                    <a:pt x="7734300" y="10287000"/>
                  </a:lnTo>
                  <a:lnTo>
                    <a:pt x="0" y="10287000"/>
                  </a:lnTo>
                  <a:close/>
                </a:path>
              </a:pathLst>
            </a:custGeom>
            <a:solidFill>
              <a:srgbClr val="F08B3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1"/>
            <p:cNvSpPr/>
            <p:nvPr/>
          </p:nvSpPr>
          <p:spPr>
            <a:xfrm>
              <a:off x="0" y="360200"/>
              <a:ext cx="7734300" cy="9918700"/>
            </a:xfrm>
            <a:custGeom>
              <a:avLst/>
              <a:gdLst/>
              <a:ahLst/>
              <a:cxnLst/>
              <a:rect l="l" t="t" r="r" b="b"/>
              <a:pathLst>
                <a:path w="7734300" h="9918700" extrusionOk="0">
                  <a:moveTo>
                    <a:pt x="2039334" y="9918699"/>
                  </a:moveTo>
                  <a:lnTo>
                    <a:pt x="0" y="9918699"/>
                  </a:lnTo>
                  <a:lnTo>
                    <a:pt x="0" y="3492499"/>
                  </a:lnTo>
                  <a:lnTo>
                    <a:pt x="27364" y="3467099"/>
                  </a:lnTo>
                  <a:lnTo>
                    <a:pt x="79941" y="3403599"/>
                  </a:lnTo>
                  <a:lnTo>
                    <a:pt x="132963" y="3352799"/>
                  </a:lnTo>
                  <a:lnTo>
                    <a:pt x="186426" y="3289299"/>
                  </a:lnTo>
                  <a:lnTo>
                    <a:pt x="240329" y="3238499"/>
                  </a:lnTo>
                  <a:lnTo>
                    <a:pt x="294669" y="3174999"/>
                  </a:lnTo>
                  <a:lnTo>
                    <a:pt x="349443" y="3124199"/>
                  </a:lnTo>
                  <a:lnTo>
                    <a:pt x="404648" y="3060699"/>
                  </a:lnTo>
                  <a:lnTo>
                    <a:pt x="460282" y="3009899"/>
                  </a:lnTo>
                  <a:lnTo>
                    <a:pt x="516342" y="2946399"/>
                  </a:lnTo>
                  <a:lnTo>
                    <a:pt x="629729" y="2844799"/>
                  </a:lnTo>
                  <a:lnTo>
                    <a:pt x="687051" y="2781299"/>
                  </a:lnTo>
                  <a:lnTo>
                    <a:pt x="802940" y="2679699"/>
                  </a:lnTo>
                  <a:lnTo>
                    <a:pt x="979843" y="2527299"/>
                  </a:lnTo>
                  <a:lnTo>
                    <a:pt x="1039619" y="2463799"/>
                  </a:lnTo>
                  <a:lnTo>
                    <a:pt x="1221333" y="2311399"/>
                  </a:lnTo>
                  <a:lnTo>
                    <a:pt x="1282692" y="2273299"/>
                  </a:lnTo>
                  <a:lnTo>
                    <a:pt x="1344439" y="2222499"/>
                  </a:lnTo>
                  <a:lnTo>
                    <a:pt x="1595266" y="2019299"/>
                  </a:lnTo>
                  <a:lnTo>
                    <a:pt x="1658919" y="1981199"/>
                  </a:lnTo>
                  <a:lnTo>
                    <a:pt x="1787342" y="1879599"/>
                  </a:lnTo>
                  <a:lnTo>
                    <a:pt x="1852106" y="1841499"/>
                  </a:lnTo>
                  <a:lnTo>
                    <a:pt x="1917236" y="1790699"/>
                  </a:lnTo>
                  <a:lnTo>
                    <a:pt x="1982728" y="1752599"/>
                  </a:lnTo>
                  <a:lnTo>
                    <a:pt x="2048580" y="1701799"/>
                  </a:lnTo>
                  <a:lnTo>
                    <a:pt x="2181353" y="1625599"/>
                  </a:lnTo>
                  <a:lnTo>
                    <a:pt x="2248269" y="1574799"/>
                  </a:lnTo>
                  <a:lnTo>
                    <a:pt x="2383147" y="1498599"/>
                  </a:lnTo>
                  <a:lnTo>
                    <a:pt x="2451103" y="1447799"/>
                  </a:lnTo>
                  <a:lnTo>
                    <a:pt x="2726314" y="1295399"/>
                  </a:lnTo>
                  <a:lnTo>
                    <a:pt x="3220568" y="1028699"/>
                  </a:lnTo>
                  <a:lnTo>
                    <a:pt x="3292446" y="1003299"/>
                  </a:lnTo>
                  <a:lnTo>
                    <a:pt x="3437128" y="927099"/>
                  </a:lnTo>
                  <a:lnTo>
                    <a:pt x="3509927" y="901699"/>
                  </a:lnTo>
                  <a:lnTo>
                    <a:pt x="3583028" y="863599"/>
                  </a:lnTo>
                  <a:lnTo>
                    <a:pt x="3656427" y="838199"/>
                  </a:lnTo>
                  <a:lnTo>
                    <a:pt x="3730123" y="800099"/>
                  </a:lnTo>
                  <a:lnTo>
                    <a:pt x="3804113" y="774699"/>
                  </a:lnTo>
                  <a:lnTo>
                    <a:pt x="3878394" y="736599"/>
                  </a:lnTo>
                  <a:lnTo>
                    <a:pt x="4027818" y="685799"/>
                  </a:lnTo>
                  <a:lnTo>
                    <a:pt x="4102956" y="647699"/>
                  </a:lnTo>
                  <a:lnTo>
                    <a:pt x="4869328" y="393699"/>
                  </a:lnTo>
                  <a:lnTo>
                    <a:pt x="4947406" y="380999"/>
                  </a:lnTo>
                  <a:lnTo>
                    <a:pt x="5104314" y="330199"/>
                  </a:lnTo>
                  <a:lnTo>
                    <a:pt x="5183138" y="317499"/>
                  </a:lnTo>
                  <a:lnTo>
                    <a:pt x="5262205" y="292099"/>
                  </a:lnTo>
                  <a:lnTo>
                    <a:pt x="5341514" y="279399"/>
                  </a:lnTo>
                  <a:lnTo>
                    <a:pt x="5421060" y="253999"/>
                  </a:lnTo>
                  <a:lnTo>
                    <a:pt x="5500842" y="241299"/>
                  </a:lnTo>
                  <a:lnTo>
                    <a:pt x="5580857" y="215899"/>
                  </a:lnTo>
                  <a:lnTo>
                    <a:pt x="5741575" y="190499"/>
                  </a:lnTo>
                  <a:lnTo>
                    <a:pt x="5822273" y="165099"/>
                  </a:lnTo>
                  <a:lnTo>
                    <a:pt x="6393230" y="76199"/>
                  </a:lnTo>
                  <a:lnTo>
                    <a:pt x="6475632" y="76199"/>
                  </a:lnTo>
                  <a:lnTo>
                    <a:pt x="6724032" y="38099"/>
                  </a:lnTo>
                  <a:lnTo>
                    <a:pt x="6807222" y="38099"/>
                  </a:lnTo>
                  <a:lnTo>
                    <a:pt x="6890602" y="25399"/>
                  </a:lnTo>
                  <a:lnTo>
                    <a:pt x="6974170" y="25399"/>
                  </a:lnTo>
                  <a:lnTo>
                    <a:pt x="7057924" y="12699"/>
                  </a:lnTo>
                  <a:lnTo>
                    <a:pt x="7141860" y="12699"/>
                  </a:lnTo>
                  <a:lnTo>
                    <a:pt x="7225975" y="0"/>
                  </a:lnTo>
                  <a:lnTo>
                    <a:pt x="7734299" y="0"/>
                  </a:lnTo>
                  <a:lnTo>
                    <a:pt x="7734299" y="4571999"/>
                  </a:lnTo>
                  <a:lnTo>
                    <a:pt x="7541136" y="4571999"/>
                  </a:lnTo>
                  <a:lnTo>
                    <a:pt x="7493093" y="4584699"/>
                  </a:lnTo>
                  <a:lnTo>
                    <a:pt x="7301955" y="4584699"/>
                  </a:lnTo>
                  <a:lnTo>
                    <a:pt x="7254437" y="4597399"/>
                  </a:lnTo>
                  <a:lnTo>
                    <a:pt x="7159734" y="4597399"/>
                  </a:lnTo>
                  <a:lnTo>
                    <a:pt x="7112551" y="4610099"/>
                  </a:lnTo>
                  <a:lnTo>
                    <a:pt x="7065483" y="4610099"/>
                  </a:lnTo>
                  <a:lnTo>
                    <a:pt x="7018531" y="4622799"/>
                  </a:lnTo>
                  <a:lnTo>
                    <a:pt x="6971697" y="4622799"/>
                  </a:lnTo>
                  <a:lnTo>
                    <a:pt x="6924983" y="4635499"/>
                  </a:lnTo>
                  <a:lnTo>
                    <a:pt x="6878390" y="4635499"/>
                  </a:lnTo>
                  <a:lnTo>
                    <a:pt x="6831919" y="4648199"/>
                  </a:lnTo>
                  <a:lnTo>
                    <a:pt x="6785573" y="4648199"/>
                  </a:lnTo>
                  <a:lnTo>
                    <a:pt x="6693260" y="4673599"/>
                  </a:lnTo>
                  <a:lnTo>
                    <a:pt x="6647296" y="4673599"/>
                  </a:lnTo>
                  <a:lnTo>
                    <a:pt x="6510194" y="4711699"/>
                  </a:lnTo>
                  <a:lnTo>
                    <a:pt x="6464761" y="4711699"/>
                  </a:lnTo>
                  <a:lnTo>
                    <a:pt x="5843809" y="4889499"/>
                  </a:lnTo>
                  <a:lnTo>
                    <a:pt x="5800598" y="4914899"/>
                  </a:lnTo>
                  <a:lnTo>
                    <a:pt x="5671932" y="4952999"/>
                  </a:lnTo>
                  <a:lnTo>
                    <a:pt x="5629373" y="4978399"/>
                  </a:lnTo>
                  <a:lnTo>
                    <a:pt x="5544756" y="5003799"/>
                  </a:lnTo>
                  <a:lnTo>
                    <a:pt x="5502703" y="5029199"/>
                  </a:lnTo>
                  <a:lnTo>
                    <a:pt x="5460821" y="5041899"/>
                  </a:lnTo>
                  <a:lnTo>
                    <a:pt x="5419112" y="5067299"/>
                  </a:lnTo>
                  <a:lnTo>
                    <a:pt x="5377578" y="5079999"/>
                  </a:lnTo>
                  <a:lnTo>
                    <a:pt x="5336221" y="5105399"/>
                  </a:lnTo>
                  <a:lnTo>
                    <a:pt x="5295042" y="5118099"/>
                  </a:lnTo>
                  <a:lnTo>
                    <a:pt x="5254043" y="5143499"/>
                  </a:lnTo>
                  <a:lnTo>
                    <a:pt x="5213225" y="5156199"/>
                  </a:lnTo>
                  <a:lnTo>
                    <a:pt x="5132139" y="5206999"/>
                  </a:lnTo>
                  <a:lnTo>
                    <a:pt x="5091875" y="5219699"/>
                  </a:lnTo>
                  <a:lnTo>
                    <a:pt x="5011910" y="5270499"/>
                  </a:lnTo>
                  <a:lnTo>
                    <a:pt x="4972213" y="5283199"/>
                  </a:lnTo>
                  <a:lnTo>
                    <a:pt x="4854283" y="5359399"/>
                  </a:lnTo>
                  <a:lnTo>
                    <a:pt x="4815365" y="5372099"/>
                  </a:lnTo>
                  <a:lnTo>
                    <a:pt x="4623788" y="5499099"/>
                  </a:lnTo>
                  <a:lnTo>
                    <a:pt x="4437377" y="5626099"/>
                  </a:lnTo>
                  <a:lnTo>
                    <a:pt x="4292101" y="5727699"/>
                  </a:lnTo>
                  <a:lnTo>
                    <a:pt x="4220782" y="5778499"/>
                  </a:lnTo>
                  <a:lnTo>
                    <a:pt x="4185458" y="5816599"/>
                  </a:lnTo>
                  <a:lnTo>
                    <a:pt x="4080845" y="5892799"/>
                  </a:lnTo>
                  <a:lnTo>
                    <a:pt x="4046433" y="5930899"/>
                  </a:lnTo>
                  <a:lnTo>
                    <a:pt x="3978307" y="5981699"/>
                  </a:lnTo>
                  <a:lnTo>
                    <a:pt x="3944596" y="6019799"/>
                  </a:lnTo>
                  <a:lnTo>
                    <a:pt x="3877885" y="6070599"/>
                  </a:lnTo>
                  <a:lnTo>
                    <a:pt x="3844889" y="6108699"/>
                  </a:lnTo>
                  <a:lnTo>
                    <a:pt x="3812134" y="6134099"/>
                  </a:lnTo>
                  <a:lnTo>
                    <a:pt x="3779622" y="6172199"/>
                  </a:lnTo>
                  <a:lnTo>
                    <a:pt x="3747355" y="6197599"/>
                  </a:lnTo>
                  <a:lnTo>
                    <a:pt x="3715334" y="6235699"/>
                  </a:lnTo>
                  <a:lnTo>
                    <a:pt x="3683562" y="6261099"/>
                  </a:lnTo>
                  <a:lnTo>
                    <a:pt x="3652038" y="6299199"/>
                  </a:lnTo>
                  <a:lnTo>
                    <a:pt x="3620766" y="6324599"/>
                  </a:lnTo>
                  <a:lnTo>
                    <a:pt x="3589746" y="6362699"/>
                  </a:lnTo>
                  <a:lnTo>
                    <a:pt x="3558980" y="6388099"/>
                  </a:lnTo>
                  <a:lnTo>
                    <a:pt x="3528470" y="6426199"/>
                  </a:lnTo>
                  <a:lnTo>
                    <a:pt x="3498217" y="6451599"/>
                  </a:lnTo>
                  <a:lnTo>
                    <a:pt x="3468224" y="6489699"/>
                  </a:lnTo>
                  <a:lnTo>
                    <a:pt x="3438491" y="6527799"/>
                  </a:lnTo>
                  <a:lnTo>
                    <a:pt x="3409020" y="6553199"/>
                  </a:lnTo>
                  <a:lnTo>
                    <a:pt x="3379812" y="6591299"/>
                  </a:lnTo>
                  <a:lnTo>
                    <a:pt x="3350870" y="6629399"/>
                  </a:lnTo>
                  <a:lnTo>
                    <a:pt x="3322195" y="6667499"/>
                  </a:lnTo>
                  <a:lnTo>
                    <a:pt x="3293788" y="6692899"/>
                  </a:lnTo>
                  <a:lnTo>
                    <a:pt x="3265651" y="6730999"/>
                  </a:lnTo>
                  <a:lnTo>
                    <a:pt x="3237786" y="6769099"/>
                  </a:lnTo>
                  <a:lnTo>
                    <a:pt x="3210194" y="6807199"/>
                  </a:lnTo>
                  <a:lnTo>
                    <a:pt x="3182877" y="6832599"/>
                  </a:lnTo>
                  <a:lnTo>
                    <a:pt x="3155836" y="6870699"/>
                  </a:lnTo>
                  <a:lnTo>
                    <a:pt x="3129073" y="6908799"/>
                  </a:lnTo>
                  <a:lnTo>
                    <a:pt x="3102590" y="6946899"/>
                  </a:lnTo>
                  <a:lnTo>
                    <a:pt x="3076388" y="6984999"/>
                  </a:lnTo>
                  <a:lnTo>
                    <a:pt x="3050468" y="7023099"/>
                  </a:lnTo>
                  <a:lnTo>
                    <a:pt x="3024833" y="7061199"/>
                  </a:lnTo>
                  <a:lnTo>
                    <a:pt x="2999483" y="7099299"/>
                  </a:lnTo>
                  <a:lnTo>
                    <a:pt x="2974421" y="7137399"/>
                  </a:lnTo>
                  <a:lnTo>
                    <a:pt x="2949649" y="7175499"/>
                  </a:lnTo>
                  <a:lnTo>
                    <a:pt x="2925166" y="7213599"/>
                  </a:lnTo>
                  <a:lnTo>
                    <a:pt x="2900976" y="7251699"/>
                  </a:lnTo>
                  <a:lnTo>
                    <a:pt x="2877080" y="7289799"/>
                  </a:lnTo>
                  <a:lnTo>
                    <a:pt x="2853479" y="7327899"/>
                  </a:lnTo>
                  <a:lnTo>
                    <a:pt x="2830175" y="7365999"/>
                  </a:lnTo>
                  <a:lnTo>
                    <a:pt x="2807170" y="7404099"/>
                  </a:lnTo>
                  <a:lnTo>
                    <a:pt x="2784464" y="7442199"/>
                  </a:lnTo>
                  <a:lnTo>
                    <a:pt x="2762061" y="7480299"/>
                  </a:lnTo>
                  <a:lnTo>
                    <a:pt x="2739961" y="7518399"/>
                  </a:lnTo>
                  <a:lnTo>
                    <a:pt x="2718165" y="7556499"/>
                  </a:lnTo>
                  <a:lnTo>
                    <a:pt x="2696676" y="7594599"/>
                  </a:lnTo>
                  <a:lnTo>
                    <a:pt x="2675495" y="7632699"/>
                  </a:lnTo>
                  <a:lnTo>
                    <a:pt x="2654624" y="7683499"/>
                  </a:lnTo>
                  <a:lnTo>
                    <a:pt x="2634064" y="7721599"/>
                  </a:lnTo>
                  <a:lnTo>
                    <a:pt x="2613817" y="7759699"/>
                  </a:lnTo>
                  <a:lnTo>
                    <a:pt x="2593884" y="7797799"/>
                  </a:lnTo>
                  <a:lnTo>
                    <a:pt x="2574267" y="7835899"/>
                  </a:lnTo>
                  <a:lnTo>
                    <a:pt x="2554968" y="7886699"/>
                  </a:lnTo>
                  <a:lnTo>
                    <a:pt x="2535988" y="7924799"/>
                  </a:lnTo>
                  <a:lnTo>
                    <a:pt x="2517328" y="7962899"/>
                  </a:lnTo>
                  <a:lnTo>
                    <a:pt x="2498991" y="8000999"/>
                  </a:lnTo>
                  <a:lnTo>
                    <a:pt x="2480978" y="8051799"/>
                  </a:lnTo>
                  <a:lnTo>
                    <a:pt x="2463290" y="8089899"/>
                  </a:lnTo>
                  <a:lnTo>
                    <a:pt x="2445930" y="8127999"/>
                  </a:lnTo>
                  <a:lnTo>
                    <a:pt x="2428898" y="8178799"/>
                  </a:lnTo>
                  <a:lnTo>
                    <a:pt x="2412196" y="8216899"/>
                  </a:lnTo>
                  <a:lnTo>
                    <a:pt x="2395826" y="8254999"/>
                  </a:lnTo>
                  <a:lnTo>
                    <a:pt x="2379789" y="8305799"/>
                  </a:lnTo>
                  <a:lnTo>
                    <a:pt x="2364088" y="8343899"/>
                  </a:lnTo>
                  <a:lnTo>
                    <a:pt x="2348723" y="8394699"/>
                  </a:lnTo>
                  <a:lnTo>
                    <a:pt x="2333696" y="8432799"/>
                  </a:lnTo>
                  <a:lnTo>
                    <a:pt x="2319009" y="8470899"/>
                  </a:lnTo>
                  <a:lnTo>
                    <a:pt x="2304663" y="8521699"/>
                  </a:lnTo>
                  <a:lnTo>
                    <a:pt x="2290660" y="8559799"/>
                  </a:lnTo>
                  <a:lnTo>
                    <a:pt x="2277002" y="8610599"/>
                  </a:lnTo>
                  <a:lnTo>
                    <a:pt x="2263690" y="8648699"/>
                  </a:lnTo>
                  <a:lnTo>
                    <a:pt x="2250725" y="8699499"/>
                  </a:lnTo>
                  <a:lnTo>
                    <a:pt x="2238110" y="8737599"/>
                  </a:lnTo>
                  <a:lnTo>
                    <a:pt x="2225845" y="8788399"/>
                  </a:lnTo>
                  <a:lnTo>
                    <a:pt x="2213933" y="8826499"/>
                  </a:lnTo>
                  <a:lnTo>
                    <a:pt x="2202375" y="8877299"/>
                  </a:lnTo>
                  <a:lnTo>
                    <a:pt x="2191172" y="8915399"/>
                  </a:lnTo>
                  <a:lnTo>
                    <a:pt x="2180327" y="8966199"/>
                  </a:lnTo>
                  <a:lnTo>
                    <a:pt x="2169840" y="9016999"/>
                  </a:lnTo>
                  <a:lnTo>
                    <a:pt x="2159714" y="9055099"/>
                  </a:lnTo>
                  <a:lnTo>
                    <a:pt x="2149950" y="9105899"/>
                  </a:lnTo>
                  <a:lnTo>
                    <a:pt x="2140549" y="9143999"/>
                  </a:lnTo>
                  <a:lnTo>
                    <a:pt x="2131513" y="9194799"/>
                  </a:lnTo>
                  <a:lnTo>
                    <a:pt x="2122844" y="9245599"/>
                  </a:lnTo>
                  <a:lnTo>
                    <a:pt x="2114543" y="9283699"/>
                  </a:lnTo>
                  <a:lnTo>
                    <a:pt x="2106612" y="9334499"/>
                  </a:lnTo>
                  <a:lnTo>
                    <a:pt x="2099053" y="9372599"/>
                  </a:lnTo>
                  <a:lnTo>
                    <a:pt x="2091866" y="9423399"/>
                  </a:lnTo>
                  <a:lnTo>
                    <a:pt x="2085054" y="9474199"/>
                  </a:lnTo>
                  <a:lnTo>
                    <a:pt x="2078619" y="9512299"/>
                  </a:lnTo>
                  <a:lnTo>
                    <a:pt x="2072561" y="9563099"/>
                  </a:lnTo>
                  <a:lnTo>
                    <a:pt x="2066882" y="9613899"/>
                  </a:lnTo>
                  <a:lnTo>
                    <a:pt x="2061584" y="9664699"/>
                  </a:lnTo>
                  <a:lnTo>
                    <a:pt x="2056669" y="9702799"/>
                  </a:lnTo>
                  <a:lnTo>
                    <a:pt x="2052138" y="9753599"/>
                  </a:lnTo>
                  <a:lnTo>
                    <a:pt x="2047993" y="9804399"/>
                  </a:lnTo>
                  <a:lnTo>
                    <a:pt x="2044235" y="9842499"/>
                  </a:lnTo>
                  <a:lnTo>
                    <a:pt x="2040865" y="9893299"/>
                  </a:lnTo>
                  <a:lnTo>
                    <a:pt x="2039334" y="9918699"/>
                  </a:lnTo>
                  <a:close/>
                </a:path>
              </a:pathLst>
            </a:custGeom>
            <a:solidFill>
              <a:srgbClr val="FFBD5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1"/>
            <p:cNvSpPr/>
            <p:nvPr/>
          </p:nvSpPr>
          <p:spPr>
            <a:xfrm>
              <a:off x="1181100" y="3733799"/>
              <a:ext cx="6553200" cy="6553200"/>
            </a:xfrm>
            <a:custGeom>
              <a:avLst/>
              <a:gdLst/>
              <a:ahLst/>
              <a:cxnLst/>
              <a:rect l="l" t="t" r="r" b="b"/>
              <a:pathLst>
                <a:path w="6553200" h="6553200" extrusionOk="0">
                  <a:moveTo>
                    <a:pt x="2918139" y="6553183"/>
                  </a:moveTo>
                  <a:lnTo>
                    <a:pt x="0" y="6553183"/>
                  </a:lnTo>
                  <a:lnTo>
                    <a:pt x="219" y="6498946"/>
                  </a:lnTo>
                  <a:lnTo>
                    <a:pt x="877" y="6444813"/>
                  </a:lnTo>
                  <a:lnTo>
                    <a:pt x="1972" y="6390787"/>
                  </a:lnTo>
                  <a:lnTo>
                    <a:pt x="3502" y="6336868"/>
                  </a:lnTo>
                  <a:lnTo>
                    <a:pt x="5466" y="6283059"/>
                  </a:lnTo>
                  <a:lnTo>
                    <a:pt x="7860" y="6229361"/>
                  </a:lnTo>
                  <a:lnTo>
                    <a:pt x="10685" y="6175777"/>
                  </a:lnTo>
                  <a:lnTo>
                    <a:pt x="13939" y="6122306"/>
                  </a:lnTo>
                  <a:lnTo>
                    <a:pt x="17618" y="6068952"/>
                  </a:lnTo>
                  <a:lnTo>
                    <a:pt x="21723" y="6015716"/>
                  </a:lnTo>
                  <a:lnTo>
                    <a:pt x="26251" y="5962600"/>
                  </a:lnTo>
                  <a:lnTo>
                    <a:pt x="31200" y="5909605"/>
                  </a:lnTo>
                  <a:lnTo>
                    <a:pt x="36570" y="5856733"/>
                  </a:lnTo>
                  <a:lnTo>
                    <a:pt x="42357" y="5803986"/>
                  </a:lnTo>
                  <a:lnTo>
                    <a:pt x="48561" y="5751365"/>
                  </a:lnTo>
                  <a:lnTo>
                    <a:pt x="55180" y="5698872"/>
                  </a:lnTo>
                  <a:lnTo>
                    <a:pt x="62212" y="5646509"/>
                  </a:lnTo>
                  <a:lnTo>
                    <a:pt x="69655" y="5594278"/>
                  </a:lnTo>
                  <a:lnTo>
                    <a:pt x="77508" y="5542179"/>
                  </a:lnTo>
                  <a:lnTo>
                    <a:pt x="85769" y="5490216"/>
                  </a:lnTo>
                  <a:lnTo>
                    <a:pt x="94437" y="5438389"/>
                  </a:lnTo>
                  <a:lnTo>
                    <a:pt x="103509" y="5386700"/>
                  </a:lnTo>
                  <a:lnTo>
                    <a:pt x="112984" y="5335151"/>
                  </a:lnTo>
                  <a:lnTo>
                    <a:pt x="122860" y="5283744"/>
                  </a:lnTo>
                  <a:lnTo>
                    <a:pt x="133136" y="5232480"/>
                  </a:lnTo>
                  <a:lnTo>
                    <a:pt x="143810" y="5181361"/>
                  </a:lnTo>
                  <a:lnTo>
                    <a:pt x="154881" y="5130389"/>
                  </a:lnTo>
                  <a:lnTo>
                    <a:pt x="166345" y="5079565"/>
                  </a:lnTo>
                  <a:lnTo>
                    <a:pt x="178203" y="5028891"/>
                  </a:lnTo>
                  <a:lnTo>
                    <a:pt x="190452" y="4978368"/>
                  </a:lnTo>
                  <a:lnTo>
                    <a:pt x="203090" y="4927999"/>
                  </a:lnTo>
                  <a:lnTo>
                    <a:pt x="216116" y="4877785"/>
                  </a:lnTo>
                  <a:lnTo>
                    <a:pt x="229529" y="4827728"/>
                  </a:lnTo>
                  <a:lnTo>
                    <a:pt x="243325" y="4777830"/>
                  </a:lnTo>
                  <a:lnTo>
                    <a:pt x="257505" y="4728091"/>
                  </a:lnTo>
                  <a:lnTo>
                    <a:pt x="272065" y="4678515"/>
                  </a:lnTo>
                  <a:lnTo>
                    <a:pt x="287005" y="4629101"/>
                  </a:lnTo>
                  <a:lnTo>
                    <a:pt x="302323" y="4579853"/>
                  </a:lnTo>
                  <a:lnTo>
                    <a:pt x="318016" y="4530772"/>
                  </a:lnTo>
                  <a:lnTo>
                    <a:pt x="334084" y="4481860"/>
                  </a:lnTo>
                  <a:lnTo>
                    <a:pt x="350525" y="4433117"/>
                  </a:lnTo>
                  <a:lnTo>
                    <a:pt x="367336" y="4384547"/>
                  </a:lnTo>
                  <a:lnTo>
                    <a:pt x="384517" y="4336150"/>
                  </a:lnTo>
                  <a:lnTo>
                    <a:pt x="402065" y="4287929"/>
                  </a:lnTo>
                  <a:lnTo>
                    <a:pt x="419980" y="4239885"/>
                  </a:lnTo>
                  <a:lnTo>
                    <a:pt x="438258" y="4192019"/>
                  </a:lnTo>
                  <a:lnTo>
                    <a:pt x="456899" y="4144334"/>
                  </a:lnTo>
                  <a:lnTo>
                    <a:pt x="475901" y="4096830"/>
                  </a:lnTo>
                  <a:lnTo>
                    <a:pt x="495262" y="4049511"/>
                  </a:lnTo>
                  <a:lnTo>
                    <a:pt x="514980" y="4002377"/>
                  </a:lnTo>
                  <a:lnTo>
                    <a:pt x="535054" y="3955430"/>
                  </a:lnTo>
                  <a:lnTo>
                    <a:pt x="555482" y="3908672"/>
                  </a:lnTo>
                  <a:lnTo>
                    <a:pt x="576263" y="3862104"/>
                  </a:lnTo>
                  <a:lnTo>
                    <a:pt x="597394" y="3815729"/>
                  </a:lnTo>
                  <a:lnTo>
                    <a:pt x="618874" y="3769547"/>
                  </a:lnTo>
                  <a:lnTo>
                    <a:pt x="640702" y="3723561"/>
                  </a:lnTo>
                  <a:lnTo>
                    <a:pt x="662875" y="3677772"/>
                  </a:lnTo>
                  <a:lnTo>
                    <a:pt x="685393" y="3632182"/>
                  </a:lnTo>
                  <a:lnTo>
                    <a:pt x="708252" y="3586793"/>
                  </a:lnTo>
                  <a:lnTo>
                    <a:pt x="731452" y="3541606"/>
                  </a:lnTo>
                  <a:lnTo>
                    <a:pt x="754991" y="3496623"/>
                  </a:lnTo>
                  <a:lnTo>
                    <a:pt x="778868" y="3451846"/>
                  </a:lnTo>
                  <a:lnTo>
                    <a:pt x="803079" y="3407276"/>
                  </a:lnTo>
                  <a:lnTo>
                    <a:pt x="827625" y="3362915"/>
                  </a:lnTo>
                  <a:lnTo>
                    <a:pt x="852503" y="3318765"/>
                  </a:lnTo>
                  <a:lnTo>
                    <a:pt x="877711" y="3274827"/>
                  </a:lnTo>
                  <a:lnTo>
                    <a:pt x="903248" y="3231103"/>
                  </a:lnTo>
                  <a:lnTo>
                    <a:pt x="929112" y="3187595"/>
                  </a:lnTo>
                  <a:lnTo>
                    <a:pt x="955302" y="3144305"/>
                  </a:lnTo>
                  <a:lnTo>
                    <a:pt x="981815" y="3101234"/>
                  </a:lnTo>
                  <a:lnTo>
                    <a:pt x="1008650" y="3058383"/>
                  </a:lnTo>
                  <a:lnTo>
                    <a:pt x="1035806" y="3015755"/>
                  </a:lnTo>
                  <a:lnTo>
                    <a:pt x="1063280" y="2973352"/>
                  </a:lnTo>
                  <a:lnTo>
                    <a:pt x="1091072" y="2931174"/>
                  </a:lnTo>
                  <a:lnTo>
                    <a:pt x="1119178" y="2889224"/>
                  </a:lnTo>
                  <a:lnTo>
                    <a:pt x="1147599" y="2847503"/>
                  </a:lnTo>
                  <a:lnTo>
                    <a:pt x="1176331" y="2806013"/>
                  </a:lnTo>
                  <a:lnTo>
                    <a:pt x="1205373" y="2764756"/>
                  </a:lnTo>
                  <a:lnTo>
                    <a:pt x="1234724" y="2723733"/>
                  </a:lnTo>
                  <a:lnTo>
                    <a:pt x="1264382" y="2682946"/>
                  </a:lnTo>
                  <a:lnTo>
                    <a:pt x="1294345" y="2642397"/>
                  </a:lnTo>
                  <a:lnTo>
                    <a:pt x="1324611" y="2602087"/>
                  </a:lnTo>
                  <a:lnTo>
                    <a:pt x="1355179" y="2562019"/>
                  </a:lnTo>
                  <a:lnTo>
                    <a:pt x="1386048" y="2522193"/>
                  </a:lnTo>
                  <a:lnTo>
                    <a:pt x="1417214" y="2482611"/>
                  </a:lnTo>
                  <a:lnTo>
                    <a:pt x="1448678" y="2443276"/>
                  </a:lnTo>
                  <a:lnTo>
                    <a:pt x="1480437" y="2404189"/>
                  </a:lnTo>
                  <a:lnTo>
                    <a:pt x="1512488" y="2365351"/>
                  </a:lnTo>
                  <a:lnTo>
                    <a:pt x="1544832" y="2326764"/>
                  </a:lnTo>
                  <a:lnTo>
                    <a:pt x="1577466" y="2288430"/>
                  </a:lnTo>
                  <a:lnTo>
                    <a:pt x="1610388" y="2250351"/>
                  </a:lnTo>
                  <a:lnTo>
                    <a:pt x="1643596" y="2212528"/>
                  </a:lnTo>
                  <a:lnTo>
                    <a:pt x="1677090" y="2174963"/>
                  </a:lnTo>
                  <a:lnTo>
                    <a:pt x="1710866" y="2137658"/>
                  </a:lnTo>
                  <a:lnTo>
                    <a:pt x="1744925" y="2100614"/>
                  </a:lnTo>
                  <a:lnTo>
                    <a:pt x="1779263" y="2063833"/>
                  </a:lnTo>
                  <a:lnTo>
                    <a:pt x="1813879" y="2027316"/>
                  </a:lnTo>
                  <a:lnTo>
                    <a:pt x="1848772" y="1991066"/>
                  </a:lnTo>
                  <a:lnTo>
                    <a:pt x="1883940" y="1955084"/>
                  </a:lnTo>
                  <a:lnTo>
                    <a:pt x="1919381" y="1919372"/>
                  </a:lnTo>
                  <a:lnTo>
                    <a:pt x="1955093" y="1883932"/>
                  </a:lnTo>
                  <a:lnTo>
                    <a:pt x="1991075" y="1848764"/>
                  </a:lnTo>
                  <a:lnTo>
                    <a:pt x="2027325" y="1813871"/>
                  </a:lnTo>
                  <a:lnTo>
                    <a:pt x="2063841" y="1779255"/>
                  </a:lnTo>
                  <a:lnTo>
                    <a:pt x="2100622" y="1744917"/>
                  </a:lnTo>
                  <a:lnTo>
                    <a:pt x="2137667" y="1710859"/>
                  </a:lnTo>
                  <a:lnTo>
                    <a:pt x="2174972" y="1677082"/>
                  </a:lnTo>
                  <a:lnTo>
                    <a:pt x="2212537" y="1643589"/>
                  </a:lnTo>
                  <a:lnTo>
                    <a:pt x="2250360" y="1610381"/>
                  </a:lnTo>
                  <a:lnTo>
                    <a:pt x="2288440" y="1577459"/>
                  </a:lnTo>
                  <a:lnTo>
                    <a:pt x="2326774" y="1544825"/>
                  </a:lnTo>
                  <a:lnTo>
                    <a:pt x="2365360" y="1512482"/>
                  </a:lnTo>
                  <a:lnTo>
                    <a:pt x="2404199" y="1480430"/>
                  </a:lnTo>
                  <a:lnTo>
                    <a:pt x="2443286" y="1448671"/>
                  </a:lnTo>
                  <a:lnTo>
                    <a:pt x="2482621" y="1417208"/>
                  </a:lnTo>
                  <a:lnTo>
                    <a:pt x="2522203" y="1386041"/>
                  </a:lnTo>
                  <a:lnTo>
                    <a:pt x="2562029" y="1355173"/>
                  </a:lnTo>
                  <a:lnTo>
                    <a:pt x="2602098" y="1324605"/>
                  </a:lnTo>
                  <a:lnTo>
                    <a:pt x="2642408" y="1294339"/>
                  </a:lnTo>
                  <a:lnTo>
                    <a:pt x="2682957" y="1264376"/>
                  </a:lnTo>
                  <a:lnTo>
                    <a:pt x="2723744" y="1234718"/>
                  </a:lnTo>
                  <a:lnTo>
                    <a:pt x="2764767" y="1205368"/>
                  </a:lnTo>
                  <a:lnTo>
                    <a:pt x="2806024" y="1176325"/>
                  </a:lnTo>
                  <a:lnTo>
                    <a:pt x="2847514" y="1147593"/>
                  </a:lnTo>
                  <a:lnTo>
                    <a:pt x="2889235" y="1119173"/>
                  </a:lnTo>
                  <a:lnTo>
                    <a:pt x="2931185" y="1091067"/>
                  </a:lnTo>
                  <a:lnTo>
                    <a:pt x="2973363" y="1063275"/>
                  </a:lnTo>
                  <a:lnTo>
                    <a:pt x="3015767" y="1035801"/>
                  </a:lnTo>
                  <a:lnTo>
                    <a:pt x="3058395" y="1008646"/>
                  </a:lnTo>
                  <a:lnTo>
                    <a:pt x="3101245" y="981811"/>
                  </a:lnTo>
                  <a:lnTo>
                    <a:pt x="3144317" y="955297"/>
                  </a:lnTo>
                  <a:lnTo>
                    <a:pt x="3187607" y="929108"/>
                  </a:lnTo>
                  <a:lnTo>
                    <a:pt x="3231115" y="903244"/>
                  </a:lnTo>
                  <a:lnTo>
                    <a:pt x="3274839" y="877707"/>
                  </a:lnTo>
                  <a:lnTo>
                    <a:pt x="3318777" y="852499"/>
                  </a:lnTo>
                  <a:lnTo>
                    <a:pt x="3362927" y="827621"/>
                  </a:lnTo>
                  <a:lnTo>
                    <a:pt x="3407288" y="803076"/>
                  </a:lnTo>
                  <a:lnTo>
                    <a:pt x="3451858" y="778864"/>
                  </a:lnTo>
                  <a:lnTo>
                    <a:pt x="3496636" y="754988"/>
                  </a:lnTo>
                  <a:lnTo>
                    <a:pt x="3541619" y="731449"/>
                  </a:lnTo>
                  <a:lnTo>
                    <a:pt x="3586806" y="708249"/>
                  </a:lnTo>
                  <a:lnTo>
                    <a:pt x="3632195" y="685389"/>
                  </a:lnTo>
                  <a:lnTo>
                    <a:pt x="3677785" y="662872"/>
                  </a:lnTo>
                  <a:lnTo>
                    <a:pt x="3723574" y="640699"/>
                  </a:lnTo>
                  <a:lnTo>
                    <a:pt x="3769560" y="618871"/>
                  </a:lnTo>
                  <a:lnTo>
                    <a:pt x="3815742" y="597391"/>
                  </a:lnTo>
                  <a:lnTo>
                    <a:pt x="3862118" y="576260"/>
                  </a:lnTo>
                  <a:lnTo>
                    <a:pt x="3908685" y="555479"/>
                  </a:lnTo>
                  <a:lnTo>
                    <a:pt x="3955444" y="535051"/>
                  </a:lnTo>
                  <a:lnTo>
                    <a:pt x="4002391" y="514977"/>
                  </a:lnTo>
                  <a:lnTo>
                    <a:pt x="4049525" y="495259"/>
                  </a:lnTo>
                  <a:lnTo>
                    <a:pt x="4096844" y="475898"/>
                  </a:lnTo>
                  <a:lnTo>
                    <a:pt x="4144348" y="456897"/>
                  </a:lnTo>
                  <a:lnTo>
                    <a:pt x="4192033" y="438256"/>
                  </a:lnTo>
                  <a:lnTo>
                    <a:pt x="4239899" y="419977"/>
                  </a:lnTo>
                  <a:lnTo>
                    <a:pt x="4287943" y="402063"/>
                  </a:lnTo>
                  <a:lnTo>
                    <a:pt x="4336165" y="384515"/>
                  </a:lnTo>
                  <a:lnTo>
                    <a:pt x="4384562" y="367334"/>
                  </a:lnTo>
                  <a:lnTo>
                    <a:pt x="4433132" y="350523"/>
                  </a:lnTo>
                  <a:lnTo>
                    <a:pt x="4481874" y="334083"/>
                  </a:lnTo>
                  <a:lnTo>
                    <a:pt x="4530787" y="318015"/>
                  </a:lnTo>
                  <a:lnTo>
                    <a:pt x="4579868" y="302321"/>
                  </a:lnTo>
                  <a:lnTo>
                    <a:pt x="4629116" y="287004"/>
                  </a:lnTo>
                  <a:lnTo>
                    <a:pt x="4678529" y="272064"/>
                  </a:lnTo>
                  <a:lnTo>
                    <a:pt x="4728106" y="257503"/>
                  </a:lnTo>
                  <a:lnTo>
                    <a:pt x="4777845" y="243324"/>
                  </a:lnTo>
                  <a:lnTo>
                    <a:pt x="4827744" y="229527"/>
                  </a:lnTo>
                  <a:lnTo>
                    <a:pt x="4877801" y="216115"/>
                  </a:lnTo>
                  <a:lnTo>
                    <a:pt x="4928015" y="203089"/>
                  </a:lnTo>
                  <a:lnTo>
                    <a:pt x="4978384" y="190451"/>
                  </a:lnTo>
                  <a:lnTo>
                    <a:pt x="5028906" y="178202"/>
                  </a:lnTo>
                  <a:lnTo>
                    <a:pt x="5079580" y="166345"/>
                  </a:lnTo>
                  <a:lnTo>
                    <a:pt x="5130404" y="154880"/>
                  </a:lnTo>
                  <a:lnTo>
                    <a:pt x="5181377" y="143810"/>
                  </a:lnTo>
                  <a:lnTo>
                    <a:pt x="5232496" y="133136"/>
                  </a:lnTo>
                  <a:lnTo>
                    <a:pt x="5283760" y="122860"/>
                  </a:lnTo>
                  <a:lnTo>
                    <a:pt x="5335167" y="112983"/>
                  </a:lnTo>
                  <a:lnTo>
                    <a:pt x="5386716" y="103508"/>
                  </a:lnTo>
                  <a:lnTo>
                    <a:pt x="5438405" y="94436"/>
                  </a:lnTo>
                  <a:lnTo>
                    <a:pt x="5490232" y="85769"/>
                  </a:lnTo>
                  <a:lnTo>
                    <a:pt x="5542195" y="77508"/>
                  </a:lnTo>
                  <a:lnTo>
                    <a:pt x="5594294" y="69655"/>
                  </a:lnTo>
                  <a:lnTo>
                    <a:pt x="5646525" y="62212"/>
                  </a:lnTo>
                  <a:lnTo>
                    <a:pt x="5698888" y="55180"/>
                  </a:lnTo>
                  <a:lnTo>
                    <a:pt x="5751381" y="48561"/>
                  </a:lnTo>
                  <a:lnTo>
                    <a:pt x="5804002" y="42357"/>
                  </a:lnTo>
                  <a:lnTo>
                    <a:pt x="5856749" y="36570"/>
                  </a:lnTo>
                  <a:lnTo>
                    <a:pt x="5909621" y="31200"/>
                  </a:lnTo>
                  <a:lnTo>
                    <a:pt x="5962616" y="26251"/>
                  </a:lnTo>
                  <a:lnTo>
                    <a:pt x="6015733" y="21723"/>
                  </a:lnTo>
                  <a:lnTo>
                    <a:pt x="6068969" y="17618"/>
                  </a:lnTo>
                  <a:lnTo>
                    <a:pt x="6122323" y="13938"/>
                  </a:lnTo>
                  <a:lnTo>
                    <a:pt x="6175793" y="10685"/>
                  </a:lnTo>
                  <a:lnTo>
                    <a:pt x="6229378" y="7860"/>
                  </a:lnTo>
                  <a:lnTo>
                    <a:pt x="6283076" y="5465"/>
                  </a:lnTo>
                  <a:lnTo>
                    <a:pt x="6336885" y="3502"/>
                  </a:lnTo>
                  <a:lnTo>
                    <a:pt x="6390803" y="1972"/>
                  </a:lnTo>
                  <a:lnTo>
                    <a:pt x="6444830" y="877"/>
                  </a:lnTo>
                  <a:lnTo>
                    <a:pt x="6498962" y="219"/>
                  </a:lnTo>
                  <a:lnTo>
                    <a:pt x="6553199" y="0"/>
                  </a:lnTo>
                  <a:lnTo>
                    <a:pt x="6553199" y="2918107"/>
                  </a:lnTo>
                  <a:lnTo>
                    <a:pt x="6504704" y="2918423"/>
                  </a:lnTo>
                  <a:lnTo>
                    <a:pt x="6456361" y="2919372"/>
                  </a:lnTo>
                  <a:lnTo>
                    <a:pt x="6408173" y="2920947"/>
                  </a:lnTo>
                  <a:lnTo>
                    <a:pt x="6360146" y="2923145"/>
                  </a:lnTo>
                  <a:lnTo>
                    <a:pt x="6312283" y="2925963"/>
                  </a:lnTo>
                  <a:lnTo>
                    <a:pt x="6264588" y="2929397"/>
                  </a:lnTo>
                  <a:lnTo>
                    <a:pt x="6217065" y="2933442"/>
                  </a:lnTo>
                  <a:lnTo>
                    <a:pt x="6169718" y="2938094"/>
                  </a:lnTo>
                  <a:lnTo>
                    <a:pt x="6122550" y="2943350"/>
                  </a:lnTo>
                  <a:lnTo>
                    <a:pt x="6075566" y="2949206"/>
                  </a:lnTo>
                  <a:lnTo>
                    <a:pt x="6028770" y="2955658"/>
                  </a:lnTo>
                  <a:lnTo>
                    <a:pt x="5982165" y="2962702"/>
                  </a:lnTo>
                  <a:lnTo>
                    <a:pt x="5935755" y="2970333"/>
                  </a:lnTo>
                  <a:lnTo>
                    <a:pt x="5889545" y="2978549"/>
                  </a:lnTo>
                  <a:lnTo>
                    <a:pt x="5843538" y="2987345"/>
                  </a:lnTo>
                  <a:lnTo>
                    <a:pt x="5797739" y="2996717"/>
                  </a:lnTo>
                  <a:lnTo>
                    <a:pt x="5752150" y="3006661"/>
                  </a:lnTo>
                  <a:lnTo>
                    <a:pt x="5706777" y="3017173"/>
                  </a:lnTo>
                  <a:lnTo>
                    <a:pt x="5661622" y="3028250"/>
                  </a:lnTo>
                  <a:lnTo>
                    <a:pt x="5616690" y="3039888"/>
                  </a:lnTo>
                  <a:lnTo>
                    <a:pt x="5571986" y="3052082"/>
                  </a:lnTo>
                  <a:lnTo>
                    <a:pt x="5527512" y="3064829"/>
                  </a:lnTo>
                  <a:lnTo>
                    <a:pt x="5483272" y="3078124"/>
                  </a:lnTo>
                  <a:lnTo>
                    <a:pt x="5439271" y="3091964"/>
                  </a:lnTo>
                  <a:lnTo>
                    <a:pt x="5395513" y="3106345"/>
                  </a:lnTo>
                  <a:lnTo>
                    <a:pt x="5352001" y="3121263"/>
                  </a:lnTo>
                  <a:lnTo>
                    <a:pt x="5308740" y="3136714"/>
                  </a:lnTo>
                  <a:lnTo>
                    <a:pt x="5265733" y="3152694"/>
                  </a:lnTo>
                  <a:lnTo>
                    <a:pt x="5222984" y="3169200"/>
                  </a:lnTo>
                  <a:lnTo>
                    <a:pt x="5180497" y="3186226"/>
                  </a:lnTo>
                  <a:lnTo>
                    <a:pt x="5138276" y="3203770"/>
                  </a:lnTo>
                  <a:lnTo>
                    <a:pt x="5096326" y="3221827"/>
                  </a:lnTo>
                  <a:lnTo>
                    <a:pt x="5054649" y="3240394"/>
                  </a:lnTo>
                  <a:lnTo>
                    <a:pt x="5013250" y="3259466"/>
                  </a:lnTo>
                  <a:lnTo>
                    <a:pt x="4972133" y="3279040"/>
                  </a:lnTo>
                  <a:lnTo>
                    <a:pt x="4931302" y="3299112"/>
                  </a:lnTo>
                  <a:lnTo>
                    <a:pt x="4890760" y="3319677"/>
                  </a:lnTo>
                  <a:lnTo>
                    <a:pt x="4850512" y="3340732"/>
                  </a:lnTo>
                  <a:lnTo>
                    <a:pt x="4810561" y="3362273"/>
                  </a:lnTo>
                  <a:lnTo>
                    <a:pt x="4770912" y="3384296"/>
                  </a:lnTo>
                  <a:lnTo>
                    <a:pt x="4731568" y="3406797"/>
                  </a:lnTo>
                  <a:lnTo>
                    <a:pt x="4692533" y="3429772"/>
                  </a:lnTo>
                  <a:lnTo>
                    <a:pt x="4653812" y="3453218"/>
                  </a:lnTo>
                  <a:lnTo>
                    <a:pt x="4615407" y="3477129"/>
                  </a:lnTo>
                  <a:lnTo>
                    <a:pt x="4577324" y="3501503"/>
                  </a:lnTo>
                  <a:lnTo>
                    <a:pt x="4539566" y="3526336"/>
                  </a:lnTo>
                  <a:lnTo>
                    <a:pt x="4502136" y="3551623"/>
                  </a:lnTo>
                  <a:lnTo>
                    <a:pt x="4465039" y="3577360"/>
                  </a:lnTo>
                  <a:lnTo>
                    <a:pt x="4428279" y="3603545"/>
                  </a:lnTo>
                  <a:lnTo>
                    <a:pt x="4391860" y="3630171"/>
                  </a:lnTo>
                  <a:lnTo>
                    <a:pt x="4355786" y="3657237"/>
                  </a:lnTo>
                  <a:lnTo>
                    <a:pt x="4320059" y="3684738"/>
                  </a:lnTo>
                  <a:lnTo>
                    <a:pt x="4284686" y="3712669"/>
                  </a:lnTo>
                  <a:lnTo>
                    <a:pt x="4249668" y="3741028"/>
                  </a:lnTo>
                  <a:lnTo>
                    <a:pt x="4215011" y="3769810"/>
                  </a:lnTo>
                  <a:lnTo>
                    <a:pt x="4180718" y="3799011"/>
                  </a:lnTo>
                  <a:lnTo>
                    <a:pt x="4146794" y="3828627"/>
                  </a:lnTo>
                  <a:lnTo>
                    <a:pt x="4113241" y="3858654"/>
                  </a:lnTo>
                  <a:lnTo>
                    <a:pt x="4080064" y="3889089"/>
                  </a:lnTo>
                  <a:lnTo>
                    <a:pt x="4047268" y="3919927"/>
                  </a:lnTo>
                  <a:lnTo>
                    <a:pt x="4014855" y="3951165"/>
                  </a:lnTo>
                  <a:lnTo>
                    <a:pt x="3982830" y="3982799"/>
                  </a:lnTo>
                  <a:lnTo>
                    <a:pt x="3951196" y="4014824"/>
                  </a:lnTo>
                  <a:lnTo>
                    <a:pt x="3919958" y="4047237"/>
                  </a:lnTo>
                  <a:lnTo>
                    <a:pt x="3889120" y="4080034"/>
                  </a:lnTo>
                  <a:lnTo>
                    <a:pt x="3858685" y="4113211"/>
                  </a:lnTo>
                  <a:lnTo>
                    <a:pt x="3828658" y="4146763"/>
                  </a:lnTo>
                  <a:lnTo>
                    <a:pt x="3799042" y="4180688"/>
                  </a:lnTo>
                  <a:lnTo>
                    <a:pt x="3769841" y="4214981"/>
                  </a:lnTo>
                  <a:lnTo>
                    <a:pt x="3741059" y="4249638"/>
                  </a:lnTo>
                  <a:lnTo>
                    <a:pt x="3712701" y="4284656"/>
                  </a:lnTo>
                  <a:lnTo>
                    <a:pt x="3684769" y="4320030"/>
                  </a:lnTo>
                  <a:lnTo>
                    <a:pt x="3657269" y="4355756"/>
                  </a:lnTo>
                  <a:lnTo>
                    <a:pt x="3630203" y="4391831"/>
                  </a:lnTo>
                  <a:lnTo>
                    <a:pt x="3603576" y="4428250"/>
                  </a:lnTo>
                  <a:lnTo>
                    <a:pt x="3577392" y="4465010"/>
                  </a:lnTo>
                  <a:lnTo>
                    <a:pt x="3551655" y="4502107"/>
                  </a:lnTo>
                  <a:lnTo>
                    <a:pt x="3526368" y="4539537"/>
                  </a:lnTo>
                  <a:lnTo>
                    <a:pt x="3501535" y="4577295"/>
                  </a:lnTo>
                  <a:lnTo>
                    <a:pt x="3477161" y="4615379"/>
                  </a:lnTo>
                  <a:lnTo>
                    <a:pt x="3453250" y="4653784"/>
                  </a:lnTo>
                  <a:lnTo>
                    <a:pt x="3429804" y="4692505"/>
                  </a:lnTo>
                  <a:lnTo>
                    <a:pt x="3406829" y="4731540"/>
                  </a:lnTo>
                  <a:lnTo>
                    <a:pt x="3384328" y="4770884"/>
                  </a:lnTo>
                  <a:lnTo>
                    <a:pt x="3362305" y="4810534"/>
                  </a:lnTo>
                  <a:lnTo>
                    <a:pt x="3340764" y="4850485"/>
                  </a:lnTo>
                  <a:lnTo>
                    <a:pt x="3319709" y="4890733"/>
                  </a:lnTo>
                  <a:lnTo>
                    <a:pt x="3299144" y="4931275"/>
                  </a:lnTo>
                  <a:lnTo>
                    <a:pt x="3279072" y="4972106"/>
                  </a:lnTo>
                  <a:lnTo>
                    <a:pt x="3259499" y="5013224"/>
                  </a:lnTo>
                  <a:lnTo>
                    <a:pt x="3240426" y="5054623"/>
                  </a:lnTo>
                  <a:lnTo>
                    <a:pt x="3221860" y="5096300"/>
                  </a:lnTo>
                  <a:lnTo>
                    <a:pt x="3203803" y="5138251"/>
                  </a:lnTo>
                  <a:lnTo>
                    <a:pt x="3186259" y="5180471"/>
                  </a:lnTo>
                  <a:lnTo>
                    <a:pt x="3169232" y="5222958"/>
                  </a:lnTo>
                  <a:lnTo>
                    <a:pt x="3152727" y="5265708"/>
                  </a:lnTo>
                  <a:lnTo>
                    <a:pt x="3136747" y="5308715"/>
                  </a:lnTo>
                  <a:lnTo>
                    <a:pt x="3121296" y="5351977"/>
                  </a:lnTo>
                  <a:lnTo>
                    <a:pt x="3106378" y="5395489"/>
                  </a:lnTo>
                  <a:lnTo>
                    <a:pt x="3091997" y="5439247"/>
                  </a:lnTo>
                  <a:lnTo>
                    <a:pt x="3078157" y="5483248"/>
                  </a:lnTo>
                  <a:lnTo>
                    <a:pt x="3064861" y="5527488"/>
                  </a:lnTo>
                  <a:lnTo>
                    <a:pt x="3052115" y="5571962"/>
                  </a:lnTo>
                  <a:lnTo>
                    <a:pt x="3039921" y="5616667"/>
                  </a:lnTo>
                  <a:lnTo>
                    <a:pt x="3028283" y="5661599"/>
                  </a:lnTo>
                  <a:lnTo>
                    <a:pt x="3017206" y="5706754"/>
                  </a:lnTo>
                  <a:lnTo>
                    <a:pt x="3006693" y="5752128"/>
                  </a:lnTo>
                  <a:lnTo>
                    <a:pt x="2996749" y="5797717"/>
                  </a:lnTo>
                  <a:lnTo>
                    <a:pt x="2987377" y="5843517"/>
                  </a:lnTo>
                  <a:lnTo>
                    <a:pt x="2978582" y="5889524"/>
                  </a:lnTo>
                  <a:lnTo>
                    <a:pt x="2970366" y="5935734"/>
                  </a:lnTo>
                  <a:lnTo>
                    <a:pt x="2962734" y="5982144"/>
                  </a:lnTo>
                  <a:lnTo>
                    <a:pt x="2955691" y="6028749"/>
                  </a:lnTo>
                  <a:lnTo>
                    <a:pt x="2949239" y="6075546"/>
                  </a:lnTo>
                  <a:lnTo>
                    <a:pt x="2943383" y="6122531"/>
                  </a:lnTo>
                  <a:lnTo>
                    <a:pt x="2938127" y="6169699"/>
                  </a:lnTo>
                  <a:lnTo>
                    <a:pt x="2933474" y="6217046"/>
                  </a:lnTo>
                  <a:lnTo>
                    <a:pt x="2929429" y="6264570"/>
                  </a:lnTo>
                  <a:lnTo>
                    <a:pt x="2925996" y="6312265"/>
                  </a:lnTo>
                  <a:lnTo>
                    <a:pt x="2923178" y="6360129"/>
                  </a:lnTo>
                  <a:lnTo>
                    <a:pt x="2920980" y="6408156"/>
                  </a:lnTo>
                  <a:lnTo>
                    <a:pt x="2919404" y="6456343"/>
                  </a:lnTo>
                  <a:lnTo>
                    <a:pt x="2918456" y="6504687"/>
                  </a:lnTo>
                  <a:lnTo>
                    <a:pt x="2918139" y="6553183"/>
                  </a:lnTo>
                  <a:close/>
                </a:path>
              </a:pathLst>
            </a:custGeom>
            <a:solidFill>
              <a:srgbClr val="FFDE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7" name="Google Shape;47;p1"/>
          <p:cNvSpPr/>
          <p:nvPr/>
        </p:nvSpPr>
        <p:spPr>
          <a:xfrm>
            <a:off x="16418113" y="109131"/>
            <a:ext cx="1685924" cy="1638298"/>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48;p1"/>
          <p:cNvSpPr txBox="1">
            <a:spLocks noGrp="1"/>
          </p:cNvSpPr>
          <p:nvPr>
            <p:ph type="body" idx="2"/>
          </p:nvPr>
        </p:nvSpPr>
        <p:spPr>
          <a:xfrm>
            <a:off x="8617585" y="1372235"/>
            <a:ext cx="8834120" cy="7559675"/>
          </a:xfrm>
          <a:prstGeom prst="rect">
            <a:avLst/>
          </a:prstGeom>
          <a:noFill/>
          <a:ln>
            <a:noFill/>
          </a:ln>
        </p:spPr>
        <p:txBody>
          <a:bodyPr spcFirstLastPara="1" wrap="square" lIns="0" tIns="165100" rIns="0" bIns="0" anchor="t" anchorCtr="0">
            <a:spAutoFit/>
          </a:bodyPr>
          <a:lstStyle/>
          <a:p>
            <a:pPr marL="12700" marR="5080" lvl="0" indent="0" algn="l" rtl="0">
              <a:lnSpc>
                <a:spcPct val="150000"/>
              </a:lnSpc>
              <a:spcBef>
                <a:spcPts val="0"/>
              </a:spcBef>
              <a:spcAft>
                <a:spcPts val="0"/>
              </a:spcAft>
              <a:buSzPts val="1400"/>
              <a:buFont typeface="+mj-lt"/>
            </a:pPr>
            <a:r>
              <a:rPr lang="en-US" sz="5400">
                <a:latin typeface="Arial Bold" panose="020B0604020202020204" charset="0"/>
                <a:cs typeface="Arial Bold" panose="020B0604020202020204" charset="0"/>
              </a:rPr>
              <a:t>Materi:</a:t>
            </a:r>
            <a:endParaRPr lang="en-US" sz="5400">
              <a:latin typeface="Arial Bold" panose="020B0604020202020204" charset="0"/>
              <a:cs typeface="Arial Bold" panose="020B0604020202020204" charset="0"/>
            </a:endParaRPr>
          </a:p>
          <a:p>
            <a:pPr marL="876300" marR="5080" lvl="0" indent="-862965" algn="l" rtl="0">
              <a:lnSpc>
                <a:spcPct val="150000"/>
              </a:lnSpc>
              <a:spcBef>
                <a:spcPts val="0"/>
              </a:spcBef>
              <a:spcAft>
                <a:spcPts val="0"/>
              </a:spcAft>
              <a:buSzPts val="1400"/>
              <a:buFont typeface="+mj-lt"/>
            </a:pPr>
            <a:r>
              <a:rPr lang="en-US" sz="5400">
                <a:latin typeface="Arial Bold" panose="020B0604020202020204" charset="0"/>
                <a:cs typeface="Arial Bold" panose="020B0604020202020204" charset="0"/>
              </a:rPr>
              <a:t>1. Class</a:t>
            </a:r>
            <a:endParaRPr lang="en-US" sz="5400">
              <a:latin typeface="Arial Bold" panose="020B0604020202020204" charset="0"/>
              <a:cs typeface="Arial Bold" panose="020B0604020202020204" charset="0"/>
            </a:endParaRPr>
          </a:p>
          <a:p>
            <a:pPr marL="12700" marR="5080" lvl="0" indent="0" algn="l" rtl="0">
              <a:lnSpc>
                <a:spcPct val="150000"/>
              </a:lnSpc>
              <a:spcBef>
                <a:spcPts val="0"/>
              </a:spcBef>
              <a:spcAft>
                <a:spcPts val="0"/>
              </a:spcAft>
              <a:buSzPts val="1400"/>
              <a:buFont typeface="+mj-lt"/>
            </a:pPr>
            <a:r>
              <a:rPr lang="en-US" sz="5400">
                <a:latin typeface="Arial Bold" panose="020B0604020202020204" charset="0"/>
                <a:cs typeface="Arial Bold" panose="020B0604020202020204" charset="0"/>
              </a:rPr>
              <a:t>2. Konsep OOP</a:t>
            </a:r>
            <a:endParaRPr lang="en-US" sz="4400">
              <a:latin typeface="Trebuchet MS" panose="020B0603020202020204"/>
              <a:ea typeface="Trebuchet MS" panose="020B0603020202020204"/>
              <a:cs typeface="Trebuchet MS" panose="020B0603020202020204"/>
              <a:sym typeface="Trebuchet MS" panose="020B0603020202020204"/>
            </a:endParaRPr>
          </a:p>
          <a:p>
            <a:pPr marL="1177925" marR="5080" lvl="0" indent="-512445" algn="l" rtl="0">
              <a:lnSpc>
                <a:spcPct val="135000"/>
              </a:lnSpc>
              <a:spcBef>
                <a:spcPts val="0"/>
              </a:spcBef>
              <a:spcAft>
                <a:spcPts val="0"/>
              </a:spcAft>
              <a:buClr>
                <a:srgbClr val="262626"/>
              </a:buClr>
              <a:buSzPts val="3050"/>
              <a:buFont typeface="Trebuchet MS" panose="020B0603020202020204"/>
              <a:buChar char="●"/>
            </a:pPr>
            <a:r>
              <a:rPr lang="en-US" sz="4400">
                <a:latin typeface="Trebuchet MS" panose="020B0603020202020204"/>
                <a:ea typeface="Trebuchet MS" panose="020B0603020202020204"/>
                <a:cs typeface="Trebuchet MS" panose="020B0603020202020204"/>
                <a:sym typeface="Trebuchet MS" panose="020B0603020202020204"/>
              </a:rPr>
              <a:t>Inheritance</a:t>
            </a:r>
            <a:endParaRPr lang="en-US" sz="4400">
              <a:latin typeface="Trebuchet MS" panose="020B0603020202020204"/>
              <a:ea typeface="Trebuchet MS" panose="020B0603020202020204"/>
              <a:cs typeface="Trebuchet MS" panose="020B0603020202020204"/>
              <a:sym typeface="Trebuchet MS" panose="020B0603020202020204"/>
            </a:endParaRPr>
          </a:p>
          <a:p>
            <a:pPr marL="1177925" marR="5080" lvl="0" indent="-512445" algn="l" rtl="0">
              <a:lnSpc>
                <a:spcPct val="135000"/>
              </a:lnSpc>
              <a:spcBef>
                <a:spcPts val="0"/>
              </a:spcBef>
              <a:spcAft>
                <a:spcPts val="0"/>
              </a:spcAft>
              <a:buClr>
                <a:srgbClr val="262626"/>
              </a:buClr>
              <a:buSzPts val="3050"/>
              <a:buFont typeface="Trebuchet MS" panose="020B0603020202020204"/>
              <a:buChar char="●"/>
            </a:pPr>
            <a:r>
              <a:rPr lang="en-US" sz="4400">
                <a:latin typeface="Trebuchet MS" panose="020B0603020202020204"/>
                <a:ea typeface="Trebuchet MS" panose="020B0603020202020204"/>
                <a:cs typeface="Trebuchet MS" panose="020B0603020202020204"/>
                <a:sym typeface="Trebuchet MS" panose="020B0603020202020204"/>
              </a:rPr>
              <a:t>Polymorphism</a:t>
            </a:r>
            <a:endParaRPr lang="en-US" sz="4400">
              <a:latin typeface="Trebuchet MS" panose="020B0603020202020204"/>
              <a:ea typeface="Trebuchet MS" panose="020B0603020202020204"/>
              <a:cs typeface="Trebuchet MS" panose="020B0603020202020204"/>
              <a:sym typeface="Trebuchet MS" panose="020B0603020202020204"/>
            </a:endParaRPr>
          </a:p>
          <a:p>
            <a:pPr marL="1177925" marR="5080" lvl="0" indent="-512445" algn="l" rtl="0">
              <a:lnSpc>
                <a:spcPct val="135000"/>
              </a:lnSpc>
              <a:spcBef>
                <a:spcPts val="0"/>
              </a:spcBef>
              <a:spcAft>
                <a:spcPts val="0"/>
              </a:spcAft>
              <a:buClr>
                <a:srgbClr val="262626"/>
              </a:buClr>
              <a:buSzPts val="3050"/>
              <a:buFont typeface="Trebuchet MS" panose="020B0603020202020204"/>
              <a:buChar char="●"/>
            </a:pPr>
            <a:r>
              <a:rPr lang="en-US" sz="4400">
                <a:latin typeface="Trebuchet MS" panose="020B0603020202020204"/>
                <a:ea typeface="Trebuchet MS" panose="020B0603020202020204"/>
                <a:cs typeface="Trebuchet MS" panose="020B0603020202020204"/>
                <a:sym typeface="Trebuchet MS" panose="020B0603020202020204"/>
              </a:rPr>
              <a:t>Encapsulation</a:t>
            </a:r>
            <a:endParaRPr sz="4400">
              <a:solidFill>
                <a:srgbClr val="262626"/>
              </a:solidFill>
              <a:latin typeface="Trebuchet MS" panose="020B0603020202020204"/>
              <a:ea typeface="Trebuchet MS" panose="020B0603020202020204"/>
              <a:cs typeface="Trebuchet MS" panose="020B0603020202020204"/>
              <a:sym typeface="Trebuchet MS" panose="020B0603020202020204"/>
            </a:endParaRPr>
          </a:p>
          <a:p>
            <a:pPr marL="1177925" marR="5080" lvl="0" indent="-512445" algn="l" rtl="0">
              <a:lnSpc>
                <a:spcPct val="135000"/>
              </a:lnSpc>
              <a:spcBef>
                <a:spcPts val="0"/>
              </a:spcBef>
              <a:spcAft>
                <a:spcPts val="0"/>
              </a:spcAft>
              <a:buClr>
                <a:srgbClr val="262626"/>
              </a:buClr>
              <a:buSzPts val="3050"/>
              <a:buFont typeface="Trebuchet MS" panose="020B0603020202020204"/>
              <a:buChar char="●"/>
            </a:pPr>
            <a:r>
              <a:rPr lang="en-US" sz="4400">
                <a:latin typeface="Trebuchet MS" panose="020B0603020202020204"/>
                <a:ea typeface="Trebuchet MS" panose="020B0603020202020204"/>
                <a:cs typeface="Trebuchet MS" panose="020B0603020202020204"/>
                <a:sym typeface="Trebuchet MS" panose="020B0603020202020204"/>
              </a:rPr>
              <a:t>Abstraksi</a:t>
            </a:r>
            <a:endParaRPr lang="en-US" sz="4400">
              <a:latin typeface="Trebuchet MS" panose="020B0603020202020204"/>
              <a:ea typeface="Trebuchet MS" panose="020B0603020202020204"/>
              <a:cs typeface="Trebuchet MS" panose="020B0603020202020204"/>
              <a:sym typeface="Trebuchet MS" panose="020B0603020202020204"/>
            </a:endParaRPr>
          </a:p>
        </p:txBody>
      </p:sp>
      <p:sp>
        <p:nvSpPr>
          <p:cNvPr id="49" name="Google Shape;49;p1"/>
          <p:cNvSpPr txBox="1"/>
          <p:nvPr/>
        </p:nvSpPr>
        <p:spPr>
          <a:xfrm>
            <a:off x="16889095" y="9576435"/>
            <a:ext cx="1214755"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dk1"/>
                </a:solidFill>
                <a:latin typeface="Cambria"/>
                <a:ea typeface="Cambria"/>
                <a:cs typeface="Cambria"/>
                <a:sym typeface="Cambria"/>
              </a:rPr>
              <a:t>Day 2</a:t>
            </a:r>
            <a:endParaRPr sz="2800" b="0" i="0" u="none" strike="noStrike" cap="none">
              <a:solidFill>
                <a:schemeClr val="dk1"/>
              </a:solidFill>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DOM</a:t>
            </a:r>
            <a:r>
              <a:rPr lang="en-US" sz="66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Document object model</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4" name="Google Shape;71;p3"/>
          <p:cNvSpPr txBox="1"/>
          <p:nvPr/>
        </p:nvSpPr>
        <p:spPr>
          <a:xfrm>
            <a:off x="1292225" y="2103120"/>
            <a:ext cx="2407285" cy="658495"/>
          </a:xfrm>
          <a:prstGeom prst="rect">
            <a:avLst/>
          </a:prstGeom>
          <a:noFill/>
          <a:ln>
            <a:noFill/>
          </a:ln>
        </p:spPr>
        <p:txBody>
          <a:bodyPr spcFirstLastPara="1" wrap="square" lIns="0" tIns="12700" rIns="0" bIns="0" anchor="t" anchorCtr="0">
            <a:spAutoFit/>
          </a:bodyPr>
          <a:p>
            <a:pPr marL="12700" marR="0" lvl="0" indent="0" algn="l" rtl="0">
              <a:lnSpc>
                <a:spcPct val="150000"/>
              </a:lnSpc>
              <a:spcBef>
                <a:spcPts val="0"/>
              </a:spcBef>
              <a:spcAft>
                <a:spcPts val="0"/>
              </a:spcAft>
              <a:buClr>
                <a:srgbClr val="000000"/>
              </a:buClr>
              <a:buSzPts val="3600"/>
              <a:buFont typeface="Arial" panose="020B0604020202020204" pitchFamily="34" charset="0"/>
              <a:buNone/>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Struncture:</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pic>
        <p:nvPicPr>
          <p:cNvPr id="2" name="Picture 1"/>
          <p:cNvPicPr>
            <a:picLocks noChangeAspect="1"/>
          </p:cNvPicPr>
          <p:nvPr/>
        </p:nvPicPr>
        <p:blipFill>
          <a:blip r:embed="rId3"/>
          <a:stretch>
            <a:fillRect/>
          </a:stretch>
        </p:blipFill>
        <p:spPr>
          <a:xfrm>
            <a:off x="3490595" y="2103120"/>
            <a:ext cx="10621010" cy="58134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DOM</a:t>
            </a:r>
            <a:r>
              <a:rPr lang="en-US" sz="66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Document object model</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pic>
        <p:nvPicPr>
          <p:cNvPr id="2" name="Picture 1" descr="Screenshot 2023-11-21 at 16.49.34"/>
          <p:cNvPicPr>
            <a:picLocks noChangeAspect="1"/>
          </p:cNvPicPr>
          <p:nvPr/>
        </p:nvPicPr>
        <p:blipFill>
          <a:blip r:embed="rId3"/>
          <a:stretch>
            <a:fillRect/>
          </a:stretch>
        </p:blipFill>
        <p:spPr>
          <a:xfrm>
            <a:off x="2415540" y="1769110"/>
            <a:ext cx="10466070" cy="2971800"/>
          </a:xfrm>
          <a:prstGeom prst="rect">
            <a:avLst/>
          </a:prstGeom>
        </p:spPr>
      </p:pic>
      <p:pic>
        <p:nvPicPr>
          <p:cNvPr id="3" name="Picture 2" descr="Screenshot 2023-11-21 at 16.49.49"/>
          <p:cNvPicPr>
            <a:picLocks noChangeAspect="1"/>
          </p:cNvPicPr>
          <p:nvPr/>
        </p:nvPicPr>
        <p:blipFill>
          <a:blip r:embed="rId4"/>
          <a:stretch>
            <a:fillRect/>
          </a:stretch>
        </p:blipFill>
        <p:spPr>
          <a:xfrm>
            <a:off x="2415540" y="4971415"/>
            <a:ext cx="10460355" cy="38487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DOM</a:t>
            </a:r>
            <a:r>
              <a:rPr lang="en-US" sz="66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Document object model</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pic>
        <p:nvPicPr>
          <p:cNvPr id="5" name="Picture 4" descr="Screenshot 2023-11-21 at 16.50.02"/>
          <p:cNvPicPr>
            <a:picLocks noChangeAspect="1"/>
          </p:cNvPicPr>
          <p:nvPr/>
        </p:nvPicPr>
        <p:blipFill>
          <a:blip r:embed="rId3"/>
          <a:stretch>
            <a:fillRect/>
          </a:stretch>
        </p:blipFill>
        <p:spPr>
          <a:xfrm>
            <a:off x="2316480" y="1970405"/>
            <a:ext cx="11080115" cy="4065270"/>
          </a:xfrm>
          <a:prstGeom prst="rect">
            <a:avLst/>
          </a:prstGeom>
        </p:spPr>
      </p:pic>
      <p:pic>
        <p:nvPicPr>
          <p:cNvPr id="6" name="Picture 5" descr="Screenshot 2023-11-21 at 16.50.11"/>
          <p:cNvPicPr>
            <a:picLocks noChangeAspect="1"/>
          </p:cNvPicPr>
          <p:nvPr/>
        </p:nvPicPr>
        <p:blipFill>
          <a:blip r:embed="rId4"/>
          <a:stretch>
            <a:fillRect/>
          </a:stretch>
        </p:blipFill>
        <p:spPr>
          <a:xfrm>
            <a:off x="2316480" y="6264910"/>
            <a:ext cx="11095355" cy="22821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4"/>
          <p:cNvSpPr/>
          <p:nvPr/>
        </p:nvSpPr>
        <p:spPr>
          <a:xfrm>
            <a:off x="17098366" y="9125620"/>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175" name="Google Shape;175;p1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2" name="Text Box 1"/>
          <p:cNvSpPr txBox="1"/>
          <p:nvPr/>
        </p:nvSpPr>
        <p:spPr>
          <a:xfrm>
            <a:off x="1330960" y="900430"/>
            <a:ext cx="15767685" cy="7293610"/>
          </a:xfrm>
          <a:prstGeom prst="rect">
            <a:avLst/>
          </a:prstGeom>
          <a:noFill/>
        </p:spPr>
        <p:txBody>
          <a:bodyPr wrap="square" rtlCol="0" anchor="t">
            <a:spAutoFit/>
          </a:bodyPr>
          <a:p>
            <a:pPr>
              <a:lnSpc>
                <a:spcPct val="150000"/>
              </a:lnSpc>
            </a:pPr>
            <a:r>
              <a:rPr lang="en-US" sz="3200" b="1">
                <a:latin typeface=".AppleSystemUIFont Book" charset="0"/>
                <a:cs typeface=".AppleSystemUIFont Book" charset="0"/>
              </a:rPr>
              <a:t>Referensi:</a:t>
            </a:r>
            <a:br>
              <a:rPr lang="en-US" sz="2800">
                <a:latin typeface=".AppleSystemUIFont Book" charset="0"/>
                <a:cs typeface=".AppleSystemUIFont Book" charset="0"/>
              </a:rPr>
            </a:br>
            <a:endParaRPr lang="en-US" sz="2800">
              <a:latin typeface=".AppleSystemUIFont Book" charset="0"/>
              <a:cs typeface=".AppleSystemUIFont Book" charset="0"/>
            </a:endParaRPr>
          </a:p>
          <a:p>
            <a:pPr>
              <a:lnSpc>
                <a:spcPct val="150000"/>
              </a:lnSpc>
            </a:pPr>
            <a:r>
              <a:rPr lang="en-US" sz="2800">
                <a:latin typeface=".AppleSystemUIFont Book" charset="0"/>
                <a:cs typeface=".AppleSystemUIFont Book" charset="0"/>
              </a:rPr>
              <a:t>https://id.javascript.info/class</a:t>
            </a:r>
            <a:endParaRPr lang="en-US" sz="2800">
              <a:latin typeface=".AppleSystemUIFont Book" charset="0"/>
              <a:cs typeface=".AppleSystemUIFont Book" charset="0"/>
            </a:endParaRPr>
          </a:p>
          <a:p>
            <a:pPr>
              <a:lnSpc>
                <a:spcPct val="150000"/>
              </a:lnSpc>
            </a:pPr>
            <a:r>
              <a:rPr lang="en-US" sz="2800">
                <a:latin typeface=".AppleSystemUIFont Book" charset="0"/>
                <a:cs typeface=".AppleSystemUIFont Book" charset="0"/>
              </a:rPr>
              <a:t>https://deretcode.com/tutorial-lengkap-belajar-javascript-mengenal-objek-dan-class</a:t>
            </a:r>
            <a:endParaRPr lang="en-US" sz="2800">
              <a:latin typeface=".AppleSystemUIFont Book" charset="0"/>
              <a:cs typeface=".AppleSystemUIFont Book" charset="0"/>
            </a:endParaRPr>
          </a:p>
          <a:p>
            <a:pPr>
              <a:lnSpc>
                <a:spcPct val="150000"/>
              </a:lnSpc>
            </a:pPr>
            <a:r>
              <a:rPr lang="en-US" sz="2800">
                <a:latin typeface=".AppleSystemUIFont Book" charset="0"/>
                <a:cs typeface=".AppleSystemUIFont Book" charset="0"/>
              </a:rPr>
              <a:t>https://www.petanikode.com/java-oop/</a:t>
            </a:r>
            <a:endParaRPr lang="en-US" sz="2800">
              <a:latin typeface=".AppleSystemUIFont Book" charset="0"/>
              <a:cs typeface=".AppleSystemUIFont Book" charset="0"/>
            </a:endParaRPr>
          </a:p>
          <a:p>
            <a:pPr>
              <a:lnSpc>
                <a:spcPct val="150000"/>
              </a:lnSpc>
            </a:pPr>
            <a:r>
              <a:rPr lang="en-US" sz="2800">
                <a:latin typeface=".AppleSystemUIFont Book" charset="0"/>
                <a:cs typeface=".AppleSystemUIFont Book" charset="0"/>
              </a:rPr>
              <a:t>https://medium.com/codeacademia/belajar-fundamental-opp-dengan-javascript-c1b721677ce9</a:t>
            </a:r>
            <a:endParaRPr lang="en-US" sz="2800">
              <a:latin typeface=".AppleSystemUIFont Book" charset="0"/>
              <a:cs typeface=".AppleSystemUIFont Book" charset="0"/>
            </a:endParaRPr>
          </a:p>
          <a:p>
            <a:pPr>
              <a:lnSpc>
                <a:spcPct val="150000"/>
              </a:lnSpc>
            </a:pPr>
            <a:r>
              <a:rPr lang="en-US" sz="2800">
                <a:latin typeface=".AppleSystemUIFont Book" charset="0"/>
                <a:cs typeface=".AppleSystemUIFont Book" charset="0"/>
              </a:rPr>
              <a:t>https://codekey.id/javascript/prototype-javascript/</a:t>
            </a:r>
            <a:endParaRPr lang="en-US" sz="2800">
              <a:latin typeface=".AppleSystemUIFont Book" charset="0"/>
              <a:cs typeface=".AppleSystemUIFont Book" charset="0"/>
            </a:endParaRPr>
          </a:p>
          <a:p>
            <a:pPr>
              <a:lnSpc>
                <a:spcPct val="150000"/>
              </a:lnSpc>
            </a:pPr>
            <a:r>
              <a:rPr lang="en-US" sz="2800">
                <a:latin typeface=".AppleSystemUIFont Book" charset="0"/>
                <a:cs typeface=".AppleSystemUIFont Book" charset="0"/>
              </a:rPr>
              <a:t>https://developer.mozilla.org/en-US/docs/Web/JavaScript/Inheritance_and_the_prototype_chain</a:t>
            </a:r>
            <a:endParaRPr lang="en-US" sz="2800">
              <a:latin typeface=".AppleSystemUIFont Book" charset="0"/>
              <a:cs typeface=".AppleSystemUIFont Book" charset="0"/>
            </a:endParaRPr>
          </a:p>
          <a:p>
            <a:pPr>
              <a:lnSpc>
                <a:spcPct val="150000"/>
              </a:lnSpc>
            </a:pPr>
            <a:r>
              <a:rPr lang="en-US" sz="2800">
                <a:latin typeface=".AppleSystemUIFont Book" charset="0"/>
                <a:cs typeface=".AppleSystemUIFont Book" charset="0"/>
              </a:rPr>
              <a:t>https://www.w3schools.com/js/js_htmldom.asp</a:t>
            </a:r>
            <a:endParaRPr lang="en-US" sz="2800">
              <a:latin typeface=".AppleSystemUIFont Book" charset="0"/>
              <a:cs typeface=".AppleSystemUIFont Book"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50" name="Shape 250"/>
        <p:cNvGrpSpPr/>
        <p:nvPr/>
      </p:nvGrpSpPr>
      <p:grpSpPr>
        <a:xfrm>
          <a:off x="0" y="0"/>
          <a:ext cx="0" cy="0"/>
          <a:chOff x="0" y="0"/>
          <a:chExt cx="0" cy="0"/>
        </a:xfrm>
      </p:grpSpPr>
      <p:pic>
        <p:nvPicPr>
          <p:cNvPr id="251" name="Google Shape;251;p1" descr="C:\Users\SINAR X\Downloads\ilovepdf_pages-to-jpg\Template PPT_page-0001.jpg"/>
          <p:cNvPicPr preferRelativeResize="0"/>
          <p:nvPr/>
        </p:nvPicPr>
        <p:blipFill rotWithShape="1">
          <a:blip r:embed="rId1"/>
          <a:srcRect/>
          <a:stretch>
            <a:fillRect/>
          </a:stretch>
        </p:blipFill>
        <p:spPr>
          <a:xfrm>
            <a:off x="2563" y="0"/>
            <a:ext cx="18283486" cy="10287634"/>
          </a:xfrm>
          <a:prstGeom prst="rect">
            <a:avLst/>
          </a:prstGeom>
          <a:noFill/>
          <a:ln>
            <a:noFill/>
          </a:ln>
        </p:spPr>
      </p:pic>
      <p:sp>
        <p:nvSpPr>
          <p:cNvPr id="2" name="Text Box 1"/>
          <p:cNvSpPr txBox="1"/>
          <p:nvPr/>
        </p:nvSpPr>
        <p:spPr>
          <a:xfrm>
            <a:off x="4347845" y="3375660"/>
            <a:ext cx="9592945" cy="2745740"/>
          </a:xfrm>
          <a:prstGeom prst="rect">
            <a:avLst/>
          </a:prstGeom>
          <a:noFill/>
        </p:spPr>
        <p:txBody>
          <a:bodyPr wrap="square" rtlCol="0" anchor="t">
            <a:spAutoFit/>
          </a:bodyPr>
          <a:p>
            <a:pPr algn="ctr">
              <a:lnSpc>
                <a:spcPct val="150000"/>
              </a:lnSpc>
            </a:pPr>
            <a:r>
              <a:rPr lang="en-US" sz="11500" b="1">
                <a:solidFill>
                  <a:schemeClr val="bg1"/>
                </a:solidFill>
                <a:latin typeface=".AppleSystemUIFont Book" charset="0"/>
                <a:cs typeface=".AppleSystemUIFont Book" charset="0"/>
              </a:rPr>
              <a:t>Terimakasih</a:t>
            </a:r>
            <a:endParaRPr lang="en-US" sz="11500" b="1">
              <a:solidFill>
                <a:schemeClr val="bg1"/>
              </a:solidFill>
              <a:latin typeface=".AppleSystemUIFont Book" charset="0"/>
              <a:cs typeface=".AppleSystemUIFont Book" charset="0"/>
            </a:endParaRPr>
          </a:p>
        </p:txBody>
      </p:sp>
      <p:sp>
        <p:nvSpPr>
          <p:cNvPr id="3" name="Text Box 2"/>
          <p:cNvSpPr txBox="1"/>
          <p:nvPr/>
        </p:nvSpPr>
        <p:spPr>
          <a:xfrm>
            <a:off x="15053945" y="9568180"/>
            <a:ext cx="2247265" cy="426720"/>
          </a:xfrm>
          <a:prstGeom prst="rect">
            <a:avLst/>
          </a:prstGeom>
          <a:noFill/>
        </p:spPr>
        <p:txBody>
          <a:bodyPr wrap="square" rtlCol="0" anchor="t">
            <a:spAutoFit/>
          </a:bodyPr>
          <a:p>
            <a:pPr marL="12700" marR="5080" lvl="0" indent="0" algn="l" rtl="0">
              <a:lnSpc>
                <a:spcPct val="109000"/>
              </a:lnSpc>
              <a:spcBef>
                <a:spcPts val="0"/>
              </a:spcBef>
              <a:spcAft>
                <a:spcPts val="0"/>
              </a:spcAft>
              <a:buSzPts val="1400"/>
              <a:buNone/>
            </a:pPr>
            <a:r>
              <a:rPr lang="en-US" sz="2000">
                <a:latin typeface="Futura Medium" panose="020B0602020204020303" charset="0"/>
                <a:cs typeface="Futura Medium" panose="020B0602020204020303" charset="0"/>
                <a:sym typeface="+mn-ea"/>
              </a:rPr>
              <a:t>By Tapri Andi</a:t>
            </a:r>
            <a:endParaRPr lang="en-US" sz="2000">
              <a:latin typeface="Futura Medium" panose="020B0602020204020303" charset="0"/>
              <a:cs typeface="Futura Medium" panose="020B06020202040203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Class</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71" name="Google Shape;71;p3"/>
          <p:cNvSpPr txBox="1"/>
          <p:nvPr/>
        </p:nvSpPr>
        <p:spPr>
          <a:xfrm>
            <a:off x="1637030" y="1892300"/>
            <a:ext cx="13545820" cy="6106795"/>
          </a:xfrm>
          <a:prstGeom prst="rect">
            <a:avLst/>
          </a:prstGeom>
          <a:noFill/>
          <a:ln>
            <a:noFill/>
          </a:ln>
        </p:spPr>
        <p:txBody>
          <a:bodyPr spcFirstLastPara="1" wrap="square" lIns="0" tIns="12700" rIns="0" bIns="0" anchor="t" anchorCtr="0">
            <a:spAutoFit/>
          </a:bodyPr>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4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Class memungkinkan Anda untuk mendefinisikan templat untuk objek yang akan dibuat. </a:t>
            </a:r>
            <a:endParaRPr lang="en-US" sz="24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4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Class memberikan struktur untuk atribut (data) dan metode (fungsi) yang akan dimiliki oleh objek yang dibuat dari class tersebut</a:t>
            </a:r>
            <a:endParaRPr lang="en-US" sz="24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4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Perlu di catat bahwa di javascript, class sebenarnya adalah sebuah function namun dengan sintax yang berbedah.</a:t>
            </a:r>
            <a:endPar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12700" marR="0" lvl="0" indent="0" algn="l" rtl="0">
              <a:lnSpc>
                <a:spcPct val="150000"/>
              </a:lnSpc>
              <a:spcBef>
                <a:spcPts val="0"/>
              </a:spcBef>
              <a:spcAft>
                <a:spcPts val="0"/>
              </a:spcAft>
              <a:buClr>
                <a:srgbClr val="000000"/>
              </a:buClr>
              <a:buSzPts val="3600"/>
              <a:buFont typeface="Arial" panose="020B0604020202020204" pitchFamily="34" charset="0"/>
              <a:buNone/>
            </a:pPr>
            <a:br>
              <a:rPr lang="en-US" sz="24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br>
            <a:r>
              <a:rPr lang="en-US" sz="24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Ingat materi JS 4</a:t>
            </a:r>
            <a:endPar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355600" marR="0" lvl="0" indent="-342900" algn="l" rtl="0">
              <a:lnSpc>
                <a:spcPct val="150000"/>
              </a:lnSpc>
              <a:spcBef>
                <a:spcPts val="0"/>
              </a:spcBef>
              <a:spcAft>
                <a:spcPts val="0"/>
              </a:spcAft>
              <a:buClr>
                <a:srgbClr val="000000"/>
              </a:buClr>
              <a:buSzPts val="3600"/>
              <a:buFont typeface="Arial" panose="020B0604020202020204" pitchFamily="34" charset="0"/>
              <a:buChar char="•"/>
            </a:pPr>
            <a:r>
              <a:rPr lang="en-US" sz="24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Class adalah rancangan atau blue print dari sebuah objek.</a:t>
            </a:r>
            <a:endPar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355600" marR="0" lvl="0" indent="-342900" algn="l" rtl="0">
              <a:lnSpc>
                <a:spcPct val="150000"/>
              </a:lnSpc>
              <a:spcBef>
                <a:spcPts val="0"/>
              </a:spcBef>
              <a:spcAft>
                <a:spcPts val="0"/>
              </a:spcAft>
              <a:buClr>
                <a:srgbClr val="000000"/>
              </a:buClr>
              <a:buSzPts val="3600"/>
              <a:buFont typeface="Arial" panose="020B0604020202020204" pitchFamily="34" charset="0"/>
              <a:buChar char="•"/>
            </a:pPr>
            <a:r>
              <a:rPr lang="en-US" sz="24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Sedangkan objek adalah sebuah variabel yang merupakan instance atau perwujudan dari Class.</a:t>
            </a:r>
            <a:endPar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355600" marR="0" lvl="0" indent="-342900" algn="l" rtl="0">
              <a:lnSpc>
                <a:spcPct val="150000"/>
              </a:lnSpc>
              <a:spcBef>
                <a:spcPts val="0"/>
              </a:spcBef>
              <a:spcAft>
                <a:spcPts val="0"/>
              </a:spcAft>
              <a:buClr>
                <a:srgbClr val="000000"/>
              </a:buClr>
              <a:buSzPts val="3600"/>
              <a:buFont typeface="Arial" panose="020B0604020202020204" pitchFamily="34" charset="0"/>
              <a:buChar char="•"/>
            </a:pPr>
            <a:r>
              <a:rPr lang="en-US" sz="24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Variabel disebut atribut atau properti.</a:t>
            </a:r>
            <a:endPar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355600" marR="0" lvl="0" indent="-342900" algn="l" rtl="0">
              <a:lnSpc>
                <a:spcPct val="150000"/>
              </a:lnSpc>
              <a:spcBef>
                <a:spcPts val="0"/>
              </a:spcBef>
              <a:spcAft>
                <a:spcPts val="0"/>
              </a:spcAft>
              <a:buClr>
                <a:srgbClr val="000000"/>
              </a:buClr>
              <a:buSzPts val="3600"/>
              <a:buFont typeface="Arial" panose="020B0604020202020204" pitchFamily="34" charset="0"/>
              <a:buChar char="•"/>
            </a:pPr>
            <a:r>
              <a:rPr lang="en-US" sz="24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Fungsi disebut method.</a:t>
            </a:r>
            <a:endParaRPr lang="en-US" sz="24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Class</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71" name="Google Shape;71;p3"/>
          <p:cNvSpPr txBox="1"/>
          <p:nvPr/>
        </p:nvSpPr>
        <p:spPr>
          <a:xfrm>
            <a:off x="1005205" y="2072005"/>
            <a:ext cx="8469630" cy="6106795"/>
          </a:xfrm>
          <a:prstGeom prst="rect">
            <a:avLst/>
          </a:prstGeom>
          <a:noFill/>
          <a:ln>
            <a:noFill/>
          </a:ln>
        </p:spPr>
        <p:txBody>
          <a:bodyPr spcFirstLastPara="1" wrap="square" lIns="0" tIns="12700" rIns="0" bIns="0" anchor="t" anchorCtr="0">
            <a:spAutoFit/>
          </a:bodyPr>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200" b="1"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Constructor</a:t>
            </a:r>
            <a:r>
              <a:rPr lang="en-US" sz="22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 Metode ini digunakan untuk menginisialisasi objek yang dibuat dari kelas. Ini biasanya berisi inisialisasi properti berdasarkan nilai yang diberikan saat pembuatan objek.</a:t>
            </a:r>
            <a:br>
              <a:rPr lang="en-US" sz="22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br>
            <a:endParaRPr lang="en-US" sz="22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200" b="1"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Properti</a:t>
            </a:r>
            <a:r>
              <a:rPr lang="en-US" sz="22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 Properti adalah variabel yang menyimpan nilai atau data yang terkait dengan objek. Properti ini didefinisikan dalam constructor dan bisa diakses oleh metode lain dalam kelas.</a:t>
            </a:r>
            <a:br>
              <a:rPr lang="en-US" sz="22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br>
            <a:endParaRPr lang="en-US" sz="22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200" b="1"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Metode</a:t>
            </a:r>
            <a:r>
              <a:rPr lang="en-US" sz="22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 Metode adalah fungsi yang dapat dipanggil pada objek yang dibuat dari kelas. Metode ini didefinisikan dalam class dan dapat mengakses properti dan metode lain yang ada di dalamnya.</a:t>
            </a:r>
            <a:endParaRPr lang="en-US" sz="2200"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pic>
        <p:nvPicPr>
          <p:cNvPr id="2" name="Picture 1" descr="Screenshot 2023-08-31 at 07.22.39"/>
          <p:cNvPicPr>
            <a:picLocks noChangeAspect="1"/>
          </p:cNvPicPr>
          <p:nvPr/>
        </p:nvPicPr>
        <p:blipFill>
          <a:blip r:embed="rId3"/>
          <a:stretch>
            <a:fillRect/>
          </a:stretch>
        </p:blipFill>
        <p:spPr>
          <a:xfrm>
            <a:off x="9814560" y="2072005"/>
            <a:ext cx="7355205" cy="60852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Class</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4" name="Google Shape;71;p3"/>
          <p:cNvSpPr txBox="1"/>
          <p:nvPr/>
        </p:nvSpPr>
        <p:spPr>
          <a:xfrm>
            <a:off x="1210945" y="1883410"/>
            <a:ext cx="7513955" cy="658495"/>
          </a:xfrm>
          <a:prstGeom prst="rect">
            <a:avLst/>
          </a:prstGeom>
          <a:noFill/>
          <a:ln>
            <a:noFill/>
          </a:ln>
        </p:spPr>
        <p:txBody>
          <a:bodyPr spcFirstLastPara="1" wrap="square" lIns="0" tIns="12700" rIns="0" bIns="0" anchor="t" anchorCtr="0">
            <a:spAutoFit/>
          </a:bodyPr>
          <a:p>
            <a:pPr marL="12700" marR="0" lvl="0" indent="0" algn="l" rtl="0">
              <a:lnSpc>
                <a:spcPct val="150000"/>
              </a:lnSpc>
              <a:spcBef>
                <a:spcPts val="0"/>
              </a:spcBef>
              <a:spcAft>
                <a:spcPts val="0"/>
              </a:spcAft>
              <a:buClr>
                <a:srgbClr val="000000"/>
              </a:buClr>
              <a:buSzPts val="3600"/>
              <a:buFont typeface="Arial" panose="020B0604020202020204" pitchFamily="34" charset="0"/>
              <a:buNone/>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Contoh sebelumnya menggunakan function</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pic>
        <p:nvPicPr>
          <p:cNvPr id="2" name="Picture 1" descr="Screenshot 2023-08-17 at 18.12.08"/>
          <p:cNvPicPr>
            <a:picLocks noChangeAspect="1"/>
          </p:cNvPicPr>
          <p:nvPr/>
        </p:nvPicPr>
        <p:blipFill>
          <a:blip r:embed="rId3"/>
          <a:stretch>
            <a:fillRect/>
          </a:stretch>
        </p:blipFill>
        <p:spPr>
          <a:xfrm>
            <a:off x="1210945" y="2723515"/>
            <a:ext cx="10670540" cy="5207635"/>
          </a:xfrm>
          <a:prstGeom prst="rect">
            <a:avLst/>
          </a:prstGeom>
        </p:spPr>
      </p:pic>
      <p:pic>
        <p:nvPicPr>
          <p:cNvPr id="5" name="Picture 4" descr="Screenshot 2023-08-31 at 06.15.14"/>
          <p:cNvPicPr>
            <a:picLocks noChangeAspect="1"/>
          </p:cNvPicPr>
          <p:nvPr/>
        </p:nvPicPr>
        <p:blipFill>
          <a:blip r:embed="rId4"/>
          <a:stretch>
            <a:fillRect/>
          </a:stretch>
        </p:blipFill>
        <p:spPr>
          <a:xfrm>
            <a:off x="12227560" y="2723515"/>
            <a:ext cx="4556760" cy="5208270"/>
          </a:xfrm>
          <a:prstGeom prst="rect">
            <a:avLst/>
          </a:prstGeom>
        </p:spPr>
      </p:pic>
      <p:sp>
        <p:nvSpPr>
          <p:cNvPr id="3" name="Google Shape;71;p3"/>
          <p:cNvSpPr txBox="1"/>
          <p:nvPr/>
        </p:nvSpPr>
        <p:spPr>
          <a:xfrm>
            <a:off x="12227560" y="1883410"/>
            <a:ext cx="2616200" cy="658495"/>
          </a:xfrm>
          <a:prstGeom prst="rect">
            <a:avLst/>
          </a:prstGeom>
          <a:noFill/>
          <a:ln>
            <a:noFill/>
          </a:ln>
        </p:spPr>
        <p:txBody>
          <a:bodyPr spcFirstLastPara="1" wrap="square" lIns="0" tIns="12700" rIns="0" bIns="0" anchor="t" anchorCtr="0">
            <a:spAutoFit/>
          </a:bodyPr>
          <a:p>
            <a:pPr marL="12700" marR="0" lvl="0" indent="0" algn="l" rtl="0">
              <a:lnSpc>
                <a:spcPct val="150000"/>
              </a:lnSpc>
              <a:spcBef>
                <a:spcPts val="0"/>
              </a:spcBef>
              <a:spcAft>
                <a:spcPts val="0"/>
              </a:spcAft>
              <a:buClr>
                <a:srgbClr val="000000"/>
              </a:buClr>
              <a:buSzPts val="3600"/>
              <a:buFont typeface="Arial" panose="020B0604020202020204" pitchFamily="34" charset="0"/>
              <a:buNone/>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Sintak Dasar</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Class</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3" name="Google Shape;71;p3"/>
          <p:cNvSpPr txBox="1"/>
          <p:nvPr/>
        </p:nvSpPr>
        <p:spPr>
          <a:xfrm>
            <a:off x="3130550" y="1693545"/>
            <a:ext cx="2616200" cy="658495"/>
          </a:xfrm>
          <a:prstGeom prst="rect">
            <a:avLst/>
          </a:prstGeom>
          <a:noFill/>
          <a:ln>
            <a:noFill/>
          </a:ln>
        </p:spPr>
        <p:txBody>
          <a:bodyPr spcFirstLastPara="1" wrap="square" lIns="0" tIns="12700" rIns="0" bIns="0" anchor="t" anchorCtr="0">
            <a:spAutoFit/>
          </a:bodyPr>
          <a:p>
            <a:pPr marL="12700" marR="0" lvl="0" indent="0" algn="l" rtl="0">
              <a:lnSpc>
                <a:spcPct val="150000"/>
              </a:lnSpc>
              <a:spcBef>
                <a:spcPts val="0"/>
              </a:spcBef>
              <a:spcAft>
                <a:spcPts val="0"/>
              </a:spcAft>
              <a:buClr>
                <a:srgbClr val="000000"/>
              </a:buClr>
              <a:buSzPts val="3600"/>
              <a:buFont typeface="Arial" panose="020B0604020202020204" pitchFamily="34" charset="0"/>
              <a:buNone/>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Contoh</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pic>
        <p:nvPicPr>
          <p:cNvPr id="5" name="Picture 4" descr="Screenshot 2023-08-31 at 07.29.09"/>
          <p:cNvPicPr>
            <a:picLocks noChangeAspect="1"/>
          </p:cNvPicPr>
          <p:nvPr/>
        </p:nvPicPr>
        <p:blipFill>
          <a:blip r:embed="rId3"/>
          <a:stretch>
            <a:fillRect/>
          </a:stretch>
        </p:blipFill>
        <p:spPr>
          <a:xfrm>
            <a:off x="3130550" y="2506980"/>
            <a:ext cx="12021820" cy="61429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90" name="Google Shape;90;p5"/>
          <p:cNvSpPr/>
          <p:nvPr/>
        </p:nvSpPr>
        <p:spPr>
          <a:xfrm>
            <a:off x="17098366" y="9125620"/>
            <a:ext cx="1189500" cy="1161300"/>
          </a:xfrm>
          <a:prstGeom prst="rect">
            <a:avLst/>
          </a:prstGeom>
          <a:blipFill rotWithShape="1">
            <a:blip r:embed="rId1"/>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Class </a:t>
            </a:r>
            <a:r>
              <a:rPr lang="en-US" sz="54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vs Function</a:t>
            </a:r>
            <a:endParaRPr lang="en-US" sz="5400" i="1">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endParaRPr>
          </a:p>
        </p:txBody>
      </p:sp>
      <p:graphicFrame>
        <p:nvGraphicFramePr>
          <p:cNvPr id="2" name="Table 1"/>
          <p:cNvGraphicFramePr/>
          <p:nvPr/>
        </p:nvGraphicFramePr>
        <p:xfrm>
          <a:off x="1024255" y="1860550"/>
          <a:ext cx="16074390" cy="7819390"/>
        </p:xfrm>
        <a:graphic>
          <a:graphicData uri="http://schemas.openxmlformats.org/drawingml/2006/table">
            <a:tbl>
              <a:tblPr firstRow="1" bandRow="1">
                <a:tableStyleId>{5C22544A-7EE6-4342-B048-85BDC9FD1C3A}</a:tableStyleId>
              </a:tblPr>
              <a:tblGrid>
                <a:gridCol w="3383280"/>
                <a:gridCol w="7332980"/>
                <a:gridCol w="5358130"/>
              </a:tblGrid>
              <a:tr h="643255">
                <a:tc>
                  <a:txBody>
                    <a:bodyPr/>
                    <a:p>
                      <a:pPr>
                        <a:buNone/>
                      </a:pPr>
                      <a:r>
                        <a:rPr lang="en-US" sz="2400"/>
                        <a:t>Vs</a:t>
                      </a:r>
                      <a:endParaRPr lang="en-US" sz="2400"/>
                    </a:p>
                  </a:txBody>
                  <a:tcPr/>
                </a:tc>
                <a:tc>
                  <a:txBody>
                    <a:bodyPr/>
                    <a:p>
                      <a:pPr>
                        <a:buNone/>
                      </a:pPr>
                      <a:r>
                        <a:rPr lang="en-US" sz="2400"/>
                        <a:t>Class</a:t>
                      </a:r>
                      <a:endParaRPr lang="en-US" sz="2400"/>
                    </a:p>
                  </a:txBody>
                  <a:tcPr/>
                </a:tc>
                <a:tc>
                  <a:txBody>
                    <a:bodyPr/>
                    <a:p>
                      <a:pPr>
                        <a:buNone/>
                      </a:pPr>
                      <a:r>
                        <a:rPr lang="en-US" sz="2400"/>
                        <a:t>Function</a:t>
                      </a:r>
                      <a:endParaRPr lang="en-US" sz="2400"/>
                    </a:p>
                  </a:txBody>
                  <a:tcPr/>
                </a:tc>
              </a:tr>
              <a:tr h="461645">
                <a:tc>
                  <a:txBody>
                    <a:bodyPr/>
                    <a:p>
                      <a:pPr>
                        <a:buNone/>
                      </a:pPr>
                      <a:r>
                        <a:rPr lang="en-US" sz="2000"/>
                        <a:t>Declare</a:t>
                      </a:r>
                      <a:endParaRPr lang="en-US" sz="2000"/>
                    </a:p>
                  </a:txBody>
                  <a:tcPr/>
                </a:tc>
                <a:tc>
                  <a:txBody>
                    <a:bodyPr/>
                    <a:p>
                      <a:pPr>
                        <a:buNone/>
                      </a:pPr>
                      <a:r>
                        <a:rPr lang="en-US" sz="2000"/>
                        <a:t>class MyClass { }</a:t>
                      </a:r>
                      <a:endParaRPr lang="en-US" sz="2000"/>
                    </a:p>
                  </a:txBody>
                  <a:tcPr/>
                </a:tc>
                <a:tc>
                  <a:txBody>
                    <a:bodyPr/>
                    <a:p>
                      <a:pPr>
                        <a:buNone/>
                      </a:pPr>
                      <a:r>
                        <a:rPr lang="en-US" sz="2000"/>
                        <a:t>function MyFunction() { }</a:t>
                      </a:r>
                      <a:endParaRPr lang="en-US" sz="2000"/>
                    </a:p>
                  </a:txBody>
                  <a:tcPr/>
                </a:tc>
              </a:tr>
              <a:tr h="1788160">
                <a:tc>
                  <a:txBody>
                    <a:bodyPr/>
                    <a:p>
                      <a:pPr>
                        <a:buNone/>
                      </a:pPr>
                      <a:r>
                        <a:rPr lang="en-US" sz="2000"/>
                        <a:t>Create Object</a:t>
                      </a:r>
                      <a:endParaRPr lang="en-US" sz="2000"/>
                    </a:p>
                  </a:txBody>
                  <a:tcPr/>
                </a:tc>
                <a:tc>
                  <a:txBody>
                    <a:bodyPr/>
                    <a:p>
                      <a:pPr>
                        <a:buNone/>
                      </a:pPr>
                      <a:endParaRPr lang="en-US" sz="2400"/>
                    </a:p>
                  </a:txBody>
                  <a:tcPr/>
                </a:tc>
                <a:tc>
                  <a:txBody>
                    <a:bodyPr/>
                    <a:p>
                      <a:pPr>
                        <a:buNone/>
                      </a:pPr>
                      <a:endParaRPr lang="en-US" sz="2400"/>
                    </a:p>
                  </a:txBody>
                  <a:tcPr/>
                </a:tc>
              </a:tr>
              <a:tr h="4926330">
                <a:tc>
                  <a:txBody>
                    <a:bodyPr/>
                    <a:p>
                      <a:pPr>
                        <a:buNone/>
                      </a:pPr>
                      <a:r>
                        <a:rPr lang="en-US" sz="2000"/>
                        <a:t>OOP Inheritance</a:t>
                      </a:r>
                      <a:endParaRPr lang="en-US" sz="2000"/>
                    </a:p>
                  </a:txBody>
                  <a:tcPr/>
                </a:tc>
                <a:tc>
                  <a:txBody>
                    <a:bodyPr/>
                    <a:p>
                      <a:pPr>
                        <a:buNone/>
                      </a:pPr>
                      <a:endParaRPr lang="en-US" sz="2400"/>
                    </a:p>
                  </a:txBody>
                  <a:tcPr/>
                </a:tc>
                <a:tc>
                  <a:txBody>
                    <a:bodyPr/>
                    <a:p>
                      <a:pPr>
                        <a:buNone/>
                      </a:pPr>
                      <a:endParaRPr lang="en-US" sz="2400"/>
                    </a:p>
                  </a:txBody>
                  <a:tcPr/>
                </a:tc>
              </a:tr>
            </a:tbl>
          </a:graphicData>
        </a:graphic>
      </p:graphicFrame>
      <p:pic>
        <p:nvPicPr>
          <p:cNvPr id="6" name="Picture 5" descr="Screenshot 2023-11-21 at 07.58.56"/>
          <p:cNvPicPr>
            <a:picLocks noChangeAspect="1"/>
          </p:cNvPicPr>
          <p:nvPr/>
        </p:nvPicPr>
        <p:blipFill>
          <a:blip r:embed="rId2"/>
          <a:stretch>
            <a:fillRect/>
          </a:stretch>
        </p:blipFill>
        <p:spPr>
          <a:xfrm>
            <a:off x="4495165" y="3030220"/>
            <a:ext cx="3326765" cy="1642745"/>
          </a:xfrm>
          <a:prstGeom prst="rect">
            <a:avLst/>
          </a:prstGeom>
        </p:spPr>
      </p:pic>
      <p:pic>
        <p:nvPicPr>
          <p:cNvPr id="7" name="Picture 6" descr="Screenshot 2023-11-21 at 07.59.09"/>
          <p:cNvPicPr>
            <a:picLocks noChangeAspect="1"/>
          </p:cNvPicPr>
          <p:nvPr/>
        </p:nvPicPr>
        <p:blipFill>
          <a:blip r:embed="rId3"/>
          <a:stretch>
            <a:fillRect/>
          </a:stretch>
        </p:blipFill>
        <p:spPr>
          <a:xfrm>
            <a:off x="11847195" y="3030220"/>
            <a:ext cx="4477385" cy="1498600"/>
          </a:xfrm>
          <a:prstGeom prst="rect">
            <a:avLst/>
          </a:prstGeom>
        </p:spPr>
      </p:pic>
      <p:pic>
        <p:nvPicPr>
          <p:cNvPr id="8" name="Picture 7" descr="Screenshot 2023-11-21 at 07.59.23"/>
          <p:cNvPicPr>
            <a:picLocks noChangeAspect="1"/>
          </p:cNvPicPr>
          <p:nvPr/>
        </p:nvPicPr>
        <p:blipFill>
          <a:blip r:embed="rId4"/>
          <a:stretch>
            <a:fillRect/>
          </a:stretch>
        </p:blipFill>
        <p:spPr>
          <a:xfrm>
            <a:off x="11847195" y="4859655"/>
            <a:ext cx="5064125" cy="4638040"/>
          </a:xfrm>
          <a:prstGeom prst="rect">
            <a:avLst/>
          </a:prstGeom>
        </p:spPr>
      </p:pic>
      <p:pic>
        <p:nvPicPr>
          <p:cNvPr id="9" name="Picture 8" descr="Screenshot 2023-11-21 at 08.00.08"/>
          <p:cNvPicPr>
            <a:picLocks noChangeAspect="1"/>
          </p:cNvPicPr>
          <p:nvPr/>
        </p:nvPicPr>
        <p:blipFill>
          <a:blip r:embed="rId5"/>
          <a:stretch>
            <a:fillRect/>
          </a:stretch>
        </p:blipFill>
        <p:spPr>
          <a:xfrm>
            <a:off x="4495165" y="4859655"/>
            <a:ext cx="3637280" cy="46691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Function </a:t>
            </a:r>
            <a:r>
              <a:rPr lang="en-US" sz="48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First class function</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4" name="Google Shape;71;p3"/>
          <p:cNvSpPr txBox="1"/>
          <p:nvPr/>
        </p:nvSpPr>
        <p:spPr>
          <a:xfrm>
            <a:off x="1409065" y="2192020"/>
            <a:ext cx="13556615" cy="2597785"/>
          </a:xfrm>
          <a:prstGeom prst="rect">
            <a:avLst/>
          </a:prstGeom>
          <a:noFill/>
          <a:ln>
            <a:noFill/>
          </a:ln>
        </p:spPr>
        <p:txBody>
          <a:bodyPr spcFirstLastPara="1" wrap="square" lIns="0" tIns="12700" rIns="0" bIns="0" anchor="t" anchorCtr="0">
            <a:spAutoFit/>
          </a:bodyPr>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Dapat disimpan dalam variable</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Dapat digunakan sebagai argument</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Dapat dikembalikan dari fungsi lain</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Dapat disimpan sebagai data</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Google Shape;246;p2" descr="C:\Users\SINAR X\Downloads\ilovepdf_pages-to-jpg\Template PPT_page-0002.jpg"/>
          <p:cNvPicPr preferRelativeResize="0"/>
          <p:nvPr/>
        </p:nvPicPr>
        <p:blipFill rotWithShape="1">
          <a:blip r:embed="rId1"/>
          <a:srcRect/>
          <a:stretch>
            <a:fillRect/>
          </a:stretch>
        </p:blipFill>
        <p:spPr>
          <a:xfrm>
            <a:off x="-282" y="0"/>
            <a:ext cx="18283486" cy="10287636"/>
          </a:xfrm>
          <a:prstGeom prst="rect">
            <a:avLst/>
          </a:prstGeom>
          <a:noFill/>
          <a:ln>
            <a:noFill/>
          </a:ln>
        </p:spPr>
      </p:pic>
      <p:sp>
        <p:nvSpPr>
          <p:cNvPr id="90" name="Google Shape;90;p5"/>
          <p:cNvSpPr/>
          <p:nvPr/>
        </p:nvSpPr>
        <p:spPr>
          <a:xfrm>
            <a:off x="17098366" y="9125620"/>
            <a:ext cx="1189500" cy="1161300"/>
          </a:xfrm>
          <a:prstGeom prst="rect">
            <a:avLst/>
          </a:prstGeom>
          <a:blipFill rotWithShape="1">
            <a:blip r:embed="rId2"/>
            <a:stretch>
              <a:fillRect/>
            </a:stretch>
          </a:blip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70" name="Google Shape;70;p3"/>
          <p:cNvSpPr txBox="1">
            <a:spLocks noGrp="1"/>
          </p:cNvSpPr>
          <p:nvPr>
            <p:ph type="title"/>
          </p:nvPr>
        </p:nvSpPr>
        <p:spPr>
          <a:xfrm>
            <a:off x="856615" y="507365"/>
            <a:ext cx="13021945" cy="1031240"/>
          </a:xfrm>
          <a:prstGeom prst="rect">
            <a:avLst/>
          </a:prstGeom>
          <a:noFill/>
          <a:ln>
            <a:noFill/>
          </a:ln>
        </p:spPr>
        <p:txBody>
          <a:bodyPr spcFirstLastPara="1" wrap="square" lIns="0" tIns="15875" rIns="0" bIns="0" anchor="t" anchorCtr="0">
            <a:spAutoFit/>
          </a:bodyPr>
          <a:p>
            <a:pPr marL="12700" lvl="0" indent="0" algn="l" rtl="0">
              <a:lnSpc>
                <a:spcPct val="100000"/>
              </a:lnSpc>
              <a:spcBef>
                <a:spcPts val="0"/>
              </a:spcBef>
              <a:spcAft>
                <a:spcPts val="0"/>
              </a:spcAft>
              <a:buSzPts val="1400"/>
              <a:buNone/>
            </a:pPr>
            <a:r>
              <a:rPr lang="en-US" sz="6600">
                <a:solidFill>
                  <a:schemeClr val="dk1"/>
                </a:solidFill>
                <a:latin typeface="Arial Bold" panose="020B0604020202020204" charset="0"/>
                <a:ea typeface="Georgia" panose="02040502050405020303"/>
                <a:cs typeface="Arial Bold" panose="020B0604020202020204" charset="0"/>
                <a:sym typeface="Georgia" panose="02040502050405020303"/>
              </a:rPr>
              <a:t>OOP </a:t>
            </a:r>
            <a:r>
              <a:rPr lang="en-US" sz="4800">
                <a:solidFill>
                  <a:schemeClr val="bg1">
                    <a:lumMod val="50000"/>
                  </a:schemeClr>
                </a:solidFill>
                <a:latin typeface="Arial Bold" panose="020B0604020202020204" charset="0"/>
                <a:ea typeface="Georgia" panose="02040502050405020303"/>
                <a:cs typeface="Arial Bold" panose="020B0604020202020204" charset="0"/>
                <a:sym typeface="Georgia" panose="02040502050405020303"/>
              </a:rPr>
              <a:t>- </a:t>
            </a:r>
            <a:r>
              <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rPr>
              <a:t>object oriented programming</a:t>
            </a:r>
            <a:endParaRPr lang="en-US" sz="4800" i="1">
              <a:solidFill>
                <a:schemeClr val="bg1">
                  <a:lumMod val="50000"/>
                </a:schemeClr>
              </a:solidFill>
              <a:latin typeface="Arial Bold Italic" panose="020B0604020202020204" charset="0"/>
              <a:ea typeface="Georgia" panose="02040502050405020303"/>
              <a:cs typeface="Arial Bold Italic" panose="020B0604020202020204" charset="0"/>
              <a:sym typeface="Georgia" panose="02040502050405020303"/>
            </a:endParaRPr>
          </a:p>
        </p:txBody>
      </p:sp>
      <p:sp>
        <p:nvSpPr>
          <p:cNvPr id="4" name="Google Shape;71;p3"/>
          <p:cNvSpPr txBox="1"/>
          <p:nvPr/>
        </p:nvSpPr>
        <p:spPr>
          <a:xfrm>
            <a:off x="1409065" y="2192020"/>
            <a:ext cx="13556615" cy="4537075"/>
          </a:xfrm>
          <a:prstGeom prst="rect">
            <a:avLst/>
          </a:prstGeom>
          <a:noFill/>
          <a:ln>
            <a:noFill/>
          </a:ln>
        </p:spPr>
        <p:txBody>
          <a:bodyPr spcFirstLastPara="1" wrap="square" lIns="0" tIns="12700" rIns="0" bIns="0" anchor="t" anchorCtr="0">
            <a:spAutoFit/>
          </a:bodyPr>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OOP - Pemrograman berorientasikan objek (PBO) merupakan sebuah paradigma atau teknik pemrograman yang berorientesikan Objek.</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Pada OOP, Fungsi dan variabel dibungkus dalam sebuah objek atau class yang dapat saling brinteraksi, sehingga membentuk sebuah program.</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JavaScript juga mendukung paradigma OOP, meskipun tidak secara murni seperti bahasa-bahasa yang sepenuhnya berorientasi objek seperti Java atau Python.</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a:p>
            <a:pPr marL="469900" marR="0" lvl="0" indent="-457200" algn="l" rtl="0">
              <a:lnSpc>
                <a:spcPct val="150000"/>
              </a:lnSpc>
              <a:spcBef>
                <a:spcPts val="0"/>
              </a:spcBef>
              <a:spcAft>
                <a:spcPts val="0"/>
              </a:spcAft>
              <a:buClr>
                <a:srgbClr val="000000"/>
              </a:buClr>
              <a:buSzPts val="3600"/>
              <a:buFont typeface="Arial" panose="020B0604020202020204" pitchFamily="34" charset="0"/>
              <a:buChar char="•"/>
            </a:pP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Dasar dari OOP adalah </a:t>
            </a:r>
            <a:r>
              <a:rPr lang="en-US" sz="28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Class </a:t>
            </a:r>
            <a:r>
              <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rPr>
              <a:t>dan </a:t>
            </a:r>
            <a:r>
              <a:rPr lang="en-US" sz="2800" b="1" u="none" strike="noStrike" cap="none" dirty="0">
                <a:solidFill>
                  <a:schemeClr val="tx1"/>
                </a:solidFill>
                <a:latin typeface="Arial Bold" panose="020B0604020202020204" charset="0"/>
                <a:ea typeface="Trebuchet MS" panose="020B0603020202020204"/>
                <a:cs typeface="Arial Bold" panose="020B0604020202020204" charset="0"/>
                <a:sym typeface="Trebuchet MS" panose="020B0603020202020204"/>
              </a:rPr>
              <a:t>Object</a:t>
            </a:r>
            <a:endParaRPr lang="en-US" sz="2800" u="none" strike="noStrike" cap="none" dirty="0">
              <a:solidFill>
                <a:schemeClr val="tx1"/>
              </a:solidFill>
              <a:latin typeface="Arial" panose="020B0604020202020204" pitchFamily="34" charset="0"/>
              <a:ea typeface="Trebuchet MS" panose="020B0603020202020204"/>
              <a:cs typeface="Arial" panose="020B0604020202020204" pitchFamily="34" charset="0"/>
              <a:sym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5230</Words>
  <Application>WPS Presentation</Application>
  <PresentationFormat>Custom</PresentationFormat>
  <Paragraphs>151</Paragraphs>
  <Slides>24</Slides>
  <Notes>16</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24</vt:i4>
      </vt:variant>
    </vt:vector>
  </HeadingPairs>
  <TitlesOfParts>
    <vt:vector size="45" baseType="lpstr">
      <vt:lpstr>Arial</vt:lpstr>
      <vt:lpstr>SimSun</vt:lpstr>
      <vt:lpstr>Wingdings</vt:lpstr>
      <vt:lpstr>Arial</vt:lpstr>
      <vt:lpstr>Trebuchet MS</vt:lpstr>
      <vt:lpstr>Georgia</vt:lpstr>
      <vt:lpstr>Calibri</vt:lpstr>
      <vt:lpstr>Helvetica Neue</vt:lpstr>
      <vt:lpstr>Arial Bold</vt:lpstr>
      <vt:lpstr>Arial Regular</vt:lpstr>
      <vt:lpstr>Cambria</vt:lpstr>
      <vt:lpstr>Thonburi</vt:lpstr>
      <vt:lpstr>Arial Bold Italic</vt:lpstr>
      <vt:lpstr>.AppleSystemUIFont Book</vt:lpstr>
      <vt:lpstr>苹方-简</vt:lpstr>
      <vt:lpstr>Futura Medium</vt:lpstr>
      <vt:lpstr>Microsoft YaHei</vt:lpstr>
      <vt:lpstr>汉仪旗黑</vt:lpstr>
      <vt:lpstr>Arial Unicode MS</vt:lpstr>
      <vt:lpstr>宋体-简</vt:lpstr>
      <vt:lpstr>Office Theme</vt:lpstr>
      <vt:lpstr>PowerPoint 演示文稿</vt:lpstr>
      <vt:lpstr>PowerPoint 演示文稿</vt:lpstr>
      <vt:lpstr>Class</vt:lpstr>
      <vt:lpstr>Class</vt:lpstr>
      <vt:lpstr>Class</vt:lpstr>
      <vt:lpstr>Class</vt:lpstr>
      <vt:lpstr>Class vs Function</vt:lpstr>
      <vt:lpstr>Function - First class function</vt:lpstr>
      <vt:lpstr>OOP - object oriented programming</vt:lpstr>
      <vt:lpstr>OOP - object oriented programming</vt:lpstr>
      <vt:lpstr>OOP - inheritance (pewarisan)</vt:lpstr>
      <vt:lpstr>OOP - inheritance (pewarisan)</vt:lpstr>
      <vt:lpstr>OOP - polimorfisme</vt:lpstr>
      <vt:lpstr>OOP - polimorfisme</vt:lpstr>
      <vt:lpstr>OOP - emcapsulation</vt:lpstr>
      <vt:lpstr>OOP - encapsulation</vt:lpstr>
      <vt:lpstr>OOP - abstraksi</vt:lpstr>
      <vt:lpstr>OOP - abstraksi</vt:lpstr>
      <vt:lpstr>OOP - abstraksi</vt:lpstr>
      <vt:lpstr>DOM- Document object model</vt:lpstr>
      <vt:lpstr>DOM- Document object model</vt:lpstr>
      <vt:lpstr>DOM- Document object model</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dibimbing.id</dc:creator>
  <cp:lastModifiedBy>andi</cp:lastModifiedBy>
  <cp:revision>35</cp:revision>
  <dcterms:created xsi:type="dcterms:W3CDTF">2023-11-26T08:00:48Z</dcterms:created>
  <dcterms:modified xsi:type="dcterms:W3CDTF">2023-11-26T08:00:48Z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2021-04-27T09:00:00Z</vt:filetime>
  </property>
  <property fmtid="{D5CDD505-2E9C-101B-9397-08002B2CF9AE}" pid="3" name="Creator">
    <vt:lpwstr>Canva</vt:lpwstr>
  </property>
  <property fmtid="{D5CDD505-2E9C-101B-9397-08002B2CF9AE}" pid="4" name="LastSaved">
    <vt:filetime>2021-04-27T09:00:00Z</vt:filetime>
  </property>
  <property fmtid="{D5CDD505-2E9C-101B-9397-08002B2CF9AE}" pid="5" name="KSOProductBuildVer">
    <vt:lpwstr>1033-5.4.2.7998</vt:lpwstr>
  </property>
  <property fmtid="{D5CDD505-2E9C-101B-9397-08002B2CF9AE}" pid="6" name="ICV">
    <vt:lpwstr>E5C9459CF2A84453AC4A0E09DE04B770</vt:lpwstr>
  </property>
</Properties>
</file>