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388" r:id="rId3"/>
    <p:sldId id="390" r:id="rId5"/>
    <p:sldId id="408" r:id="rId6"/>
    <p:sldId id="391" r:id="rId7"/>
    <p:sldId id="437" r:id="rId8"/>
    <p:sldId id="439" r:id="rId9"/>
    <p:sldId id="440" r:id="rId10"/>
    <p:sldId id="441" r:id="rId11"/>
    <p:sldId id="442" r:id="rId12"/>
    <p:sldId id="443" r:id="rId13"/>
    <p:sldId id="409" r:id="rId14"/>
    <p:sldId id="444" r:id="rId15"/>
    <p:sldId id="445" r:id="rId16"/>
    <p:sldId id="446" r:id="rId17"/>
    <p:sldId id="447" r:id="rId18"/>
    <p:sldId id="448" r:id="rId19"/>
    <p:sldId id="449" r:id="rId20"/>
    <p:sldId id="450" r:id="rId21"/>
    <p:sldId id="451" r:id="rId22"/>
    <p:sldId id="452" r:id="rId23"/>
    <p:sldId id="413" r:id="rId24"/>
    <p:sldId id="412" r:id="rId25"/>
    <p:sldId id="411" r:id="rId26"/>
    <p:sldId id="410" r:id="rId27"/>
  </p:sldIdLst>
  <p:sldSz cx="18288000" cy="10287000"/>
  <p:notesSz cx="18288000" cy="10287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8B33"/>
    <a:srgbClr val="48A8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378" y="39"/>
      </p:cViewPr>
      <p:guideLst>
        <p:guide orient="horz" pos="2859"/>
        <p:guide pos="221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6585e5a41e_0_0:notes"/>
          <p:cNvSpPr/>
          <p:nvPr>
            <p:ph type="sldImg" idx="2"/>
          </p:nvPr>
        </p:nvSpPr>
        <p:spPr>
          <a:xfrm>
            <a:off x="381708" y="685800"/>
            <a:ext cx="6095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6585e5a41e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6585e5a41e_0_267:notes"/>
          <p:cNvSpPr/>
          <p:nvPr>
            <p:ph type="sldImg" idx="2"/>
          </p:nvPr>
        </p:nvSpPr>
        <p:spPr>
          <a:xfrm>
            <a:off x="381708" y="685800"/>
            <a:ext cx="6095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6585e5a41e_0_26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6585e5a41e_0_253:notes"/>
          <p:cNvSpPr/>
          <p:nvPr>
            <p:ph type="sldImg" idx="2"/>
          </p:nvPr>
        </p:nvSpPr>
        <p:spPr>
          <a:xfrm>
            <a:off x="381708" y="685800"/>
            <a:ext cx="6095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6585e5a41e_0_2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6585e5a41e_0_267:notes"/>
          <p:cNvSpPr/>
          <p:nvPr>
            <p:ph type="sldImg" idx="2"/>
          </p:nvPr>
        </p:nvSpPr>
        <p:spPr>
          <a:xfrm>
            <a:off x="381708" y="685800"/>
            <a:ext cx="6095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6585e5a41e_0_26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6585e5a41e_0_267:notes"/>
          <p:cNvSpPr/>
          <p:nvPr>
            <p:ph type="sldImg" idx="2"/>
          </p:nvPr>
        </p:nvSpPr>
        <p:spPr>
          <a:xfrm>
            <a:off x="381708" y="685800"/>
            <a:ext cx="6095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6585e5a41e_0_26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6585e5a41e_0_267:notes"/>
          <p:cNvSpPr/>
          <p:nvPr>
            <p:ph type="sldImg" idx="2"/>
          </p:nvPr>
        </p:nvSpPr>
        <p:spPr>
          <a:xfrm>
            <a:off x="381708" y="685800"/>
            <a:ext cx="6095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6585e5a41e_0_26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6585e5a41e_0_267:notes"/>
          <p:cNvSpPr/>
          <p:nvPr>
            <p:ph type="sldImg" idx="2"/>
          </p:nvPr>
        </p:nvSpPr>
        <p:spPr>
          <a:xfrm>
            <a:off x="381708" y="685800"/>
            <a:ext cx="6095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6585e5a41e_0_26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6585e5a41e_0_267:notes"/>
          <p:cNvSpPr/>
          <p:nvPr>
            <p:ph type="sldImg" idx="2"/>
          </p:nvPr>
        </p:nvSpPr>
        <p:spPr>
          <a:xfrm>
            <a:off x="381708" y="685800"/>
            <a:ext cx="6095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6585e5a41e_0_26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6585e5a41e_0_267:notes"/>
          <p:cNvSpPr/>
          <p:nvPr>
            <p:ph type="sldImg" idx="2"/>
          </p:nvPr>
        </p:nvSpPr>
        <p:spPr>
          <a:xfrm>
            <a:off x="381708" y="685800"/>
            <a:ext cx="6095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6585e5a41e_0_26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6585e5a41e_0_267:notes"/>
          <p:cNvSpPr/>
          <p:nvPr>
            <p:ph type="sldImg" idx="2"/>
          </p:nvPr>
        </p:nvSpPr>
        <p:spPr>
          <a:xfrm>
            <a:off x="381708" y="685800"/>
            <a:ext cx="6095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6585e5a41e_0_26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6585e5a41e_0_267:notes"/>
          <p:cNvSpPr/>
          <p:nvPr>
            <p:ph type="sldImg" idx="2"/>
          </p:nvPr>
        </p:nvSpPr>
        <p:spPr>
          <a:xfrm>
            <a:off x="381708" y="685800"/>
            <a:ext cx="6095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6585e5a41e_0_26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6585e5a41e_0_277:notes"/>
          <p:cNvSpPr/>
          <p:nvPr>
            <p:ph type="sldImg" idx="2"/>
          </p:nvPr>
        </p:nvSpPr>
        <p:spPr>
          <a:xfrm>
            <a:off x="381708" y="685800"/>
            <a:ext cx="6095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6585e5a41e_0_27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6585e5a41e_0_267:notes"/>
          <p:cNvSpPr/>
          <p:nvPr>
            <p:ph type="sldImg" idx="2"/>
          </p:nvPr>
        </p:nvSpPr>
        <p:spPr>
          <a:xfrm>
            <a:off x="381708" y="685800"/>
            <a:ext cx="6095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6585e5a41e_0_26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6585e5a41e_0_253:notes"/>
          <p:cNvSpPr/>
          <p:nvPr>
            <p:ph type="sldImg" idx="2"/>
          </p:nvPr>
        </p:nvSpPr>
        <p:spPr>
          <a:xfrm>
            <a:off x="381708" y="685800"/>
            <a:ext cx="6095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6585e5a41e_0_2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4" name="Google Shape;244;p2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6585e5a41e_0_321:notes"/>
          <p:cNvSpPr/>
          <p:nvPr>
            <p:ph type="sldImg" idx="2"/>
          </p:nvPr>
        </p:nvSpPr>
        <p:spPr>
          <a:xfrm>
            <a:off x="381708" y="685800"/>
            <a:ext cx="6095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6585e5a41e_0_32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6585e5a41e_0_428:notes"/>
          <p:cNvSpPr/>
          <p:nvPr>
            <p:ph type="sldImg" idx="2"/>
          </p:nvPr>
        </p:nvSpPr>
        <p:spPr>
          <a:xfrm>
            <a:off x="381708" y="685800"/>
            <a:ext cx="6095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6585e5a41e_0_42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6585e5a41e_0_253:notes"/>
          <p:cNvSpPr/>
          <p:nvPr>
            <p:ph type="sldImg" idx="2"/>
          </p:nvPr>
        </p:nvSpPr>
        <p:spPr>
          <a:xfrm>
            <a:off x="381708" y="685800"/>
            <a:ext cx="6095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6585e5a41e_0_2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6585e5a41e_0_267:notes"/>
          <p:cNvSpPr/>
          <p:nvPr>
            <p:ph type="sldImg" idx="2"/>
          </p:nvPr>
        </p:nvSpPr>
        <p:spPr>
          <a:xfrm>
            <a:off x="381708" y="685800"/>
            <a:ext cx="6095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6585e5a41e_0_26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6585e5a41e_0_267:notes"/>
          <p:cNvSpPr/>
          <p:nvPr>
            <p:ph type="sldImg" idx="2"/>
          </p:nvPr>
        </p:nvSpPr>
        <p:spPr>
          <a:xfrm>
            <a:off x="381708" y="685800"/>
            <a:ext cx="6095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6585e5a41e_0_26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6585e5a41e_0_267:notes"/>
          <p:cNvSpPr/>
          <p:nvPr>
            <p:ph type="sldImg" idx="2"/>
          </p:nvPr>
        </p:nvSpPr>
        <p:spPr>
          <a:xfrm>
            <a:off x="381708" y="685800"/>
            <a:ext cx="6095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6585e5a41e_0_26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6585e5a41e_0_267:notes"/>
          <p:cNvSpPr/>
          <p:nvPr>
            <p:ph type="sldImg" idx="2"/>
          </p:nvPr>
        </p:nvSpPr>
        <p:spPr>
          <a:xfrm>
            <a:off x="381708" y="685800"/>
            <a:ext cx="6095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6585e5a41e_0_26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6585e5a41e_0_267:notes"/>
          <p:cNvSpPr/>
          <p:nvPr>
            <p:ph type="sldImg" idx="2"/>
          </p:nvPr>
        </p:nvSpPr>
        <p:spPr>
          <a:xfrm>
            <a:off x="381708" y="685800"/>
            <a:ext cx="6095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6585e5a41e_0_26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6585e5a41e_0_267:notes"/>
          <p:cNvSpPr/>
          <p:nvPr>
            <p:ph type="sldImg" idx="2"/>
          </p:nvPr>
        </p:nvSpPr>
        <p:spPr>
          <a:xfrm>
            <a:off x="381708" y="685800"/>
            <a:ext cx="6095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6585e5a41e_0_26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wo Content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>
            <a:spLocks noGrp="1"/>
          </p:cNvSpPr>
          <p:nvPr>
            <p:ph type="title"/>
          </p:nvPr>
        </p:nvSpPr>
        <p:spPr>
          <a:xfrm>
            <a:off x="8983757" y="713732"/>
            <a:ext cx="8588375" cy="85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50" b="1" i="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7"/>
          <p:cNvSpPr txBox="1">
            <a:spLocks noGrp="1"/>
          </p:cNvSpPr>
          <p:nvPr>
            <p:ph type="body" idx="1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7"/>
          <p:cNvSpPr txBox="1">
            <a:spLocks noGrp="1"/>
          </p:cNvSpPr>
          <p:nvPr>
            <p:ph type="body" idx="2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7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7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7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8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8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8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9"/>
          <p:cNvSpPr txBox="1"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9"/>
          <p:cNvSpPr txBox="1">
            <a:spLocks noGrp="1"/>
          </p:cNvSpPr>
          <p:nvPr>
            <p:ph type="subTitle" idx="1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9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>
            <a:spLocks noGrp="1"/>
          </p:cNvSpPr>
          <p:nvPr>
            <p:ph type="title"/>
          </p:nvPr>
        </p:nvSpPr>
        <p:spPr>
          <a:xfrm>
            <a:off x="8983757" y="713732"/>
            <a:ext cx="8588375" cy="85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50" b="1" i="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0"/>
          <p:cNvSpPr txBox="1">
            <a:spLocks noGrp="1"/>
          </p:cNvSpPr>
          <p:nvPr>
            <p:ph type="body" idx="1"/>
          </p:nvPr>
        </p:nvSpPr>
        <p:spPr>
          <a:xfrm>
            <a:off x="9131300" y="2931350"/>
            <a:ext cx="7578725" cy="5523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600" b="1" i="0">
                <a:solidFill>
                  <a:srgbClr val="262626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0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0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1"/>
          <p:cNvSpPr txBox="1">
            <a:spLocks noGrp="1"/>
          </p:cNvSpPr>
          <p:nvPr>
            <p:ph type="title"/>
          </p:nvPr>
        </p:nvSpPr>
        <p:spPr>
          <a:xfrm>
            <a:off x="8983757" y="713732"/>
            <a:ext cx="8588375" cy="85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50" b="1" i="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1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1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 txBox="1"/>
          <p:nvPr>
            <p:ph type="ctrTitle"/>
          </p:nvPr>
        </p:nvSpPr>
        <p:spPr>
          <a:xfrm>
            <a:off x="1371649" y="3195837"/>
            <a:ext cx="15545341" cy="2205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type="subTitle" idx="1"/>
          </p:nvPr>
        </p:nvSpPr>
        <p:spPr>
          <a:xfrm>
            <a:off x="2743297" y="5829661"/>
            <a:ext cx="12802044" cy="2629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257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ct val="22500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ct val="193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ct val="16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ct val="16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ct val="16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ct val="16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ct val="16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ct val="16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11"/>
          <p:cNvSpPr txBox="1"/>
          <p:nvPr>
            <p:ph type="dt" idx="10"/>
          </p:nvPr>
        </p:nvSpPr>
        <p:spPr>
          <a:xfrm>
            <a:off x="914435" y="9535116"/>
            <a:ext cx="4267347" cy="547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type="ftr" idx="11"/>
          </p:nvPr>
        </p:nvSpPr>
        <p:spPr>
          <a:xfrm>
            <a:off x="6248618" y="9535116"/>
            <a:ext cx="5791402" cy="547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1"/>
          <p:cNvSpPr txBox="1"/>
          <p:nvPr>
            <p:ph type="sldNum" idx="12"/>
          </p:nvPr>
        </p:nvSpPr>
        <p:spPr>
          <a:xfrm>
            <a:off x="13106858" y="9535116"/>
            <a:ext cx="4267347" cy="547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title"/>
          </p:nvPr>
        </p:nvSpPr>
        <p:spPr>
          <a:xfrm>
            <a:off x="8983757" y="713732"/>
            <a:ext cx="8588375" cy="85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5450" b="1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" name="Google Shape;7;p16"/>
          <p:cNvSpPr txBox="1">
            <a:spLocks noGrp="1"/>
          </p:cNvSpPr>
          <p:nvPr>
            <p:ph type="body" idx="1"/>
          </p:nvPr>
        </p:nvSpPr>
        <p:spPr>
          <a:xfrm>
            <a:off x="9131300" y="2931350"/>
            <a:ext cx="7578725" cy="5523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9600" b="1" i="0" u="none" strike="noStrike" cap="none">
                <a:solidFill>
                  <a:srgbClr val="262626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6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6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6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3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4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0.png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1.png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2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icture3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2084070"/>
            <a:ext cx="13035915" cy="8202930"/>
          </a:xfrm>
          <a:prstGeom prst="rect">
            <a:avLst/>
          </a:prstGeom>
        </p:spPr>
      </p:pic>
      <p:sp>
        <p:nvSpPr>
          <p:cNvPr id="138" name="Google Shape;138;g26585e5a41e_0_0"/>
          <p:cNvSpPr txBox="1"/>
          <p:nvPr>
            <p:ph type="ctrTitle"/>
          </p:nvPr>
        </p:nvSpPr>
        <p:spPr>
          <a:xfrm>
            <a:off x="914288" y="3386242"/>
            <a:ext cx="11207633" cy="2935675"/>
          </a:xfrm>
          <a:prstGeom prst="rect">
            <a:avLst/>
          </a:prstGeom>
        </p:spPr>
        <p:txBody>
          <a:bodyPr spcFirstLastPara="1" wrap="square" lIns="182804" tIns="91377" rIns="182804" bIns="91377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>
                <a:solidFill>
                  <a:schemeClr val="lt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Algoritma &amp; </a:t>
            </a:r>
            <a:br>
              <a:rPr lang="en-US" sz="6600" b="1">
                <a:solidFill>
                  <a:schemeClr val="lt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</a:br>
            <a:r>
              <a:rPr lang="en-US" sz="6600" b="1">
                <a:solidFill>
                  <a:schemeClr val="lt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Pemprograman Dasar</a:t>
            </a:r>
            <a:br>
              <a:rPr lang="en-US" sz="6600" b="1">
                <a:solidFill>
                  <a:schemeClr val="lt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</a:br>
            <a:r>
              <a:rPr lang="en-US" sz="6600" b="1">
                <a:solidFill>
                  <a:schemeClr val="lt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Javascript 4</a:t>
            </a:r>
            <a:endParaRPr lang="en-US" sz="6600" b="1">
              <a:solidFill>
                <a:schemeClr val="lt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139" name="Google Shape;139;g26585e5a41e_0_0"/>
          <p:cNvSpPr txBox="1"/>
          <p:nvPr>
            <p:ph type="subTitle" idx="1"/>
          </p:nvPr>
        </p:nvSpPr>
        <p:spPr>
          <a:xfrm>
            <a:off x="914400" y="7325360"/>
            <a:ext cx="9576435" cy="908685"/>
          </a:xfrm>
          <a:prstGeom prst="rect">
            <a:avLst/>
          </a:prstGeom>
        </p:spPr>
        <p:txBody>
          <a:bodyPr spcFirstLastPara="1" wrap="square" lIns="182804" tIns="91377" rIns="182804" bIns="91377" anchor="t" anchorCtr="0">
            <a:norm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3200" b="1">
                <a:solidFill>
                  <a:schemeClr val="lt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Batch 17</a:t>
            </a:r>
            <a:r>
              <a:rPr lang="en-US" sz="3200">
                <a:solidFill>
                  <a:schemeClr val="lt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 | Bootcamp Frontend Developer</a:t>
            </a:r>
            <a:endParaRPr lang="en-US" sz="3200">
              <a:solidFill>
                <a:schemeClr val="lt1"/>
              </a:solidFill>
              <a:latin typeface="Plus Jakarta Sans Medium"/>
              <a:ea typeface="Plus Jakarta Sans Medium"/>
              <a:cs typeface="Plus Jakarta Sans Medium"/>
              <a:sym typeface="Plus Jakarta Sans Medium"/>
            </a:endParaRPr>
          </a:p>
        </p:txBody>
      </p:sp>
      <p:pic>
        <p:nvPicPr>
          <p:cNvPr id="140" name="Google Shape;140;g26585e5a41e_0_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5258746" y="551962"/>
            <a:ext cx="2368623" cy="71994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1" name="Google Shape;141;g26585e5a41e_0_0"/>
          <p:cNvCxnSpPr/>
          <p:nvPr/>
        </p:nvCxnSpPr>
        <p:spPr>
          <a:xfrm>
            <a:off x="1087186" y="8865126"/>
            <a:ext cx="786585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g26585e5a41e_0_0"/>
          <p:cNvSpPr/>
          <p:nvPr/>
        </p:nvSpPr>
        <p:spPr>
          <a:xfrm>
            <a:off x="2288923" y="8742791"/>
            <a:ext cx="1223098" cy="245939"/>
          </a:xfrm>
          <a:prstGeom prst="roundRect">
            <a:avLst>
              <a:gd name="adj" fmla="val 50000"/>
            </a:avLst>
          </a:prstGeom>
          <a:solidFill>
            <a:srgbClr val="FFBD58"/>
          </a:solidFill>
          <a:ln>
            <a:noFill/>
          </a:ln>
        </p:spPr>
        <p:txBody>
          <a:bodyPr spcFirstLastPara="1" wrap="square" lIns="182804" tIns="182804" rIns="182804" bIns="18280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26585e5a41e_0_0"/>
          <p:cNvSpPr/>
          <p:nvPr/>
        </p:nvSpPr>
        <p:spPr>
          <a:xfrm rot="-1974178">
            <a:off x="11125067" y="4655712"/>
            <a:ext cx="2240537" cy="2240537"/>
          </a:xfrm>
          <a:prstGeom prst="ellipse">
            <a:avLst/>
          </a:prstGeom>
          <a:solidFill>
            <a:srgbClr val="FFBD58"/>
          </a:solidFill>
          <a:ln>
            <a:noFill/>
          </a:ln>
        </p:spPr>
        <p:txBody>
          <a:bodyPr spcFirstLastPara="1" wrap="square" lIns="182804" tIns="182804" rIns="182804" bIns="18280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 descr="Picture2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8085" y="5860415"/>
            <a:ext cx="5891530" cy="4426585"/>
          </a:xfrm>
          <a:prstGeom prst="rect">
            <a:avLst/>
          </a:prstGeom>
        </p:spPr>
      </p:pic>
      <p:sp>
        <p:nvSpPr>
          <p:cNvPr id="3" name="Google Shape;139;g26585e5a41e_0_0"/>
          <p:cNvSpPr txBox="1"/>
          <p:nvPr/>
        </p:nvSpPr>
        <p:spPr>
          <a:xfrm>
            <a:off x="914400" y="9237345"/>
            <a:ext cx="4081780" cy="720090"/>
          </a:xfrm>
          <a:prstGeom prst="rect">
            <a:avLst/>
          </a:prstGeom>
          <a:noFill/>
          <a:ln>
            <a:noFill/>
          </a:ln>
        </p:spPr>
        <p:txBody>
          <a:bodyPr wrap="square" lIns="182804" tIns="91377" rIns="182804" bIns="91377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ct val="2570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 panose="020B0604020202020204"/>
              <a:buNone/>
              <a:defRPr sz="9600" b="1" i="0" u="none" strike="noStrike" cap="none">
                <a:solidFill>
                  <a:srgbClr val="888888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ct val="22500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ct val="193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ct val="1610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ct val="1610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ct val="1610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ct val="1610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ct val="1610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ct val="1610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000" b="1">
                <a:solidFill>
                  <a:schemeClr val="lt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by: tapri andi</a:t>
            </a:r>
            <a:endParaRPr lang="en-US" sz="2000" b="1">
              <a:solidFill>
                <a:schemeClr val="lt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6585e5a41e_0_267"/>
          <p:cNvSpPr txBox="1"/>
          <p:nvPr/>
        </p:nvSpPr>
        <p:spPr>
          <a:xfrm>
            <a:off x="850265" y="174625"/>
            <a:ext cx="14220825" cy="147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4" tIns="182854" rIns="182854" bIns="18285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Array </a:t>
            </a:r>
            <a:r>
              <a:rPr lang="en-US" sz="4000" b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- </a:t>
            </a:r>
            <a:r>
              <a:rPr lang="en-US" sz="4000" b="1">
                <a:solidFill>
                  <a:srgbClr val="F08B33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multidimensi</a:t>
            </a:r>
            <a:endParaRPr lang="en-US" sz="4000" b="1">
              <a:solidFill>
                <a:srgbClr val="F08B33"/>
              </a:solidFill>
              <a:latin typeface="Plus Jakarta Sans Medium"/>
              <a:ea typeface="Plus Jakarta Sans Medium"/>
              <a:cs typeface="Plus Jakarta Sans Medium"/>
              <a:sym typeface="Plus Jakarta Sans Medium"/>
            </a:endParaRPr>
          </a:p>
        </p:txBody>
      </p:sp>
      <p:pic>
        <p:nvPicPr>
          <p:cNvPr id="195" name="Google Shape;195;g26585e5a41e_0_26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258746" y="551962"/>
            <a:ext cx="2368623" cy="71994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3"/>
          <p:cNvSpPr txBox="1"/>
          <p:nvPr/>
        </p:nvSpPr>
        <p:spPr>
          <a:xfrm>
            <a:off x="856615" y="2239645"/>
            <a:ext cx="12221210" cy="65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</a:pPr>
            <a:r>
              <a:rPr lang="en-US" sz="2800" u="none" strike="noStrike" cap="none" dirty="0">
                <a:ea typeface="Trebuchet MS" panose="020B0603020202020204"/>
                <a:sym typeface="Trebuchet MS" panose="020B0603020202020204"/>
              </a:rPr>
              <a:t>Tentukan nilai tertinggi dari array berikut</a:t>
            </a:r>
            <a:endParaRPr lang="en-US" sz="2800" u="none" strike="noStrike" cap="none" dirty="0">
              <a:ea typeface="Trebuchet MS" panose="020B0603020202020204"/>
              <a:sym typeface="Trebuchet MS" panose="020B0603020202020204"/>
            </a:endParaRPr>
          </a:p>
        </p:txBody>
      </p:sp>
      <p:pic>
        <p:nvPicPr>
          <p:cNvPr id="2" name="Picture 1" descr="Screenshot 2023-08-17 at 11.58.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020" y="3926840"/>
            <a:ext cx="6792595" cy="39503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6585e5a41e_0_253"/>
          <p:cNvSpPr txBox="1"/>
          <p:nvPr>
            <p:ph type="ctrTitle"/>
          </p:nvPr>
        </p:nvSpPr>
        <p:spPr>
          <a:xfrm>
            <a:off x="1024700" y="3786134"/>
            <a:ext cx="11207633" cy="2714930"/>
          </a:xfrm>
          <a:prstGeom prst="rect">
            <a:avLst/>
          </a:prstGeom>
        </p:spPr>
        <p:txBody>
          <a:bodyPr spcFirstLastPara="1" wrap="square" lIns="182804" tIns="91377" rIns="182804" bIns="91377" anchor="ctr" anchorCtr="0">
            <a:norm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Object</a:t>
            </a:r>
            <a:endParaRPr lang="en-US" sz="9600" b="1">
              <a:solidFill>
                <a:srgbClr val="000000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297" name="Google Shape;297;g26585e5a41e_0_253"/>
          <p:cNvSpPr/>
          <p:nvPr/>
        </p:nvSpPr>
        <p:spPr>
          <a:xfrm rot="-1974178">
            <a:off x="11752812" y="1586920"/>
            <a:ext cx="2240537" cy="2240537"/>
          </a:xfrm>
          <a:prstGeom prst="ellipse">
            <a:avLst/>
          </a:prstGeom>
          <a:solidFill>
            <a:srgbClr val="F08B33"/>
          </a:solidFill>
          <a:ln>
            <a:noFill/>
          </a:ln>
        </p:spPr>
        <p:txBody>
          <a:bodyPr spcFirstLastPara="1" wrap="square" lIns="182804" tIns="182804" rIns="182804" bIns="18280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g26585e5a41e_0_253"/>
          <p:cNvSpPr/>
          <p:nvPr/>
        </p:nvSpPr>
        <p:spPr>
          <a:xfrm rot="-4242470">
            <a:off x="13233022" y="2084097"/>
            <a:ext cx="4602580" cy="4602580"/>
          </a:xfrm>
          <a:prstGeom prst="ellipse">
            <a:avLst/>
          </a:prstGeom>
          <a:solidFill>
            <a:srgbClr val="48A8C4"/>
          </a:solidFill>
          <a:ln>
            <a:noFill/>
          </a:ln>
        </p:spPr>
        <p:txBody>
          <a:bodyPr spcFirstLastPara="1" wrap="square" lIns="182804" tIns="182804" rIns="182804" bIns="18280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g26585e5a41e_0_253"/>
          <p:cNvSpPr/>
          <p:nvPr/>
        </p:nvSpPr>
        <p:spPr>
          <a:xfrm rot="-3576382">
            <a:off x="10277834" y="4438284"/>
            <a:ext cx="7826302" cy="7826302"/>
          </a:xfrm>
          <a:prstGeom prst="ellipse">
            <a:avLst/>
          </a:prstGeom>
          <a:solidFill>
            <a:srgbClr val="FFBD58"/>
          </a:solidFill>
          <a:ln>
            <a:noFill/>
          </a:ln>
        </p:spPr>
        <p:txBody>
          <a:bodyPr spcFirstLastPara="1" wrap="square" lIns="182804" tIns="182804" rIns="182804" bIns="18280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0" name="Google Shape;300;g26585e5a41e_0_25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258746" y="551962"/>
            <a:ext cx="2368623" cy="719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6585e5a41e_0_267"/>
          <p:cNvSpPr txBox="1"/>
          <p:nvPr/>
        </p:nvSpPr>
        <p:spPr>
          <a:xfrm>
            <a:off x="850265" y="174625"/>
            <a:ext cx="14220825" cy="147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4" tIns="182854" rIns="182854" bIns="18285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Object</a:t>
            </a:r>
            <a:endParaRPr lang="en-US" sz="4000" b="1">
              <a:solidFill>
                <a:srgbClr val="F08B33"/>
              </a:solidFill>
              <a:latin typeface="Plus Jakarta Sans Medium"/>
              <a:ea typeface="Plus Jakarta Sans Medium"/>
              <a:cs typeface="Plus Jakarta Sans Medium"/>
              <a:sym typeface="Plus Jakarta Sans Medium"/>
            </a:endParaRPr>
          </a:p>
        </p:txBody>
      </p:sp>
      <p:pic>
        <p:nvPicPr>
          <p:cNvPr id="195" name="Google Shape;195;g26585e5a41e_0_26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258746" y="551962"/>
            <a:ext cx="2368623" cy="71994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1;p3"/>
          <p:cNvSpPr txBox="1"/>
          <p:nvPr/>
        </p:nvSpPr>
        <p:spPr>
          <a:xfrm>
            <a:off x="856615" y="2229485"/>
            <a:ext cx="10015855" cy="58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4699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2800" u="none" strike="noStrike" cap="none" dirty="0">
                <a:ea typeface="Trebuchet MS" panose="020B0603020202020204"/>
                <a:sym typeface="Trebuchet MS" panose="020B0603020202020204"/>
              </a:rPr>
              <a:t>Objek adalah struktur data yang memungkinkan Anda menyimpan dan mengatur data dalam bentuk pasangan </a:t>
            </a:r>
            <a:r>
              <a:rPr lang="en-US" sz="2800" b="1" u="none" strike="noStrike" cap="none" dirty="0">
                <a:solidFill>
                  <a:schemeClr val="accent6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key-value.</a:t>
            </a:r>
            <a:endParaRPr lang="en-US" sz="2800" u="none" strike="noStrike" cap="none" dirty="0">
              <a:ea typeface="Trebuchet MS" panose="020B0603020202020204"/>
              <a:sym typeface="Trebuchet MS" panose="020B0603020202020204"/>
            </a:endParaRPr>
          </a:p>
          <a:p>
            <a:pPr marL="4699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2800" u="none" strike="noStrike" cap="none" dirty="0">
                <a:ea typeface="Trebuchet MS" panose="020B0603020202020204"/>
                <a:sym typeface="Trebuchet MS" panose="020B0603020202020204"/>
              </a:rPr>
              <a:t>Key berfungsi sebagai nama untuk mengakses nilai yang terkait.</a:t>
            </a:r>
            <a:endParaRPr lang="en-US" sz="2800" u="none" strike="noStrike" cap="none" dirty="0">
              <a:ea typeface="Trebuchet MS" panose="020B0603020202020204"/>
              <a:sym typeface="Trebuchet MS" panose="020B0603020202020204"/>
            </a:endParaRPr>
          </a:p>
          <a:p>
            <a:pPr marL="4699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2800" dirty="0">
                <a:ea typeface="Trebuchet MS" panose="020B0603020202020204"/>
                <a:sym typeface="Trebuchet MS" panose="020B0603020202020204"/>
              </a:rPr>
              <a:t>Object dapat berisi data primitf dan non-primitif.</a:t>
            </a:r>
            <a:endParaRPr lang="en-US" sz="2800" u="none" strike="noStrike" cap="none" dirty="0">
              <a:ea typeface="Trebuchet MS" panose="020B0603020202020204"/>
              <a:sym typeface="Trebuchet MS" panose="020B0603020202020204"/>
            </a:endParaRPr>
          </a:p>
          <a:p>
            <a:pPr marL="4699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2800" u="none" strike="noStrike" cap="none" dirty="0">
                <a:ea typeface="Trebuchet MS" panose="020B0603020202020204"/>
                <a:sym typeface="Trebuchet MS" panose="020B0603020202020204"/>
              </a:rPr>
              <a:t>Dalam javascript, object menggunakan simbol kurung siku </a:t>
            </a:r>
            <a:r>
              <a:rPr lang="en-US" sz="2800" b="1" u="none" strike="noStrike" cap="none" dirty="0">
                <a:solidFill>
                  <a:schemeClr val="accent6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{ }</a:t>
            </a:r>
            <a:r>
              <a:rPr lang="en-US" sz="2800" u="none" strike="noStrike" cap="none" dirty="0">
                <a:ea typeface="Trebuchet MS" panose="020B0603020202020204"/>
                <a:sym typeface="Trebuchet MS" panose="020B0603020202020204"/>
              </a:rPr>
              <a:t> untuk membungkus data (</a:t>
            </a:r>
            <a:r>
              <a:rPr lang="en-US" sz="2800" b="1" dirty="0">
                <a:solidFill>
                  <a:schemeClr val="accent6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key-value</a:t>
            </a:r>
            <a:r>
              <a:rPr lang="en-US" sz="2800" u="none" strike="noStrike" cap="none" dirty="0">
                <a:ea typeface="Trebuchet MS" panose="020B0603020202020204"/>
                <a:sym typeface="Trebuchet MS" panose="020B0603020202020204"/>
              </a:rPr>
              <a:t>) dan setiap data dipisah menggunakan tanda koma </a:t>
            </a:r>
            <a:r>
              <a:rPr lang="en-US" sz="2800" b="1" u="none" strike="noStrike" cap="none" dirty="0">
                <a:solidFill>
                  <a:schemeClr val="accent6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“ , “ .</a:t>
            </a:r>
            <a:endParaRPr lang="en-US" sz="2800" u="none" strike="noStrike" cap="none" dirty="0">
              <a:ea typeface="Trebuchet MS" panose="020B0603020202020204"/>
              <a:sym typeface="Trebuchet MS" panose="020B0603020202020204"/>
            </a:endParaRPr>
          </a:p>
        </p:txBody>
      </p:sp>
      <p:pic>
        <p:nvPicPr>
          <p:cNvPr id="3" name="Picture 2" descr="Screenshot 2023-08-17 at 14.31.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5675" y="3284855"/>
            <a:ext cx="6151880" cy="34442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6585e5a41e_0_267"/>
          <p:cNvSpPr txBox="1"/>
          <p:nvPr/>
        </p:nvSpPr>
        <p:spPr>
          <a:xfrm>
            <a:off x="850265" y="174625"/>
            <a:ext cx="14220825" cy="147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4" tIns="182854" rIns="182854" bIns="18285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Object </a:t>
            </a:r>
            <a:r>
              <a:rPr lang="en-US" sz="4000" b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- </a:t>
            </a:r>
            <a:r>
              <a:rPr lang="en-US" sz="4000" b="1">
                <a:solidFill>
                  <a:srgbClr val="F08B33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multidimensi</a:t>
            </a:r>
            <a:endParaRPr lang="en-US" sz="4000" b="1">
              <a:solidFill>
                <a:srgbClr val="F08B33"/>
              </a:solidFill>
              <a:latin typeface="Plus Jakarta Sans Medium"/>
              <a:ea typeface="Plus Jakarta Sans Medium"/>
              <a:cs typeface="Plus Jakarta Sans Medium"/>
              <a:sym typeface="Plus Jakarta Sans Medium"/>
            </a:endParaRPr>
          </a:p>
        </p:txBody>
      </p:sp>
      <p:pic>
        <p:nvPicPr>
          <p:cNvPr id="195" name="Google Shape;195;g26585e5a41e_0_26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258746" y="551962"/>
            <a:ext cx="2368623" cy="71994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Group 14"/>
          <p:cNvGrpSpPr/>
          <p:nvPr/>
        </p:nvGrpSpPr>
        <p:grpSpPr>
          <a:xfrm>
            <a:off x="11144885" y="2537460"/>
            <a:ext cx="7143115" cy="7783830"/>
            <a:chOff x="17551" y="3996"/>
            <a:chExt cx="11249" cy="12258"/>
          </a:xfrm>
        </p:grpSpPr>
        <p:pic>
          <p:nvPicPr>
            <p:cNvPr id="14" name="Picture 13" descr="Picture4 (2)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872" y="3996"/>
              <a:ext cx="8928" cy="12259"/>
            </a:xfrm>
            <a:prstGeom prst="rect">
              <a:avLst/>
            </a:prstGeom>
          </p:spPr>
        </p:pic>
        <p:sp>
          <p:nvSpPr>
            <p:cNvPr id="16" name="Google Shape;197;g26585e5a41e_0_267"/>
            <p:cNvSpPr/>
            <p:nvPr/>
          </p:nvSpPr>
          <p:spPr>
            <a:xfrm>
              <a:off x="17551" y="12102"/>
              <a:ext cx="8204" cy="4153"/>
            </a:xfrm>
            <a:prstGeom prst="parallelogram">
              <a:avLst>
                <a:gd name="adj" fmla="val 25000"/>
              </a:avLst>
            </a:prstGeom>
            <a:solidFill>
              <a:srgbClr val="FFBD58"/>
            </a:solidFill>
            <a:ln>
              <a:noFill/>
            </a:ln>
          </p:spPr>
          <p:txBody>
            <a:bodyPr spcFirstLastPara="1" wrap="square" lIns="182804" tIns="182804" rIns="182804" bIns="182804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98;g26585e5a41e_0_267"/>
            <p:cNvSpPr/>
            <p:nvPr/>
          </p:nvSpPr>
          <p:spPr>
            <a:xfrm>
              <a:off x="20135" y="10644"/>
              <a:ext cx="3599" cy="2888"/>
            </a:xfrm>
            <a:prstGeom prst="parallelogram">
              <a:avLst>
                <a:gd name="adj" fmla="val 25000"/>
              </a:avLst>
            </a:prstGeom>
            <a:solidFill>
              <a:srgbClr val="F08B33"/>
            </a:solidFill>
            <a:ln>
              <a:noFill/>
            </a:ln>
          </p:spPr>
          <p:txBody>
            <a:bodyPr spcFirstLastPara="1" wrap="square" lIns="182804" tIns="182804" rIns="182804" bIns="182804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1" name="Google Shape;71;p3"/>
          <p:cNvSpPr txBox="1"/>
          <p:nvPr/>
        </p:nvSpPr>
        <p:spPr>
          <a:xfrm>
            <a:off x="981710" y="1840865"/>
            <a:ext cx="12240260" cy="65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</a:pPr>
            <a:r>
              <a:rPr lang="en-US" sz="2800" u="none" strike="noStrike" cap="none" dirty="0">
                <a:ea typeface="Trebuchet MS" panose="020B0603020202020204"/>
                <a:sym typeface="Trebuchet MS" panose="020B0603020202020204"/>
              </a:rPr>
              <a:t>Berikut merupakan contoh sederhana manipulasi object dalam Javascript</a:t>
            </a:r>
            <a:endParaRPr lang="en-US" sz="2800" u="none" strike="noStrike" cap="none" dirty="0">
              <a:ea typeface="Trebuchet MS" panose="020B0603020202020204"/>
              <a:sym typeface="Trebuchet MS" panose="020B0603020202020204"/>
            </a:endParaRPr>
          </a:p>
        </p:txBody>
      </p:sp>
      <p:pic>
        <p:nvPicPr>
          <p:cNvPr id="2" name="Picture 1" descr="Screenshot 2023-08-17 at 14.34.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710" y="2898775"/>
            <a:ext cx="10015855" cy="569404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6585e5a41e_0_267"/>
          <p:cNvSpPr txBox="1"/>
          <p:nvPr/>
        </p:nvSpPr>
        <p:spPr>
          <a:xfrm>
            <a:off x="850265" y="174625"/>
            <a:ext cx="14220825" cy="147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4" tIns="182854" rIns="182854" bIns="18285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Object </a:t>
            </a:r>
            <a:r>
              <a:rPr lang="en-US" sz="4000" b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- </a:t>
            </a:r>
            <a:r>
              <a:rPr lang="en-US" sz="4000" b="1">
                <a:solidFill>
                  <a:srgbClr val="F08B33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Property &amp; Method</a:t>
            </a:r>
            <a:endParaRPr lang="en-US" sz="4000" b="1">
              <a:solidFill>
                <a:srgbClr val="F08B33"/>
              </a:solidFill>
              <a:latin typeface="Plus Jakarta Sans Medium"/>
              <a:ea typeface="Plus Jakarta Sans Medium"/>
              <a:cs typeface="Plus Jakarta Sans Medium"/>
              <a:sym typeface="Plus Jakarta Sans Medium"/>
            </a:endParaRPr>
          </a:p>
        </p:txBody>
      </p:sp>
      <p:pic>
        <p:nvPicPr>
          <p:cNvPr id="195" name="Google Shape;195;g26585e5a41e_0_26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258746" y="551962"/>
            <a:ext cx="2368623" cy="71994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Group 14"/>
          <p:cNvGrpSpPr/>
          <p:nvPr/>
        </p:nvGrpSpPr>
        <p:grpSpPr>
          <a:xfrm>
            <a:off x="11144885" y="2537460"/>
            <a:ext cx="7143115" cy="7783830"/>
            <a:chOff x="17551" y="3996"/>
            <a:chExt cx="11249" cy="12258"/>
          </a:xfrm>
        </p:grpSpPr>
        <p:pic>
          <p:nvPicPr>
            <p:cNvPr id="14" name="Picture 13" descr="Picture4 (2)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872" y="3996"/>
              <a:ext cx="8928" cy="12259"/>
            </a:xfrm>
            <a:prstGeom prst="rect">
              <a:avLst/>
            </a:prstGeom>
          </p:spPr>
        </p:pic>
        <p:sp>
          <p:nvSpPr>
            <p:cNvPr id="16" name="Google Shape;197;g26585e5a41e_0_267"/>
            <p:cNvSpPr/>
            <p:nvPr/>
          </p:nvSpPr>
          <p:spPr>
            <a:xfrm>
              <a:off x="17551" y="12102"/>
              <a:ext cx="8204" cy="4153"/>
            </a:xfrm>
            <a:prstGeom prst="parallelogram">
              <a:avLst>
                <a:gd name="adj" fmla="val 25000"/>
              </a:avLst>
            </a:prstGeom>
            <a:solidFill>
              <a:srgbClr val="FFBD58"/>
            </a:solidFill>
            <a:ln>
              <a:noFill/>
            </a:ln>
          </p:spPr>
          <p:txBody>
            <a:bodyPr spcFirstLastPara="1" wrap="square" lIns="182804" tIns="182804" rIns="182804" bIns="182804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98;g26585e5a41e_0_267"/>
            <p:cNvSpPr/>
            <p:nvPr/>
          </p:nvSpPr>
          <p:spPr>
            <a:xfrm>
              <a:off x="20135" y="10644"/>
              <a:ext cx="3599" cy="2888"/>
            </a:xfrm>
            <a:prstGeom prst="parallelogram">
              <a:avLst>
                <a:gd name="adj" fmla="val 25000"/>
              </a:avLst>
            </a:prstGeom>
            <a:solidFill>
              <a:srgbClr val="F08B33"/>
            </a:solidFill>
            <a:ln>
              <a:noFill/>
            </a:ln>
          </p:spPr>
          <p:txBody>
            <a:bodyPr spcFirstLastPara="1" wrap="square" lIns="182804" tIns="182804" rIns="182804" bIns="182804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Google Shape;71;p3"/>
          <p:cNvSpPr txBox="1"/>
          <p:nvPr/>
        </p:nvSpPr>
        <p:spPr>
          <a:xfrm>
            <a:off x="1419225" y="1840865"/>
            <a:ext cx="10277475" cy="6475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</a:pPr>
            <a:r>
              <a:rPr lang="en-US" sz="2800" b="1" u="none" strike="noStrike" cap="none" dirty="0">
                <a:solidFill>
                  <a:schemeClr val="accent6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Properti </a:t>
            </a:r>
            <a:endParaRPr lang="en-US" sz="2800" b="1" u="none" strike="noStrike" cap="none" dirty="0">
              <a:solidFill>
                <a:schemeClr val="accent6"/>
              </a:solidFill>
              <a:latin typeface="Arial Bold" panose="020B0604020202020204" charset="0"/>
              <a:ea typeface="Trebuchet MS" panose="020B0603020202020204"/>
              <a:cs typeface="Arial Bold" panose="020B0604020202020204" charset="0"/>
              <a:sym typeface="Trebuchet MS" panose="020B0603020202020204"/>
            </a:endParaRPr>
          </a:p>
          <a:p>
            <a:pPr marL="4699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2800" u="none" strike="noStrike" cap="none" dirty="0">
                <a:ea typeface="Trebuchet MS" panose="020B0603020202020204"/>
                <a:sym typeface="Trebuchet MS" panose="020B0603020202020204"/>
              </a:rPr>
              <a:t>nilai yang disimpan dalam objek </a:t>
            </a:r>
            <a:endParaRPr lang="en-US" sz="2800" u="none" strike="noStrike" cap="none" dirty="0">
              <a:ea typeface="Trebuchet MS" panose="020B0603020202020204"/>
              <a:sym typeface="Trebuchet MS" panose="020B0603020202020204"/>
            </a:endParaRPr>
          </a:p>
          <a:p>
            <a:pPr marL="4699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2800" u="none" strike="noStrike" cap="none" dirty="0">
                <a:ea typeface="Trebuchet MS" panose="020B0603020202020204"/>
                <a:sym typeface="Trebuchet MS" panose="020B0603020202020204"/>
              </a:rPr>
              <a:t>ciri khas dari objek</a:t>
            </a:r>
            <a:br>
              <a:rPr lang="en-US" sz="2800" u="none" strike="noStrike" cap="none" dirty="0">
                <a:ea typeface="Trebuchet MS" panose="020B0603020202020204"/>
                <a:sym typeface="Trebuchet MS" panose="020B0603020202020204"/>
              </a:rPr>
            </a:br>
            <a:endParaRPr lang="en-US" sz="2800" u="none" strike="noStrike" cap="none" dirty="0">
              <a:ea typeface="Trebuchet MS" panose="020B0603020202020204"/>
              <a:sym typeface="Trebuchet MS" panose="020B0603020202020204"/>
            </a:endParaRPr>
          </a:p>
          <a:p>
            <a:pPr marL="4699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</a:pPr>
            <a:r>
              <a:rPr lang="en-US" sz="2800" b="1" u="none" strike="noStrike" cap="none" dirty="0">
                <a:solidFill>
                  <a:schemeClr val="accent6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Method </a:t>
            </a:r>
            <a:endParaRPr lang="en-US" sz="2800" b="1" u="none" strike="noStrike" cap="none" dirty="0">
              <a:solidFill>
                <a:schemeClr val="accent6"/>
              </a:solidFill>
              <a:latin typeface="Arial Bold" panose="020B0604020202020204" charset="0"/>
              <a:ea typeface="Trebuchet MS" panose="020B0603020202020204"/>
              <a:cs typeface="Arial Bold" panose="020B0604020202020204" charset="0"/>
              <a:sym typeface="Trebuchet MS" panose="020B0603020202020204"/>
            </a:endParaRPr>
          </a:p>
          <a:p>
            <a:pPr marL="4699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2800" u="none" strike="noStrike" cap="none" dirty="0">
                <a:ea typeface="Trebuchet MS" panose="020B0603020202020204"/>
                <a:sym typeface="Trebuchet MS" panose="020B0603020202020204"/>
              </a:rPr>
              <a:t>fungsi yang terkait atau yang di simpan dalam objek</a:t>
            </a:r>
            <a:br>
              <a:rPr lang="en-US" sz="2800" u="none" strike="noStrike" cap="none" dirty="0">
                <a:ea typeface="Trebuchet MS" panose="020B0603020202020204"/>
                <a:sym typeface="Trebuchet MS" panose="020B0603020202020204"/>
              </a:rPr>
            </a:br>
            <a:endParaRPr lang="en-US" sz="2800" u="none" strike="noStrike" cap="none" dirty="0">
              <a:ea typeface="Trebuchet MS" panose="020B0603020202020204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</a:pPr>
            <a:r>
              <a:rPr lang="en-US" sz="2800" u="none" strike="noStrike" cap="none" dirty="0">
                <a:ea typeface="Trebuchet MS" panose="020B0603020202020204"/>
                <a:sym typeface="Trebuchet MS" panose="020B0603020202020204"/>
              </a:rPr>
              <a:t>Kombinasi properti dan method memungkinkan Anda untuk merepresentasikan dan memanipulasi data dengan lebih kompleks</a:t>
            </a:r>
            <a:endParaRPr lang="en-US" sz="2800" u="none" strike="noStrike" cap="none" dirty="0">
              <a:ea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6585e5a41e_0_267"/>
          <p:cNvSpPr txBox="1"/>
          <p:nvPr/>
        </p:nvSpPr>
        <p:spPr>
          <a:xfrm>
            <a:off x="850265" y="174625"/>
            <a:ext cx="14220825" cy="147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4" tIns="182854" rIns="182854" bIns="18285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Object </a:t>
            </a:r>
            <a:r>
              <a:rPr lang="en-US" sz="4000" b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- </a:t>
            </a:r>
            <a:r>
              <a:rPr lang="en-US" sz="4000" b="1">
                <a:solidFill>
                  <a:srgbClr val="F08B33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Property &amp; Method</a:t>
            </a:r>
            <a:endParaRPr lang="en-US" sz="4000" b="1">
              <a:solidFill>
                <a:srgbClr val="F08B33"/>
              </a:solidFill>
              <a:latin typeface="Plus Jakarta Sans Medium"/>
              <a:ea typeface="Plus Jakarta Sans Medium"/>
              <a:cs typeface="Plus Jakarta Sans Medium"/>
              <a:sym typeface="Plus Jakarta Sans Medium"/>
            </a:endParaRPr>
          </a:p>
        </p:txBody>
      </p:sp>
      <p:pic>
        <p:nvPicPr>
          <p:cNvPr id="195" name="Google Shape;195;g26585e5a41e_0_26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258746" y="551962"/>
            <a:ext cx="2368623" cy="71994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Group 14"/>
          <p:cNvGrpSpPr/>
          <p:nvPr/>
        </p:nvGrpSpPr>
        <p:grpSpPr>
          <a:xfrm>
            <a:off x="11144885" y="2537460"/>
            <a:ext cx="7143115" cy="7783830"/>
            <a:chOff x="17551" y="3996"/>
            <a:chExt cx="11249" cy="12258"/>
          </a:xfrm>
        </p:grpSpPr>
        <p:pic>
          <p:nvPicPr>
            <p:cNvPr id="14" name="Picture 13" descr="Picture4 (2)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872" y="3996"/>
              <a:ext cx="8928" cy="12259"/>
            </a:xfrm>
            <a:prstGeom prst="rect">
              <a:avLst/>
            </a:prstGeom>
          </p:spPr>
        </p:pic>
        <p:sp>
          <p:nvSpPr>
            <p:cNvPr id="16" name="Google Shape;197;g26585e5a41e_0_267"/>
            <p:cNvSpPr/>
            <p:nvPr/>
          </p:nvSpPr>
          <p:spPr>
            <a:xfrm>
              <a:off x="17551" y="12102"/>
              <a:ext cx="8204" cy="4153"/>
            </a:xfrm>
            <a:prstGeom prst="parallelogram">
              <a:avLst>
                <a:gd name="adj" fmla="val 25000"/>
              </a:avLst>
            </a:prstGeom>
            <a:solidFill>
              <a:srgbClr val="FFBD58"/>
            </a:solidFill>
            <a:ln>
              <a:noFill/>
            </a:ln>
          </p:spPr>
          <p:txBody>
            <a:bodyPr spcFirstLastPara="1" wrap="square" lIns="182804" tIns="182804" rIns="182804" bIns="182804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98;g26585e5a41e_0_267"/>
            <p:cNvSpPr/>
            <p:nvPr/>
          </p:nvSpPr>
          <p:spPr>
            <a:xfrm>
              <a:off x="20135" y="10644"/>
              <a:ext cx="3599" cy="2888"/>
            </a:xfrm>
            <a:prstGeom prst="parallelogram">
              <a:avLst>
                <a:gd name="adj" fmla="val 25000"/>
              </a:avLst>
            </a:prstGeom>
            <a:solidFill>
              <a:srgbClr val="F08B33"/>
            </a:solidFill>
            <a:ln>
              <a:noFill/>
            </a:ln>
          </p:spPr>
          <p:txBody>
            <a:bodyPr spcFirstLastPara="1" wrap="square" lIns="182804" tIns="182804" rIns="182804" bIns="182804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1" name="Google Shape;71;p3"/>
          <p:cNvSpPr txBox="1"/>
          <p:nvPr/>
        </p:nvSpPr>
        <p:spPr>
          <a:xfrm>
            <a:off x="7320280" y="1978025"/>
            <a:ext cx="7146925" cy="65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</a:pPr>
            <a:r>
              <a:rPr lang="en-US" sz="280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Trebuchet MS" panose="020B0603020202020204"/>
                <a:cs typeface="Arial" panose="020B0604020202020204" pitchFamily="34" charset="0"/>
                <a:sym typeface="Trebuchet MS" panose="020B0603020202020204"/>
              </a:rPr>
              <a:t>Cara mengkonsumsi properti dan method</a:t>
            </a:r>
            <a:endParaRPr lang="en-US" sz="2800" u="none" strike="noStrike" cap="none" dirty="0">
              <a:solidFill>
                <a:schemeClr val="tx1"/>
              </a:solidFill>
              <a:latin typeface="Arial" panose="020B0604020202020204" pitchFamily="34" charset="0"/>
              <a:ea typeface="Trebuchet MS" panose="020B0603020202020204"/>
              <a:cs typeface="Arial" panose="020B0604020202020204" pitchFamily="34" charset="0"/>
              <a:sym typeface="Trebuchet MS" panose="020B0603020202020204"/>
            </a:endParaRPr>
          </a:p>
        </p:txBody>
      </p:sp>
      <p:pic>
        <p:nvPicPr>
          <p:cNvPr id="2" name="Picture 1" descr="Screenshot 2023-08-17 at 14.51.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265" y="2510790"/>
            <a:ext cx="5681345" cy="6377305"/>
          </a:xfrm>
          <a:prstGeom prst="rect">
            <a:avLst/>
          </a:prstGeom>
        </p:spPr>
      </p:pic>
      <p:pic>
        <p:nvPicPr>
          <p:cNvPr id="4" name="Picture 3" descr="Screenshot 2023-08-17 at 14.52.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0280" y="2827020"/>
            <a:ext cx="4977765" cy="26085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0280" y="5418455"/>
            <a:ext cx="5010150" cy="33337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6585e5a41e_0_267"/>
          <p:cNvSpPr txBox="1"/>
          <p:nvPr/>
        </p:nvSpPr>
        <p:spPr>
          <a:xfrm>
            <a:off x="850265" y="174625"/>
            <a:ext cx="14220825" cy="147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4" tIns="182854" rIns="182854" bIns="18285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Object </a:t>
            </a:r>
            <a:r>
              <a:rPr lang="en-US" sz="4000" b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- </a:t>
            </a:r>
            <a:r>
              <a:rPr lang="en-US" sz="4000" b="1">
                <a:solidFill>
                  <a:srgbClr val="F08B33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Method</a:t>
            </a:r>
            <a:endParaRPr lang="en-US" sz="4000" b="1">
              <a:solidFill>
                <a:srgbClr val="F08B33"/>
              </a:solidFill>
              <a:latin typeface="Plus Jakarta Sans Medium"/>
              <a:ea typeface="Plus Jakarta Sans Medium"/>
              <a:cs typeface="Plus Jakarta Sans Medium"/>
              <a:sym typeface="Plus Jakarta Sans Medium"/>
            </a:endParaRPr>
          </a:p>
        </p:txBody>
      </p:sp>
      <p:pic>
        <p:nvPicPr>
          <p:cNvPr id="195" name="Google Shape;195;g26585e5a41e_0_26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258746" y="551962"/>
            <a:ext cx="2368623" cy="71994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Group 14"/>
          <p:cNvGrpSpPr/>
          <p:nvPr/>
        </p:nvGrpSpPr>
        <p:grpSpPr>
          <a:xfrm>
            <a:off x="11144885" y="2537460"/>
            <a:ext cx="7143115" cy="7783830"/>
            <a:chOff x="17551" y="3996"/>
            <a:chExt cx="11249" cy="12258"/>
          </a:xfrm>
        </p:grpSpPr>
        <p:pic>
          <p:nvPicPr>
            <p:cNvPr id="14" name="Picture 13" descr="Picture4 (2)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872" y="3996"/>
              <a:ext cx="8928" cy="12259"/>
            </a:xfrm>
            <a:prstGeom prst="rect">
              <a:avLst/>
            </a:prstGeom>
          </p:spPr>
        </p:pic>
        <p:sp>
          <p:nvSpPr>
            <p:cNvPr id="16" name="Google Shape;197;g26585e5a41e_0_267"/>
            <p:cNvSpPr/>
            <p:nvPr/>
          </p:nvSpPr>
          <p:spPr>
            <a:xfrm>
              <a:off x="17551" y="12102"/>
              <a:ext cx="8204" cy="4153"/>
            </a:xfrm>
            <a:prstGeom prst="parallelogram">
              <a:avLst>
                <a:gd name="adj" fmla="val 25000"/>
              </a:avLst>
            </a:prstGeom>
            <a:solidFill>
              <a:srgbClr val="FFBD58"/>
            </a:solidFill>
            <a:ln>
              <a:noFill/>
            </a:ln>
          </p:spPr>
          <p:txBody>
            <a:bodyPr spcFirstLastPara="1" wrap="square" lIns="182804" tIns="182804" rIns="182804" bIns="182804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98;g26585e5a41e_0_267"/>
            <p:cNvSpPr/>
            <p:nvPr/>
          </p:nvSpPr>
          <p:spPr>
            <a:xfrm>
              <a:off x="20135" y="10644"/>
              <a:ext cx="3599" cy="2888"/>
            </a:xfrm>
            <a:prstGeom prst="parallelogram">
              <a:avLst>
                <a:gd name="adj" fmla="val 25000"/>
              </a:avLst>
            </a:prstGeom>
            <a:solidFill>
              <a:srgbClr val="F08B33"/>
            </a:solidFill>
            <a:ln>
              <a:noFill/>
            </a:ln>
          </p:spPr>
          <p:txBody>
            <a:bodyPr spcFirstLastPara="1" wrap="square" lIns="182804" tIns="182804" rIns="182804" bIns="182804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Google Shape;71;p3"/>
          <p:cNvSpPr txBox="1"/>
          <p:nvPr/>
        </p:nvSpPr>
        <p:spPr>
          <a:xfrm>
            <a:off x="8629650" y="2399030"/>
            <a:ext cx="5283200" cy="1304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</a:pPr>
            <a:r>
              <a:rPr lang="en-US" sz="280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Trebuchet MS" panose="020B0603020202020204"/>
                <a:cs typeface="Arial" panose="020B0604020202020204" pitchFamily="34" charset="0"/>
                <a:sym typeface="Trebuchet MS" panose="020B0603020202020204"/>
              </a:rPr>
              <a:t>2 object yang masing-masing ditambahkan method </a:t>
            </a:r>
            <a:r>
              <a:rPr lang="en-US" sz="2800" b="1" u="none" strike="noStrike" cap="none" dirty="0">
                <a:solidFill>
                  <a:schemeClr val="accent6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sayHi</a:t>
            </a:r>
            <a:endParaRPr lang="en-US" sz="2800" b="1" u="none" strike="noStrike" cap="none" dirty="0">
              <a:solidFill>
                <a:schemeClr val="accent6"/>
              </a:solidFill>
              <a:latin typeface="Arial Bold" panose="020B0604020202020204" charset="0"/>
              <a:ea typeface="Trebuchet MS" panose="020B0603020202020204"/>
              <a:cs typeface="Arial Bold" panose="020B0604020202020204" charset="0"/>
              <a:sym typeface="Trebuchet MS" panose="020B0603020202020204"/>
            </a:endParaRPr>
          </a:p>
        </p:txBody>
      </p:sp>
      <p:pic>
        <p:nvPicPr>
          <p:cNvPr id="5" name="Picture 4" descr="Screenshot 2023-08-20 at 10.52.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265" y="2202180"/>
            <a:ext cx="7273925" cy="720979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6585e5a41e_0_267"/>
          <p:cNvSpPr txBox="1"/>
          <p:nvPr/>
        </p:nvSpPr>
        <p:spPr>
          <a:xfrm>
            <a:off x="850265" y="174625"/>
            <a:ext cx="14220825" cy="147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4" tIns="182854" rIns="182854" bIns="18285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Object </a:t>
            </a:r>
            <a:r>
              <a:rPr lang="en-US" sz="4000" b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- </a:t>
            </a:r>
            <a:r>
              <a:rPr lang="en-US" sz="4000" b="1">
                <a:solidFill>
                  <a:srgbClr val="F08B33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Class Object</a:t>
            </a:r>
            <a:endParaRPr lang="en-US" sz="4000" b="1">
              <a:solidFill>
                <a:srgbClr val="F08B33"/>
              </a:solidFill>
              <a:latin typeface="Plus Jakarta Sans Medium"/>
              <a:ea typeface="Plus Jakarta Sans Medium"/>
              <a:cs typeface="Plus Jakarta Sans Medium"/>
              <a:sym typeface="Plus Jakarta Sans Medium"/>
            </a:endParaRPr>
          </a:p>
        </p:txBody>
      </p:sp>
      <p:pic>
        <p:nvPicPr>
          <p:cNvPr id="195" name="Google Shape;195;g26585e5a41e_0_26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258746" y="551962"/>
            <a:ext cx="2368623" cy="71994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3"/>
          <p:cNvSpPr txBox="1"/>
          <p:nvPr/>
        </p:nvSpPr>
        <p:spPr>
          <a:xfrm>
            <a:off x="1066800" y="2729230"/>
            <a:ext cx="5302250" cy="527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</a:pPr>
            <a:r>
              <a:rPr lang="en-US" sz="280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Trebuchet MS" panose="020B0603020202020204"/>
                <a:cs typeface="Arial" panose="020B0604020202020204" pitchFamily="34" charset="0"/>
                <a:sym typeface="Trebuchet MS" panose="020B0603020202020204"/>
              </a:rPr>
              <a:t>Case: Bagaimana jika ingin membuat data object dengan properti yang sama?</a:t>
            </a:r>
            <a:endParaRPr lang="en-US" sz="2800" u="none" strike="noStrike" cap="none" dirty="0">
              <a:solidFill>
                <a:schemeClr val="tx1"/>
              </a:solidFill>
              <a:latin typeface="Arial" panose="020B0604020202020204" pitchFamily="34" charset="0"/>
              <a:ea typeface="Trebuchet MS" panose="020B0603020202020204"/>
              <a:cs typeface="Arial" panose="020B0604020202020204" pitchFamily="34" charset="0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</a:pPr>
            <a:endParaRPr lang="en-US" sz="2400" u="none" strike="noStrike" cap="none" dirty="0">
              <a:solidFill>
                <a:schemeClr val="tx1"/>
              </a:solidFill>
              <a:latin typeface="Arial" panose="020B0604020202020204" pitchFamily="34" charset="0"/>
              <a:ea typeface="Trebuchet MS" panose="020B0603020202020204"/>
              <a:cs typeface="Arial" panose="020B0604020202020204" pitchFamily="34" charset="0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</a:pPr>
            <a:endParaRPr lang="en-US" sz="2400" u="none" strike="noStrike" cap="none" dirty="0">
              <a:solidFill>
                <a:schemeClr val="tx1"/>
              </a:solidFill>
              <a:latin typeface="Arial" panose="020B0604020202020204" pitchFamily="34" charset="0"/>
              <a:ea typeface="Trebuchet MS" panose="020B0603020202020204"/>
              <a:cs typeface="Arial" panose="020B0604020202020204" pitchFamily="34" charset="0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</a:pPr>
            <a:r>
              <a:rPr lang="en-US" sz="240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Trebuchet MS" panose="020B0603020202020204"/>
                <a:cs typeface="Arial" panose="020B0604020202020204" pitchFamily="34" charset="0"/>
                <a:sym typeface="Trebuchet MS" panose="020B0603020202020204"/>
              </a:rPr>
              <a:t>note:</a:t>
            </a:r>
            <a:br>
              <a:rPr lang="en-US" sz="240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Trebuchet MS" panose="020B0603020202020204"/>
                <a:cs typeface="Arial" panose="020B0604020202020204" pitchFamily="34" charset="0"/>
                <a:sym typeface="Trebuchet MS" panose="020B0603020202020204"/>
              </a:rPr>
            </a:br>
            <a:r>
              <a:rPr lang="en-US" sz="2400" b="1" u="none" strike="noStrike" cap="none" dirty="0">
                <a:solidFill>
                  <a:schemeClr val="accent6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.this</a:t>
            </a:r>
            <a:r>
              <a:rPr lang="en-US" sz="240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Trebuchet MS" panose="020B0603020202020204"/>
                <a:cs typeface="Arial" panose="020B0604020202020204" pitchFamily="34" charset="0"/>
                <a:sym typeface="Trebuchet MS" panose="020B0603020202020204"/>
              </a:rPr>
              <a:t> digunakan untuk mengakses properti dan method dari dalam method (object).</a:t>
            </a:r>
            <a:endParaRPr lang="en-US" sz="2400" u="none" strike="noStrike" cap="none" dirty="0">
              <a:solidFill>
                <a:schemeClr val="tx1"/>
              </a:solidFill>
              <a:latin typeface="Arial" panose="020B0604020202020204" pitchFamily="34" charset="0"/>
              <a:ea typeface="Trebuchet MS" panose="020B0603020202020204"/>
              <a:cs typeface="Arial" panose="020B0604020202020204" pitchFamily="34" charset="0"/>
              <a:sym typeface="Trebuchet MS" panose="020B060302020202020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5935" y="2729230"/>
            <a:ext cx="9785350" cy="579183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6585e5a41e_0_267"/>
          <p:cNvSpPr txBox="1"/>
          <p:nvPr/>
        </p:nvSpPr>
        <p:spPr>
          <a:xfrm>
            <a:off x="850265" y="174625"/>
            <a:ext cx="14220825" cy="147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4" tIns="182854" rIns="182854" bIns="18285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Object </a:t>
            </a:r>
            <a:r>
              <a:rPr lang="en-US" sz="4000" b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- </a:t>
            </a:r>
            <a:r>
              <a:rPr lang="en-US" sz="4000" b="1">
                <a:solidFill>
                  <a:srgbClr val="F08B33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Class Object</a:t>
            </a:r>
            <a:endParaRPr lang="en-US" sz="4000" b="1">
              <a:solidFill>
                <a:srgbClr val="F08B33"/>
              </a:solidFill>
              <a:latin typeface="Plus Jakarta Sans Medium"/>
              <a:ea typeface="Plus Jakarta Sans Medium"/>
              <a:cs typeface="Plus Jakarta Sans Medium"/>
              <a:sym typeface="Plus Jakarta Sans Medium"/>
            </a:endParaRPr>
          </a:p>
        </p:txBody>
      </p:sp>
      <p:pic>
        <p:nvPicPr>
          <p:cNvPr id="195" name="Google Shape;195;g26585e5a41e_0_26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258746" y="551962"/>
            <a:ext cx="2368623" cy="7199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1;p3"/>
          <p:cNvSpPr txBox="1"/>
          <p:nvPr/>
        </p:nvSpPr>
        <p:spPr>
          <a:xfrm>
            <a:off x="1066800" y="2965450"/>
            <a:ext cx="5568315" cy="4813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</a:pPr>
            <a:r>
              <a:rPr lang="en-US" sz="280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Trebuchet MS" panose="020B0603020202020204"/>
                <a:cs typeface="Arial" panose="020B0604020202020204" pitchFamily="34" charset="0"/>
                <a:sym typeface="Trebuchet MS" panose="020B0603020202020204"/>
              </a:rPr>
              <a:t>Membuat class object menggunakan function yang memiliki parameter sesuai dengan kebutuhan propertis </a:t>
            </a:r>
            <a:endParaRPr lang="en-US" sz="2400" u="none" strike="noStrike" cap="none" dirty="0">
              <a:solidFill>
                <a:schemeClr val="tx1"/>
              </a:solidFill>
              <a:latin typeface="Arial" panose="020B0604020202020204" pitchFamily="34" charset="0"/>
              <a:ea typeface="Trebuchet MS" panose="020B0603020202020204"/>
              <a:cs typeface="Arial" panose="020B0604020202020204" pitchFamily="34" charset="0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</a:pPr>
            <a:endParaRPr lang="en-US" sz="2400" u="none" strike="noStrike" cap="none" dirty="0">
              <a:solidFill>
                <a:schemeClr val="tx1"/>
              </a:solidFill>
              <a:latin typeface="Arial" panose="020B0604020202020204" pitchFamily="34" charset="0"/>
              <a:ea typeface="Trebuchet MS" panose="020B0603020202020204"/>
              <a:cs typeface="Arial" panose="020B0604020202020204" pitchFamily="34" charset="0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</a:pPr>
            <a:r>
              <a:rPr lang="en-US" sz="240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Trebuchet MS" panose="020B0603020202020204"/>
                <a:cs typeface="Arial" panose="020B0604020202020204" pitchFamily="34" charset="0"/>
                <a:sym typeface="Trebuchet MS" panose="020B0603020202020204"/>
              </a:rPr>
              <a:t>note:</a:t>
            </a:r>
            <a:br>
              <a:rPr lang="en-US" sz="240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Trebuchet MS" panose="020B0603020202020204"/>
                <a:cs typeface="Arial" panose="020B0604020202020204" pitchFamily="34" charset="0"/>
                <a:sym typeface="Trebuchet MS" panose="020B0603020202020204"/>
              </a:rPr>
            </a:br>
            <a:r>
              <a:rPr lang="en-US" sz="2400" b="1" u="none" strike="noStrike" cap="none" dirty="0">
                <a:solidFill>
                  <a:schemeClr val="accent6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new </a:t>
            </a:r>
            <a:r>
              <a:rPr lang="en-US" sz="240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Trebuchet MS" panose="020B0603020202020204"/>
                <a:cs typeface="Arial" panose="020B0604020202020204" pitchFamily="34" charset="0"/>
                <a:sym typeface="Trebuchet MS" panose="020B0603020202020204"/>
              </a:rPr>
              <a:t>disebut juga </a:t>
            </a:r>
            <a:r>
              <a:rPr lang="en-US" sz="2400" b="1" u="none" strike="noStrike" cap="none" dirty="0">
                <a:solidFill>
                  <a:schemeClr val="accent6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instance </a:t>
            </a:r>
            <a:r>
              <a:rPr lang="en-US" sz="240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Trebuchet MS" panose="020B0603020202020204"/>
                <a:cs typeface="Arial" panose="020B0604020202020204" pitchFamily="34" charset="0"/>
                <a:sym typeface="Trebuchet MS" panose="020B0603020202020204"/>
              </a:rPr>
              <a:t>dari class object </a:t>
            </a:r>
            <a:endParaRPr lang="en-US" sz="2400" u="none" strike="noStrike" cap="none" dirty="0">
              <a:solidFill>
                <a:schemeClr val="tx1"/>
              </a:solidFill>
              <a:latin typeface="Arial" panose="020B0604020202020204" pitchFamily="34" charset="0"/>
              <a:ea typeface="Trebuchet MS" panose="020B0603020202020204"/>
              <a:cs typeface="Arial" panose="020B0604020202020204" pitchFamily="34" charset="0"/>
              <a:sym typeface="Trebuchet MS" panose="020B0603020202020204"/>
            </a:endParaRPr>
          </a:p>
        </p:txBody>
      </p:sp>
      <p:pic>
        <p:nvPicPr>
          <p:cNvPr id="2" name="Picture 1" descr="Screenshot 2023-11-07 at 17.34.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2910" y="3136265"/>
            <a:ext cx="10633710" cy="437261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6585e5a41e_0_267"/>
          <p:cNvSpPr txBox="1"/>
          <p:nvPr/>
        </p:nvSpPr>
        <p:spPr>
          <a:xfrm>
            <a:off x="850265" y="174625"/>
            <a:ext cx="14220825" cy="147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4" tIns="182854" rIns="182854" bIns="18285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Object </a:t>
            </a:r>
            <a:r>
              <a:rPr lang="en-US" sz="4000" b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- </a:t>
            </a:r>
            <a:r>
              <a:rPr lang="en-US" sz="4000" b="1">
                <a:solidFill>
                  <a:srgbClr val="F08B33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Getter Setter</a:t>
            </a:r>
            <a:endParaRPr lang="en-US" sz="4000" b="1">
              <a:solidFill>
                <a:srgbClr val="F08B33"/>
              </a:solidFill>
              <a:latin typeface="Plus Jakarta Sans Medium"/>
              <a:ea typeface="Plus Jakarta Sans Medium"/>
              <a:cs typeface="Plus Jakarta Sans Medium"/>
              <a:sym typeface="Plus Jakarta Sans Medium"/>
            </a:endParaRPr>
          </a:p>
        </p:txBody>
      </p:sp>
      <p:pic>
        <p:nvPicPr>
          <p:cNvPr id="195" name="Google Shape;195;g26585e5a41e_0_26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258746" y="551962"/>
            <a:ext cx="2368623" cy="71994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3"/>
          <p:cNvSpPr txBox="1"/>
          <p:nvPr/>
        </p:nvSpPr>
        <p:spPr>
          <a:xfrm>
            <a:off x="1163320" y="2465705"/>
            <a:ext cx="6519545" cy="6475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4699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280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Trebuchet MS" panose="020B0603020202020204"/>
                <a:cs typeface="Arial" panose="020B0604020202020204" pitchFamily="34" charset="0"/>
                <a:sym typeface="Trebuchet MS" panose="020B0603020202020204"/>
              </a:rPr>
              <a:t>getter dan setter adalah dua metode khusus yang digunakan untuk mengakses dan mengubah nilai dari suatu properti dalam suatu objek. </a:t>
            </a:r>
            <a:endParaRPr lang="en-US" sz="2800" u="none" strike="noStrike" cap="none" dirty="0">
              <a:solidFill>
                <a:schemeClr val="tx1"/>
              </a:solidFill>
              <a:latin typeface="Arial" panose="020B0604020202020204" pitchFamily="34" charset="0"/>
              <a:ea typeface="Trebuchet MS" panose="020B0603020202020204"/>
              <a:cs typeface="Arial" panose="020B0604020202020204" pitchFamily="34" charset="0"/>
              <a:sym typeface="Trebuchet MS" panose="020B0603020202020204"/>
            </a:endParaRPr>
          </a:p>
          <a:p>
            <a:pPr marL="4699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280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Trebuchet MS" panose="020B0603020202020204"/>
                <a:cs typeface="Arial" panose="020B0604020202020204" pitchFamily="34" charset="0"/>
                <a:sym typeface="Trebuchet MS" panose="020B0603020202020204"/>
              </a:rPr>
              <a:t>method </a:t>
            </a:r>
            <a:r>
              <a:rPr lang="en-US" sz="2800" b="1" u="none" strike="noStrike" cap="none" dirty="0">
                <a:solidFill>
                  <a:schemeClr val="accent6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get b() </a:t>
            </a:r>
            <a:r>
              <a:rPr lang="en-US" sz="280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Trebuchet MS" panose="020B0603020202020204"/>
                <a:cs typeface="Arial" panose="020B0604020202020204" pitchFamily="34" charset="0"/>
                <a:sym typeface="Trebuchet MS" panose="020B0603020202020204"/>
              </a:rPr>
              <a:t>mengembalikan hasil dari </a:t>
            </a:r>
            <a:r>
              <a:rPr lang="en-US" sz="2800" b="1" u="none" strike="noStrike" cap="none" dirty="0">
                <a:solidFill>
                  <a:schemeClr val="accent6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( a + 1)</a:t>
            </a:r>
            <a:endParaRPr lang="en-US" sz="2800" b="1" u="none" strike="noStrike" cap="none" dirty="0">
              <a:solidFill>
                <a:schemeClr val="accent6"/>
              </a:solidFill>
              <a:latin typeface="Arial Bold" panose="020B0604020202020204" charset="0"/>
              <a:ea typeface="Trebuchet MS" panose="020B0603020202020204"/>
              <a:cs typeface="Arial Bold" panose="020B0604020202020204" charset="0"/>
              <a:sym typeface="Trebuchet MS" panose="020B0603020202020204"/>
            </a:endParaRPr>
          </a:p>
          <a:p>
            <a:pPr marL="4699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ea typeface="Trebuchet MS" panose="020B0603020202020204"/>
                <a:cs typeface="Arial" panose="020B0604020202020204" pitchFamily="34" charset="0"/>
                <a:sym typeface="Trebuchet MS" panose="020B0603020202020204"/>
              </a:rPr>
              <a:t>method </a:t>
            </a:r>
            <a:r>
              <a:rPr lang="en-US" sz="2800" b="1" dirty="0">
                <a:solidFill>
                  <a:schemeClr val="accent6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get b() 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ea typeface="Trebuchet MS" panose="020B0603020202020204"/>
                <a:cs typeface="Arial" panose="020B0604020202020204" pitchFamily="34" charset="0"/>
                <a:sym typeface="Trebuchet MS" panose="020B0603020202020204"/>
              </a:rPr>
              <a:t>mengupdate properti </a:t>
            </a:r>
            <a:r>
              <a:rPr lang="en-US" sz="2800" b="1" dirty="0">
                <a:solidFill>
                  <a:schemeClr val="accent6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a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ea typeface="Trebuchet MS" panose="020B0603020202020204"/>
                <a:cs typeface="Arial" panose="020B0604020202020204" pitchFamily="34" charset="0"/>
                <a:sym typeface="Trebuchet MS" panose="020B0603020202020204"/>
              </a:rPr>
              <a:t> dari hasil aritmatika </a:t>
            </a:r>
            <a:r>
              <a:rPr lang="en-US" sz="2800" b="1" dirty="0">
                <a:solidFill>
                  <a:schemeClr val="accent6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( x / 2), 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ea typeface="Trebuchet MS" panose="020B0603020202020204"/>
                <a:cs typeface="Arial" panose="020B0604020202020204" pitchFamily="34" charset="0"/>
                <a:sym typeface="Trebuchet MS" panose="020B0603020202020204"/>
              </a:rPr>
              <a:t>dengan nilai x sebagai parameter</a:t>
            </a:r>
            <a:endParaRPr lang="en-US" sz="2800" u="none" strike="noStrike" cap="none" dirty="0">
              <a:solidFill>
                <a:schemeClr val="tx1"/>
              </a:solidFill>
              <a:latin typeface="Arial" panose="020B0604020202020204" pitchFamily="34" charset="0"/>
              <a:ea typeface="Trebuchet MS" panose="020B0603020202020204"/>
              <a:cs typeface="Arial" panose="020B0604020202020204" pitchFamily="34" charset="0"/>
              <a:sym typeface="Trebuchet MS" panose="020B0603020202020204"/>
            </a:endParaRPr>
          </a:p>
          <a:p>
            <a:pPr marL="4699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endParaRPr lang="en-US" sz="2800" u="none" strike="noStrike" cap="none" dirty="0">
              <a:solidFill>
                <a:schemeClr val="tx1"/>
              </a:solidFill>
              <a:latin typeface="Arial" panose="020B0604020202020204" pitchFamily="34" charset="0"/>
              <a:ea typeface="Trebuchet MS" panose="020B0603020202020204"/>
              <a:cs typeface="Arial" panose="020B0604020202020204" pitchFamily="34" charset="0"/>
              <a:sym typeface="Trebuchet MS" panose="020B0603020202020204"/>
            </a:endParaRPr>
          </a:p>
        </p:txBody>
      </p:sp>
      <p:pic>
        <p:nvPicPr>
          <p:cNvPr id="3" name="Picture 2" descr="Screenshot 2023-08-17 at 16.07.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6490" y="2465705"/>
            <a:ext cx="7331075" cy="62363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A8C4"/>
        </a:solidFill>
        <a:effectLst/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g26585e5a41e_0_27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5248899" y="553307"/>
            <a:ext cx="2369437" cy="717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Picture1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37505" cy="9083040"/>
          </a:xfrm>
          <a:prstGeom prst="rect">
            <a:avLst/>
          </a:prstGeom>
        </p:spPr>
      </p:pic>
      <p:sp>
        <p:nvSpPr>
          <p:cNvPr id="138" name="Google Shape;138;g26585e5a41e_0_0"/>
          <p:cNvSpPr txBox="1"/>
          <p:nvPr>
            <p:ph type="ctrTitle"/>
          </p:nvPr>
        </p:nvSpPr>
        <p:spPr>
          <a:xfrm>
            <a:off x="6664960" y="1917065"/>
            <a:ext cx="8958580" cy="1557020"/>
          </a:xfrm>
          <a:prstGeom prst="rect">
            <a:avLst/>
          </a:prstGeom>
        </p:spPr>
        <p:txBody>
          <a:bodyPr spcFirstLastPara="1" wrap="square" lIns="182804" tIns="91377" rIns="182804" bIns="91377" anchor="ctr" anchorCtr="0">
            <a:noAutofit/>
          </a:bodyPr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0" b="1">
                <a:solidFill>
                  <a:schemeClr val="lt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Materi :</a:t>
            </a:r>
            <a:endParaRPr lang="en-US" sz="8000" b="1">
              <a:solidFill>
                <a:schemeClr val="lt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2" name="Google Shape;138;g26585e5a41e_0_0"/>
          <p:cNvSpPr txBox="1"/>
          <p:nvPr/>
        </p:nvSpPr>
        <p:spPr>
          <a:xfrm>
            <a:off x="6664960" y="3978910"/>
            <a:ext cx="10337165" cy="2834005"/>
          </a:xfrm>
          <a:prstGeom prst="rect">
            <a:avLst/>
          </a:prstGeom>
          <a:noFill/>
          <a:ln>
            <a:noFill/>
          </a:ln>
        </p:spPr>
        <p:txBody>
          <a:bodyPr wrap="square" lIns="182804" tIns="91377" rIns="182804" bIns="91377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5450" b="1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R="0" lvl="1" algn="l" rtl="0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914400" lvl="0" indent="-914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6000" b="1">
                <a:solidFill>
                  <a:schemeClr val="lt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Array</a:t>
            </a:r>
            <a:endParaRPr lang="en-US" sz="2800" b="1">
              <a:solidFill>
                <a:schemeClr val="lt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marL="914400" lvl="0" indent="-914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6000" b="1">
                <a:solidFill>
                  <a:schemeClr val="lt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Object</a:t>
            </a:r>
            <a:endParaRPr lang="en-US" sz="6000" b="1">
              <a:solidFill>
                <a:schemeClr val="lt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6585e5a41e_0_267"/>
          <p:cNvSpPr txBox="1"/>
          <p:nvPr/>
        </p:nvSpPr>
        <p:spPr>
          <a:xfrm>
            <a:off x="850265" y="174625"/>
            <a:ext cx="14220825" cy="147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4" tIns="182854" rIns="182854" bIns="18285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Object &amp; Array </a:t>
            </a:r>
            <a:r>
              <a:rPr lang="en-US" sz="4000" b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- </a:t>
            </a:r>
            <a:r>
              <a:rPr lang="en-US" sz="4000" b="1">
                <a:solidFill>
                  <a:srgbClr val="F08B33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Comparing</a:t>
            </a:r>
            <a:endParaRPr lang="en-US" sz="4000" b="1">
              <a:solidFill>
                <a:srgbClr val="F08B33"/>
              </a:solidFill>
              <a:latin typeface="Plus Jakarta Sans Medium"/>
              <a:ea typeface="Plus Jakarta Sans Medium"/>
              <a:cs typeface="Plus Jakarta Sans Medium"/>
              <a:sym typeface="Plus Jakarta Sans Medium"/>
            </a:endParaRPr>
          </a:p>
        </p:txBody>
      </p:sp>
      <p:pic>
        <p:nvPicPr>
          <p:cNvPr id="195" name="Google Shape;195;g26585e5a41e_0_26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258746" y="551962"/>
            <a:ext cx="2368623" cy="71994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1;p3"/>
          <p:cNvSpPr txBox="1"/>
          <p:nvPr/>
        </p:nvSpPr>
        <p:spPr>
          <a:xfrm>
            <a:off x="1052830" y="1897380"/>
            <a:ext cx="12527915" cy="84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</a:pPr>
            <a:r>
              <a:rPr lang="en-US" sz="360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Trebuchet MS" panose="020B0603020202020204"/>
                <a:cs typeface="Arial" panose="020B0604020202020204" pitchFamily="34" charset="0"/>
                <a:sym typeface="Trebuchet MS" panose="020B0603020202020204"/>
              </a:rPr>
              <a:t>Apakah object dan array bisa dibandingkan satu sama lain?</a:t>
            </a:r>
            <a:endParaRPr lang="en-US" sz="3600" u="none" strike="noStrike" cap="none" dirty="0">
              <a:solidFill>
                <a:schemeClr val="tx1"/>
              </a:solidFill>
              <a:latin typeface="Arial" panose="020B0604020202020204" pitchFamily="34" charset="0"/>
              <a:ea typeface="Trebuchet MS" panose="020B0603020202020204"/>
              <a:cs typeface="Arial" panose="020B0604020202020204" pitchFamily="34" charset="0"/>
              <a:sym typeface="Trebuchet MS" panose="020B0603020202020204"/>
            </a:endParaRPr>
          </a:p>
        </p:txBody>
      </p:sp>
      <p:sp>
        <p:nvSpPr>
          <p:cNvPr id="4" name="Google Shape;71;p3"/>
          <p:cNvSpPr txBox="1"/>
          <p:nvPr/>
        </p:nvSpPr>
        <p:spPr>
          <a:xfrm>
            <a:off x="1052830" y="3185795"/>
            <a:ext cx="15473045" cy="6014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</a:pPr>
            <a:r>
              <a:rPr lang="en-US" sz="4000" b="1" u="none" strike="noStrike" cap="none" dirty="0">
                <a:solidFill>
                  <a:schemeClr val="tx1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Tidak Bisa!</a:t>
            </a:r>
            <a:endParaRPr lang="en-US" sz="4000" b="1" u="none" strike="noStrike" cap="none" dirty="0">
              <a:solidFill>
                <a:schemeClr val="tx1"/>
              </a:solidFill>
              <a:latin typeface="Arial Bold" panose="020B0604020202020204" charset="0"/>
              <a:ea typeface="Trebuchet MS" panose="020B0603020202020204"/>
              <a:cs typeface="Arial Bold" panose="020B0604020202020204" charset="0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</a:pPr>
            <a:endParaRPr lang="en-US" sz="2800" b="1" u="none" strike="noStrike" cap="none" dirty="0">
              <a:solidFill>
                <a:schemeClr val="tx1"/>
              </a:solidFill>
              <a:latin typeface="Arial Bold" panose="020B0604020202020204" charset="0"/>
              <a:ea typeface="Trebuchet MS" panose="020B0603020202020204"/>
              <a:cs typeface="Arial Bold" panose="020B0604020202020204" charset="0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</a:pPr>
            <a:r>
              <a:rPr lang="en-US" sz="280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Trebuchet MS" panose="020B0603020202020204"/>
                <a:cs typeface="Arial" panose="020B0604020202020204" pitchFamily="34" charset="0"/>
                <a:sym typeface="Trebuchet MS" panose="020B0603020202020204"/>
              </a:rPr>
              <a:t>Karena dalam JavaScript, objects dan array  merupakan </a:t>
            </a:r>
            <a:r>
              <a:rPr lang="en-US" sz="2800" b="1" u="none" strike="noStrike" cap="none" dirty="0">
                <a:solidFill>
                  <a:schemeClr val="accent6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reference type</a:t>
            </a:r>
            <a:r>
              <a:rPr lang="en-US" sz="280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Trebuchet MS" panose="020B0603020202020204"/>
                <a:cs typeface="Arial" panose="020B0604020202020204" pitchFamily="34" charset="0"/>
                <a:sym typeface="Trebuchet MS" panose="020B0603020202020204"/>
              </a:rPr>
              <a:t>.</a:t>
            </a:r>
            <a:endParaRPr lang="en-US" sz="2800" u="none" strike="noStrike" cap="none" dirty="0">
              <a:solidFill>
                <a:schemeClr val="tx1"/>
              </a:solidFill>
              <a:latin typeface="Arial" panose="020B0604020202020204" pitchFamily="34" charset="0"/>
              <a:ea typeface="Trebuchet MS" panose="020B0603020202020204"/>
              <a:cs typeface="Arial" panose="020B0604020202020204" pitchFamily="34" charset="0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</a:pPr>
            <a:endParaRPr lang="en-US" sz="2400" u="none" strike="noStrike" cap="none" dirty="0">
              <a:solidFill>
                <a:schemeClr val="tx1"/>
              </a:solidFill>
              <a:latin typeface="Arial" panose="020B0604020202020204" pitchFamily="34" charset="0"/>
              <a:ea typeface="Trebuchet MS" panose="020B0603020202020204"/>
              <a:cs typeface="Arial" panose="020B0604020202020204" pitchFamily="34" charset="0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</a:pPr>
            <a:r>
              <a:rPr lang="en-US" sz="2800" b="1" u="none" strike="noStrike" cap="none" dirty="0">
                <a:solidFill>
                  <a:schemeClr val="accent6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Reference type</a:t>
            </a:r>
            <a:r>
              <a:rPr lang="en-US" sz="280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Trebuchet MS" panose="020B0603020202020204"/>
                <a:cs typeface="Arial" panose="020B0604020202020204" pitchFamily="34" charset="0"/>
                <a:sym typeface="Trebuchet MS" panose="020B0603020202020204"/>
              </a:rPr>
              <a:t> merujuk pada tipe data yang memiliki nilai yang disimpan sebagai referensi ke lokasi memori, bukan langsung sebagai nilai yang sebenarnya.</a:t>
            </a:r>
            <a:endParaRPr lang="en-US" sz="2800" u="none" strike="noStrike" cap="none" dirty="0">
              <a:solidFill>
                <a:schemeClr val="tx1"/>
              </a:solidFill>
              <a:latin typeface="Arial" panose="020B0604020202020204" pitchFamily="34" charset="0"/>
              <a:ea typeface="Trebuchet MS" panose="020B0603020202020204"/>
              <a:cs typeface="Arial" panose="020B0604020202020204" pitchFamily="34" charset="0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</a:pPr>
            <a:r>
              <a:rPr lang="en-US" sz="2800" b="1" dirty="0">
                <a:solidFill>
                  <a:schemeClr val="accent6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Reference type</a:t>
            </a:r>
            <a:r>
              <a:rPr lang="en-US" sz="2800" b="1" dirty="0">
                <a:solidFill>
                  <a:schemeClr val="tx1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: ( object, array, function ).</a:t>
            </a:r>
            <a:endParaRPr lang="en-US" sz="2800" b="1" dirty="0">
              <a:solidFill>
                <a:schemeClr val="tx1"/>
              </a:solidFill>
              <a:latin typeface="Arial Bold" panose="020B0604020202020204" charset="0"/>
              <a:ea typeface="Trebuchet MS" panose="020B0603020202020204"/>
              <a:cs typeface="Arial Bold" panose="020B0604020202020204" charset="0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</a:pPr>
            <a:endParaRPr lang="en-US" sz="2800" u="none" strike="noStrike" cap="none" dirty="0">
              <a:solidFill>
                <a:schemeClr val="tx1"/>
              </a:solidFill>
              <a:latin typeface="Arial" panose="020B0604020202020204" pitchFamily="34" charset="0"/>
              <a:ea typeface="Trebuchet MS" panose="020B0603020202020204"/>
              <a:cs typeface="Arial" panose="020B0604020202020204" pitchFamily="34" charset="0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</a:pPr>
            <a:r>
              <a:rPr lang="en-US" sz="280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Trebuchet MS" panose="020B0603020202020204"/>
                <a:cs typeface="Arial" panose="020B0604020202020204" pitchFamily="34" charset="0"/>
                <a:sym typeface="Trebuchet MS" panose="020B0603020202020204"/>
              </a:rPr>
              <a:t>Jadi 2 object atau array tidak bisa dibandingkan meskipun memiliki properti dan value yang sama. </a:t>
            </a:r>
            <a:endParaRPr lang="en-US" sz="2800" u="none" strike="noStrike" cap="none" dirty="0">
              <a:solidFill>
                <a:schemeClr val="tx1"/>
              </a:solidFill>
              <a:latin typeface="Arial" panose="020B0604020202020204" pitchFamily="34" charset="0"/>
              <a:ea typeface="Trebuchet MS" panose="020B0603020202020204"/>
              <a:cs typeface="Arial" panose="020B0604020202020204" pitchFamily="34" charset="0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6585e5a41e_0_253"/>
          <p:cNvSpPr txBox="1"/>
          <p:nvPr>
            <p:ph type="ctrTitle"/>
          </p:nvPr>
        </p:nvSpPr>
        <p:spPr>
          <a:xfrm>
            <a:off x="1024700" y="3786134"/>
            <a:ext cx="11207633" cy="2714930"/>
          </a:xfrm>
          <a:prstGeom prst="rect">
            <a:avLst/>
          </a:prstGeom>
        </p:spPr>
        <p:txBody>
          <a:bodyPr spcFirstLastPara="1" wrap="square" lIns="182804" tIns="91377" rIns="182804" bIns="91377" anchor="ctr" anchorCtr="0">
            <a:norm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Selesai</a:t>
            </a:r>
            <a:endParaRPr lang="en-US" sz="9600" b="1">
              <a:solidFill>
                <a:srgbClr val="000000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297" name="Google Shape;297;g26585e5a41e_0_253"/>
          <p:cNvSpPr/>
          <p:nvPr/>
        </p:nvSpPr>
        <p:spPr>
          <a:xfrm rot="-1974178">
            <a:off x="11752812" y="1586920"/>
            <a:ext cx="2240537" cy="2240537"/>
          </a:xfrm>
          <a:prstGeom prst="ellipse">
            <a:avLst/>
          </a:prstGeom>
          <a:solidFill>
            <a:srgbClr val="F08B33"/>
          </a:solidFill>
          <a:ln>
            <a:noFill/>
          </a:ln>
        </p:spPr>
        <p:txBody>
          <a:bodyPr spcFirstLastPara="1" wrap="square" lIns="182804" tIns="182804" rIns="182804" bIns="18280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g26585e5a41e_0_253"/>
          <p:cNvSpPr/>
          <p:nvPr/>
        </p:nvSpPr>
        <p:spPr>
          <a:xfrm rot="-4242470">
            <a:off x="13233022" y="2084097"/>
            <a:ext cx="4602580" cy="4602580"/>
          </a:xfrm>
          <a:prstGeom prst="ellipse">
            <a:avLst/>
          </a:prstGeom>
          <a:solidFill>
            <a:srgbClr val="48A8C4"/>
          </a:solidFill>
          <a:ln>
            <a:noFill/>
          </a:ln>
        </p:spPr>
        <p:txBody>
          <a:bodyPr spcFirstLastPara="1" wrap="square" lIns="182804" tIns="182804" rIns="182804" bIns="18280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g26585e5a41e_0_253"/>
          <p:cNvSpPr/>
          <p:nvPr/>
        </p:nvSpPr>
        <p:spPr>
          <a:xfrm rot="-3576382">
            <a:off x="10277834" y="4438284"/>
            <a:ext cx="7826302" cy="7826302"/>
          </a:xfrm>
          <a:prstGeom prst="ellipse">
            <a:avLst/>
          </a:prstGeom>
          <a:solidFill>
            <a:srgbClr val="FFBD58"/>
          </a:solidFill>
          <a:ln>
            <a:noFill/>
          </a:ln>
        </p:spPr>
        <p:txBody>
          <a:bodyPr spcFirstLastPara="1" wrap="square" lIns="182804" tIns="182804" rIns="182804" bIns="18280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0" name="Google Shape;300;g26585e5a41e_0_25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258746" y="551962"/>
            <a:ext cx="2368623" cy="719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95;g26585e5a41e_0_26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258746" y="551962"/>
            <a:ext cx="2368623" cy="71994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94;g26585e5a41e_0_267"/>
          <p:cNvSpPr txBox="1"/>
          <p:nvPr/>
        </p:nvSpPr>
        <p:spPr>
          <a:xfrm>
            <a:off x="638810" y="551815"/>
            <a:ext cx="14220825" cy="147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4" tIns="182854" rIns="182854" bIns="182854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Latihan:</a:t>
            </a:r>
            <a:endParaRPr lang="en-US" sz="6000" b="1" i="1">
              <a:solidFill>
                <a:srgbClr val="48A8C4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2" name="Google Shape;71;p3"/>
          <p:cNvSpPr txBox="1"/>
          <p:nvPr/>
        </p:nvSpPr>
        <p:spPr>
          <a:xfrm>
            <a:off x="856615" y="2531110"/>
            <a:ext cx="7207885" cy="4813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2400" u="none" strike="noStrike" cap="none" dirty="0">
                <a:solidFill>
                  <a:schemeClr val="tx1"/>
                </a:solidFill>
                <a:ea typeface="Trebuchet MS" panose="020B0603020202020204"/>
                <a:sym typeface="Trebuchet MS" panose="020B0603020202020204"/>
              </a:rPr>
              <a:t>Buatkan sebuah function</a:t>
            </a:r>
            <a:r>
              <a:rPr lang="en-US" sz="2400" u="none" strike="noStrike" cap="none" dirty="0">
                <a:solidFill>
                  <a:schemeClr val="accent6"/>
                </a:solidFill>
                <a:ea typeface="Trebuchet MS" panose="020B0603020202020204"/>
                <a:sym typeface="Trebuchet MS" panose="020B0603020202020204"/>
              </a:rPr>
              <a:t> nilaiMaksimum </a:t>
            </a:r>
            <a:r>
              <a:rPr lang="en-US" sz="2400" u="none" strike="noStrike" cap="none" dirty="0">
                <a:solidFill>
                  <a:schemeClr val="tx1"/>
                </a:solidFill>
                <a:ea typeface="Trebuchet MS" panose="020B0603020202020204"/>
                <a:sym typeface="Trebuchet MS" panose="020B0603020202020204"/>
              </a:rPr>
              <a:t>untuk menyelesaikan tase case dibawah :</a:t>
            </a:r>
            <a:endParaRPr lang="en-US" sz="2400" u="none" strike="noStrike" cap="none" dirty="0">
              <a:solidFill>
                <a:schemeClr val="tx1"/>
              </a:solidFill>
              <a:ea typeface="Trebuchet MS" panose="020B0603020202020204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2400" u="none" strike="noStrike" cap="none" dirty="0">
                <a:solidFill>
                  <a:schemeClr val="tx1"/>
                </a:solidFill>
                <a:ea typeface="Trebuchet MS" panose="020B0603020202020204"/>
                <a:sym typeface="Trebuchet MS" panose="020B0603020202020204"/>
              </a:rPr>
              <a:t>inputan adalah array</a:t>
            </a:r>
            <a:br>
              <a:rPr lang="en-US" sz="2400" u="none" strike="noStrike" cap="none" dirty="0">
                <a:solidFill>
                  <a:schemeClr val="tx1"/>
                </a:solidFill>
                <a:ea typeface="Trebuchet MS" panose="020B0603020202020204"/>
                <a:sym typeface="Trebuchet MS" panose="020B0603020202020204"/>
              </a:rPr>
            </a:br>
            <a:r>
              <a:rPr lang="en-US" sz="2400" u="none" strike="noStrike" cap="none" dirty="0">
                <a:solidFill>
                  <a:schemeClr val="tx1"/>
                </a:solidFill>
                <a:ea typeface="Trebuchet MS" panose="020B0603020202020204"/>
                <a:sym typeface="Trebuchet MS" panose="020B0603020202020204"/>
              </a:rPr>
              <a:t>cth: </a:t>
            </a:r>
            <a:br>
              <a:rPr lang="en-US" sz="2400" u="none" strike="noStrike" cap="none" dirty="0">
                <a:solidFill>
                  <a:schemeClr val="tx1"/>
                </a:solidFill>
                <a:ea typeface="Trebuchet MS" panose="020B0603020202020204"/>
                <a:sym typeface="Trebuchet MS" panose="020B0603020202020204"/>
              </a:rPr>
            </a:br>
            <a:r>
              <a:rPr lang="en-US" sz="2400" dirty="0">
                <a:ea typeface="Trebuchet MS" panose="020B0603020202020204"/>
                <a:sym typeface="Trebuchet MS" panose="020B0603020202020204"/>
              </a:rPr>
              <a:t>const data = [12, 45, 67, 23, 89, 34];</a:t>
            </a:r>
            <a:endParaRPr lang="en-US" sz="2400" u="none" strike="noStrike" cap="none" dirty="0">
              <a:ea typeface="Trebuchet MS" panose="020B0603020202020204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endParaRPr lang="en-US" sz="2400" u="none" strike="noStrike" cap="none" dirty="0">
              <a:solidFill>
                <a:schemeClr val="tx1"/>
              </a:solidFill>
              <a:ea typeface="Trebuchet MS" panose="020B0603020202020204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endParaRPr lang="en-US" sz="2400" u="none" strike="noStrike" cap="none" dirty="0">
              <a:solidFill>
                <a:schemeClr val="accent6"/>
              </a:solidFill>
              <a:ea typeface="Trebuchet MS" panose="020B0603020202020204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2000" u="none" strike="noStrike" cap="none" dirty="0">
                <a:solidFill>
                  <a:schemeClr val="accent6"/>
                </a:solidFill>
                <a:ea typeface="Trebuchet MS" panose="020B0603020202020204"/>
                <a:sym typeface="Trebuchet MS" panose="020B0603020202020204"/>
              </a:rPr>
              <a:t>// TEST CASES</a:t>
            </a:r>
            <a:endParaRPr lang="en-US" sz="2000" u="none" strike="noStrike" cap="none" dirty="0">
              <a:solidFill>
                <a:schemeClr val="accent6"/>
              </a:solidFill>
              <a:ea typeface="Trebuchet MS" panose="020B0603020202020204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2000" u="none" strike="noStrike" cap="none" dirty="0">
                <a:ea typeface="Trebuchet MS" panose="020B0603020202020204"/>
                <a:sym typeface="Trebuchet MS" panose="020B0603020202020204"/>
              </a:rPr>
              <a:t>console.log(nilaiMaksimum(data)); // Output: 89</a:t>
            </a:r>
            <a:endParaRPr lang="en-US" sz="2000" u="none" strike="noStrike" cap="none" dirty="0">
              <a:ea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g26585e5a41e_0_32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258746" y="551962"/>
            <a:ext cx="2368623" cy="719946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g26585e5a41e_0_321"/>
          <p:cNvSpPr/>
          <p:nvPr/>
        </p:nvSpPr>
        <p:spPr>
          <a:xfrm>
            <a:off x="12234617" y="2518378"/>
            <a:ext cx="8919198" cy="8017020"/>
          </a:xfrm>
          <a:prstGeom prst="parallelogram">
            <a:avLst>
              <a:gd name="adj" fmla="val 25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82804" tIns="182804" rIns="182804" bIns="18280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g26585e5a41e_0_321"/>
          <p:cNvSpPr/>
          <p:nvPr/>
        </p:nvSpPr>
        <p:spPr>
          <a:xfrm>
            <a:off x="10593422" y="7649111"/>
            <a:ext cx="6023113" cy="2886487"/>
          </a:xfrm>
          <a:prstGeom prst="parallelogram">
            <a:avLst>
              <a:gd name="adj" fmla="val 25000"/>
            </a:avLst>
          </a:prstGeom>
          <a:solidFill>
            <a:srgbClr val="FFBD58"/>
          </a:solidFill>
          <a:ln>
            <a:noFill/>
          </a:ln>
        </p:spPr>
        <p:txBody>
          <a:bodyPr spcFirstLastPara="1" wrap="square" lIns="182804" tIns="182804" rIns="182804" bIns="18280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26585e5a41e_0_321"/>
          <p:cNvSpPr/>
          <p:nvPr/>
        </p:nvSpPr>
        <p:spPr>
          <a:xfrm>
            <a:off x="12234617" y="6740336"/>
            <a:ext cx="2642348" cy="1833747"/>
          </a:xfrm>
          <a:prstGeom prst="parallelogram">
            <a:avLst>
              <a:gd name="adj" fmla="val 25000"/>
            </a:avLst>
          </a:prstGeom>
          <a:solidFill>
            <a:srgbClr val="F08B33"/>
          </a:solidFill>
          <a:ln>
            <a:noFill/>
          </a:ln>
        </p:spPr>
        <p:txBody>
          <a:bodyPr spcFirstLastPara="1" wrap="square" lIns="182804" tIns="182804" rIns="182804" bIns="18280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g26585e5a41e_0_321"/>
          <p:cNvSpPr txBox="1"/>
          <p:nvPr/>
        </p:nvSpPr>
        <p:spPr>
          <a:xfrm>
            <a:off x="730431" y="753848"/>
            <a:ext cx="11630528" cy="1148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4" tIns="182854" rIns="182854" bIns="182854" anchor="t" anchorCtr="0">
            <a:sp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6000" b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Referensi:</a:t>
            </a:r>
            <a:endParaRPr lang="en-US" sz="6000" b="1">
              <a:solidFill>
                <a:srgbClr val="48A8C4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848995" y="2355850"/>
            <a:ext cx="1175829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sz="2800">
                <a:latin typeface=".AppleSystemUIFont Book" charset="0"/>
                <a:cs typeface=".AppleSystemUIFont Book" charset="0"/>
                <a:sym typeface="+mn-ea"/>
              </a:rPr>
              <a:t>https://www.petanikode.com/javascript-array/</a:t>
            </a:r>
            <a:endParaRPr lang="en-US" sz="2800">
              <a:latin typeface=".AppleSystemUIFont Book" charset="0"/>
              <a:cs typeface=".AppleSystemUIFont Book" charset="0"/>
            </a:endParaRPr>
          </a:p>
          <a:p>
            <a:pPr>
              <a:lnSpc>
                <a:spcPct val="150000"/>
              </a:lnSpc>
            </a:pPr>
            <a:r>
              <a:rPr lang="en-US" sz="2800">
                <a:latin typeface=".AppleSystemUIFont Book" charset="0"/>
                <a:cs typeface=".AppleSystemUIFont Book" charset="0"/>
                <a:sym typeface="+mn-ea"/>
              </a:rPr>
              <a:t>https://www.petanikode.com/javascript-perulangan/</a:t>
            </a:r>
            <a:endParaRPr lang="en-US" sz="2800">
              <a:latin typeface=".AppleSystemUIFont Book" charset="0"/>
              <a:cs typeface=".AppleSystemUIFont Book" charset="0"/>
            </a:endParaRPr>
          </a:p>
          <a:p>
            <a:pPr>
              <a:lnSpc>
                <a:spcPct val="150000"/>
              </a:lnSpc>
            </a:pPr>
            <a:r>
              <a:rPr lang="en-US" sz="2800">
                <a:latin typeface=".AppleSystemUIFont Book" charset="0"/>
                <a:cs typeface=".AppleSystemUIFont Book" charset="0"/>
                <a:sym typeface="+mn-ea"/>
              </a:rPr>
              <a:t>https://developer.mozilla.org/en-US/docs/Web/JavaScript/Guide/Working_with_Objects</a:t>
            </a:r>
            <a:endParaRPr lang="en-US" sz="2800">
              <a:latin typeface=".AppleSystemUIFont Book" charset="0"/>
              <a:cs typeface=".AppleSystemUIFont Book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6585e5a41e_0_428"/>
          <p:cNvSpPr txBox="1"/>
          <p:nvPr>
            <p:ph type="ctrTitle"/>
          </p:nvPr>
        </p:nvSpPr>
        <p:spPr>
          <a:xfrm>
            <a:off x="9725936" y="6196420"/>
            <a:ext cx="8561686" cy="1675986"/>
          </a:xfrm>
          <a:prstGeom prst="rect">
            <a:avLst/>
          </a:prstGeom>
        </p:spPr>
        <p:txBody>
          <a:bodyPr spcFirstLastPara="1" wrap="square" lIns="182854" tIns="182854" rIns="182854" bIns="182854" anchor="b" anchorCtr="0">
            <a:normAutofit fontScale="90000"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>
                <a:latin typeface="Plus Jakarta Sans"/>
                <a:ea typeface="Plus Jakarta Sans"/>
                <a:cs typeface="Plus Jakarta Sans"/>
                <a:sym typeface="Plus Jakarta Sans"/>
              </a:rPr>
              <a:t>Terima </a:t>
            </a:r>
            <a:endParaRPr sz="9600" b="1"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>
                <a:latin typeface="Plus Jakarta Sans"/>
                <a:ea typeface="Plus Jakarta Sans"/>
                <a:cs typeface="Plus Jakarta Sans"/>
                <a:sym typeface="Plus Jakarta Sans"/>
              </a:rPr>
              <a:t>Kasih.</a:t>
            </a:r>
            <a:endParaRPr sz="9600" b="1"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grpSp>
        <p:nvGrpSpPr>
          <p:cNvPr id="306" name="Google Shape;306;g26585e5a41e_0_428"/>
          <p:cNvGrpSpPr/>
          <p:nvPr/>
        </p:nvGrpSpPr>
        <p:grpSpPr>
          <a:xfrm>
            <a:off x="1311" y="-428316"/>
            <a:ext cx="5529699" cy="5382175"/>
            <a:chOff x="9584423" y="-302694"/>
            <a:chExt cx="4822200" cy="4822200"/>
          </a:xfrm>
        </p:grpSpPr>
        <p:sp>
          <p:nvSpPr>
            <p:cNvPr id="307" name="Google Shape;307;g26585e5a41e_0_428"/>
            <p:cNvSpPr/>
            <p:nvPr/>
          </p:nvSpPr>
          <p:spPr>
            <a:xfrm rot="6626698">
              <a:off x="10121100" y="233982"/>
              <a:ext cx="3748847" cy="3748847"/>
            </a:xfrm>
            <a:prstGeom prst="ellipse">
              <a:avLst/>
            </a:prstGeom>
            <a:solidFill>
              <a:srgbClr val="48A8C4"/>
            </a:solidFill>
            <a:ln>
              <a:noFill/>
            </a:ln>
          </p:spPr>
          <p:txBody>
            <a:bodyPr spcFirstLastPara="1" wrap="square" lIns="182804" tIns="182804" rIns="182804" bIns="182804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g26585e5a41e_0_428"/>
            <p:cNvSpPr/>
            <p:nvPr/>
          </p:nvSpPr>
          <p:spPr>
            <a:xfrm rot="5026486">
              <a:off x="10682783" y="729525"/>
              <a:ext cx="2625482" cy="2625482"/>
            </a:xfrm>
            <a:prstGeom prst="ellipse">
              <a:avLst/>
            </a:prstGeom>
            <a:solidFill>
              <a:srgbClr val="FFBD58"/>
            </a:solidFill>
            <a:ln>
              <a:noFill/>
            </a:ln>
          </p:spPr>
          <p:txBody>
            <a:bodyPr spcFirstLastPara="1" wrap="square" lIns="182804" tIns="182804" rIns="182804" bIns="182804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g26585e5a41e_0_428"/>
            <p:cNvSpPr/>
            <p:nvPr/>
          </p:nvSpPr>
          <p:spPr>
            <a:xfrm rot="2969049">
              <a:off x="11210027" y="1256768"/>
              <a:ext cx="1570980" cy="1570980"/>
            </a:xfrm>
            <a:prstGeom prst="ellipse">
              <a:avLst/>
            </a:prstGeom>
            <a:solidFill>
              <a:srgbClr val="F08B33"/>
            </a:solidFill>
            <a:ln>
              <a:noFill/>
            </a:ln>
          </p:spPr>
          <p:txBody>
            <a:bodyPr spcFirstLastPara="1" wrap="square" lIns="182804" tIns="182804" rIns="182804" bIns="182804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g26585e5a41e_0_428"/>
            <p:cNvSpPr/>
            <p:nvPr/>
          </p:nvSpPr>
          <p:spPr>
            <a:xfrm rot="10347786">
              <a:off x="11700466" y="1747209"/>
              <a:ext cx="590098" cy="590098"/>
            </a:xfrm>
            <a:prstGeom prst="ellipse">
              <a:avLst/>
            </a:prstGeom>
            <a:solidFill>
              <a:srgbClr val="FFBD58"/>
            </a:solidFill>
            <a:ln>
              <a:noFill/>
            </a:ln>
          </p:spPr>
          <p:txBody>
            <a:bodyPr spcFirstLastPara="1" wrap="square" lIns="182804" tIns="182804" rIns="182804" bIns="182804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1" name="Google Shape;311;g26585e5a41e_0_428"/>
          <p:cNvGrpSpPr/>
          <p:nvPr/>
        </p:nvGrpSpPr>
        <p:grpSpPr>
          <a:xfrm>
            <a:off x="-1680257" y="2231963"/>
            <a:ext cx="11587939" cy="11587939"/>
            <a:chOff x="4094945" y="667082"/>
            <a:chExt cx="5795400" cy="5795400"/>
          </a:xfrm>
        </p:grpSpPr>
        <p:sp>
          <p:nvSpPr>
            <p:cNvPr id="312" name="Google Shape;312;g26585e5a41e_0_428"/>
            <p:cNvSpPr/>
            <p:nvPr/>
          </p:nvSpPr>
          <p:spPr>
            <a:xfrm rot="6626718">
              <a:off x="4739938" y="1312075"/>
              <a:ext cx="4505414" cy="4505414"/>
            </a:xfrm>
            <a:prstGeom prst="ellipse">
              <a:avLst/>
            </a:prstGeom>
            <a:solidFill>
              <a:srgbClr val="48A8C4"/>
            </a:solidFill>
            <a:ln>
              <a:noFill/>
            </a:ln>
          </p:spPr>
          <p:txBody>
            <a:bodyPr spcFirstLastPara="1" wrap="square" lIns="182804" tIns="182804" rIns="182804" bIns="182804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g26585e5a41e_0_428"/>
            <p:cNvSpPr/>
            <p:nvPr/>
          </p:nvSpPr>
          <p:spPr>
            <a:xfrm rot="5026475">
              <a:off x="5429162" y="2051505"/>
              <a:ext cx="3026548" cy="3026548"/>
            </a:xfrm>
            <a:prstGeom prst="ellipse">
              <a:avLst/>
            </a:prstGeom>
            <a:solidFill>
              <a:srgbClr val="FFBD58"/>
            </a:solidFill>
            <a:ln>
              <a:noFill/>
            </a:ln>
          </p:spPr>
          <p:txBody>
            <a:bodyPr spcFirstLastPara="1" wrap="square" lIns="182804" tIns="182804" rIns="182804" bIns="182804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g26585e5a41e_0_428"/>
            <p:cNvSpPr/>
            <p:nvPr/>
          </p:nvSpPr>
          <p:spPr>
            <a:xfrm rot="2969049">
              <a:off x="6156933" y="2732845"/>
              <a:ext cx="1570980" cy="1570980"/>
            </a:xfrm>
            <a:prstGeom prst="ellipse">
              <a:avLst/>
            </a:prstGeom>
            <a:solidFill>
              <a:srgbClr val="F08B33"/>
            </a:solidFill>
            <a:ln>
              <a:noFill/>
            </a:ln>
          </p:spPr>
          <p:txBody>
            <a:bodyPr spcFirstLastPara="1" wrap="square" lIns="182804" tIns="182804" rIns="182804" bIns="182804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g26585e5a41e_0_428"/>
            <p:cNvSpPr/>
            <p:nvPr/>
          </p:nvSpPr>
          <p:spPr>
            <a:xfrm rot="10347786">
              <a:off x="6647371" y="3223287"/>
              <a:ext cx="590098" cy="590098"/>
            </a:xfrm>
            <a:prstGeom prst="ellipse">
              <a:avLst/>
            </a:prstGeom>
            <a:solidFill>
              <a:srgbClr val="FFBD58"/>
            </a:solidFill>
            <a:ln>
              <a:noFill/>
            </a:ln>
          </p:spPr>
          <p:txBody>
            <a:bodyPr spcFirstLastPara="1" wrap="square" lIns="182804" tIns="182804" rIns="182804" bIns="182804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17" name="Google Shape;317;g26585e5a41e_0_42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258746" y="551962"/>
            <a:ext cx="2368623" cy="719946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g26585e5a41e_0_253"/>
          <p:cNvSpPr txBox="1"/>
          <p:nvPr/>
        </p:nvSpPr>
        <p:spPr>
          <a:xfrm>
            <a:off x="8881110" y="3808730"/>
            <a:ext cx="7379335" cy="2714625"/>
          </a:xfrm>
          <a:prstGeom prst="rect">
            <a:avLst/>
          </a:prstGeom>
          <a:noFill/>
          <a:ln>
            <a:noFill/>
          </a:ln>
        </p:spPr>
        <p:txBody>
          <a:bodyPr wrap="square" lIns="182804" tIns="91377" rIns="182804" bIns="91377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5450" b="1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R="0" lvl="1" algn="l" rtl="0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Terimakasih</a:t>
            </a:r>
            <a:endParaRPr lang="en-US" sz="9600" b="1">
              <a:solidFill>
                <a:srgbClr val="000000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6585e5a41e_0_253"/>
          <p:cNvSpPr txBox="1"/>
          <p:nvPr>
            <p:ph type="ctrTitle"/>
          </p:nvPr>
        </p:nvSpPr>
        <p:spPr>
          <a:xfrm>
            <a:off x="1024700" y="3786134"/>
            <a:ext cx="11207633" cy="2714930"/>
          </a:xfrm>
          <a:prstGeom prst="rect">
            <a:avLst/>
          </a:prstGeom>
        </p:spPr>
        <p:txBody>
          <a:bodyPr spcFirstLastPara="1" wrap="square" lIns="182804" tIns="91377" rIns="182804" bIns="91377" anchor="ctr" anchorCtr="0">
            <a:norm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Array</a:t>
            </a:r>
            <a:endParaRPr lang="en-US" sz="9600" b="1">
              <a:solidFill>
                <a:srgbClr val="000000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297" name="Google Shape;297;g26585e5a41e_0_253"/>
          <p:cNvSpPr/>
          <p:nvPr/>
        </p:nvSpPr>
        <p:spPr>
          <a:xfrm rot="-1974178">
            <a:off x="11752812" y="1586920"/>
            <a:ext cx="2240537" cy="2240537"/>
          </a:xfrm>
          <a:prstGeom prst="ellipse">
            <a:avLst/>
          </a:prstGeom>
          <a:solidFill>
            <a:srgbClr val="F08B33"/>
          </a:solidFill>
          <a:ln>
            <a:noFill/>
          </a:ln>
        </p:spPr>
        <p:txBody>
          <a:bodyPr spcFirstLastPara="1" wrap="square" lIns="182804" tIns="182804" rIns="182804" bIns="18280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g26585e5a41e_0_253"/>
          <p:cNvSpPr/>
          <p:nvPr/>
        </p:nvSpPr>
        <p:spPr>
          <a:xfrm rot="-4242470">
            <a:off x="13233022" y="2084097"/>
            <a:ext cx="4602580" cy="4602580"/>
          </a:xfrm>
          <a:prstGeom prst="ellipse">
            <a:avLst/>
          </a:prstGeom>
          <a:solidFill>
            <a:srgbClr val="48A8C4"/>
          </a:solidFill>
          <a:ln>
            <a:noFill/>
          </a:ln>
        </p:spPr>
        <p:txBody>
          <a:bodyPr spcFirstLastPara="1" wrap="square" lIns="182804" tIns="182804" rIns="182804" bIns="18280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g26585e5a41e_0_253"/>
          <p:cNvSpPr/>
          <p:nvPr/>
        </p:nvSpPr>
        <p:spPr>
          <a:xfrm rot="-3576382">
            <a:off x="10277834" y="4438284"/>
            <a:ext cx="7826302" cy="7826302"/>
          </a:xfrm>
          <a:prstGeom prst="ellipse">
            <a:avLst/>
          </a:prstGeom>
          <a:solidFill>
            <a:srgbClr val="FFBD58"/>
          </a:solidFill>
          <a:ln>
            <a:noFill/>
          </a:ln>
        </p:spPr>
        <p:txBody>
          <a:bodyPr spcFirstLastPara="1" wrap="square" lIns="182804" tIns="182804" rIns="182804" bIns="18280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0" name="Google Shape;300;g26585e5a41e_0_25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258746" y="551962"/>
            <a:ext cx="2368623" cy="719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6585e5a41e_0_267"/>
          <p:cNvSpPr txBox="1"/>
          <p:nvPr/>
        </p:nvSpPr>
        <p:spPr>
          <a:xfrm>
            <a:off x="850265" y="174625"/>
            <a:ext cx="14220825" cy="147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4" tIns="182854" rIns="182854" bIns="18285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Array.</a:t>
            </a:r>
            <a:endParaRPr sz="7200" b="1">
              <a:solidFill>
                <a:srgbClr val="48A8C4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pic>
        <p:nvPicPr>
          <p:cNvPr id="195" name="Google Shape;195;g26585e5a41e_0_26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258746" y="551962"/>
            <a:ext cx="2368623" cy="71994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3"/>
          <p:cNvSpPr txBox="1"/>
          <p:nvPr/>
        </p:nvSpPr>
        <p:spPr>
          <a:xfrm>
            <a:off x="856615" y="2551430"/>
            <a:ext cx="9977755" cy="5183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4699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2800" u="none" strike="noStrike" cap="none" dirty="0">
                <a:ea typeface="Trebuchet MS" panose="020B0603020202020204"/>
                <a:sym typeface="Trebuchet MS" panose="020B0603020202020204"/>
              </a:rPr>
              <a:t>Array merupakan struktur data yang digunakan untuk menyimpan sekumpulan data dalam satu tempat.</a:t>
            </a:r>
            <a:endParaRPr lang="en-US" sz="2800" u="none" strike="noStrike" cap="none" dirty="0">
              <a:ea typeface="Trebuchet MS" panose="020B0603020202020204"/>
              <a:sym typeface="Trebuchet MS" panose="020B0603020202020204"/>
            </a:endParaRPr>
          </a:p>
          <a:p>
            <a:pPr marL="4699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2800" u="none" strike="noStrike" cap="none" dirty="0">
                <a:ea typeface="Trebuchet MS" panose="020B0603020202020204"/>
                <a:sym typeface="Trebuchet MS" panose="020B0603020202020204"/>
              </a:rPr>
              <a:t>Setiap data dalam Array memiliki </a:t>
            </a:r>
            <a:r>
              <a:rPr lang="en-US" sz="2800" b="1" u="none" strike="noStrike" cap="none" dirty="0">
                <a:solidFill>
                  <a:schemeClr val="accent6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indek </a:t>
            </a:r>
            <a:r>
              <a:rPr lang="en-US" sz="2800" u="none" strike="noStrike" cap="none" dirty="0">
                <a:ea typeface="Trebuchet MS" panose="020B0603020202020204"/>
                <a:sym typeface="Trebuchet MS" panose="020B0603020202020204"/>
              </a:rPr>
              <a:t>yang dimulai dari </a:t>
            </a:r>
            <a:r>
              <a:rPr lang="en-US" sz="2800" b="1" u="none" strike="noStrike" cap="none" dirty="0">
                <a:solidFill>
                  <a:schemeClr val="accent6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0.</a:t>
            </a:r>
            <a:endParaRPr lang="en-US" sz="2800" u="none" strike="noStrike" cap="none" dirty="0">
              <a:ea typeface="Trebuchet MS" panose="020B0603020202020204"/>
              <a:sym typeface="Trebuchet MS" panose="020B0603020202020204"/>
            </a:endParaRPr>
          </a:p>
          <a:p>
            <a:pPr marL="4699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2800" u="none" strike="noStrike" cap="none" dirty="0">
                <a:ea typeface="Trebuchet MS" panose="020B0603020202020204"/>
                <a:sym typeface="Trebuchet MS" panose="020B0603020202020204"/>
              </a:rPr>
              <a:t>Array dapat berisi data primitf dan non-primitif.</a:t>
            </a:r>
            <a:endParaRPr lang="en-US" sz="2800" u="none" strike="noStrike" cap="none" dirty="0">
              <a:ea typeface="Trebuchet MS" panose="020B0603020202020204"/>
              <a:sym typeface="Trebuchet MS" panose="020B0603020202020204"/>
            </a:endParaRPr>
          </a:p>
          <a:p>
            <a:pPr marL="4699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2800" u="none" strike="noStrike" cap="none" dirty="0">
                <a:ea typeface="Trebuchet MS" panose="020B0603020202020204"/>
                <a:sym typeface="Trebuchet MS" panose="020B0603020202020204"/>
              </a:rPr>
              <a:t>Dalam javascript, array menggunakan simbol kurung siku </a:t>
            </a:r>
            <a:r>
              <a:rPr lang="en-US" sz="2800" b="1" u="none" strike="noStrike" cap="none" dirty="0">
                <a:solidFill>
                  <a:schemeClr val="accent6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[ ]</a:t>
            </a:r>
            <a:r>
              <a:rPr lang="en-US" sz="2800" u="none" strike="noStrike" cap="none" dirty="0">
                <a:ea typeface="Trebuchet MS" panose="020B0603020202020204"/>
                <a:sym typeface="Trebuchet MS" panose="020B0603020202020204"/>
              </a:rPr>
              <a:t> untuk membungkus data dan setiap data dipisah menggunakan tanda koma </a:t>
            </a:r>
            <a:r>
              <a:rPr lang="en-US" sz="2800" b="1" u="none" strike="noStrike" cap="none" dirty="0">
                <a:solidFill>
                  <a:schemeClr val="accent6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“ , “ </a:t>
            </a:r>
            <a:r>
              <a:rPr lang="en-US" sz="2800" u="none" strike="noStrike" cap="none" dirty="0">
                <a:ea typeface="Trebuchet MS" panose="020B0603020202020204"/>
                <a:sym typeface="Trebuchet MS" panose="020B0603020202020204"/>
              </a:rPr>
              <a:t>.</a:t>
            </a:r>
            <a:endParaRPr lang="en-US" sz="2800" u="none" strike="noStrike" cap="none" dirty="0">
              <a:ea typeface="Trebuchet MS" panose="020B0603020202020204"/>
              <a:sym typeface="Trebuchet MS" panose="020B0603020202020204"/>
            </a:endParaRPr>
          </a:p>
          <a:p>
            <a:pPr marL="4699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endParaRPr lang="en-US" sz="2800" u="none" strike="noStrike" cap="none" dirty="0">
              <a:ea typeface="Trebuchet MS" panose="020B0603020202020204"/>
              <a:sym typeface="Trebuchet MS" panose="020B0603020202020204"/>
            </a:endParaRPr>
          </a:p>
        </p:txBody>
      </p:sp>
      <p:pic>
        <p:nvPicPr>
          <p:cNvPr id="2" name="Picture 1" descr="Screenshot 2023-08-17 at 11.22.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7915" y="3398520"/>
            <a:ext cx="5955665" cy="34886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6585e5a41e_0_267"/>
          <p:cNvSpPr txBox="1"/>
          <p:nvPr/>
        </p:nvSpPr>
        <p:spPr>
          <a:xfrm>
            <a:off x="850265" y="174625"/>
            <a:ext cx="14220825" cy="147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4" tIns="182854" rIns="182854" bIns="18285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Array </a:t>
            </a:r>
            <a:r>
              <a:rPr lang="en-US" sz="4000" b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- </a:t>
            </a:r>
            <a:r>
              <a:rPr lang="en-US" sz="4000" b="1">
                <a:solidFill>
                  <a:srgbClr val="F08B33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push</a:t>
            </a:r>
            <a:endParaRPr lang="en-US" sz="4000" b="1">
              <a:solidFill>
                <a:srgbClr val="F08B33"/>
              </a:solidFill>
              <a:latin typeface="Plus Jakarta Sans Medium"/>
              <a:ea typeface="Plus Jakarta Sans Medium"/>
              <a:cs typeface="Plus Jakarta Sans Medium"/>
              <a:sym typeface="Plus Jakarta Sans Medium"/>
            </a:endParaRPr>
          </a:p>
        </p:txBody>
      </p:sp>
      <p:pic>
        <p:nvPicPr>
          <p:cNvPr id="195" name="Google Shape;195;g26585e5a41e_0_26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258746" y="551962"/>
            <a:ext cx="2368623" cy="71994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1;p3"/>
          <p:cNvSpPr txBox="1"/>
          <p:nvPr/>
        </p:nvSpPr>
        <p:spPr>
          <a:xfrm>
            <a:off x="856615" y="2247265"/>
            <a:ext cx="12221210" cy="2044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</a:pPr>
            <a:r>
              <a:rPr lang="en-US" sz="3200" b="1" u="none" strike="noStrike" cap="none" dirty="0"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Menambah Elemen pada Akhir Array</a:t>
            </a:r>
            <a:endParaRPr lang="en-US" sz="3200" b="1" u="none" strike="noStrike" cap="none" dirty="0">
              <a:latin typeface="Arial Bold" panose="020B0604020202020204" charset="0"/>
              <a:ea typeface="Trebuchet MS" panose="020B0603020202020204"/>
              <a:cs typeface="Arial Bold" panose="020B0604020202020204" charset="0"/>
              <a:sym typeface="Trebuchet MS" panose="020B0603020202020204"/>
            </a:endParaRPr>
          </a:p>
          <a:p>
            <a:pPr marL="4699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2800" u="none" strike="noStrike" cap="none" dirty="0">
                <a:ea typeface="Trebuchet MS" panose="020B0603020202020204"/>
                <a:sym typeface="Trebuchet MS" panose="020B0603020202020204"/>
              </a:rPr>
              <a:t>Menggunakan metode </a:t>
            </a:r>
            <a:r>
              <a:rPr lang="en-US" sz="2800" b="1" u="none" strike="noStrike" cap="none" dirty="0">
                <a:solidFill>
                  <a:schemeClr val="accent6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push()</a:t>
            </a:r>
            <a:r>
              <a:rPr lang="en-US" sz="2800" u="none" strike="noStrike" cap="none" dirty="0">
                <a:ea typeface="Trebuchet MS" panose="020B0603020202020204"/>
                <a:sym typeface="Trebuchet MS" panose="020B0603020202020204"/>
              </a:rPr>
              <a:t> untuk menambahkan elemen baru pada akhir array atau index terakhir.</a:t>
            </a:r>
            <a:endParaRPr lang="en-US" sz="2800" u="none" strike="noStrike" cap="none" dirty="0">
              <a:ea typeface="Trebuchet MS" panose="020B0603020202020204"/>
              <a:sym typeface="Trebuchet MS" panose="020B0603020202020204"/>
            </a:endParaRPr>
          </a:p>
        </p:txBody>
      </p:sp>
      <p:pic>
        <p:nvPicPr>
          <p:cNvPr id="3" name="Picture 2" descr="Screenshot 2023-08-17 at 11.31.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265" y="4828540"/>
            <a:ext cx="10928350" cy="3234055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1144885" y="2537460"/>
            <a:ext cx="7143115" cy="7783830"/>
            <a:chOff x="17551" y="3996"/>
            <a:chExt cx="11249" cy="12258"/>
          </a:xfrm>
        </p:grpSpPr>
        <p:pic>
          <p:nvPicPr>
            <p:cNvPr id="14" name="Picture 13" descr="Picture4 (2)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872" y="3996"/>
              <a:ext cx="8928" cy="12259"/>
            </a:xfrm>
            <a:prstGeom prst="rect">
              <a:avLst/>
            </a:prstGeom>
          </p:spPr>
        </p:pic>
        <p:sp>
          <p:nvSpPr>
            <p:cNvPr id="16" name="Google Shape;197;g26585e5a41e_0_267"/>
            <p:cNvSpPr/>
            <p:nvPr/>
          </p:nvSpPr>
          <p:spPr>
            <a:xfrm>
              <a:off x="17551" y="12102"/>
              <a:ext cx="8204" cy="4153"/>
            </a:xfrm>
            <a:prstGeom prst="parallelogram">
              <a:avLst>
                <a:gd name="adj" fmla="val 25000"/>
              </a:avLst>
            </a:prstGeom>
            <a:solidFill>
              <a:srgbClr val="FFBD58"/>
            </a:solidFill>
            <a:ln>
              <a:noFill/>
            </a:ln>
          </p:spPr>
          <p:txBody>
            <a:bodyPr spcFirstLastPara="1" wrap="square" lIns="182804" tIns="182804" rIns="182804" bIns="182804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98;g26585e5a41e_0_267"/>
            <p:cNvSpPr/>
            <p:nvPr/>
          </p:nvSpPr>
          <p:spPr>
            <a:xfrm>
              <a:off x="20135" y="10644"/>
              <a:ext cx="3599" cy="2888"/>
            </a:xfrm>
            <a:prstGeom prst="parallelogram">
              <a:avLst>
                <a:gd name="adj" fmla="val 25000"/>
              </a:avLst>
            </a:prstGeom>
            <a:solidFill>
              <a:srgbClr val="F08B33"/>
            </a:solidFill>
            <a:ln>
              <a:noFill/>
            </a:ln>
          </p:spPr>
          <p:txBody>
            <a:bodyPr spcFirstLastPara="1" wrap="square" lIns="182804" tIns="182804" rIns="182804" bIns="182804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6585e5a41e_0_267"/>
          <p:cNvSpPr txBox="1"/>
          <p:nvPr/>
        </p:nvSpPr>
        <p:spPr>
          <a:xfrm>
            <a:off x="850265" y="174625"/>
            <a:ext cx="14220825" cy="147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4" tIns="182854" rIns="182854" bIns="18285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Array </a:t>
            </a:r>
            <a:r>
              <a:rPr lang="en-US" sz="4000" b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- </a:t>
            </a:r>
            <a:r>
              <a:rPr lang="en-US" sz="4000" b="1">
                <a:solidFill>
                  <a:srgbClr val="F08B33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unshift</a:t>
            </a:r>
            <a:endParaRPr lang="en-US" sz="4000" b="1">
              <a:solidFill>
                <a:srgbClr val="F08B33"/>
              </a:solidFill>
              <a:latin typeface="Plus Jakarta Sans Medium"/>
              <a:ea typeface="Plus Jakarta Sans Medium"/>
              <a:cs typeface="Plus Jakarta Sans Medium"/>
              <a:sym typeface="Plus Jakarta Sans Medium"/>
            </a:endParaRPr>
          </a:p>
        </p:txBody>
      </p:sp>
      <p:pic>
        <p:nvPicPr>
          <p:cNvPr id="195" name="Google Shape;195;g26585e5a41e_0_26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258746" y="551962"/>
            <a:ext cx="2368623" cy="71994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3"/>
          <p:cNvSpPr txBox="1"/>
          <p:nvPr/>
        </p:nvSpPr>
        <p:spPr>
          <a:xfrm>
            <a:off x="856615" y="2228215"/>
            <a:ext cx="12221210" cy="2044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</a:pPr>
            <a:r>
              <a:rPr lang="en-US" sz="3200" b="1" u="none" strike="noStrike" cap="none" dirty="0"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Menambah Elemen pada Awal Array</a:t>
            </a:r>
            <a:endParaRPr lang="en-US" sz="3200" b="1" u="none" strike="noStrike" cap="none" dirty="0">
              <a:latin typeface="Arial Bold" panose="020B0604020202020204" charset="0"/>
              <a:ea typeface="Trebuchet MS" panose="020B0603020202020204"/>
              <a:cs typeface="Arial Bold" panose="020B0604020202020204" charset="0"/>
              <a:sym typeface="Trebuchet MS" panose="020B0603020202020204"/>
            </a:endParaRPr>
          </a:p>
          <a:p>
            <a:pPr marL="4699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2800" u="none" strike="noStrike" cap="none" dirty="0">
                <a:ea typeface="Trebuchet MS" panose="020B0603020202020204"/>
                <a:sym typeface="Trebuchet MS" panose="020B0603020202020204"/>
              </a:rPr>
              <a:t>Menggunakan metode </a:t>
            </a:r>
            <a:r>
              <a:rPr lang="en-US" sz="2800" b="1" u="none" strike="noStrike" cap="none" dirty="0">
                <a:solidFill>
                  <a:schemeClr val="accent6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unshift</a:t>
            </a:r>
            <a:r>
              <a:rPr lang="en-US" sz="2800" b="1" u="none" strike="noStrike" cap="none" dirty="0">
                <a:solidFill>
                  <a:schemeClr val="accent6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()</a:t>
            </a:r>
            <a:r>
              <a:rPr lang="en-US" sz="2800" u="none" strike="noStrike" cap="none" dirty="0">
                <a:ea typeface="Trebuchet MS" panose="020B0603020202020204"/>
                <a:sym typeface="Trebuchet MS" panose="020B0603020202020204"/>
              </a:rPr>
              <a:t> untuk menambahkan elemen baru pada awal array atau index pertama.</a:t>
            </a:r>
            <a:endParaRPr lang="en-US" sz="2800" u="none" strike="noStrike" cap="none" dirty="0">
              <a:ea typeface="Trebuchet MS" panose="020B0603020202020204"/>
              <a:sym typeface="Trebuchet MS" panose="020B0603020202020204"/>
            </a:endParaRPr>
          </a:p>
        </p:txBody>
      </p:sp>
      <p:pic>
        <p:nvPicPr>
          <p:cNvPr id="2" name="Picture 1" descr="Screenshot 2023-08-17 at 11.36.0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615" y="5026660"/>
            <a:ext cx="9044305" cy="3192145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1144885" y="2537460"/>
            <a:ext cx="7143115" cy="7783830"/>
            <a:chOff x="17551" y="3996"/>
            <a:chExt cx="11249" cy="12258"/>
          </a:xfrm>
        </p:grpSpPr>
        <p:pic>
          <p:nvPicPr>
            <p:cNvPr id="14" name="Picture 13" descr="Picture4 (2)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872" y="3996"/>
              <a:ext cx="8928" cy="12259"/>
            </a:xfrm>
            <a:prstGeom prst="rect">
              <a:avLst/>
            </a:prstGeom>
          </p:spPr>
        </p:pic>
        <p:sp>
          <p:nvSpPr>
            <p:cNvPr id="16" name="Google Shape;197;g26585e5a41e_0_267"/>
            <p:cNvSpPr/>
            <p:nvPr/>
          </p:nvSpPr>
          <p:spPr>
            <a:xfrm>
              <a:off x="17551" y="12102"/>
              <a:ext cx="8204" cy="4153"/>
            </a:xfrm>
            <a:prstGeom prst="parallelogram">
              <a:avLst>
                <a:gd name="adj" fmla="val 25000"/>
              </a:avLst>
            </a:prstGeom>
            <a:solidFill>
              <a:srgbClr val="FFBD58"/>
            </a:solidFill>
            <a:ln>
              <a:noFill/>
            </a:ln>
          </p:spPr>
          <p:txBody>
            <a:bodyPr spcFirstLastPara="1" wrap="square" lIns="182804" tIns="182804" rIns="182804" bIns="182804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98;g26585e5a41e_0_267"/>
            <p:cNvSpPr/>
            <p:nvPr/>
          </p:nvSpPr>
          <p:spPr>
            <a:xfrm>
              <a:off x="20135" y="10644"/>
              <a:ext cx="3599" cy="2888"/>
            </a:xfrm>
            <a:prstGeom prst="parallelogram">
              <a:avLst>
                <a:gd name="adj" fmla="val 25000"/>
              </a:avLst>
            </a:prstGeom>
            <a:solidFill>
              <a:srgbClr val="F08B33"/>
            </a:solidFill>
            <a:ln>
              <a:noFill/>
            </a:ln>
          </p:spPr>
          <p:txBody>
            <a:bodyPr spcFirstLastPara="1" wrap="square" lIns="182804" tIns="182804" rIns="182804" bIns="182804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6585e5a41e_0_267"/>
          <p:cNvSpPr txBox="1"/>
          <p:nvPr/>
        </p:nvSpPr>
        <p:spPr>
          <a:xfrm>
            <a:off x="850265" y="174625"/>
            <a:ext cx="14220825" cy="147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4" tIns="182854" rIns="182854" bIns="18285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Array </a:t>
            </a:r>
            <a:r>
              <a:rPr lang="en-US" sz="4000" b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- </a:t>
            </a:r>
            <a:r>
              <a:rPr lang="en-US" sz="4000" b="1">
                <a:solidFill>
                  <a:srgbClr val="F08B33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shift</a:t>
            </a:r>
            <a:endParaRPr lang="en-US" sz="4000" b="1">
              <a:solidFill>
                <a:srgbClr val="F08B33"/>
              </a:solidFill>
              <a:latin typeface="Plus Jakarta Sans Medium"/>
              <a:ea typeface="Plus Jakarta Sans Medium"/>
              <a:cs typeface="Plus Jakarta Sans Medium"/>
              <a:sym typeface="Plus Jakarta Sans Medium"/>
            </a:endParaRPr>
          </a:p>
        </p:txBody>
      </p:sp>
      <p:pic>
        <p:nvPicPr>
          <p:cNvPr id="195" name="Google Shape;195;g26585e5a41e_0_26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258746" y="551962"/>
            <a:ext cx="2368623" cy="71994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1;p3"/>
          <p:cNvSpPr txBox="1"/>
          <p:nvPr/>
        </p:nvSpPr>
        <p:spPr>
          <a:xfrm>
            <a:off x="856615" y="2239645"/>
            <a:ext cx="12221210" cy="2044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</a:pPr>
            <a:r>
              <a:rPr lang="en-US" sz="3200" b="1" u="none" strike="noStrike" cap="none" dirty="0"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Menghapus Elemen pada Awal Array</a:t>
            </a:r>
            <a:endParaRPr lang="en-US" sz="3200" b="1" u="none" strike="noStrike" cap="none" dirty="0">
              <a:latin typeface="Arial Bold" panose="020B0604020202020204" charset="0"/>
              <a:ea typeface="Trebuchet MS" panose="020B0603020202020204"/>
              <a:cs typeface="Arial Bold" panose="020B0604020202020204" charset="0"/>
              <a:sym typeface="Trebuchet MS" panose="020B0603020202020204"/>
            </a:endParaRPr>
          </a:p>
          <a:p>
            <a:pPr marL="4699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2800" u="none" strike="noStrike" cap="none" dirty="0">
                <a:ea typeface="Trebuchet MS" panose="020B0603020202020204"/>
                <a:sym typeface="Trebuchet MS" panose="020B0603020202020204"/>
              </a:rPr>
              <a:t>Menggunakan metode </a:t>
            </a:r>
            <a:r>
              <a:rPr lang="en-US" sz="2800" b="1" u="none" strike="noStrike" cap="none" dirty="0">
                <a:solidFill>
                  <a:schemeClr val="accent6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shift</a:t>
            </a:r>
            <a:r>
              <a:rPr lang="en-US" sz="2800" b="1" u="none" strike="noStrike" cap="none" dirty="0">
                <a:solidFill>
                  <a:schemeClr val="accent6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()</a:t>
            </a:r>
            <a:r>
              <a:rPr lang="en-US" sz="2800" u="none" strike="noStrike" cap="none" dirty="0">
                <a:ea typeface="Trebuchet MS" panose="020B0603020202020204"/>
                <a:sym typeface="Trebuchet MS" panose="020B0603020202020204"/>
              </a:rPr>
              <a:t> untuk menghapus elemen pada awal array atau index pertama.</a:t>
            </a:r>
            <a:endParaRPr lang="en-US" sz="2800" u="none" strike="noStrike" cap="none" dirty="0">
              <a:ea typeface="Trebuchet MS" panose="020B0603020202020204"/>
              <a:sym typeface="Trebuchet MS" panose="020B0603020202020204"/>
            </a:endParaRPr>
          </a:p>
        </p:txBody>
      </p:sp>
      <p:pic>
        <p:nvPicPr>
          <p:cNvPr id="3" name="Picture 2" descr="Screenshot 2023-08-17 at 11.48.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615" y="4874260"/>
            <a:ext cx="10203180" cy="3278505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1144885" y="2537460"/>
            <a:ext cx="7143115" cy="7783830"/>
            <a:chOff x="17551" y="3996"/>
            <a:chExt cx="11249" cy="12258"/>
          </a:xfrm>
        </p:grpSpPr>
        <p:pic>
          <p:nvPicPr>
            <p:cNvPr id="14" name="Picture 13" descr="Picture4 (2)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872" y="3996"/>
              <a:ext cx="8928" cy="12259"/>
            </a:xfrm>
            <a:prstGeom prst="rect">
              <a:avLst/>
            </a:prstGeom>
          </p:spPr>
        </p:pic>
        <p:sp>
          <p:nvSpPr>
            <p:cNvPr id="16" name="Google Shape;197;g26585e5a41e_0_267"/>
            <p:cNvSpPr/>
            <p:nvPr/>
          </p:nvSpPr>
          <p:spPr>
            <a:xfrm>
              <a:off x="17551" y="12102"/>
              <a:ext cx="8204" cy="4153"/>
            </a:xfrm>
            <a:prstGeom prst="parallelogram">
              <a:avLst>
                <a:gd name="adj" fmla="val 25000"/>
              </a:avLst>
            </a:prstGeom>
            <a:solidFill>
              <a:srgbClr val="FFBD58"/>
            </a:solidFill>
            <a:ln>
              <a:noFill/>
            </a:ln>
          </p:spPr>
          <p:txBody>
            <a:bodyPr spcFirstLastPara="1" wrap="square" lIns="182804" tIns="182804" rIns="182804" bIns="182804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98;g26585e5a41e_0_267"/>
            <p:cNvSpPr/>
            <p:nvPr/>
          </p:nvSpPr>
          <p:spPr>
            <a:xfrm>
              <a:off x="20135" y="10644"/>
              <a:ext cx="3599" cy="2888"/>
            </a:xfrm>
            <a:prstGeom prst="parallelogram">
              <a:avLst>
                <a:gd name="adj" fmla="val 25000"/>
              </a:avLst>
            </a:prstGeom>
            <a:solidFill>
              <a:srgbClr val="F08B33"/>
            </a:solidFill>
            <a:ln>
              <a:noFill/>
            </a:ln>
          </p:spPr>
          <p:txBody>
            <a:bodyPr spcFirstLastPara="1" wrap="square" lIns="182804" tIns="182804" rIns="182804" bIns="182804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6585e5a41e_0_267"/>
          <p:cNvSpPr txBox="1"/>
          <p:nvPr/>
        </p:nvSpPr>
        <p:spPr>
          <a:xfrm>
            <a:off x="850265" y="174625"/>
            <a:ext cx="14220825" cy="147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4" tIns="182854" rIns="182854" bIns="18285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Array </a:t>
            </a:r>
            <a:r>
              <a:rPr lang="en-US" sz="4000" b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- </a:t>
            </a:r>
            <a:r>
              <a:rPr lang="en-US" sz="4000" b="1">
                <a:solidFill>
                  <a:srgbClr val="F08B33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pop</a:t>
            </a:r>
            <a:endParaRPr lang="en-US" sz="4000" b="1">
              <a:solidFill>
                <a:srgbClr val="F08B33"/>
              </a:solidFill>
              <a:latin typeface="Plus Jakarta Sans Medium"/>
              <a:ea typeface="Plus Jakarta Sans Medium"/>
              <a:cs typeface="Plus Jakarta Sans Medium"/>
              <a:sym typeface="Plus Jakarta Sans Medium"/>
            </a:endParaRPr>
          </a:p>
        </p:txBody>
      </p:sp>
      <p:pic>
        <p:nvPicPr>
          <p:cNvPr id="195" name="Google Shape;195;g26585e5a41e_0_26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258746" y="551962"/>
            <a:ext cx="2368623" cy="71994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3"/>
          <p:cNvSpPr txBox="1"/>
          <p:nvPr/>
        </p:nvSpPr>
        <p:spPr>
          <a:xfrm>
            <a:off x="856615" y="2239645"/>
            <a:ext cx="12221210" cy="2044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</a:pPr>
            <a:r>
              <a:rPr lang="en-US" sz="3200" b="1" u="none" strike="noStrike" cap="none" dirty="0"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Menghapus Elemen pada Akhir Array</a:t>
            </a:r>
            <a:endParaRPr lang="en-US" sz="3200" b="1" u="none" strike="noStrike" cap="none" dirty="0">
              <a:latin typeface="Arial Bold" panose="020B0604020202020204" charset="0"/>
              <a:ea typeface="Trebuchet MS" panose="020B0603020202020204"/>
              <a:cs typeface="Arial Bold" panose="020B0604020202020204" charset="0"/>
              <a:sym typeface="Trebuchet MS" panose="020B0603020202020204"/>
            </a:endParaRPr>
          </a:p>
          <a:p>
            <a:pPr marL="4699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2800" u="none" strike="noStrike" cap="none" dirty="0">
                <a:ea typeface="Trebuchet MS" panose="020B0603020202020204"/>
                <a:sym typeface="Trebuchet MS" panose="020B0603020202020204"/>
              </a:rPr>
              <a:t>Menggunakan metode </a:t>
            </a:r>
            <a:r>
              <a:rPr lang="en-US" sz="2800" b="1" u="none" strike="noStrike" cap="none" dirty="0">
                <a:solidFill>
                  <a:schemeClr val="accent6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pop()</a:t>
            </a:r>
            <a:r>
              <a:rPr lang="en-US" sz="2800" u="none" strike="noStrike" cap="none" dirty="0">
                <a:ea typeface="Trebuchet MS" panose="020B0603020202020204"/>
                <a:sym typeface="Trebuchet MS" panose="020B0603020202020204"/>
              </a:rPr>
              <a:t> untuk menghapus elemen pada akhir array atau index terakhir.</a:t>
            </a:r>
            <a:endParaRPr lang="en-US" sz="2800" u="none" strike="noStrike" cap="none" dirty="0">
              <a:ea typeface="Trebuchet MS" panose="020B0603020202020204"/>
              <a:sym typeface="Trebuchet MS" panose="020B0603020202020204"/>
            </a:endParaRPr>
          </a:p>
        </p:txBody>
      </p:sp>
      <p:pic>
        <p:nvPicPr>
          <p:cNvPr id="2" name="Picture 1" descr="Screenshot 2023-08-17 at 11.41.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265" y="4874260"/>
            <a:ext cx="9698355" cy="3926205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1144885" y="2537460"/>
            <a:ext cx="7143115" cy="7783830"/>
            <a:chOff x="17551" y="3996"/>
            <a:chExt cx="11249" cy="12258"/>
          </a:xfrm>
        </p:grpSpPr>
        <p:pic>
          <p:nvPicPr>
            <p:cNvPr id="14" name="Picture 13" descr="Picture4 (2)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872" y="3996"/>
              <a:ext cx="8928" cy="12259"/>
            </a:xfrm>
            <a:prstGeom prst="rect">
              <a:avLst/>
            </a:prstGeom>
          </p:spPr>
        </p:pic>
        <p:sp>
          <p:nvSpPr>
            <p:cNvPr id="16" name="Google Shape;197;g26585e5a41e_0_267"/>
            <p:cNvSpPr/>
            <p:nvPr/>
          </p:nvSpPr>
          <p:spPr>
            <a:xfrm>
              <a:off x="17551" y="12102"/>
              <a:ext cx="8204" cy="4153"/>
            </a:xfrm>
            <a:prstGeom prst="parallelogram">
              <a:avLst>
                <a:gd name="adj" fmla="val 25000"/>
              </a:avLst>
            </a:prstGeom>
            <a:solidFill>
              <a:srgbClr val="FFBD58"/>
            </a:solidFill>
            <a:ln>
              <a:noFill/>
            </a:ln>
          </p:spPr>
          <p:txBody>
            <a:bodyPr spcFirstLastPara="1" wrap="square" lIns="182804" tIns="182804" rIns="182804" bIns="182804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98;g26585e5a41e_0_267"/>
            <p:cNvSpPr/>
            <p:nvPr/>
          </p:nvSpPr>
          <p:spPr>
            <a:xfrm>
              <a:off x="20135" y="10644"/>
              <a:ext cx="3599" cy="2888"/>
            </a:xfrm>
            <a:prstGeom prst="parallelogram">
              <a:avLst>
                <a:gd name="adj" fmla="val 25000"/>
              </a:avLst>
            </a:prstGeom>
            <a:solidFill>
              <a:srgbClr val="F08B33"/>
            </a:solidFill>
            <a:ln>
              <a:noFill/>
            </a:ln>
          </p:spPr>
          <p:txBody>
            <a:bodyPr spcFirstLastPara="1" wrap="square" lIns="182804" tIns="182804" rIns="182804" bIns="182804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6585e5a41e_0_267"/>
          <p:cNvSpPr txBox="1"/>
          <p:nvPr/>
        </p:nvSpPr>
        <p:spPr>
          <a:xfrm>
            <a:off x="850265" y="174625"/>
            <a:ext cx="14220825" cy="147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4" tIns="182854" rIns="182854" bIns="18285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Array </a:t>
            </a:r>
            <a:r>
              <a:rPr lang="en-US" sz="4000" b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- </a:t>
            </a:r>
            <a:r>
              <a:rPr lang="en-US" sz="4000" b="1">
                <a:solidFill>
                  <a:srgbClr val="F08B33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multidimensi</a:t>
            </a:r>
            <a:endParaRPr lang="en-US" sz="4000" b="1">
              <a:solidFill>
                <a:srgbClr val="F08B33"/>
              </a:solidFill>
              <a:latin typeface="Plus Jakarta Sans Medium"/>
              <a:ea typeface="Plus Jakarta Sans Medium"/>
              <a:cs typeface="Plus Jakarta Sans Medium"/>
              <a:sym typeface="Plus Jakarta Sans Medium"/>
            </a:endParaRPr>
          </a:p>
        </p:txBody>
      </p:sp>
      <p:pic>
        <p:nvPicPr>
          <p:cNvPr id="195" name="Google Shape;195;g26585e5a41e_0_26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258746" y="551962"/>
            <a:ext cx="2368623" cy="71994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1;p3"/>
          <p:cNvSpPr txBox="1"/>
          <p:nvPr/>
        </p:nvSpPr>
        <p:spPr>
          <a:xfrm>
            <a:off x="856615" y="2239645"/>
            <a:ext cx="8145780" cy="1951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</a:pPr>
            <a:r>
              <a:rPr lang="en-US" sz="2800" u="none" strike="noStrike" cap="none" dirty="0">
                <a:latin typeface="Arial" panose="020B0604020202020204" pitchFamily="34" charset="0"/>
                <a:ea typeface="Trebuchet MS" panose="020B0603020202020204"/>
                <a:cs typeface="Arial" panose="020B0604020202020204" pitchFamily="34" charset="0"/>
                <a:sym typeface="Trebuchet MS" panose="020B0603020202020204"/>
              </a:rPr>
              <a:t>Array yang memiliki array di dalamnya.</a:t>
            </a:r>
            <a:endParaRPr lang="en-US" sz="2800" u="none" strike="noStrike" cap="none" dirty="0">
              <a:latin typeface="Arial" panose="020B0604020202020204" pitchFamily="34" charset="0"/>
              <a:ea typeface="Trebuchet MS" panose="020B0603020202020204"/>
              <a:cs typeface="Arial" panose="020B0604020202020204" pitchFamily="34" charset="0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</a:pPr>
            <a:r>
              <a:rPr lang="en-US" sz="2800" u="none" strike="noStrike" cap="none" dirty="0">
                <a:latin typeface="Arial" panose="020B0604020202020204" pitchFamily="34" charset="0"/>
                <a:ea typeface="Trebuchet MS" panose="020B0603020202020204"/>
                <a:cs typeface="Arial" panose="020B0604020202020204" pitchFamily="34" charset="0"/>
                <a:sym typeface="Trebuchet MS" panose="020B0603020202020204"/>
              </a:rPr>
              <a:t>Sering digunakan untuk merepresentasikan data dalam bentuk tabel atau matriks.</a:t>
            </a:r>
            <a:endParaRPr lang="en-US" sz="2800" u="none" strike="noStrike" cap="none" dirty="0">
              <a:latin typeface="Arial" panose="020B0604020202020204" pitchFamily="34" charset="0"/>
              <a:ea typeface="Trebuchet MS" panose="020B0603020202020204"/>
              <a:cs typeface="Arial" panose="020B0604020202020204" pitchFamily="34" charset="0"/>
              <a:sym typeface="Trebuchet MS" panose="020B0603020202020204"/>
            </a:endParaRPr>
          </a:p>
        </p:txBody>
      </p:sp>
      <p:pic>
        <p:nvPicPr>
          <p:cNvPr id="3" name="Picture 2" descr="Screenshot 2023-08-17 at 11.55.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265" y="4781550"/>
            <a:ext cx="9159875" cy="448564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1144885" y="2537460"/>
            <a:ext cx="7143115" cy="7783830"/>
            <a:chOff x="17551" y="3996"/>
            <a:chExt cx="11249" cy="12258"/>
          </a:xfrm>
        </p:grpSpPr>
        <p:pic>
          <p:nvPicPr>
            <p:cNvPr id="14" name="Picture 13" descr="Picture4 (2)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872" y="3996"/>
              <a:ext cx="8928" cy="12259"/>
            </a:xfrm>
            <a:prstGeom prst="rect">
              <a:avLst/>
            </a:prstGeom>
          </p:spPr>
        </p:pic>
        <p:sp>
          <p:nvSpPr>
            <p:cNvPr id="16" name="Google Shape;197;g26585e5a41e_0_267"/>
            <p:cNvSpPr/>
            <p:nvPr/>
          </p:nvSpPr>
          <p:spPr>
            <a:xfrm>
              <a:off x="17551" y="12102"/>
              <a:ext cx="8204" cy="4153"/>
            </a:xfrm>
            <a:prstGeom prst="parallelogram">
              <a:avLst>
                <a:gd name="adj" fmla="val 25000"/>
              </a:avLst>
            </a:prstGeom>
            <a:solidFill>
              <a:srgbClr val="FFBD58"/>
            </a:solidFill>
            <a:ln>
              <a:noFill/>
            </a:ln>
          </p:spPr>
          <p:txBody>
            <a:bodyPr spcFirstLastPara="1" wrap="square" lIns="182804" tIns="182804" rIns="182804" bIns="182804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98;g26585e5a41e_0_267"/>
            <p:cNvSpPr/>
            <p:nvPr/>
          </p:nvSpPr>
          <p:spPr>
            <a:xfrm>
              <a:off x="20135" y="10644"/>
              <a:ext cx="3599" cy="2888"/>
            </a:xfrm>
            <a:prstGeom prst="parallelogram">
              <a:avLst>
                <a:gd name="adj" fmla="val 25000"/>
              </a:avLst>
            </a:prstGeom>
            <a:solidFill>
              <a:srgbClr val="F08B33"/>
            </a:solidFill>
            <a:ln>
              <a:noFill/>
            </a:ln>
          </p:spPr>
          <p:txBody>
            <a:bodyPr spcFirstLastPara="1" wrap="square" lIns="182804" tIns="182804" rIns="182804" bIns="182804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3599</Words>
  <Application>WPS Writer</Application>
  <PresentationFormat>Custom</PresentationFormat>
  <Paragraphs>135</Paragraphs>
  <Slides>24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43" baseType="lpstr">
      <vt:lpstr>Arial</vt:lpstr>
      <vt:lpstr>SimSun</vt:lpstr>
      <vt:lpstr>Wingdings</vt:lpstr>
      <vt:lpstr>Arial</vt:lpstr>
      <vt:lpstr>Trebuchet MS</vt:lpstr>
      <vt:lpstr>Georgia</vt:lpstr>
      <vt:lpstr>Calibri</vt:lpstr>
      <vt:lpstr>Helvetica Neue</vt:lpstr>
      <vt:lpstr>Plus Jakarta Sans</vt:lpstr>
      <vt:lpstr>Thonburi</vt:lpstr>
      <vt:lpstr>Plus Jakarta Sans Medium</vt:lpstr>
      <vt:lpstr>Arial Bold</vt:lpstr>
      <vt:lpstr>.AppleSystemUIFont Book</vt:lpstr>
      <vt:lpstr>Microsoft YaHei</vt:lpstr>
      <vt:lpstr>汉仪旗黑</vt:lpstr>
      <vt:lpstr>Arial Unicode MS</vt:lpstr>
      <vt:lpstr>苹方-简</vt:lpstr>
      <vt:lpstr>宋体-简</vt:lpstr>
      <vt:lpstr>Office Theme</vt:lpstr>
      <vt:lpstr>Algoritma &amp;  Pemprograman Dasar Javascript 4</vt:lpstr>
      <vt:lpstr>Materi :</vt:lpstr>
      <vt:lpstr>Array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Object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Selesai</vt:lpstr>
      <vt:lpstr>PowerPoint 演示文稿</vt:lpstr>
      <vt:lpstr>PowerPoint 演示文稿</vt:lpstr>
      <vt:lpstr>Kasih.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dibimbing.id</dc:creator>
  <cp:lastModifiedBy>andi</cp:lastModifiedBy>
  <cp:revision>30</cp:revision>
  <dcterms:created xsi:type="dcterms:W3CDTF">2024-02-13T02:31:17Z</dcterms:created>
  <dcterms:modified xsi:type="dcterms:W3CDTF">2024-02-13T02:31:17Z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2021-04-26T12:00:00Z</vt:filetime>
  </property>
  <property fmtid="{D5CDD505-2E9C-101B-9397-08002B2CF9AE}" pid="3" name="Creator">
    <vt:lpwstr>Canva</vt:lpwstr>
  </property>
  <property fmtid="{D5CDD505-2E9C-101B-9397-08002B2CF9AE}" pid="4" name="LastSaved">
    <vt:filetime>2021-04-26T12:00:00Z</vt:filetime>
  </property>
  <property fmtid="{D5CDD505-2E9C-101B-9397-08002B2CF9AE}" pid="5" name="KSOProductBuildVer">
    <vt:lpwstr>1033-5.4.2.7998</vt:lpwstr>
  </property>
  <property fmtid="{D5CDD505-2E9C-101B-9397-08002B2CF9AE}" pid="6" name="ICV">
    <vt:lpwstr>E5C9459CF2A84453AC4A0E09DE04B770</vt:lpwstr>
  </property>
</Properties>
</file>