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67" r:id="rId5"/>
    <p:sldId id="258" r:id="rId6"/>
    <p:sldId id="275" r:id="rId7"/>
    <p:sldId id="274" r:id="rId8"/>
    <p:sldId id="278" r:id="rId9"/>
    <p:sldId id="289" r:id="rId10"/>
    <p:sldId id="281" r:id="rId11"/>
    <p:sldId id="282" r:id="rId12"/>
    <p:sldId id="260" r:id="rId13"/>
    <p:sldId id="284" r:id="rId14"/>
    <p:sldId id="290" r:id="rId15"/>
    <p:sldId id="265" r:id="rId16"/>
    <p:sldId id="266" r:id="rId17"/>
    <p:sldId id="291" r:id="rId18"/>
    <p:sldId id="277" r:id="rId19"/>
    <p:sldId id="288" r:id="rId20"/>
    <p:sldId id="280" r:id="rId21"/>
    <p:sldId id="268" r:id="rId22"/>
  </p:sldIdLst>
  <p:sldSz cx="9145588" cy="5145088"/>
  <p:notesSz cx="6858000" cy="9144000"/>
  <p:embeddedFontLs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Plus Jakarta Sans" panose="020B0604020202020204" charset="0"/>
      <p:regular r:id="rId28"/>
      <p:bold r:id="rId29"/>
      <p:italic r:id="rId30"/>
      <p:boldItalic r:id="rId31"/>
    </p:embeddedFont>
    <p:embeddedFont>
      <p:font typeface="Plus Jakarta Sans Medium" panose="020B0604020202020204" charset="0"/>
      <p:regular r:id="rId32"/>
      <p:bold r:id="rId33"/>
      <p:italic r:id="rId34"/>
      <p:boldItalic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000000"/>
          </p15:clr>
        </p15:guide>
        <p15:guide id="2" pos="2881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gDMw/gOi43TawFSGy+os6c+XKC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2406" y="96"/>
      </p:cViewPr>
      <p:guideLst>
        <p:guide orient="horz" pos="1621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55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585e5a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585e5a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585e5a41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585e5a41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103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585e5a41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585e5a41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585e5a41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585e5a41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090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d0e0a191f_0_27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https://developer.mozilla.org/en-US/docs/Web/CSS/position</a:t>
            </a:r>
            <a:endParaRPr/>
          </a:p>
        </p:txBody>
      </p:sp>
      <p:sp>
        <p:nvSpPr>
          <p:cNvPr id="140" name="Google Shape;140;ged0e0a191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5a247916c_0_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f5a247916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5a247916c_0_4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f5a247916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5a247916c_0_5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gf5a247916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585e5a41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585e5a41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908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585e5a41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585e5a41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71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585e5a41e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585e5a41e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96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585e5a41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585e5a41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585e5a41e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6585e5a41e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585e5a41e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585e5a41e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585e5a41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585e5a41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585e5a41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585e5a41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90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585e5a41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585e5a41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55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585e5a41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585e5a41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54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585e5a41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585e5a41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666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585e5a41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585e5a41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80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42ff3d8b87_1_105"/>
          <p:cNvSpPr txBox="1">
            <a:spLocks noGrp="1"/>
          </p:cNvSpPr>
          <p:nvPr>
            <p:ph type="ftr" idx="11"/>
          </p:nvPr>
        </p:nvSpPr>
        <p:spPr>
          <a:xfrm>
            <a:off x="3109495" y="4784920"/>
            <a:ext cx="29268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42ff3d8b87_1_105"/>
          <p:cNvSpPr txBox="1">
            <a:spLocks noGrp="1"/>
          </p:cNvSpPr>
          <p:nvPr>
            <p:ph type="dt" idx="10"/>
          </p:nvPr>
        </p:nvSpPr>
        <p:spPr>
          <a:xfrm>
            <a:off x="457279" y="4784920"/>
            <a:ext cx="21033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142ff3d8b87_1_105"/>
          <p:cNvSpPr txBox="1">
            <a:spLocks noGrp="1"/>
          </p:cNvSpPr>
          <p:nvPr>
            <p:ph type="sldNum" idx="12"/>
          </p:nvPr>
        </p:nvSpPr>
        <p:spPr>
          <a:xfrm>
            <a:off x="6584814" y="4784920"/>
            <a:ext cx="210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 rot="5400000">
            <a:off x="2875035" y="-1217234"/>
            <a:ext cx="3395520" cy="823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 rot="5400000">
            <a:off x="3634513" y="1668292"/>
            <a:ext cx="4494806" cy="157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 rot="5400000">
            <a:off x="397832" y="163874"/>
            <a:ext cx="4494806" cy="458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4492659" y="356976"/>
            <a:ext cx="4294933" cy="430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26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4566443" y="1466128"/>
            <a:ext cx="3790021" cy="73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28646" lvl="0" indent="-1143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1" b="1" i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91" lvl="1" indent="-1143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685937" lvl="2" indent="-1143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914583" lvl="3" indent="-1143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143229" lvl="4" indent="-1143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1371874" lvl="5" indent="-1143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1600520" lvl="6" indent="-1143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1829166" lvl="7" indent="-1143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2057811" lvl="8" indent="-1143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3109500" y="4784932"/>
            <a:ext cx="292658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457280" y="4784932"/>
            <a:ext cx="210348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84824" y="4784932"/>
            <a:ext cx="210348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11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d97f235b5_0_171"/>
          <p:cNvSpPr txBox="1">
            <a:spLocks noGrp="1"/>
          </p:cNvSpPr>
          <p:nvPr>
            <p:ph type="ctrTitle"/>
          </p:nvPr>
        </p:nvSpPr>
        <p:spPr>
          <a:xfrm>
            <a:off x="311762" y="744803"/>
            <a:ext cx="8522100" cy="2053200"/>
          </a:xfrm>
          <a:prstGeom prst="rect">
            <a:avLst/>
          </a:prstGeom>
        </p:spPr>
        <p:txBody>
          <a:bodyPr spcFirstLastPara="1" wrap="square" lIns="91450" tIns="91450" rIns="91450" bIns="914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g2ad97f235b5_0_171"/>
          <p:cNvSpPr txBox="1">
            <a:spLocks noGrp="1"/>
          </p:cNvSpPr>
          <p:nvPr>
            <p:ph type="subTitle" idx="1"/>
          </p:nvPr>
        </p:nvSpPr>
        <p:spPr>
          <a:xfrm>
            <a:off x="311754" y="2834993"/>
            <a:ext cx="8522100" cy="792900"/>
          </a:xfrm>
          <a:prstGeom prst="rect">
            <a:avLst/>
          </a:prstGeom>
        </p:spPr>
        <p:txBody>
          <a:bodyPr spcFirstLastPara="1" wrap="square" lIns="91450" tIns="91450" rIns="91450" bIns="9145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g2ad97f235b5_0_171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d97f235b5_0_175"/>
          <p:cNvSpPr txBox="1">
            <a:spLocks noGrp="1"/>
          </p:cNvSpPr>
          <p:nvPr>
            <p:ph type="title"/>
          </p:nvPr>
        </p:nvSpPr>
        <p:spPr>
          <a:xfrm>
            <a:off x="311754" y="2151509"/>
            <a:ext cx="8522100" cy="8421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g2ad97f235b5_0_175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d97f235b5_0_178"/>
          <p:cNvSpPr txBox="1">
            <a:spLocks noGrp="1"/>
          </p:cNvSpPr>
          <p:nvPr>
            <p:ph type="title"/>
          </p:nvPr>
        </p:nvSpPr>
        <p:spPr>
          <a:xfrm>
            <a:off x="311754" y="445161"/>
            <a:ext cx="8522100" cy="573000"/>
          </a:xfrm>
          <a:prstGeom prst="rect">
            <a:avLst/>
          </a:prstGeom>
        </p:spPr>
        <p:txBody>
          <a:bodyPr spcFirstLastPara="1" wrap="square" lIns="91450" tIns="91450" rIns="91450" bIns="9145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2ad97f235b5_0_178"/>
          <p:cNvSpPr txBox="1">
            <a:spLocks noGrp="1"/>
          </p:cNvSpPr>
          <p:nvPr>
            <p:ph type="body" idx="1"/>
          </p:nvPr>
        </p:nvSpPr>
        <p:spPr>
          <a:xfrm>
            <a:off x="311754" y="1152828"/>
            <a:ext cx="8522100" cy="3417300"/>
          </a:xfrm>
          <a:prstGeom prst="rect">
            <a:avLst/>
          </a:prstGeom>
        </p:spPr>
        <p:txBody>
          <a:bodyPr spcFirstLastPara="1" wrap="square" lIns="91450" tIns="91450" rIns="91450" bIns="9145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g2ad97f235b5_0_178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d97f235b5_0_182"/>
          <p:cNvSpPr txBox="1">
            <a:spLocks noGrp="1"/>
          </p:cNvSpPr>
          <p:nvPr>
            <p:ph type="title"/>
          </p:nvPr>
        </p:nvSpPr>
        <p:spPr>
          <a:xfrm>
            <a:off x="311754" y="445161"/>
            <a:ext cx="8522100" cy="573000"/>
          </a:xfrm>
          <a:prstGeom prst="rect">
            <a:avLst/>
          </a:prstGeom>
        </p:spPr>
        <p:txBody>
          <a:bodyPr spcFirstLastPara="1" wrap="square" lIns="91450" tIns="91450" rIns="91450" bIns="9145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2ad97f235b5_0_182"/>
          <p:cNvSpPr txBox="1">
            <a:spLocks noGrp="1"/>
          </p:cNvSpPr>
          <p:nvPr>
            <p:ph type="body" idx="1"/>
          </p:nvPr>
        </p:nvSpPr>
        <p:spPr>
          <a:xfrm>
            <a:off x="311754" y="1152828"/>
            <a:ext cx="4000500" cy="3417300"/>
          </a:xfrm>
          <a:prstGeom prst="rect">
            <a:avLst/>
          </a:prstGeom>
        </p:spPr>
        <p:txBody>
          <a:bodyPr spcFirstLastPara="1" wrap="square" lIns="91450" tIns="91450" rIns="91450" bIns="91450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g2ad97f235b5_0_182"/>
          <p:cNvSpPr txBox="1">
            <a:spLocks noGrp="1"/>
          </p:cNvSpPr>
          <p:nvPr>
            <p:ph type="body" idx="2"/>
          </p:nvPr>
        </p:nvSpPr>
        <p:spPr>
          <a:xfrm>
            <a:off x="4833232" y="1152828"/>
            <a:ext cx="4000500" cy="3417300"/>
          </a:xfrm>
          <a:prstGeom prst="rect">
            <a:avLst/>
          </a:prstGeom>
        </p:spPr>
        <p:txBody>
          <a:bodyPr spcFirstLastPara="1" wrap="square" lIns="91450" tIns="91450" rIns="91450" bIns="91450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g2ad97f235b5_0_182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d97f235b5_0_187"/>
          <p:cNvSpPr txBox="1">
            <a:spLocks noGrp="1"/>
          </p:cNvSpPr>
          <p:nvPr>
            <p:ph type="title"/>
          </p:nvPr>
        </p:nvSpPr>
        <p:spPr>
          <a:xfrm>
            <a:off x="311754" y="445161"/>
            <a:ext cx="8522100" cy="573000"/>
          </a:xfrm>
          <a:prstGeom prst="rect">
            <a:avLst/>
          </a:prstGeom>
        </p:spPr>
        <p:txBody>
          <a:bodyPr spcFirstLastPara="1" wrap="square" lIns="91450" tIns="91450" rIns="91450" bIns="9145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2ad97f235b5_0_187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d97f235b5_0_190"/>
          <p:cNvSpPr txBox="1">
            <a:spLocks noGrp="1"/>
          </p:cNvSpPr>
          <p:nvPr>
            <p:ph type="title"/>
          </p:nvPr>
        </p:nvSpPr>
        <p:spPr>
          <a:xfrm>
            <a:off x="311754" y="555770"/>
            <a:ext cx="2808600" cy="756000"/>
          </a:xfrm>
          <a:prstGeom prst="rect">
            <a:avLst/>
          </a:prstGeom>
        </p:spPr>
        <p:txBody>
          <a:bodyPr spcFirstLastPara="1" wrap="square" lIns="91450" tIns="91450" rIns="91450" bIns="9145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g2ad97f235b5_0_190"/>
          <p:cNvSpPr txBox="1">
            <a:spLocks noGrp="1"/>
          </p:cNvSpPr>
          <p:nvPr>
            <p:ph type="body" idx="1"/>
          </p:nvPr>
        </p:nvSpPr>
        <p:spPr>
          <a:xfrm>
            <a:off x="311754" y="1390026"/>
            <a:ext cx="2808600" cy="3180300"/>
          </a:xfrm>
          <a:prstGeom prst="rect">
            <a:avLst/>
          </a:prstGeom>
        </p:spPr>
        <p:txBody>
          <a:bodyPr spcFirstLastPara="1" wrap="square" lIns="91450" tIns="91450" rIns="91450" bIns="91450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4" name="Google Shape;114;g2ad97f235b5_0_190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d97f235b5_0_194"/>
          <p:cNvSpPr txBox="1">
            <a:spLocks noGrp="1"/>
          </p:cNvSpPr>
          <p:nvPr>
            <p:ph type="title"/>
          </p:nvPr>
        </p:nvSpPr>
        <p:spPr>
          <a:xfrm>
            <a:off x="490334" y="450288"/>
            <a:ext cx="6369000" cy="40920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7" name="Google Shape;117;g2ad97f235b5_0_194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ctrTitle"/>
          </p:nvPr>
        </p:nvSpPr>
        <p:spPr>
          <a:xfrm>
            <a:off x="685920" y="1598313"/>
            <a:ext cx="7773750" cy="110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ubTitle" idx="1"/>
          </p:nvPr>
        </p:nvSpPr>
        <p:spPr>
          <a:xfrm>
            <a:off x="1371839" y="2915550"/>
            <a:ext cx="6401911" cy="131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d97f235b5_0_197"/>
          <p:cNvSpPr/>
          <p:nvPr/>
        </p:nvSpPr>
        <p:spPr>
          <a:xfrm>
            <a:off x="4572788" y="-125"/>
            <a:ext cx="4572900" cy="51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ad97f235b5_0_197"/>
          <p:cNvSpPr txBox="1">
            <a:spLocks noGrp="1"/>
          </p:cNvSpPr>
          <p:nvPr>
            <p:ph type="title"/>
          </p:nvPr>
        </p:nvSpPr>
        <p:spPr>
          <a:xfrm>
            <a:off x="265546" y="1233553"/>
            <a:ext cx="4045800" cy="1482900"/>
          </a:xfrm>
          <a:prstGeom prst="rect">
            <a:avLst/>
          </a:prstGeom>
        </p:spPr>
        <p:txBody>
          <a:bodyPr spcFirstLastPara="1" wrap="square" lIns="91450" tIns="91450" rIns="91450" bIns="914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1" name="Google Shape;121;g2ad97f235b5_0_197"/>
          <p:cNvSpPr txBox="1">
            <a:spLocks noGrp="1"/>
          </p:cNvSpPr>
          <p:nvPr>
            <p:ph type="subTitle" idx="1"/>
          </p:nvPr>
        </p:nvSpPr>
        <p:spPr>
          <a:xfrm>
            <a:off x="265546" y="2803933"/>
            <a:ext cx="4045800" cy="1235400"/>
          </a:xfrm>
          <a:prstGeom prst="rect">
            <a:avLst/>
          </a:prstGeom>
        </p:spPr>
        <p:txBody>
          <a:bodyPr spcFirstLastPara="1" wrap="square" lIns="91450" tIns="91450" rIns="91450" bIns="9145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2" name="Google Shape;122;g2ad97f235b5_0_197"/>
          <p:cNvSpPr txBox="1">
            <a:spLocks noGrp="1"/>
          </p:cNvSpPr>
          <p:nvPr>
            <p:ph type="body" idx="2"/>
          </p:nvPr>
        </p:nvSpPr>
        <p:spPr>
          <a:xfrm>
            <a:off x="4940351" y="724297"/>
            <a:ext cx="3837600" cy="36963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g2ad97f235b5_0_197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d97f235b5_0_203"/>
          <p:cNvSpPr txBox="1">
            <a:spLocks noGrp="1"/>
          </p:cNvSpPr>
          <p:nvPr>
            <p:ph type="body" idx="1"/>
          </p:nvPr>
        </p:nvSpPr>
        <p:spPr>
          <a:xfrm>
            <a:off x="311754" y="4231870"/>
            <a:ext cx="5999700" cy="6054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6" name="Google Shape;126;g2ad97f235b5_0_203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d97f235b5_0_206"/>
          <p:cNvSpPr txBox="1">
            <a:spLocks noGrp="1"/>
          </p:cNvSpPr>
          <p:nvPr>
            <p:ph type="title" hasCustomPrompt="1"/>
          </p:nvPr>
        </p:nvSpPr>
        <p:spPr>
          <a:xfrm>
            <a:off x="311754" y="1106464"/>
            <a:ext cx="8522100" cy="1964100"/>
          </a:xfrm>
          <a:prstGeom prst="rect">
            <a:avLst/>
          </a:prstGeom>
        </p:spPr>
        <p:txBody>
          <a:bodyPr spcFirstLastPara="1" wrap="square" lIns="91450" tIns="91450" rIns="91450" bIns="914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g2ad97f235b5_0_206"/>
          <p:cNvSpPr txBox="1">
            <a:spLocks noGrp="1"/>
          </p:cNvSpPr>
          <p:nvPr>
            <p:ph type="body" idx="1"/>
          </p:nvPr>
        </p:nvSpPr>
        <p:spPr>
          <a:xfrm>
            <a:off x="311754" y="3153190"/>
            <a:ext cx="8522100" cy="1301100"/>
          </a:xfrm>
          <a:prstGeom prst="rect">
            <a:avLst/>
          </a:prstGeom>
        </p:spPr>
        <p:txBody>
          <a:bodyPr spcFirstLastPara="1" wrap="square" lIns="91450" tIns="91450" rIns="91450" bIns="91450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g2ad97f235b5_0_206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d97f235b5_0_210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</p:spPr>
        <p:txBody>
          <a:bodyPr spcFirstLastPara="1" wrap="square" lIns="91450" tIns="91450" rIns="91450" bIns="914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722438" y="3306196"/>
            <a:ext cx="7773750" cy="102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722438" y="2180709"/>
            <a:ext cx="7773750" cy="112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350899" y="1229105"/>
            <a:ext cx="3083461" cy="347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2"/>
          </p:nvPr>
        </p:nvSpPr>
        <p:spPr>
          <a:xfrm>
            <a:off x="3586787" y="1229105"/>
            <a:ext cx="3085047" cy="347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457279" y="1151690"/>
            <a:ext cx="4040890" cy="47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457279" y="1631660"/>
            <a:ext cx="4040890" cy="296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3"/>
          </p:nvPr>
        </p:nvSpPr>
        <p:spPr>
          <a:xfrm>
            <a:off x="4645833" y="1151690"/>
            <a:ext cx="4042477" cy="47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4"/>
          </p:nvPr>
        </p:nvSpPr>
        <p:spPr>
          <a:xfrm>
            <a:off x="4645833" y="1631660"/>
            <a:ext cx="4042477" cy="296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457280" y="204851"/>
            <a:ext cx="3008835" cy="87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575671" y="204852"/>
            <a:ext cx="5112638" cy="439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57280" y="1076658"/>
            <a:ext cx="3008835" cy="3519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1792600" y="3601562"/>
            <a:ext cx="5487353" cy="42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>
            <a:spLocks noGrp="1"/>
          </p:cNvSpPr>
          <p:nvPr>
            <p:ph type="pic" idx="2"/>
          </p:nvPr>
        </p:nvSpPr>
        <p:spPr>
          <a:xfrm>
            <a:off x="1792600" y="459723"/>
            <a:ext cx="5487353" cy="3087053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1792600" y="4026747"/>
            <a:ext cx="5487353" cy="60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57280" y="1200521"/>
            <a:ext cx="8231030" cy="33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d97f235b5_0_167"/>
          <p:cNvSpPr txBox="1">
            <a:spLocks noGrp="1"/>
          </p:cNvSpPr>
          <p:nvPr>
            <p:ph type="title"/>
          </p:nvPr>
        </p:nvSpPr>
        <p:spPr>
          <a:xfrm>
            <a:off x="311754" y="445161"/>
            <a:ext cx="85221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g2ad97f235b5_0_167"/>
          <p:cNvSpPr txBox="1">
            <a:spLocks noGrp="1"/>
          </p:cNvSpPr>
          <p:nvPr>
            <p:ph type="body" idx="1"/>
          </p:nvPr>
        </p:nvSpPr>
        <p:spPr>
          <a:xfrm>
            <a:off x="311754" y="1152828"/>
            <a:ext cx="8522100" cy="3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g2ad97f235b5_0_167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585e5a41e_0_0"/>
          <p:cNvSpPr/>
          <p:nvPr/>
        </p:nvSpPr>
        <p:spPr>
          <a:xfrm>
            <a:off x="-1050025" y="1042200"/>
            <a:ext cx="7580100" cy="4102800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6585e5a41e_0_0"/>
          <p:cNvSpPr txBox="1">
            <a:spLocks noGrp="1"/>
          </p:cNvSpPr>
          <p:nvPr>
            <p:ph type="ctrTitle"/>
          </p:nvPr>
        </p:nvSpPr>
        <p:spPr>
          <a:xfrm>
            <a:off x="455175" y="2359501"/>
            <a:ext cx="5605200" cy="14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CSS 2</a:t>
            </a:r>
            <a:endParaRPr sz="4800" b="1" dirty="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39" name="Google Shape;139;g26585e5a41e_0_0"/>
          <p:cNvSpPr txBox="1">
            <a:spLocks noGrp="1"/>
          </p:cNvSpPr>
          <p:nvPr>
            <p:ph type="subTitle" idx="1"/>
          </p:nvPr>
        </p:nvSpPr>
        <p:spPr>
          <a:xfrm>
            <a:off x="508650" y="3641075"/>
            <a:ext cx="4789500" cy="79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Batch 17</a:t>
            </a:r>
            <a:r>
              <a:rPr lang="en-US" sz="1800" dirty="0">
                <a:solidFill>
                  <a:schemeClr val="lt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| Bootcamp Frontend Web </a:t>
            </a:r>
            <a:r>
              <a:rPr lang="en-US" sz="1800" dirty="0" err="1">
                <a:solidFill>
                  <a:schemeClr val="lt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Devlopment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140" name="Google Shape;140;g26585e5a41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26585e5a41e_0_0"/>
          <p:cNvCxnSpPr/>
          <p:nvPr/>
        </p:nvCxnSpPr>
        <p:spPr>
          <a:xfrm>
            <a:off x="609925" y="4433975"/>
            <a:ext cx="3933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g26585e5a41e_0_0"/>
          <p:cNvSpPr/>
          <p:nvPr/>
        </p:nvSpPr>
        <p:spPr>
          <a:xfrm>
            <a:off x="1144250" y="4372475"/>
            <a:ext cx="611700" cy="123000"/>
          </a:xfrm>
          <a:prstGeom prst="roundRect">
            <a:avLst>
              <a:gd name="adj" fmla="val 50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6585e5a41e_0_0"/>
          <p:cNvSpPr/>
          <p:nvPr/>
        </p:nvSpPr>
        <p:spPr>
          <a:xfrm rot="-1974178">
            <a:off x="5563413" y="2328431"/>
            <a:ext cx="1120545" cy="1120545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6585e5a41e_0_0"/>
          <p:cNvSpPr/>
          <p:nvPr/>
        </p:nvSpPr>
        <p:spPr>
          <a:xfrm rot="-3576283">
            <a:off x="4993794" y="3068971"/>
            <a:ext cx="3038762" cy="3137189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8C4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585e5a41e_0_43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6585e5a41e_0_43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6585e5a41e_0_43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6585e5a41e_0_43"/>
          <p:cNvSpPr txBox="1">
            <a:spLocks noGrp="1"/>
          </p:cNvSpPr>
          <p:nvPr>
            <p:ph type="ctrTitle"/>
          </p:nvPr>
        </p:nvSpPr>
        <p:spPr>
          <a:xfrm>
            <a:off x="4776450" y="2352200"/>
            <a:ext cx="4034400" cy="135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Let’s Code</a:t>
            </a:r>
            <a:endParaRPr sz="4800" b="1" dirty="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07" name="Google Shape;207;g26585e5a41e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79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8C4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585e5a41e_0_43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6585e5a41e_0_43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6585e5a41e_0_43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6585e5a41e_0_43"/>
          <p:cNvSpPr txBox="1">
            <a:spLocks noGrp="1"/>
          </p:cNvSpPr>
          <p:nvPr>
            <p:ph type="ctrTitle"/>
          </p:nvPr>
        </p:nvSpPr>
        <p:spPr>
          <a:xfrm>
            <a:off x="4776450" y="2352200"/>
            <a:ext cx="4034400" cy="135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Ice Breaking</a:t>
            </a:r>
            <a:endParaRPr sz="4800" b="1" dirty="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07" name="Google Shape;207;g26585e5a41e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585e5a41e_0_306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6585e5a41e_0_306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6585e5a41e_0_306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26585e5a41e_0_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6585e5a41e_0_306"/>
          <p:cNvSpPr txBox="1"/>
          <p:nvPr/>
        </p:nvSpPr>
        <p:spPr>
          <a:xfrm>
            <a:off x="4368625" y="908125"/>
            <a:ext cx="45345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Layout</a:t>
            </a:r>
            <a:endParaRPr sz="3000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86" name="Google Shape;186;g26585e5a41e_0_306"/>
          <p:cNvSpPr txBox="1"/>
          <p:nvPr/>
        </p:nvSpPr>
        <p:spPr>
          <a:xfrm>
            <a:off x="4368625" y="2073251"/>
            <a:ext cx="4446900" cy="1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/>
          <a:p>
            <a:pPr marL="12700" marR="5080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</a:t>
            </a:r>
            <a: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lang="en-US" sz="1000" b="0" i="0" u="none" strike="noStrike" cap="none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ways to </a:t>
            </a:r>
            <a: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style</a:t>
            </a:r>
            <a:r>
              <a:rPr lang="en-US" sz="1000" b="0" i="0" u="none" strike="noStrike" cap="none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the HTML </a:t>
            </a:r>
            <a: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layout</a:t>
            </a:r>
            <a:r>
              <a:rPr lang="en-US" sz="1000" b="0" i="0" u="none" strike="noStrike" cap="none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12700" marR="5080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1000" b="0" i="0" u="none" strike="noStrike" cap="none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5080" lvl="0" indent="-381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Floats</a:t>
            </a:r>
            <a:endParaRPr lang="en-US" sz="1000" b="0" i="0" u="none" strike="noStrike" cap="none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5080" lvl="0" indent="-381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Position</a:t>
            </a:r>
            <a:endParaRPr lang="en-US" sz="1000" b="0" i="0" u="none" strike="noStrike" cap="none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5080" lvl="0" indent="-381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Display (Box Model, Flexbox, Grid)</a:t>
            </a:r>
            <a:endParaRPr lang="en-US" sz="1000" b="0" i="0" u="none" strike="noStrike" cap="none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14115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d0e0a191f_0_276"/>
          <p:cNvSpPr/>
          <p:nvPr/>
        </p:nvSpPr>
        <p:spPr>
          <a:xfrm>
            <a:off x="1100079" y="2460488"/>
            <a:ext cx="408693" cy="408693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800"/>
            </a:pPr>
            <a:endParaRPr sz="900"/>
          </a:p>
        </p:txBody>
      </p:sp>
      <p:sp>
        <p:nvSpPr>
          <p:cNvPr id="143" name="Google Shape;143;ged0e0a191f_0_276"/>
          <p:cNvSpPr/>
          <p:nvPr/>
        </p:nvSpPr>
        <p:spPr>
          <a:xfrm>
            <a:off x="1061972" y="372625"/>
            <a:ext cx="408693" cy="408693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800"/>
            </a:pPr>
            <a:endParaRPr sz="900"/>
          </a:p>
        </p:txBody>
      </p:sp>
      <p:sp>
        <p:nvSpPr>
          <p:cNvPr id="144" name="Google Shape;144;ged0e0a191f_0_276"/>
          <p:cNvSpPr txBox="1"/>
          <p:nvPr/>
        </p:nvSpPr>
        <p:spPr>
          <a:xfrm>
            <a:off x="1055046" y="381714"/>
            <a:ext cx="5496054" cy="31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1" rIns="0" bIns="0" anchor="t" anchorCtr="0">
            <a:spAutoFit/>
          </a:bodyPr>
          <a:lstStyle/>
          <a:p>
            <a:pPr marL="163863">
              <a:buSzPts val="4000"/>
            </a:pPr>
            <a:r>
              <a:rPr lang="en-US" sz="20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1600" b="1" dirty="0">
                <a:solidFill>
                  <a:srgbClr val="01A1C5"/>
                </a:solidFill>
                <a:latin typeface="Georgia"/>
                <a:ea typeface="Georgia"/>
                <a:cs typeface="Georgia"/>
                <a:sym typeface="Georgia"/>
              </a:rPr>
              <a:t>Float</a:t>
            </a:r>
            <a:endParaRPr sz="1275" dirty="0">
              <a:solidFill>
                <a:srgbClr val="01A1C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ged0e0a191f_0_276"/>
          <p:cNvSpPr/>
          <p:nvPr/>
        </p:nvSpPr>
        <p:spPr>
          <a:xfrm>
            <a:off x="8550668" y="4563950"/>
            <a:ext cx="594853" cy="5807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800"/>
            </a:pPr>
            <a:endParaRPr sz="900"/>
          </a:p>
        </p:txBody>
      </p:sp>
      <p:sp>
        <p:nvSpPr>
          <p:cNvPr id="146" name="Google Shape;146;ged0e0a191f_0_276"/>
          <p:cNvSpPr txBox="1"/>
          <p:nvPr/>
        </p:nvSpPr>
        <p:spPr>
          <a:xfrm>
            <a:off x="1453453" y="1834341"/>
            <a:ext cx="6162470" cy="21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6" rIns="0" bIns="0" anchor="t" anchorCtr="0">
            <a:spAutoFit/>
          </a:bodyPr>
          <a:lstStyle/>
          <a:p>
            <a:pPr marR="2541">
              <a:lnSpc>
                <a:spcPct val="115399"/>
              </a:lnSpc>
              <a:buSzPts val="2400"/>
            </a:pPr>
            <a:r>
              <a:rPr lang="en-US" sz="12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Usually used in a paragraph. Values: none (default), left, right</a:t>
            </a:r>
            <a:endParaRPr sz="12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7" name="Google Shape;147;ged0e0a191f_0_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3742" y="916270"/>
            <a:ext cx="2463965" cy="73510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ed0e0a191f_0_276"/>
          <p:cNvSpPr txBox="1"/>
          <p:nvPr/>
        </p:nvSpPr>
        <p:spPr>
          <a:xfrm>
            <a:off x="1055046" y="2460481"/>
            <a:ext cx="5496054" cy="31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1" rIns="0" bIns="0" anchor="t" anchorCtr="0">
            <a:spAutoFit/>
          </a:bodyPr>
          <a:lstStyle/>
          <a:p>
            <a:pPr marL="163863">
              <a:buSzPts val="4000"/>
            </a:pPr>
            <a:r>
              <a:rPr lang="en-US" sz="20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1600" b="1" dirty="0">
                <a:solidFill>
                  <a:srgbClr val="01A1C5"/>
                </a:solidFill>
                <a:latin typeface="Georgia"/>
                <a:ea typeface="Georgia"/>
                <a:cs typeface="Georgia"/>
                <a:sym typeface="Georgia"/>
              </a:rPr>
              <a:t>Position</a:t>
            </a:r>
            <a:endParaRPr sz="1275" dirty="0">
              <a:solidFill>
                <a:srgbClr val="01A1C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9" name="Google Shape;149;ged0e0a191f_0_2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3452" y="3078195"/>
            <a:ext cx="2355051" cy="73510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ed0e0a191f_0_276"/>
          <p:cNvSpPr txBox="1"/>
          <p:nvPr/>
        </p:nvSpPr>
        <p:spPr>
          <a:xfrm>
            <a:off x="1453453" y="4116700"/>
            <a:ext cx="6162470" cy="430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6" rIns="0" bIns="0" anchor="t" anchorCtr="0">
            <a:spAutoFit/>
          </a:bodyPr>
          <a:lstStyle/>
          <a:p>
            <a:pPr marR="2541">
              <a:lnSpc>
                <a:spcPct val="115399"/>
              </a:lnSpc>
              <a:buSzPts val="2400"/>
            </a:pPr>
            <a:r>
              <a:rPr lang="en-US" sz="12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Used to specify behavior of an element . Values: static (default), fixed, sticky, relative, absolute.</a:t>
            </a:r>
            <a:endParaRPr sz="12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ged0e0a191f_0_276"/>
          <p:cNvSpPr txBox="1"/>
          <p:nvPr/>
        </p:nvSpPr>
        <p:spPr>
          <a:xfrm>
            <a:off x="8119860" y="4754298"/>
            <a:ext cx="4302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" tIns="45720" rIns="45720" bIns="45720" anchor="t" anchorCtr="0">
            <a:spAutoFit/>
          </a:bodyPr>
          <a:lstStyle/>
          <a:p>
            <a:r>
              <a:rPr lang="en-US" sz="700">
                <a:latin typeface="Georgia"/>
                <a:ea typeface="Georgia"/>
                <a:cs typeface="Georgia"/>
                <a:sym typeface="Georgia"/>
              </a:rPr>
              <a:t>6 of 11</a:t>
            </a:r>
            <a:endParaRPr sz="7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5a247916c_0_9"/>
          <p:cNvSpPr/>
          <p:nvPr/>
        </p:nvSpPr>
        <p:spPr>
          <a:xfrm>
            <a:off x="1061972" y="372625"/>
            <a:ext cx="408693" cy="408693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800"/>
            </a:pPr>
            <a:endParaRPr sz="900"/>
          </a:p>
        </p:txBody>
      </p:sp>
      <p:sp>
        <p:nvSpPr>
          <p:cNvPr id="157" name="Google Shape;157;gf5a247916c_0_9"/>
          <p:cNvSpPr txBox="1"/>
          <p:nvPr/>
        </p:nvSpPr>
        <p:spPr>
          <a:xfrm>
            <a:off x="1055046" y="381714"/>
            <a:ext cx="5496054" cy="31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1" rIns="0" bIns="0" anchor="t" anchorCtr="0">
            <a:spAutoFit/>
          </a:bodyPr>
          <a:lstStyle/>
          <a:p>
            <a:pPr marL="163863">
              <a:buSzPts val="4000"/>
            </a:pPr>
            <a:r>
              <a:rPr lang="en-US" sz="20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1600" b="1" dirty="0">
                <a:solidFill>
                  <a:srgbClr val="01A1C5"/>
                </a:solidFill>
                <a:latin typeface="Georgia"/>
                <a:ea typeface="Georgia"/>
                <a:cs typeface="Georgia"/>
                <a:sym typeface="Georgia"/>
              </a:rPr>
              <a:t>Display</a:t>
            </a:r>
            <a:endParaRPr sz="1275" dirty="0">
              <a:solidFill>
                <a:srgbClr val="01A1C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gf5a247916c_0_9"/>
          <p:cNvSpPr/>
          <p:nvPr/>
        </p:nvSpPr>
        <p:spPr>
          <a:xfrm>
            <a:off x="8550668" y="4563950"/>
            <a:ext cx="594853" cy="5807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800"/>
            </a:pPr>
            <a:endParaRPr sz="900"/>
          </a:p>
        </p:txBody>
      </p:sp>
      <p:sp>
        <p:nvSpPr>
          <p:cNvPr id="159" name="Google Shape;159;gf5a247916c_0_9"/>
          <p:cNvSpPr txBox="1"/>
          <p:nvPr/>
        </p:nvSpPr>
        <p:spPr>
          <a:xfrm>
            <a:off x="1453453" y="1834341"/>
            <a:ext cx="6162470" cy="430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6" rIns="0" bIns="0" anchor="t" anchorCtr="0">
            <a:spAutoFit/>
          </a:bodyPr>
          <a:lstStyle/>
          <a:p>
            <a:pPr marR="2541">
              <a:lnSpc>
                <a:spcPct val="115399"/>
              </a:lnSpc>
              <a:buSzPts val="2400"/>
            </a:pPr>
            <a:r>
              <a:rPr lang="en-US" sz="12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Values: block (default), inline-block, inline, none, flex, grid</a:t>
            </a:r>
            <a:br>
              <a:rPr lang="en-US" sz="12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2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0" name="Google Shape;160;gf5a247916c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668" y="902254"/>
            <a:ext cx="1952104" cy="78084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f5a247916c_0_9"/>
          <p:cNvSpPr txBox="1"/>
          <p:nvPr/>
        </p:nvSpPr>
        <p:spPr>
          <a:xfrm>
            <a:off x="8119860" y="4754298"/>
            <a:ext cx="4302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" tIns="45720" rIns="45720" bIns="45720" anchor="t" anchorCtr="0">
            <a:spAutoFit/>
          </a:bodyPr>
          <a:lstStyle/>
          <a:p>
            <a:r>
              <a:rPr lang="en-US" sz="700">
                <a:latin typeface="Georgia"/>
                <a:ea typeface="Georgia"/>
                <a:cs typeface="Georgia"/>
                <a:sym typeface="Georgia"/>
              </a:rPr>
              <a:t>7 of 11</a:t>
            </a:r>
            <a:endParaRPr sz="7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5a247916c_0_45"/>
          <p:cNvSpPr txBox="1"/>
          <p:nvPr/>
        </p:nvSpPr>
        <p:spPr>
          <a:xfrm>
            <a:off x="1055046" y="381714"/>
            <a:ext cx="5496054" cy="56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1" rIns="0" bIns="0" anchor="t" anchorCtr="0">
            <a:spAutoFit/>
          </a:bodyPr>
          <a:lstStyle/>
          <a:p>
            <a:pPr marL="163863">
              <a:buSzPts val="4000"/>
            </a:pPr>
            <a:r>
              <a:rPr lang="en-US" sz="2000" b="1" dirty="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Detailed Explanation</a:t>
            </a:r>
            <a:r>
              <a:rPr lang="en-US" sz="2000" dirty="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000" dirty="0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63863">
              <a:buSzPts val="4000"/>
            </a:pPr>
            <a:r>
              <a:rPr lang="en-US" sz="1600" b="1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Display: </a:t>
            </a:r>
            <a:r>
              <a:rPr lang="en-US" sz="1600" b="1" dirty="0">
                <a:solidFill>
                  <a:srgbClr val="01A1C5"/>
                </a:solidFill>
                <a:latin typeface="Georgia"/>
                <a:ea typeface="Georgia"/>
                <a:cs typeface="Georgia"/>
                <a:sym typeface="Georgia"/>
              </a:rPr>
              <a:t>Flex</a:t>
            </a:r>
            <a:r>
              <a:rPr lang="en-US" sz="1600" b="1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275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gf5a247916c_0_45"/>
          <p:cNvSpPr/>
          <p:nvPr/>
        </p:nvSpPr>
        <p:spPr>
          <a:xfrm>
            <a:off x="8550668" y="4563950"/>
            <a:ext cx="594853" cy="5807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800"/>
            </a:pPr>
            <a:endParaRPr sz="900"/>
          </a:p>
        </p:txBody>
      </p:sp>
      <p:sp>
        <p:nvSpPr>
          <p:cNvPr id="168" name="Google Shape;168;gf5a247916c_0_45"/>
          <p:cNvSpPr txBox="1"/>
          <p:nvPr/>
        </p:nvSpPr>
        <p:spPr>
          <a:xfrm>
            <a:off x="1224814" y="2660884"/>
            <a:ext cx="6162470" cy="128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6" rIns="0" bIns="0" anchor="t" anchorCtr="0">
            <a:spAutoFit/>
          </a:bodyPr>
          <a:lstStyle/>
          <a:p>
            <a:pPr marR="2541">
              <a:lnSpc>
                <a:spcPct val="115399"/>
              </a:lnSpc>
              <a:buSzPts val="2400"/>
            </a:pPr>
            <a:r>
              <a:rPr lang="en-US" sz="12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Most used in modern Web Apps.</a:t>
            </a:r>
            <a:br>
              <a:rPr lang="en-US" sz="12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2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It makes the elements positioning flexible, no need to hassle with float and position for most cases.</a:t>
            </a:r>
            <a:br>
              <a:rPr lang="en-US" sz="12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2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R="2541">
              <a:lnSpc>
                <a:spcPct val="115399"/>
              </a:lnSpc>
              <a:buSzPts val="2400"/>
            </a:pPr>
            <a:r>
              <a:rPr lang="en-US" sz="12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Learn how to use flexbox:</a:t>
            </a:r>
            <a:br>
              <a:rPr lang="en-US" sz="12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2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https://flexboxfroggy.com/</a:t>
            </a:r>
            <a:endParaRPr sz="12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9" name="Google Shape;169;gf5a247916c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813" y="1224073"/>
            <a:ext cx="3889774" cy="106267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f5a247916c_0_45"/>
          <p:cNvSpPr txBox="1"/>
          <p:nvPr/>
        </p:nvSpPr>
        <p:spPr>
          <a:xfrm>
            <a:off x="8119860" y="4754298"/>
            <a:ext cx="4302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" tIns="45720" rIns="45720" bIns="45720" anchor="t" anchorCtr="0">
            <a:spAutoFit/>
          </a:bodyPr>
          <a:lstStyle/>
          <a:p>
            <a:r>
              <a:rPr lang="en-US" sz="700">
                <a:latin typeface="Georgia"/>
                <a:ea typeface="Georgia"/>
                <a:cs typeface="Georgia"/>
                <a:sym typeface="Georgia"/>
              </a:rPr>
              <a:t>8 of 11</a:t>
            </a:r>
            <a:endParaRPr sz="7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5a247916c_0_54"/>
          <p:cNvSpPr txBox="1"/>
          <p:nvPr/>
        </p:nvSpPr>
        <p:spPr>
          <a:xfrm>
            <a:off x="1055046" y="381714"/>
            <a:ext cx="5496054" cy="56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1" rIns="0" bIns="0" anchor="t" anchorCtr="0">
            <a:spAutoFit/>
          </a:bodyPr>
          <a:lstStyle/>
          <a:p>
            <a:pPr marL="163863">
              <a:buSzPts val="4000"/>
            </a:pPr>
            <a:r>
              <a:rPr lang="en-US" sz="2000" b="1" dirty="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Detailed Explanation</a:t>
            </a:r>
            <a:r>
              <a:rPr lang="en-US" sz="2000" dirty="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000" dirty="0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63863">
              <a:buSzPts val="4000"/>
            </a:pPr>
            <a:r>
              <a:rPr lang="en-US" sz="1600" b="1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Display: </a:t>
            </a:r>
            <a:r>
              <a:rPr lang="en-US" sz="1600" b="1" dirty="0">
                <a:solidFill>
                  <a:srgbClr val="01A1C5"/>
                </a:solidFill>
                <a:latin typeface="Georgia"/>
                <a:ea typeface="Georgia"/>
                <a:cs typeface="Georgia"/>
                <a:sym typeface="Georgia"/>
              </a:rPr>
              <a:t>Grid</a:t>
            </a:r>
            <a:endParaRPr sz="1275" dirty="0">
              <a:solidFill>
                <a:srgbClr val="01A1C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gf5a247916c_0_54"/>
          <p:cNvSpPr/>
          <p:nvPr/>
        </p:nvSpPr>
        <p:spPr>
          <a:xfrm>
            <a:off x="8550668" y="4563950"/>
            <a:ext cx="594853" cy="5807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800"/>
            </a:pPr>
            <a:endParaRPr sz="900"/>
          </a:p>
        </p:txBody>
      </p:sp>
      <p:sp>
        <p:nvSpPr>
          <p:cNvPr id="177" name="Google Shape;177;gf5a247916c_0_54"/>
          <p:cNvSpPr txBox="1"/>
          <p:nvPr/>
        </p:nvSpPr>
        <p:spPr>
          <a:xfrm>
            <a:off x="1224814" y="2660884"/>
            <a:ext cx="6162470" cy="17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6" rIns="0" bIns="0" anchor="t" anchorCtr="0">
            <a:spAutoFit/>
          </a:bodyPr>
          <a:lstStyle/>
          <a:p>
            <a:pPr marR="2541">
              <a:lnSpc>
                <a:spcPct val="115399"/>
              </a:lnSpc>
              <a:buSzPts val="2400"/>
            </a:pPr>
            <a:r>
              <a:rPr lang="en-US" sz="12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Used for pages that contains list of products. The structure is similar to table.</a:t>
            </a:r>
            <a:endParaRPr sz="12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R="2541">
              <a:lnSpc>
                <a:spcPct val="115399"/>
              </a:lnSpc>
              <a:buSzPts val="2400"/>
            </a:pPr>
            <a:r>
              <a:rPr lang="en-US" sz="12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The concept is used in Bootstrap Framework.</a:t>
            </a:r>
            <a:br>
              <a:rPr lang="en-US" sz="12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2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R="2541">
              <a:lnSpc>
                <a:spcPct val="115399"/>
              </a:lnSpc>
              <a:buSzPts val="2400"/>
            </a:pPr>
            <a:r>
              <a:rPr lang="en-US" sz="12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Learn how to use grid:</a:t>
            </a:r>
            <a:endParaRPr sz="12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R="2541">
              <a:lnSpc>
                <a:spcPct val="115399"/>
              </a:lnSpc>
              <a:buSzPts val="2400"/>
            </a:pPr>
            <a:r>
              <a:rPr lang="en-US" sz="12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https://cssgridgarden.com/</a:t>
            </a:r>
            <a:br>
              <a:rPr lang="en-US" sz="12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2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https://css-tricks.com/snippets/css/complete-guide-grid/</a:t>
            </a:r>
            <a:br>
              <a:rPr lang="en-US" sz="12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2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https://grid.layoutit.com/</a:t>
            </a:r>
            <a:br>
              <a:rPr lang="en-US" sz="12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2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https://learncssgrid.com/</a:t>
            </a:r>
            <a:endParaRPr sz="12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8" name="Google Shape;178;gf5a247916c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813" y="1247214"/>
            <a:ext cx="3187187" cy="112613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f5a247916c_0_54"/>
          <p:cNvSpPr txBox="1"/>
          <p:nvPr/>
        </p:nvSpPr>
        <p:spPr>
          <a:xfrm>
            <a:off x="8119860" y="4754298"/>
            <a:ext cx="4302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" tIns="45720" rIns="45720" bIns="45720" anchor="t" anchorCtr="0">
            <a:spAutoFit/>
          </a:bodyPr>
          <a:lstStyle/>
          <a:p>
            <a:r>
              <a:rPr lang="en-US" sz="700">
                <a:latin typeface="Georgia"/>
                <a:ea typeface="Georgia"/>
                <a:cs typeface="Georgia"/>
                <a:sym typeface="Georgia"/>
              </a:rPr>
              <a:t>9 of 11</a:t>
            </a:r>
            <a:endParaRPr sz="7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8C4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585e5a41e_0_43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6585e5a41e_0_43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6585e5a41e_0_43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6585e5a41e_0_43"/>
          <p:cNvSpPr txBox="1">
            <a:spLocks noGrp="1"/>
          </p:cNvSpPr>
          <p:nvPr>
            <p:ph type="ctrTitle"/>
          </p:nvPr>
        </p:nvSpPr>
        <p:spPr>
          <a:xfrm>
            <a:off x="4776450" y="2352200"/>
            <a:ext cx="4034400" cy="135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Let’s Code</a:t>
            </a:r>
            <a:endParaRPr sz="4800" b="1" dirty="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07" name="Google Shape;207;g26585e5a41e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205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8C4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585e5a41e_0_43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6585e5a41e_0_43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6585e5a41e_0_43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6585e5a41e_0_43"/>
          <p:cNvSpPr txBox="1">
            <a:spLocks noGrp="1"/>
          </p:cNvSpPr>
          <p:nvPr>
            <p:ph type="ctrTitle"/>
          </p:nvPr>
        </p:nvSpPr>
        <p:spPr>
          <a:xfrm>
            <a:off x="4776450" y="2352200"/>
            <a:ext cx="4034400" cy="135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Challenge!</a:t>
            </a:r>
            <a:endParaRPr sz="4800" b="1" dirty="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07" name="Google Shape;207;g26585e5a41e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6170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26585e5a41e_0_3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26585e5a41e_0_321"/>
          <p:cNvSpPr/>
          <p:nvPr/>
        </p:nvSpPr>
        <p:spPr>
          <a:xfrm>
            <a:off x="6118325" y="1259500"/>
            <a:ext cx="4460700" cy="40095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6585e5a41e_0_321"/>
          <p:cNvSpPr/>
          <p:nvPr/>
        </p:nvSpPr>
        <p:spPr>
          <a:xfrm>
            <a:off x="5297525" y="3825500"/>
            <a:ext cx="3012300" cy="14436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6585e5a41e_0_321"/>
          <p:cNvSpPr/>
          <p:nvPr/>
        </p:nvSpPr>
        <p:spPr>
          <a:xfrm>
            <a:off x="6118325" y="3371000"/>
            <a:ext cx="1321500" cy="917100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6585e5a41e_0_321"/>
          <p:cNvSpPr txBox="1"/>
          <p:nvPr/>
        </p:nvSpPr>
        <p:spPr>
          <a:xfrm>
            <a:off x="346710" y="776213"/>
            <a:ext cx="5816700" cy="105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Recreate this logo using HTML and CSS</a:t>
            </a:r>
            <a:endParaRPr sz="3000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3" name="Google Shape;191;ge1e5780c5f_1_22">
            <a:extLst>
              <a:ext uri="{FF2B5EF4-FFF2-40B4-BE49-F238E27FC236}">
                <a16:creationId xmlns:a16="http://schemas.microsoft.com/office/drawing/2014/main" id="{E2ABC408-6397-FC29-ABA7-230F6A335FC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710" y="2216275"/>
            <a:ext cx="1123655" cy="1123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2;ge1e5780c5f_1_22">
            <a:extLst>
              <a:ext uri="{FF2B5EF4-FFF2-40B4-BE49-F238E27FC236}">
                <a16:creationId xmlns:a16="http://schemas.microsoft.com/office/drawing/2014/main" id="{A6FCD8DF-4531-60EF-01A0-7A2254118F8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2347" r="24545"/>
          <a:stretch/>
        </p:blipFill>
        <p:spPr>
          <a:xfrm>
            <a:off x="1734391" y="2216275"/>
            <a:ext cx="1060914" cy="1123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4;ge1e5780c5f_1_22">
            <a:extLst>
              <a:ext uri="{FF2B5EF4-FFF2-40B4-BE49-F238E27FC236}">
                <a16:creationId xmlns:a16="http://schemas.microsoft.com/office/drawing/2014/main" id="{76C84BB4-6982-34E0-0E56-53F325114BE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4058" b="10249"/>
          <a:stretch/>
        </p:blipFill>
        <p:spPr>
          <a:xfrm>
            <a:off x="3059331" y="2216274"/>
            <a:ext cx="1113547" cy="1123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917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6585e5a41e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6585e5a41e_0_24"/>
          <p:cNvSpPr txBox="1"/>
          <p:nvPr/>
        </p:nvSpPr>
        <p:spPr>
          <a:xfrm>
            <a:off x="503685" y="2774031"/>
            <a:ext cx="300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Mentor</a:t>
            </a:r>
            <a:endParaRPr sz="1600" b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51" name="Google Shape;151;g26585e5a41e_0_24"/>
          <p:cNvSpPr txBox="1"/>
          <p:nvPr/>
        </p:nvSpPr>
        <p:spPr>
          <a:xfrm>
            <a:off x="503685" y="2327495"/>
            <a:ext cx="3315280" cy="57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Plus Jakarta Sans"/>
                <a:ea typeface="Plus Jakarta Sans"/>
                <a:cs typeface="Plus Jakarta Sans"/>
                <a:sym typeface="Plus Jakarta Sans"/>
              </a:rPr>
              <a:t>Rizky Ramadhan</a:t>
            </a:r>
            <a:endParaRPr sz="3000" b="1" dirty="0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52" name="Google Shape;152;g26585e5a41e_0_24"/>
          <p:cNvSpPr txBox="1"/>
          <p:nvPr/>
        </p:nvSpPr>
        <p:spPr>
          <a:xfrm>
            <a:off x="503678" y="3107625"/>
            <a:ext cx="3078900" cy="68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Frontend Dev @Telkom Indonesia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Tech Content Creator</a:t>
            </a:r>
            <a:endParaRPr sz="1400" i="1" dirty="0">
              <a:solidFill>
                <a:srgbClr val="000000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53" name="Google Shape;153;g26585e5a41e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6585e5a41e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g26585e5a41e_0_24"/>
          <p:cNvGrpSpPr/>
          <p:nvPr/>
        </p:nvGrpSpPr>
        <p:grpSpPr>
          <a:xfrm>
            <a:off x="4812258" y="2039725"/>
            <a:ext cx="3810072" cy="1965358"/>
            <a:chOff x="466625" y="2083326"/>
            <a:chExt cx="4728310" cy="1965358"/>
          </a:xfrm>
        </p:grpSpPr>
        <p:grpSp>
          <p:nvGrpSpPr>
            <p:cNvPr id="156" name="Google Shape;156;g26585e5a41e_0_24"/>
            <p:cNvGrpSpPr/>
            <p:nvPr/>
          </p:nvGrpSpPr>
          <p:grpSpPr>
            <a:xfrm>
              <a:off x="571335" y="2083326"/>
              <a:ext cx="4623600" cy="592958"/>
              <a:chOff x="571335" y="2048451"/>
              <a:chExt cx="4623600" cy="592958"/>
            </a:xfrm>
          </p:grpSpPr>
          <p:sp>
            <p:nvSpPr>
              <p:cNvPr id="157" name="Google Shape;157;g26585e5a41e_0_24"/>
              <p:cNvSpPr txBox="1"/>
              <p:nvPr/>
            </p:nvSpPr>
            <p:spPr>
              <a:xfrm>
                <a:off x="571335" y="2279751"/>
                <a:ext cx="4623600" cy="361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50" tIns="91450" rIns="91450" bIns="91450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at Telkom Indonesia (2021 - present)</a:t>
                </a:r>
                <a:endParaRPr sz="1000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158" name="Google Shape;158;g26585e5a41e_0_24"/>
              <p:cNvSpPr txBox="1"/>
              <p:nvPr/>
            </p:nvSpPr>
            <p:spPr>
              <a:xfrm>
                <a:off x="571335" y="2048451"/>
                <a:ext cx="4623600" cy="3970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50" tIns="91450" rIns="91450" bIns="91450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Frontend Developer</a:t>
                </a:r>
                <a:endParaRPr sz="1200" b="1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159" name="Google Shape;159;g26585e5a41e_0_24"/>
            <p:cNvSpPr/>
            <p:nvPr/>
          </p:nvSpPr>
          <p:spPr>
            <a:xfrm>
              <a:off x="466625" y="221945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g26585e5a41e_0_24"/>
            <p:cNvGrpSpPr/>
            <p:nvPr/>
          </p:nvGrpSpPr>
          <p:grpSpPr>
            <a:xfrm>
              <a:off x="571335" y="2780976"/>
              <a:ext cx="4623600" cy="592958"/>
              <a:chOff x="571335" y="2048451"/>
              <a:chExt cx="4623600" cy="592958"/>
            </a:xfrm>
          </p:grpSpPr>
          <p:sp>
            <p:nvSpPr>
              <p:cNvPr id="161" name="Google Shape;161;g26585e5a41e_0_24"/>
              <p:cNvSpPr txBox="1"/>
              <p:nvPr/>
            </p:nvSpPr>
            <p:spPr>
              <a:xfrm>
                <a:off x="571335" y="2279751"/>
                <a:ext cx="4623600" cy="361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50" tIns="91450" rIns="91450" bIns="91450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2022 - present</a:t>
                </a:r>
                <a:endParaRPr sz="1000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162" name="Google Shape;162;g26585e5a41e_0_24"/>
              <p:cNvSpPr txBox="1"/>
              <p:nvPr/>
            </p:nvSpPr>
            <p:spPr>
              <a:xfrm>
                <a:off x="571335" y="2048451"/>
                <a:ext cx="4623600" cy="3970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50" tIns="91450" rIns="91450" bIns="91450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Tech Content Creator</a:t>
                </a:r>
                <a:endParaRPr sz="1200" b="1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163" name="Google Shape;163;g26585e5a41e_0_24"/>
            <p:cNvSpPr/>
            <p:nvPr/>
          </p:nvSpPr>
          <p:spPr>
            <a:xfrm>
              <a:off x="466625" y="291710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g26585e5a41e_0_24"/>
            <p:cNvGrpSpPr/>
            <p:nvPr/>
          </p:nvGrpSpPr>
          <p:grpSpPr>
            <a:xfrm>
              <a:off x="571335" y="3455726"/>
              <a:ext cx="4623600" cy="592958"/>
              <a:chOff x="571335" y="2048451"/>
              <a:chExt cx="4623600" cy="592958"/>
            </a:xfrm>
          </p:grpSpPr>
          <p:sp>
            <p:nvSpPr>
              <p:cNvPr id="165" name="Google Shape;165;g26585e5a41e_0_24"/>
              <p:cNvSpPr txBox="1"/>
              <p:nvPr/>
            </p:nvSpPr>
            <p:spPr>
              <a:xfrm>
                <a:off x="571335" y="2279751"/>
                <a:ext cx="4623600" cy="361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50" tIns="91450" rIns="91450" bIns="91450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at dibimbing.id (2022 - present)</a:t>
                </a:r>
                <a:endParaRPr sz="1000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166" name="Google Shape;166;g26585e5a41e_0_24"/>
              <p:cNvSpPr txBox="1"/>
              <p:nvPr/>
            </p:nvSpPr>
            <p:spPr>
              <a:xfrm>
                <a:off x="571335" y="2048451"/>
                <a:ext cx="4623600" cy="3970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50" tIns="91450" rIns="91450" bIns="91450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Frontend Mentor</a:t>
                </a:r>
                <a:endParaRPr sz="1200" b="1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167" name="Google Shape;167;g26585e5a41e_0_24"/>
            <p:cNvSpPr/>
            <p:nvPr/>
          </p:nvSpPr>
          <p:spPr>
            <a:xfrm>
              <a:off x="466625" y="359185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g26585e5a41e_0_24"/>
          <p:cNvSpPr txBox="1"/>
          <p:nvPr/>
        </p:nvSpPr>
        <p:spPr>
          <a:xfrm>
            <a:off x="503678" y="4005850"/>
            <a:ext cx="3078900" cy="68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Plus Jakarta Sans"/>
                <a:ea typeface="Plus Jakarta Sans"/>
                <a:cs typeface="Plus Jakarta Sans"/>
                <a:sym typeface="Plus Jakarta Sans"/>
              </a:rPr>
              <a:t>LinkedIn:</a:t>
            </a:r>
            <a:endParaRPr b="1" i="1" dirty="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/in/</a:t>
            </a:r>
            <a:r>
              <a:rPr lang="en-US" i="1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rizkykyra</a:t>
            </a:r>
            <a:endParaRPr i="1" dirty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173" name="Google Shape;173;g26585e5a41e_0_24"/>
          <p:cNvSpPr/>
          <p:nvPr/>
        </p:nvSpPr>
        <p:spPr>
          <a:xfrm rot="-3576382">
            <a:off x="-547808" y="-2388310"/>
            <a:ext cx="3914117" cy="3914117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6585e5a41e_0_24"/>
          <p:cNvSpPr/>
          <p:nvPr/>
        </p:nvSpPr>
        <p:spPr>
          <a:xfrm rot="-4242470">
            <a:off x="8039051" y="2355356"/>
            <a:ext cx="2301858" cy="2301858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6585e5a41e_0_24"/>
          <p:cNvSpPr/>
          <p:nvPr/>
        </p:nvSpPr>
        <p:spPr>
          <a:xfrm rot="-1974178">
            <a:off x="8406288" y="4307981"/>
            <a:ext cx="1120545" cy="1120545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26585e5a41e_0_24"/>
          <p:cNvPicPr preferRelativeResize="0"/>
          <p:nvPr/>
        </p:nvPicPr>
        <p:blipFill>
          <a:blip r:embed="rId5"/>
          <a:srcRect t="46" b="46"/>
          <a:stretch/>
        </p:blipFill>
        <p:spPr>
          <a:xfrm>
            <a:off x="541800" y="308725"/>
            <a:ext cx="1734900" cy="1734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6585e5a41e_0_428"/>
          <p:cNvSpPr txBox="1">
            <a:spLocks noGrp="1"/>
          </p:cNvSpPr>
          <p:nvPr>
            <p:ph type="ctrTitle"/>
          </p:nvPr>
        </p:nvSpPr>
        <p:spPr>
          <a:xfrm>
            <a:off x="4863675" y="3098975"/>
            <a:ext cx="4281900" cy="838200"/>
          </a:xfrm>
          <a:prstGeom prst="rect">
            <a:avLst/>
          </a:prstGeom>
        </p:spPr>
        <p:txBody>
          <a:bodyPr spcFirstLastPara="1" wrap="square" lIns="91450" tIns="91450" rIns="91450" bIns="9145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latin typeface="Plus Jakarta Sans"/>
                <a:ea typeface="Plus Jakarta Sans"/>
                <a:cs typeface="Plus Jakarta Sans"/>
                <a:sym typeface="Plus Jakarta Sans"/>
              </a:rPr>
              <a:t>Terima</a:t>
            </a:r>
            <a:r>
              <a:rPr lang="en-US" sz="4800" b="1" dirty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endParaRPr sz="4800" b="1" dirty="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Plus Jakarta Sans"/>
                <a:ea typeface="Plus Jakarta Sans"/>
                <a:cs typeface="Plus Jakarta Sans"/>
                <a:sym typeface="Plus Jakarta Sans"/>
              </a:rPr>
              <a:t>Kasih.</a:t>
            </a:r>
            <a:endParaRPr sz="4800" b="1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grpSp>
        <p:nvGrpSpPr>
          <p:cNvPr id="306" name="Google Shape;306;g26585e5a41e_0_428"/>
          <p:cNvGrpSpPr/>
          <p:nvPr/>
        </p:nvGrpSpPr>
        <p:grpSpPr>
          <a:xfrm>
            <a:off x="162" y="-214211"/>
            <a:ext cx="2765532" cy="2691752"/>
            <a:chOff x="9584423" y="-302694"/>
            <a:chExt cx="4822200" cy="4822200"/>
          </a:xfrm>
        </p:grpSpPr>
        <p:sp>
          <p:nvSpPr>
            <p:cNvPr id="307" name="Google Shape;307;g26585e5a41e_0_428"/>
            <p:cNvSpPr/>
            <p:nvPr/>
          </p:nvSpPr>
          <p:spPr>
            <a:xfrm rot="6626698">
              <a:off x="10121100" y="233982"/>
              <a:ext cx="3748847" cy="3748847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g26585e5a41e_0_428"/>
            <p:cNvSpPr/>
            <p:nvPr/>
          </p:nvSpPr>
          <p:spPr>
            <a:xfrm rot="5026486">
              <a:off x="10682783" y="729525"/>
              <a:ext cx="2625482" cy="2625482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26585e5a41e_0_428"/>
            <p:cNvSpPr/>
            <p:nvPr/>
          </p:nvSpPr>
          <p:spPr>
            <a:xfrm rot="2969049">
              <a:off x="11210027" y="1256768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g26585e5a41e_0_428"/>
            <p:cNvSpPr/>
            <p:nvPr/>
          </p:nvSpPr>
          <p:spPr>
            <a:xfrm rot="10347786">
              <a:off x="11700466" y="1747209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g26585e5a41e_0_428"/>
          <p:cNvGrpSpPr/>
          <p:nvPr/>
        </p:nvGrpSpPr>
        <p:grpSpPr>
          <a:xfrm>
            <a:off x="-840830" y="1116257"/>
            <a:ext cx="5795400" cy="5795400"/>
            <a:chOff x="4094945" y="667082"/>
            <a:chExt cx="5795400" cy="5795400"/>
          </a:xfrm>
        </p:grpSpPr>
        <p:sp>
          <p:nvSpPr>
            <p:cNvPr id="312" name="Google Shape;312;g26585e5a41e_0_428"/>
            <p:cNvSpPr/>
            <p:nvPr/>
          </p:nvSpPr>
          <p:spPr>
            <a:xfrm rot="6626718">
              <a:off x="4739938" y="1312075"/>
              <a:ext cx="4505414" cy="4505414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26585e5a41e_0_428"/>
            <p:cNvSpPr/>
            <p:nvPr/>
          </p:nvSpPr>
          <p:spPr>
            <a:xfrm rot="5026475">
              <a:off x="5429162" y="2051505"/>
              <a:ext cx="3026548" cy="302654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26585e5a41e_0_428"/>
            <p:cNvSpPr/>
            <p:nvPr/>
          </p:nvSpPr>
          <p:spPr>
            <a:xfrm rot="2969049">
              <a:off x="6156933" y="2732845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26585e5a41e_0_428"/>
            <p:cNvSpPr/>
            <p:nvPr/>
          </p:nvSpPr>
          <p:spPr>
            <a:xfrm rot="10347786">
              <a:off x="6647371" y="3223287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g26585e5a41e_0_428"/>
          <p:cNvSpPr txBox="1">
            <a:spLocks noGrp="1"/>
          </p:cNvSpPr>
          <p:nvPr>
            <p:ph type="ctrTitle"/>
          </p:nvPr>
        </p:nvSpPr>
        <p:spPr>
          <a:xfrm>
            <a:off x="4863675" y="3960899"/>
            <a:ext cx="4034400" cy="836400"/>
          </a:xfrm>
          <a:prstGeom prst="rect">
            <a:avLst/>
          </a:prstGeom>
        </p:spPr>
        <p:txBody>
          <a:bodyPr spcFirstLastPara="1" wrap="square" lIns="91450" tIns="91450" rIns="91450" bIns="9145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Let’s discuss!</a:t>
            </a:r>
            <a:br>
              <a:rPr lang="en-US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=======================</a:t>
            </a:r>
            <a:br>
              <a:rPr lang="en-US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reference:</a:t>
            </a:r>
            <a:br>
              <a:rPr lang="en-US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12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developer.mozilla.org</a:t>
            </a:r>
            <a:endParaRPr sz="1200" dirty="0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317" name="Google Shape;317;g26585e5a41e_0_4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585e5a41e_0_253"/>
          <p:cNvSpPr txBox="1">
            <a:spLocks noGrp="1"/>
          </p:cNvSpPr>
          <p:nvPr>
            <p:ph type="ctrTitle"/>
          </p:nvPr>
        </p:nvSpPr>
        <p:spPr>
          <a:xfrm>
            <a:off x="487642" y="276049"/>
            <a:ext cx="5605200" cy="135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Outline</a:t>
            </a:r>
            <a:endParaRPr sz="4800" b="1" dirty="0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97" name="Google Shape;297;g26585e5a41e_0_253"/>
          <p:cNvSpPr/>
          <p:nvPr/>
        </p:nvSpPr>
        <p:spPr>
          <a:xfrm rot="-1974178">
            <a:off x="5877363" y="793656"/>
            <a:ext cx="1120545" cy="1120545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6585e5a41e_0_253"/>
          <p:cNvSpPr/>
          <p:nvPr/>
        </p:nvSpPr>
        <p:spPr>
          <a:xfrm rot="-4242470">
            <a:off x="6617651" y="1042306"/>
            <a:ext cx="2301858" cy="2301858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6585e5a41e_0_253"/>
          <p:cNvSpPr/>
          <p:nvPr/>
        </p:nvSpPr>
        <p:spPr>
          <a:xfrm rot="-3576382">
            <a:off x="5139692" y="2219690"/>
            <a:ext cx="3914117" cy="3914117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26585e5a41e_0_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6;g26585e5a41e_0_253">
            <a:extLst>
              <a:ext uri="{FF2B5EF4-FFF2-40B4-BE49-F238E27FC236}">
                <a16:creationId xmlns:a16="http://schemas.microsoft.com/office/drawing/2014/main" id="{EC2A578A-137D-C8E4-38F2-8D0050B32BEF}"/>
              </a:ext>
            </a:extLst>
          </p:cNvPr>
          <p:cNvSpPr txBox="1">
            <a:spLocks/>
          </p:cNvSpPr>
          <p:nvPr/>
        </p:nvSpPr>
        <p:spPr>
          <a:xfrm>
            <a:off x="487642" y="1430932"/>
            <a:ext cx="3152499" cy="178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Span and Div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Border Property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Width and Height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Layout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585e5a41e_0_306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6585e5a41e_0_306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6585e5a41e_0_306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26585e5a41e_0_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6585e5a41e_0_306"/>
          <p:cNvSpPr txBox="1"/>
          <p:nvPr/>
        </p:nvSpPr>
        <p:spPr>
          <a:xfrm>
            <a:off x="4368625" y="908125"/>
            <a:ext cx="45345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Span and Div</a:t>
            </a:r>
            <a:endParaRPr sz="3000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86" name="Google Shape;186;g26585e5a41e_0_306"/>
          <p:cNvSpPr txBox="1"/>
          <p:nvPr/>
        </p:nvSpPr>
        <p:spPr>
          <a:xfrm>
            <a:off x="4368625" y="2073252"/>
            <a:ext cx="4446900" cy="78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Span: used for inline styling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lang="en-US" sz="1000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Div: used for block/container styling</a:t>
            </a:r>
          </a:p>
        </p:txBody>
      </p:sp>
      <p:pic>
        <p:nvPicPr>
          <p:cNvPr id="2" name="Google Shape;82;p4">
            <a:extLst>
              <a:ext uri="{FF2B5EF4-FFF2-40B4-BE49-F238E27FC236}">
                <a16:creationId xmlns:a16="http://schemas.microsoft.com/office/drawing/2014/main" id="{488957BE-7276-F6E1-10A4-817A7430CA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625" y="2797012"/>
            <a:ext cx="3869120" cy="132775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8C4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585e5a41e_0_43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6585e5a41e_0_43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6585e5a41e_0_43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6585e5a41e_0_43"/>
          <p:cNvSpPr txBox="1">
            <a:spLocks noGrp="1"/>
          </p:cNvSpPr>
          <p:nvPr>
            <p:ph type="ctrTitle"/>
          </p:nvPr>
        </p:nvSpPr>
        <p:spPr>
          <a:xfrm>
            <a:off x="4776450" y="2352200"/>
            <a:ext cx="4034400" cy="135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Let’s Code</a:t>
            </a:r>
            <a:endParaRPr sz="4800" b="1" dirty="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07" name="Google Shape;207;g26585e5a41e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96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585e5a41e_0_306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6585e5a41e_0_306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6585e5a41e_0_306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26585e5a41e_0_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6585e5a41e_0_306"/>
          <p:cNvSpPr txBox="1"/>
          <p:nvPr/>
        </p:nvSpPr>
        <p:spPr>
          <a:xfrm>
            <a:off x="4368625" y="908125"/>
            <a:ext cx="45345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HTML box model</a:t>
            </a:r>
            <a:endParaRPr sz="3000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3" name="Google Shape;90;g1191d483c4b_0_0">
            <a:extLst>
              <a:ext uri="{FF2B5EF4-FFF2-40B4-BE49-F238E27FC236}">
                <a16:creationId xmlns:a16="http://schemas.microsoft.com/office/drawing/2014/main" id="{227D6DF3-1D33-4CB0-2F55-10958808711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650" y="2018395"/>
            <a:ext cx="4383156" cy="1822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67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585e5a41e_0_306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6585e5a41e_0_306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6585e5a41e_0_306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26585e5a41e_0_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6585e5a41e_0_306"/>
          <p:cNvSpPr txBox="1"/>
          <p:nvPr/>
        </p:nvSpPr>
        <p:spPr>
          <a:xfrm>
            <a:off x="4368625" y="908125"/>
            <a:ext cx="45345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Border Properties</a:t>
            </a:r>
            <a:endParaRPr sz="3000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86" name="Google Shape;186;g26585e5a41e_0_306"/>
          <p:cNvSpPr txBox="1"/>
          <p:nvPr/>
        </p:nvSpPr>
        <p:spPr>
          <a:xfrm>
            <a:off x="4368625" y="2073251"/>
            <a:ext cx="4446900" cy="1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/>
          <a:p>
            <a:pPr marL="457200" marR="5080" lvl="0" indent="-381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border-width</a:t>
            </a:r>
          </a:p>
          <a:p>
            <a:pPr marL="457200" marR="5080" lvl="0" indent="-381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border-style</a:t>
            </a:r>
          </a:p>
          <a:p>
            <a:pPr marL="457200" marR="5080" lvl="0" indent="-381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border-color</a:t>
            </a:r>
          </a:p>
          <a:p>
            <a:pPr marL="457200" marR="5080" lvl="0" indent="-38100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border-radius</a:t>
            </a:r>
            <a:b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1000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5080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5080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jump into hands-on to understand more!</a:t>
            </a:r>
          </a:p>
        </p:txBody>
      </p:sp>
    </p:spTree>
    <p:extLst>
      <p:ext uri="{BB962C8B-B14F-4D97-AF65-F5344CB8AC3E}">
        <p14:creationId xmlns:p14="http://schemas.microsoft.com/office/powerpoint/2010/main" val="144115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8C4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585e5a41e_0_43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6585e5a41e_0_43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6585e5a41e_0_43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6585e5a41e_0_43"/>
          <p:cNvSpPr txBox="1">
            <a:spLocks noGrp="1"/>
          </p:cNvSpPr>
          <p:nvPr>
            <p:ph type="ctrTitle"/>
          </p:nvPr>
        </p:nvSpPr>
        <p:spPr>
          <a:xfrm>
            <a:off x="4776450" y="2352200"/>
            <a:ext cx="4034400" cy="135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Let’s Code</a:t>
            </a:r>
            <a:endParaRPr sz="4800" b="1" dirty="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07" name="Google Shape;207;g26585e5a41e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61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585e5a41e_0_306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6585e5a41e_0_306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6585e5a41e_0_306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26585e5a41e_0_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6585e5a41e_0_306"/>
          <p:cNvSpPr txBox="1"/>
          <p:nvPr/>
        </p:nvSpPr>
        <p:spPr>
          <a:xfrm>
            <a:off x="4368625" y="908125"/>
            <a:ext cx="45345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Width and Height</a:t>
            </a:r>
            <a:endParaRPr sz="3000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86" name="Google Shape;186;g26585e5a41e_0_306"/>
          <p:cNvSpPr txBox="1"/>
          <p:nvPr/>
        </p:nvSpPr>
        <p:spPr>
          <a:xfrm>
            <a:off x="4368625" y="2073251"/>
            <a:ext cx="4446900" cy="1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/>
          <a:p>
            <a:pPr marL="12700" marR="5080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Width: defines the content width</a:t>
            </a:r>
            <a:b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Height: defines the content height</a:t>
            </a:r>
            <a:endParaRPr lang="en-US" sz="1000" b="0" i="0" u="none" strike="noStrike" cap="none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1000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1000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5080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jump into hands-on to understand more!</a:t>
            </a:r>
            <a:endParaRPr lang="en-US" sz="1000" b="0" i="0" u="none" strike="noStrike" cap="none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675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385</Words>
  <Application>Microsoft Office PowerPoint</Application>
  <PresentationFormat>Custom</PresentationFormat>
  <Paragraphs>73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Plus Jakarta Sans Medium</vt:lpstr>
      <vt:lpstr>Trebuchet MS</vt:lpstr>
      <vt:lpstr>Plus Jakarta Sans</vt:lpstr>
      <vt:lpstr>Georgia</vt:lpstr>
      <vt:lpstr>Arial</vt:lpstr>
      <vt:lpstr>Office Theme</vt:lpstr>
      <vt:lpstr>Simple Light</vt:lpstr>
      <vt:lpstr>CSS 2</vt:lpstr>
      <vt:lpstr>PowerPoint Presentation</vt:lpstr>
      <vt:lpstr>Outline</vt:lpstr>
      <vt:lpstr>PowerPoint Presentation</vt:lpstr>
      <vt:lpstr>Let’s Code</vt:lpstr>
      <vt:lpstr>PowerPoint Presentation</vt:lpstr>
      <vt:lpstr>PowerPoint Presentation</vt:lpstr>
      <vt:lpstr>Let’s Code</vt:lpstr>
      <vt:lpstr>PowerPoint Presentation</vt:lpstr>
      <vt:lpstr>Let’s Code</vt:lpstr>
      <vt:lpstr>Ice Breaking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Code</vt:lpstr>
      <vt:lpstr>Challenge!</vt:lpstr>
      <vt:lpstr>PowerPoint Presentation</vt:lpstr>
      <vt:lpstr>Terima  Kasih.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1</dc:title>
  <dc:creator>SINAR X</dc:creator>
  <cp:lastModifiedBy>Rizky Ramadhan</cp:lastModifiedBy>
  <cp:revision>14</cp:revision>
  <dcterms:created xsi:type="dcterms:W3CDTF">2021-01-14T04:03:51Z</dcterms:created>
  <dcterms:modified xsi:type="dcterms:W3CDTF">2024-03-21T07:58:35Z</dcterms:modified>
</cp:coreProperties>
</file>