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10287000" cx="18288000"/>
  <p:notesSz cx="18288000" cy="10287000"/>
  <p:embeddedFontLst>
    <p:embeddedFont>
      <p:font typeface="Poppins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70">
          <p15:clr>
            <a:srgbClr val="000000"/>
          </p15:clr>
        </p15:guide>
        <p15:guide id="2" pos="2153">
          <p15:clr>
            <a:srgbClr val="000000"/>
          </p15:clr>
        </p15:guide>
      </p15:sldGuideLst>
    </p:ext>
    <p:ext uri="GoogleSlidesCustomDataVersion2">
      <go:slidesCustomData xmlns:go="http://customooxmlschemas.google.com/" r:id="rId37" roundtripDataSignature="AMtx7mjTBwVbU6GShGvdNZLNq8ej1zxq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5802EA-5909-42EF-9E9A-A16A1DA228C7}">
  <a:tblStyle styleId="{6C5802EA-5909-42EF-9E9A-A16A1DA228C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70" orient="horz"/>
        <p:guide pos="215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oppinsMedium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oppinsMedium-italic.fntdata"/><Relationship Id="rId12" Type="http://schemas.openxmlformats.org/officeDocument/2006/relationships/slide" Target="slides/slide6.xml"/><Relationship Id="rId34" Type="http://schemas.openxmlformats.org/officeDocument/2006/relationships/font" Target="fonts/PoppinsMedium-bold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PoppinsMedium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5715000" y="771525"/>
            <a:ext cx="6859588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8"/>
          <p:cNvSpPr txBox="1"/>
          <p:nvPr>
            <p:ph idx="1" type="body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6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8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4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6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7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7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gif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hyperlink" Target="https://devopedia.org/images/article/28/2951.1490520804.gi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"/>
          <p:cNvGrpSpPr/>
          <p:nvPr/>
        </p:nvGrpSpPr>
        <p:grpSpPr>
          <a:xfrm>
            <a:off x="9877164" y="7997"/>
            <a:ext cx="8411328" cy="10279456"/>
            <a:chOff x="9877164" y="7997"/>
            <a:chExt cx="8411328" cy="10279456"/>
          </a:xfrm>
        </p:grpSpPr>
        <p:sp>
          <p:nvSpPr>
            <p:cNvPr id="44" name="Google Shape;44;p1"/>
            <p:cNvSpPr/>
            <p:nvPr/>
          </p:nvSpPr>
          <p:spPr>
            <a:xfrm>
              <a:off x="12985608" y="305253"/>
              <a:ext cx="5302884" cy="9982200"/>
            </a:xfrm>
            <a:custGeom>
              <a:rect b="b" l="l" r="r" t="t"/>
              <a:pathLst>
                <a:path extrusionOk="0" h="9982200" w="5302884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9877164" y="7997"/>
              <a:ext cx="8411210" cy="9487535"/>
            </a:xfrm>
            <a:custGeom>
              <a:rect b="b" l="l" r="r" t="t"/>
              <a:pathLst>
                <a:path extrusionOk="0" h="9487535" w="841121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"/>
          <p:cNvSpPr/>
          <p:nvPr/>
        </p:nvSpPr>
        <p:spPr>
          <a:xfrm>
            <a:off x="0" y="9125620"/>
            <a:ext cx="11907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1190625" y="3495675"/>
            <a:ext cx="10303510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508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Algoritma &amp; </a:t>
            </a:r>
            <a:endParaRPr b="1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Pemrograman Dasar 1 </a:t>
            </a:r>
            <a:endParaRPr b="1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270635" y="5882640"/>
            <a:ext cx="5161915" cy="42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508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Tapri Andi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INAR X\Downloads\ilovepdf_pages-to-jpg\Template PPT_page-0002.jpg"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0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"/>
          <p:cNvSpPr txBox="1"/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Algoritma </a:t>
            </a:r>
            <a:r>
              <a:rPr b="0" lang="en-US" sz="6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-US" sz="4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Cara Kerja</a:t>
            </a:r>
            <a:endParaRPr b="0" sz="4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 txBox="1"/>
          <p:nvPr/>
        </p:nvSpPr>
        <p:spPr>
          <a:xfrm>
            <a:off x="3131820" y="2374265"/>
            <a:ext cx="10636250" cy="1259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  &gt;&gt;   Proses  &gt;&gt;  Output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2203450" y="4030345"/>
            <a:ext cx="13885545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Konstruksi: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Algoritma Sekuensial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Algoritma dengan prosedur yang berjalan dari satu proses ke proses berikutnya untuk mencapai hasil akhir. Contohnya, merebus air mentah hingga air matang.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Algoritma Percabangan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Algoritma yang menjalankan keputusan berdasarkan kondisi tertentu dengan dua atau lebih percabangan. Misalnya, jika nilai ujian lebih dari 75 maka hasilnya lulus ujian.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Algoritma Pengulangan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Algoritma yang menjalankan urutan perintah berulang-ulang hingga beberapa kali. Contohnya, menampilkan bilangan kelipatan dua mulai dari 0 hingga 50.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INAR X\Downloads\ilovepdf_pages-to-jpg\Template PPT_page-0002.jpg" id="158" name="Google Shape;1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1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1"/>
          <p:cNvSpPr txBox="1"/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Algoritma </a:t>
            </a:r>
            <a:r>
              <a:rPr b="0" lang="en-US" sz="6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-US" sz="4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Jenis-jenis</a:t>
            </a:r>
            <a:endParaRPr b="0" sz="4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 txBox="1"/>
          <p:nvPr/>
        </p:nvSpPr>
        <p:spPr>
          <a:xfrm>
            <a:off x="1252220" y="2136140"/>
            <a:ext cx="14789150" cy="6014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Searching	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Pencarian data dalam sekumpulan data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search / sequensial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pencarian data secara langsung dengan cara mencocokan data yang dicari dengan semua data yang ada dalam satu kelompok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Binari search / sequensial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pencarian data secara langsung dengan cara menemukan nilai tertentu dengan mengeliminasi setengah data secara berkala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INAR X\Downloads\ilovepdf_pages-to-jpg\Template PPT_page-0002.jpg" id="166" name="Google Shape;16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2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2"/>
          <p:cNvSpPr txBox="1"/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Algoritma </a:t>
            </a:r>
            <a:r>
              <a:rPr b="0" lang="en-US" sz="6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-US" sz="4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Jenis-jenis</a:t>
            </a:r>
            <a:endParaRPr b="0" sz="4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2"/>
          <p:cNvSpPr txBox="1"/>
          <p:nvPr/>
        </p:nvSpPr>
        <p:spPr>
          <a:xfrm>
            <a:off x="1214120" y="2261235"/>
            <a:ext cx="14789150" cy="84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Searching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68875" y="2143760"/>
            <a:ext cx="8997315" cy="599884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2"/>
          <p:cNvSpPr txBox="1"/>
          <p:nvPr/>
        </p:nvSpPr>
        <p:spPr>
          <a:xfrm>
            <a:off x="6551930" y="8386445"/>
            <a:ext cx="654494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https://devopedia.org</a:t>
            </a:r>
            <a:r>
              <a:rPr b="0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images/article/28/2951.1490520804.gif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INAR X\Downloads\ilovepdf_pages-to-jpg\Template PPT_page-0002.jpg" id="176" name="Google Shape;1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3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/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Algoritma </a:t>
            </a:r>
            <a:r>
              <a:rPr b="0" lang="en-US" sz="6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-US" sz="4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Jenis-jenis</a:t>
            </a:r>
            <a:endParaRPr b="0" sz="4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3"/>
          <p:cNvSpPr txBox="1"/>
          <p:nvPr/>
        </p:nvSpPr>
        <p:spPr>
          <a:xfrm>
            <a:off x="1665605" y="1826895"/>
            <a:ext cx="15433040" cy="63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Sorting	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Pengurutan data berdasarkan kondisi tertentu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Bubble Sort</a:t>
            </a:r>
            <a:b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Membandingkan data kemudian menukarkannya, tiap iterasi data pusatnye berbeda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 Sort</a:t>
            </a:r>
            <a:b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Secara berulang mencari data yang belum terurut dan kemudian akan diurutkan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 Sort</a:t>
            </a:r>
            <a:b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Menyisipkan angka ke posisi yang diinginkan dan angka yang disisipkan sesuai dengan urutan iterasinya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 Sort</a:t>
            </a:r>
            <a:b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Mengambil satu elemen untuk dijadikan nilai tengah dan data lain diurutkan secara rekursif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3"/>
          <p:cNvSpPr txBox="1"/>
          <p:nvPr/>
        </p:nvSpPr>
        <p:spPr>
          <a:xfrm>
            <a:off x="4994910" y="2141220"/>
            <a:ext cx="3735070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https://visualgo.net/en/sorting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INAR X\Downloads\ilovepdf_pages-to-jpg\Template PPT_page-0002.jpg" id="185" name="Google Shape;1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4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 txBox="1"/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Algoritma</a:t>
            </a:r>
            <a:endParaRPr sz="4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4"/>
          <p:cNvSpPr txBox="1"/>
          <p:nvPr/>
        </p:nvSpPr>
        <p:spPr>
          <a:xfrm>
            <a:off x="1447165" y="2299335"/>
            <a:ext cx="13414375" cy="5275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Bagaimana menentukan Algoritma yang baik ?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03580" lvl="0" marL="7035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Complexity</a:t>
            </a:r>
            <a:b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Waktu yang diperlukan untuk mennjalankan Algoritma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03580" lvl="0" marL="7035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 Complexity</a:t>
            </a:r>
            <a:b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Memori yang digunakan untuk mennjalankan Algoritma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03580" lvl="0" marL="7035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Complexity Analysis</a:t>
            </a:r>
            <a:b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Waktu yang diperlukan untuk mennjalankan Algoritma dengan input tertentu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INAR X\Downloads\ilovepdf_pages-to-jpg\Template PPT_page-0002.jpg" id="193" name="Google Shape;1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5"/>
          <p:cNvSpPr txBox="1"/>
          <p:nvPr>
            <p:ph type="title"/>
          </p:nvPr>
        </p:nvSpPr>
        <p:spPr>
          <a:xfrm>
            <a:off x="856615" y="507365"/>
            <a:ext cx="12012295" cy="939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Dasar Javascript 1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5"/>
          <p:cNvSpPr txBox="1"/>
          <p:nvPr/>
        </p:nvSpPr>
        <p:spPr>
          <a:xfrm>
            <a:off x="856615" y="2280285"/>
            <a:ext cx="15433040" cy="751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Dari Icon berikut mana yang merupakan bahasa pemprograman dan bukan?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6470" y="3747770"/>
            <a:ext cx="9883140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5"/>
          <p:cNvSpPr/>
          <p:nvPr/>
        </p:nvSpPr>
        <p:spPr>
          <a:xfrm>
            <a:off x="7734935" y="6869430"/>
            <a:ext cx="1425575" cy="131699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4530725" y="6869430"/>
            <a:ext cx="1189990" cy="1162050"/>
          </a:xfrm>
          <a:prstGeom prst="noSmoking">
            <a:avLst>
              <a:gd fmla="val 18750" name="adj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5"/>
          <p:cNvSpPr/>
          <p:nvPr/>
        </p:nvSpPr>
        <p:spPr>
          <a:xfrm>
            <a:off x="11174730" y="6946900"/>
            <a:ext cx="1189990" cy="1162050"/>
          </a:xfrm>
          <a:prstGeom prst="noSmoking">
            <a:avLst>
              <a:gd fmla="val 18750" name="adj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INAR X\Downloads\ilovepdf_pages-to-jpg\Template PPT_page-0002.jpg" id="205" name="Google Shape;2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6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6"/>
          <p:cNvSpPr txBox="1"/>
          <p:nvPr>
            <p:ph type="title"/>
          </p:nvPr>
        </p:nvSpPr>
        <p:spPr>
          <a:xfrm>
            <a:off x="856615" y="507365"/>
            <a:ext cx="12012295" cy="939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Dasar Javascript 1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1834515" y="2280285"/>
            <a:ext cx="14455140" cy="5275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Ciri ciri bahasa pemprograman: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27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Dapat melakukan operasi aritmatika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27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Dapat melakukan perulangan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27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Dapat Menangani Percabangan / pengkondisian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27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Dapat menampung value dalam variable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27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Dapat membuat function / class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27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dsb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INAR X\Downloads\ilovepdf_pages-to-jpg\Template PPT_page-0002.jpg" id="213" name="Google Shape;2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7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7"/>
          <p:cNvSpPr txBox="1"/>
          <p:nvPr>
            <p:ph type="title"/>
          </p:nvPr>
        </p:nvSpPr>
        <p:spPr>
          <a:xfrm>
            <a:off x="856615" y="507365"/>
            <a:ext cx="12012295" cy="939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Dasar Javascript 1</a:t>
            </a:r>
            <a:endParaRPr b="0"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1834515" y="2280285"/>
            <a:ext cx="11822430" cy="5183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Peralatan untuk belajar Javascript: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27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Browser ( </a:t>
            </a: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Chrome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Firefox, MsEdge, Opera, dsb )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27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Editor ( </a:t>
            </a: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Atom, Sublime, Notepad++, dsb )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27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Js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27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VsCode: https://code.visualstudio.com/download</a:t>
            </a:r>
            <a:b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NodeJs: https://nodejs.org/en/download</a:t>
            </a:r>
            <a:endParaRPr b="0" i="0" sz="3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INAR X\Downloads\ilovepdf_pages-to-jpg\Template PPT_page-0002.jpg" id="221" name="Google Shape;2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8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8"/>
          <p:cNvSpPr txBox="1"/>
          <p:nvPr>
            <p:ph type="title"/>
          </p:nvPr>
        </p:nvSpPr>
        <p:spPr>
          <a:xfrm>
            <a:off x="856615" y="507365"/>
            <a:ext cx="12012295" cy="939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Dasar Javascript 1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893445" y="1932940"/>
            <a:ext cx="3173730" cy="2228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Mencoba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 web browser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shot 2023-08-10 at 13.35.35" id="225" name="Google Shape;225;p18"/>
          <p:cNvPicPr preferRelativeResize="0"/>
          <p:nvPr/>
        </p:nvPicPr>
        <p:blipFill rotWithShape="1">
          <a:blip r:embed="rId5">
            <a:alphaModFix/>
          </a:blip>
          <a:srcRect b="34602" l="0" r="0" t="0"/>
          <a:stretch/>
        </p:blipFill>
        <p:spPr>
          <a:xfrm>
            <a:off x="4467860" y="1932940"/>
            <a:ext cx="12317095" cy="570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INAR X\Downloads\ilovepdf_pages-to-jpg\Template PPT_page-0002.jpg" id="230" name="Google Shape;2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9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9"/>
          <p:cNvSpPr txBox="1"/>
          <p:nvPr>
            <p:ph type="title"/>
          </p:nvPr>
        </p:nvSpPr>
        <p:spPr>
          <a:xfrm>
            <a:off x="856615" y="507365"/>
            <a:ext cx="12012295" cy="939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Dasar Javascript 1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893445" y="1932940"/>
            <a:ext cx="3675380" cy="130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Mencoba Javascript dari file 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shot 2023-08-10 at 13.49.36" id="234" name="Google Shape;23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3555" y="2049780"/>
            <a:ext cx="12587605" cy="5423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2"/>
          <p:cNvGrpSpPr/>
          <p:nvPr/>
        </p:nvGrpSpPr>
        <p:grpSpPr>
          <a:xfrm>
            <a:off x="0" y="8255"/>
            <a:ext cx="7734300" cy="10287000"/>
            <a:chOff x="0" y="0"/>
            <a:chExt cx="7734300" cy="10287000"/>
          </a:xfrm>
        </p:grpSpPr>
        <p:sp>
          <p:nvSpPr>
            <p:cNvPr id="54" name="Google Shape;54;p2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2"/>
          <p:cNvSpPr/>
          <p:nvPr/>
        </p:nvSpPr>
        <p:spPr>
          <a:xfrm>
            <a:off x="16418113" y="109131"/>
            <a:ext cx="1685924" cy="16382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 txBox="1"/>
          <p:nvPr>
            <p:ph idx="2" type="body"/>
          </p:nvPr>
        </p:nvSpPr>
        <p:spPr>
          <a:xfrm>
            <a:off x="8657590" y="1747520"/>
            <a:ext cx="7886065" cy="4319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spAutoFit/>
          </a:bodyPr>
          <a:lstStyle/>
          <a:p>
            <a:pPr indent="0" lvl="0" marL="127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Materi: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1. Algoritma 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2. Basic Javascript 1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16889095" y="9576435"/>
            <a:ext cx="1214755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Day 2</a:t>
            </a:r>
            <a:endParaRPr b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INAR X\Downloads\ilovepdf_pages-to-jpg\Template PPT_page-0002.jpg" id="239" name="Google Shape;2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0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0"/>
          <p:cNvSpPr txBox="1"/>
          <p:nvPr>
            <p:ph type="title"/>
          </p:nvPr>
        </p:nvSpPr>
        <p:spPr>
          <a:xfrm>
            <a:off x="856615" y="507365"/>
            <a:ext cx="12012295" cy="939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Dasar Javascript 1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856615" y="2020570"/>
            <a:ext cx="3495675" cy="1951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dari Mencoba  Javascript dari file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shot 2023-08-10 at 13.52.54" id="243" name="Google Shape;24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29455" y="2127885"/>
            <a:ext cx="11864975" cy="54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INAR X\Downloads\ilovepdf_pages-to-jpg\Template PPT_page-0002.jpg" id="248" name="Google Shape;2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1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1"/>
          <p:cNvSpPr txBox="1"/>
          <p:nvPr>
            <p:ph type="title"/>
          </p:nvPr>
        </p:nvSpPr>
        <p:spPr>
          <a:xfrm>
            <a:off x="856615" y="507365"/>
            <a:ext cx="12012295" cy="939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Dasar Javascript 1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893445" y="1932940"/>
            <a:ext cx="3690620" cy="130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Mencoba Javascript dari file 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index.js</a:t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shot 2023-08-10 at 13.56.24" id="252" name="Google Shape;25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84065" y="2105025"/>
            <a:ext cx="11642090" cy="64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INAR X\Downloads\ilovepdf_pages-to-jpg\Template PPT_page-0002.jpg" id="257" name="Google Shape;2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2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2"/>
          <p:cNvSpPr txBox="1"/>
          <p:nvPr>
            <p:ph type="title"/>
          </p:nvPr>
        </p:nvSpPr>
        <p:spPr>
          <a:xfrm>
            <a:off x="856615" y="507365"/>
            <a:ext cx="12012295" cy="939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Tips Debugging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893445" y="1932940"/>
            <a:ext cx="13462635" cy="5922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Debugging adalah proses mengidentifikasi dan menghapus bug atau error di dalam kode.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terjadi error pada Javascript, baca terlebih dahulu errornya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Pelajari dan coba baca ulang kode yang sudah kita buat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masih belum ketemu, copy error message dan cari tahu lewat Google, ChatGpt dll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Jangan mudah panik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14966950" y="0"/>
            <a:ext cx="3321050" cy="3544570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3"/>
          <p:cNvSpPr txBox="1"/>
          <p:nvPr/>
        </p:nvSpPr>
        <p:spPr>
          <a:xfrm>
            <a:off x="1350010" y="900430"/>
            <a:ext cx="15119985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Latihan:</a:t>
            </a:r>
            <a:b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Buatlah algoritma FlowChart, Pseudecode dan program untuk menghitung luas segitiga.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14966950" y="0"/>
            <a:ext cx="3321050" cy="3544570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4"/>
          <p:cNvSpPr txBox="1"/>
          <p:nvPr/>
        </p:nvSpPr>
        <p:spPr>
          <a:xfrm>
            <a:off x="1350010" y="900430"/>
            <a:ext cx="15119985" cy="5233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Assigment 1 - day2</a:t>
            </a:r>
            <a:b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Buatlah algoritma FlowChart, Pseudecode, dan Program untuk menghitung faktorial suatu bilangan.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Buatlah algoritma FlowChart, Pseudecode, dan Program yang memeriksa apakah suatu tahun adalah tahun kabisat atau bukan.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Buatlah algoritma FlowChart, Pseudecode, dan Program yang digunakan untuk mengubah nilai dengan ketentuan sebagai berikut,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nilai &lt; 60 = D, 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nilai &lt; 75 = C, 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nilai &lt; 85 = B, 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nilai &gt;= 85 = A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Dari tabel berikut ubahlah kedalam bentuk array of object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5" name="Google Shape;275;p24"/>
          <p:cNvGraphicFramePr/>
          <p:nvPr/>
        </p:nvGraphicFramePr>
        <p:xfrm>
          <a:off x="1787525" y="61334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{6C5802EA-5909-42EF-9E9A-A16A1DA228C7}</a:tableStyleId>
              </a:tblPr>
              <a:tblGrid>
                <a:gridCol w="1096000"/>
                <a:gridCol w="934725"/>
                <a:gridCol w="1865000"/>
                <a:gridCol w="2114550"/>
                <a:gridCol w="1809125"/>
                <a:gridCol w="2433950"/>
                <a:gridCol w="3554100"/>
              </a:tblGrid>
              <a:tr h="68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nama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nik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jenis kelamin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golongan darah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tempat Asal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alamat domisili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hobi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57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Zoro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322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laki-laki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O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Jakarta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Jayapura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Tidur, Gim, Minum Jus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57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Luffi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246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laki-laki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B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Bekasi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Makasar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Makan, Memancing, Joging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57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Sanji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311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laki-laki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Depok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Yogyakarta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Memasak, baca Buku, ngemil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57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Nami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571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Perempuan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Bandung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Jakarta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Belanja, Perawatan, Tiidur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5"/>
          <p:cNvSpPr/>
          <p:nvPr/>
        </p:nvSpPr>
        <p:spPr>
          <a:xfrm>
            <a:off x="14966950" y="0"/>
            <a:ext cx="3321050" cy="3544570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1330960" y="900430"/>
            <a:ext cx="12694285" cy="535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Referensi:</a:t>
            </a:r>
            <a:b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https://www.niagahoster.co.id/blog/algoritma-pemrograman/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https://codepolitan.com/course/intro/algoritma-pemrograman-dasar/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https://www.youtube.com/watch?v=uqVJc9lLknA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https://www.petanikode.com/javascript-dasar/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https://www.niagahoster.co.id/blog/debugging-adalah/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https://blockly.games/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INAR X\Downloads\ilovepdf_pages-to-jpg\Template PPT_page-0001.jpg" id="287" name="Google Shape;2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3" y="0"/>
            <a:ext cx="18283486" cy="1028763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6"/>
          <p:cNvSpPr txBox="1"/>
          <p:nvPr/>
        </p:nvSpPr>
        <p:spPr>
          <a:xfrm>
            <a:off x="4347845" y="3375660"/>
            <a:ext cx="9592945" cy="274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Terimakasih</a:t>
            </a:r>
            <a:endParaRPr b="1" i="0" sz="1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6"/>
          <p:cNvSpPr txBox="1"/>
          <p:nvPr/>
        </p:nvSpPr>
        <p:spPr>
          <a:xfrm>
            <a:off x="15053945" y="9568180"/>
            <a:ext cx="2247265" cy="42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508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By Tapri Andi</a:t>
            </a:r>
            <a:endParaRPr b="0" i="0" sz="20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INAR X\Downloads\ilovepdf_pages-to-jpg\Template PPT_page-0002.jpg" id="64" name="Google Shape;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 txBox="1"/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Algoritma</a:t>
            </a:r>
            <a:endParaRPr sz="6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1431290" y="2944495"/>
            <a:ext cx="11459210" cy="1120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Algoritma adalah suatu urutan atau alur yang dipakai dalam pemecahan secara sistematis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1431290" y="5454650"/>
            <a:ext cx="15011400" cy="935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Algoritma  &gt;&gt; Pemprogramman = Logic</a:t>
            </a:r>
            <a:endParaRPr b="1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INAR X\Downloads\ilovepdf_pages-to-jpg\Template PPT_page-0002.jpg" id="73" name="Google Shape;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 txBox="1"/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Algoritma</a:t>
            </a:r>
            <a:endParaRPr sz="6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1431290" y="2115185"/>
            <a:ext cx="10608310" cy="130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Case: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Ibu menyuruh kita untuk pergi ke pasar untuk membeli barang.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Jarak dari rumah ke pasar adalah 5 km.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1431290" y="3789045"/>
            <a:ext cx="5746750" cy="4075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Naik Sepeda Motor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Minta catatan belanja dan uangnya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Keluarkan sepeda motor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Periksa keadaan sepeda motor dan panaskan mesin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Berangkat kepasar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Sampai dipasar dan beli barang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Pulang ke rumah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Parkirkan sepeda motor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Berikan belanjaan ke orangtua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8205470" y="3789045"/>
            <a:ext cx="6243955" cy="4075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Naik Mobil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Minta catatan belanja dan uangnya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Periksa keadaan mobil dan panaskan mesin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Keluarkan mobil dari garasi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Berangkat kepasar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Sampai dipasar dan beli barang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Pulang ke rumah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Parkirkan mobil di garasi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Berikan belanjaan ke orangtua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INAR X\Downloads\ilovepdf_pages-to-jpg\Template PPT_page-0002.jpg"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5"/>
          <p:cNvSpPr txBox="1"/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Algoritma</a:t>
            </a:r>
            <a:endParaRPr sz="6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1721485" y="2412365"/>
            <a:ext cx="11365230" cy="49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Keuntungan: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27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Mengatasi permasalahan dalam program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27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Menyerderhanakan program - penggunaan lebih efektif dan efisien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27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Penulisan program lebih efisien	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27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Mempermdah pencarian dan perbaikan kesalahan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INAR X\Downloads\ilovepdf_pages-to-jpg\Template PPT_page-0002.jpg" id="91" name="Google Shape;9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3" y="127635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6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 txBox="1"/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Algoritma </a:t>
            </a:r>
            <a:r>
              <a:rPr b="0" lang="en-US" sz="6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-US" sz="4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Cara Penyajian</a:t>
            </a:r>
            <a:endParaRPr b="0" sz="4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1214120" y="2261235"/>
            <a:ext cx="6365240" cy="4075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Flow Chart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 yang menampilkan proses dan langkah pengambilan keputusan dalam suatu program. Tujuan flowchart adalah menyederhanakan rangkaian prosedur serta mengurangi risiko salah tafsir.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6"/>
          <p:cNvGrpSpPr/>
          <p:nvPr/>
        </p:nvGrpSpPr>
        <p:grpSpPr>
          <a:xfrm>
            <a:off x="10483215" y="1783080"/>
            <a:ext cx="5492115" cy="6933565"/>
            <a:chOff x="16509" y="2808"/>
            <a:chExt cx="8649" cy="10919"/>
          </a:xfrm>
        </p:grpSpPr>
        <p:sp>
          <p:nvSpPr>
            <p:cNvPr id="96" name="Google Shape;96;p6"/>
            <p:cNvSpPr txBox="1"/>
            <p:nvPr/>
          </p:nvSpPr>
          <p:spPr>
            <a:xfrm>
              <a:off x="16869" y="10060"/>
              <a:ext cx="1875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login succes</a:t>
              </a:r>
              <a:endParaRPr b="1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16871" y="4547"/>
              <a:ext cx="4035" cy="839"/>
            </a:xfrm>
            <a:prstGeom prst="parallelogram">
              <a:avLst>
                <a:gd fmla="val 25000" name="adj"/>
              </a:avLst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 </a:t>
              </a:r>
              <a:r>
                <a:rPr b="0" i="0" lang="en-US" sz="18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username</a:t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16509" y="7467"/>
              <a:ext cx="4756" cy="2267"/>
            </a:xfrm>
            <a:prstGeom prst="diamond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validasi </a:t>
              </a:r>
              <a:r>
                <a:rPr b="0" i="0" lang="en-US" sz="16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username &amp; password</a:t>
              </a:r>
              <a:endPara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Google Shape;99;p6"/>
            <p:cNvCxnSpPr>
              <a:stCxn id="100" idx="2"/>
              <a:endCxn id="97" idx="0"/>
            </p:cNvCxnSpPr>
            <p:nvPr/>
          </p:nvCxnSpPr>
          <p:spPr>
            <a:xfrm>
              <a:off x="18889" y="3648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00" name="Google Shape;100;p6"/>
            <p:cNvSpPr/>
            <p:nvPr/>
          </p:nvSpPr>
          <p:spPr>
            <a:xfrm>
              <a:off x="17590" y="2808"/>
              <a:ext cx="2597" cy="840"/>
            </a:xfrm>
            <a:prstGeom prst="flowChartTerminator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7589" y="12887"/>
              <a:ext cx="2597" cy="840"/>
            </a:xfrm>
            <a:prstGeom prst="flowChartTerminator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" name="Google Shape;102;p6"/>
            <p:cNvCxnSpPr>
              <a:stCxn id="103" idx="4"/>
              <a:endCxn id="98" idx="0"/>
            </p:cNvCxnSpPr>
            <p:nvPr/>
          </p:nvCxnSpPr>
          <p:spPr>
            <a:xfrm>
              <a:off x="18887" y="6734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4" name="Google Shape;104;p6"/>
            <p:cNvCxnSpPr>
              <a:stCxn id="98" idx="2"/>
              <a:endCxn id="105" idx="1"/>
            </p:cNvCxnSpPr>
            <p:nvPr/>
          </p:nvCxnSpPr>
          <p:spPr>
            <a:xfrm>
              <a:off x="18887" y="9734"/>
              <a:ext cx="0" cy="15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6" name="Google Shape;106;p6"/>
            <p:cNvCxnSpPr>
              <a:stCxn id="105" idx="4"/>
              <a:endCxn id="101" idx="0"/>
            </p:cNvCxnSpPr>
            <p:nvPr/>
          </p:nvCxnSpPr>
          <p:spPr>
            <a:xfrm>
              <a:off x="18872" y="12189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07" name="Google Shape;107;p6"/>
            <p:cNvSpPr txBox="1"/>
            <p:nvPr/>
          </p:nvSpPr>
          <p:spPr>
            <a:xfrm>
              <a:off x="21682" y="8812"/>
              <a:ext cx="1470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login fail</a:t>
              </a:r>
              <a:endParaRPr b="1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108" name="Google Shape;108;p6"/>
            <p:cNvCxnSpPr>
              <a:stCxn id="98" idx="3"/>
              <a:endCxn id="109" idx="4"/>
            </p:cNvCxnSpPr>
            <p:nvPr/>
          </p:nvCxnSpPr>
          <p:spPr>
            <a:xfrm flipH="1" rot="10800000">
              <a:off x="21265" y="7401"/>
              <a:ext cx="2100" cy="1200"/>
            </a:xfrm>
            <a:prstGeom prst="bentConnector2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0" name="Google Shape;110;p6"/>
            <p:cNvCxnSpPr>
              <a:stCxn id="109" idx="1"/>
              <a:endCxn id="97" idx="1"/>
            </p:cNvCxnSpPr>
            <p:nvPr/>
          </p:nvCxnSpPr>
          <p:spPr>
            <a:xfrm flipH="1" rot="5400000">
              <a:off x="20270" y="3218"/>
              <a:ext cx="1800" cy="4500"/>
            </a:xfrm>
            <a:prstGeom prst="bentConnector3">
              <a:avLst>
                <a:gd fmla="val 349337" name="adj1"/>
              </a:avLst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03" name="Google Shape;103;p6"/>
            <p:cNvSpPr/>
            <p:nvPr/>
          </p:nvSpPr>
          <p:spPr>
            <a:xfrm>
              <a:off x="16869" y="5895"/>
              <a:ext cx="4035" cy="839"/>
            </a:xfrm>
            <a:prstGeom prst="parallelogram">
              <a:avLst>
                <a:gd fmla="val 25000" name="adj"/>
              </a:avLst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 </a:t>
              </a:r>
              <a:r>
                <a:rPr b="0" i="0" lang="en-US" sz="18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password</a:t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" name="Google Shape;111;p6"/>
            <p:cNvCxnSpPr/>
            <p:nvPr/>
          </p:nvCxnSpPr>
          <p:spPr>
            <a:xfrm>
              <a:off x="18886" y="5350"/>
              <a:ext cx="0" cy="485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09" name="Google Shape;109;p6"/>
            <p:cNvSpPr/>
            <p:nvPr/>
          </p:nvSpPr>
          <p:spPr>
            <a:xfrm>
              <a:off x="21682" y="6368"/>
              <a:ext cx="3476" cy="1070"/>
            </a:xfrm>
            <a:prstGeom prst="flowChartInputOutpu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username &amp; password tidak valid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6869" y="11118"/>
              <a:ext cx="4005" cy="1071"/>
            </a:xfrm>
            <a:prstGeom prst="flowChartInputOutpu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username &amp; password valid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INAR X\Downloads\ilovepdf_pages-to-jpg\Template PPT_page-0002.jpg" id="116" name="Google Shape;1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3" y="127635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7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 txBox="1"/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Algoritma </a:t>
            </a:r>
            <a:r>
              <a:rPr b="0" lang="en-US" sz="6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-US" sz="4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Cara Penyajian</a:t>
            </a:r>
            <a:endParaRPr b="0" sz="4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1214120" y="1830705"/>
            <a:ext cx="6365240" cy="84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Flow Chart - Simbol Dasar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" name="Google Shape;120;p7"/>
          <p:cNvGraphicFramePr/>
          <p:nvPr/>
        </p:nvGraphicFramePr>
        <p:xfrm>
          <a:off x="244475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{6C5802EA-5909-42EF-9E9A-A16A1DA228C7}</a:tableStyleId>
              </a:tblPr>
              <a:tblGrid>
                <a:gridCol w="4267200"/>
                <a:gridCol w="4267200"/>
                <a:gridCol w="4267200"/>
              </a:tblGrid>
              <a:tr h="76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Simbol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Nama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Deskripsi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</a:tr>
              <a:tr h="76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Garis alir (flowline)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Arah yang menunjukkan aliran program dari awal hingga akhir.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76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Terminator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Titik awal atau titik akhir suatu program.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76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Proses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Suatu kegiatan komputasi yang dilakukan oleh program: misalnya operasi aritmatika.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76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Keputusan (decision)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Merupakan titik percabangan yang salah satu cabangnya dapat dilalui oleh program berdasarkan suatu kondisi.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76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Masukan (Input)/Keluaran (Output)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Melambangkan titik saat program akan menerima suatu data atau menghasilkan suatu informasi.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76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Subprogram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Melambangkan suatu kegiatan atau proses lain yang telah didefinisikan sebelumnya.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21" name="Google Shape;121;p7"/>
          <p:cNvCxnSpPr/>
          <p:nvPr/>
        </p:nvCxnSpPr>
        <p:spPr>
          <a:xfrm>
            <a:off x="3617595" y="4116705"/>
            <a:ext cx="155892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2" name="Google Shape;122;p7"/>
          <p:cNvSpPr/>
          <p:nvPr/>
        </p:nvSpPr>
        <p:spPr>
          <a:xfrm>
            <a:off x="3743325" y="4655820"/>
            <a:ext cx="1307465" cy="408940"/>
          </a:xfrm>
          <a:prstGeom prst="flowChartTerminator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3802380" y="5375275"/>
            <a:ext cx="1189355" cy="522605"/>
          </a:xfrm>
          <a:prstGeom prst="flowChartProcess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3940175" y="6118860"/>
            <a:ext cx="914400" cy="611505"/>
          </a:xfrm>
          <a:prstGeom prst="flowChartDecision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3536315" y="6969125"/>
            <a:ext cx="1722755" cy="408305"/>
          </a:xfrm>
          <a:prstGeom prst="flowChartInputOutpu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3535045" y="7633970"/>
            <a:ext cx="1722755" cy="580390"/>
          </a:xfrm>
          <a:prstGeom prst="flowChartPredefinedProcess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INAR X\Downloads\ilovepdf_pages-to-jpg\Template PPT_page-0002.jpg"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8"/>
          <p:cNvSpPr txBox="1"/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Algoritma </a:t>
            </a:r>
            <a:r>
              <a:rPr b="0" lang="en-US" sz="6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-US" sz="4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Cara Penyajian</a:t>
            </a:r>
            <a:endParaRPr b="0" sz="4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1214120" y="2261235"/>
            <a:ext cx="14129385" cy="5460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Pseudocode - Kode Semu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 penulisan program secara informal dengan kaidah sendiri dan memungkinkan representasi langkah-langkah yang lebih detail dan dekat dengan bahasa pemrograman.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Prinsip dasar yang perlu diperhatikan, yaitu satu baris untuk satu pernyataan (statement) dan pentingnya indentasi dalam menuliskan pernyataan. Indentasi ada untuk hierarki dari pernyataan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b="0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Tujuannya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yaitu agar alur logika yang ditulis lebih mudah dipahami manusia.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INAR X\Downloads\ilovepdf_pages-to-jpg\Template PPT_page-0002.jpg" id="139" name="Google Shape;1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9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/>
          <p:cNvSpPr txBox="1"/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Algoritma </a:t>
            </a:r>
            <a:r>
              <a:rPr b="0" lang="en-US" sz="6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-US" sz="4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Cara Penyajian</a:t>
            </a:r>
            <a:endParaRPr b="0" sz="4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9"/>
          <p:cNvSpPr txBox="1"/>
          <p:nvPr/>
        </p:nvSpPr>
        <p:spPr>
          <a:xfrm>
            <a:off x="1196340" y="1832610"/>
            <a:ext cx="6365240" cy="84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Pseudocode - Kode Semu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 txBox="1"/>
          <p:nvPr/>
        </p:nvSpPr>
        <p:spPr>
          <a:xfrm>
            <a:off x="9112885" y="2891790"/>
            <a:ext cx="6365240" cy="4752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Program ganjil_genap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deklarasi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var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number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integer/number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Algoritma: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INPUT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number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(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number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modulus 2 = 0) THEN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OUTPUT genap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ELSE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OUTPUT ganjil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4" name="Google Shape;144;p9"/>
          <p:cNvSpPr txBox="1"/>
          <p:nvPr/>
        </p:nvSpPr>
        <p:spPr>
          <a:xfrm>
            <a:off x="2160270" y="2891790"/>
            <a:ext cx="6365240" cy="5614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Program Login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deklarasi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var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username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text/string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var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password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text/string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Algoritma: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INPUT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username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&amp;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password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(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username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&amp;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password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=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Valid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 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THEN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OUTPUT login-success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ELSE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OUTPUT login-fail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2024-01-31T04:17:05Z</dcterms:created>
  <dc:creator>dibimbing.id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2021-04-25T08:00:00Z</vt:filetime>
  </property>
  <property fmtid="{D5CDD505-2E9C-101B-9397-08002B2CF9AE}" pid="3" name="Creator">
    <vt:lpwstr>Canva</vt:lpwstr>
  </property>
  <property fmtid="{D5CDD505-2E9C-101B-9397-08002B2CF9AE}" pid="4" name="LastSaved">
    <vt:filetime>2021-04-25T08:00:00Z</vt:filetime>
  </property>
  <property fmtid="{D5CDD505-2E9C-101B-9397-08002B2CF9AE}" pid="5" name="KSOProductBuildVer">
    <vt:lpwstr>1033-5.4.2.7998</vt:lpwstr>
  </property>
  <property fmtid="{D5CDD505-2E9C-101B-9397-08002B2CF9AE}" pid="6" name="ICV">
    <vt:lpwstr>E5C9459CF2A84453AC4A0E09DE04B770</vt:lpwstr>
  </property>
</Properties>
</file>