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7" r:id="rId3"/>
    <p:sldId id="327" r:id="rId4"/>
    <p:sldId id="320" r:id="rId5"/>
    <p:sldId id="321" r:id="rId6"/>
    <p:sldId id="341" r:id="rId7"/>
    <p:sldId id="322" r:id="rId8"/>
    <p:sldId id="324" r:id="rId10"/>
    <p:sldId id="266" r:id="rId11"/>
  </p:sldIdLst>
  <p:sldSz cx="9144000" cy="5143500" type="screen16x9"/>
  <p:notesSz cx="6858000" cy="9144000"/>
  <p:custDataLst>
    <p:tags r:id="rId16"/>
  </p:custDataLst>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佳星"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163"/>
    <a:srgbClr val="ED7D31"/>
    <a:srgbClr val="FF9933"/>
    <a:srgbClr val="FFFF00"/>
    <a:srgbClr val="CCFFCC"/>
    <a:srgbClr val="FFFFFF"/>
    <a:srgbClr val="DD1C3E"/>
    <a:srgbClr val="374148"/>
    <a:srgbClr val="1E2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5" autoAdjust="0"/>
    <p:restoredTop sz="94932" autoAdjust="0"/>
  </p:normalViewPr>
  <p:slideViewPr>
    <p:cSldViewPr snapToGrid="0" snapToObjects="1">
      <p:cViewPr varScale="1">
        <p:scale>
          <a:sx n="70" d="100"/>
          <a:sy n="70" d="100"/>
        </p:scale>
        <p:origin x="564" y="72"/>
      </p:cViewPr>
      <p:guideLst>
        <p:guide orient="horz" pos="1575"/>
        <p:guide pos="28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 next I will introduce about our findings on customer profile. The dataset recorded customers information into 5 parts: gender, age, occupation, city, and marital status.</a:t>
            </a:r>
            <a:endParaRPr lang="zh-CN" altLang="en-US"/>
          </a:p>
          <a:p>
            <a:endParaRPr lang="zh-CN" altLang="en-US"/>
          </a:p>
          <a:p>
            <a:r>
              <a:rPr lang="zh-CN" altLang="en-US"/>
              <a:t>First, in terms of gender, it shows an unexpected result compared with general intuition. Data shows that the males account the main part of customers on Black Friday. Also, the males won in terms of average consumption. A big surprise, right?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cstate="email"/>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cstate="email"/>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7"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7"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215390" y="1233805"/>
            <a:ext cx="6858000" cy="681990"/>
          </a:xfrm>
          <a:prstGeom prst="rect">
            <a:avLst/>
          </a:prstGeom>
          <a:ln>
            <a:noFill/>
          </a:ln>
        </p:spPr>
        <p:txBody>
          <a:bodyPr wrap="square">
            <a:spAutoFit/>
          </a:bodyPr>
          <a:lstStyle/>
          <a:p>
            <a:pPr algn="ctr">
              <a:lnSpc>
                <a:spcPct val="120000"/>
              </a:lnSpc>
            </a:pPr>
            <a:r>
              <a:rPr kumimoji="1" lang="en-US" altLang="zh-CN" sz="3200" b="1" dirty="0"/>
              <a:t>Readmitted Prediction Capstone</a:t>
            </a:r>
            <a:endParaRPr kumimoji="1" lang="en-US" altLang="zh-CN" sz="3200" b="1" dirty="0"/>
          </a:p>
        </p:txBody>
      </p:sp>
      <p:sp>
        <p:nvSpPr>
          <p:cNvPr id="13" name="矩形 12"/>
          <p:cNvSpPr/>
          <p:nvPr/>
        </p:nvSpPr>
        <p:spPr>
          <a:xfrm>
            <a:off x="4043367" y="2912468"/>
            <a:ext cx="1056005" cy="337185"/>
          </a:xfrm>
          <a:prstGeom prst="rect">
            <a:avLst/>
          </a:prstGeom>
          <a:ln>
            <a:noFill/>
          </a:ln>
        </p:spPr>
        <p:txBody>
          <a:bodyPr wrap="none">
            <a:spAutoFit/>
          </a:bodyPr>
          <a:lstStyle/>
          <a:p>
            <a:pPr algn="ctr"/>
            <a:r>
              <a:rPr kumimoji="1" lang="en-US" altLang="zh-CN" sz="1600" dirty="0">
                <a:solidFill>
                  <a:srgbClr val="000000"/>
                </a:solidFill>
                <a:sym typeface="+mn-ea"/>
              </a:rPr>
              <a:t>Sh</a:t>
            </a:r>
            <a:r>
              <a:rPr kumimoji="1" lang="en-US" altLang="zh-CN" sz="1600" dirty="0">
                <a:solidFill>
                  <a:srgbClr val="000000"/>
                </a:solidFill>
                <a:sym typeface="+mn-ea"/>
              </a:rPr>
              <a:t>aron Li</a:t>
            </a:r>
            <a:endParaRPr kumimoji="1" lang="en-US" altLang="zh-CN" sz="1600" dirty="0">
              <a:solidFill>
                <a:srgbClr val="00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1354" y="1082576"/>
            <a:ext cx="2350487" cy="624979"/>
          </a:xfrm>
          <a:prstGeom prst="rect">
            <a:avLst/>
          </a:prstGeom>
          <a:ln>
            <a:noFill/>
          </a:ln>
        </p:spPr>
        <p:txBody>
          <a:bodyPr wrap="square">
            <a:spAutoFit/>
          </a:bodyPr>
          <a:lstStyle/>
          <a:p>
            <a:pPr>
              <a:lnSpc>
                <a:spcPct val="120000"/>
              </a:lnSpc>
            </a:pPr>
            <a:r>
              <a:rPr kumimoji="1" lang="en-US" altLang="zh-CN" sz="3200" b="1" dirty="0">
                <a:solidFill>
                  <a:schemeClr val="bg1"/>
                </a:solidFill>
              </a:rPr>
              <a:t>CONTENT</a:t>
            </a:r>
            <a:endParaRPr kumimoji="1" lang="en-US" altLang="zh-CN" sz="3200" b="1" dirty="0">
              <a:solidFill>
                <a:schemeClr val="bg1"/>
              </a:solidFill>
            </a:endParaRPr>
          </a:p>
        </p:txBody>
      </p:sp>
      <p:sp>
        <p:nvSpPr>
          <p:cNvPr id="5" name="矩形 4"/>
          <p:cNvSpPr/>
          <p:nvPr/>
        </p:nvSpPr>
        <p:spPr>
          <a:xfrm>
            <a:off x="4758055" y="1707515"/>
            <a:ext cx="3256280" cy="1753235"/>
          </a:xfrm>
          <a:prstGeom prst="rect">
            <a:avLst/>
          </a:prstGeom>
          <a:ln>
            <a:noFill/>
          </a:ln>
        </p:spPr>
        <p:txBody>
          <a:bodyPr wrap="square">
            <a:spAutoFit/>
          </a:bodyPr>
          <a:lstStyle/>
          <a:p>
            <a:pPr marL="285750" indent="-285750">
              <a:lnSpc>
                <a:spcPct val="150000"/>
              </a:lnSpc>
              <a:buFont typeface="Wingdings" panose="05000000000000000000" pitchFamily="2" charset="2"/>
              <a:buChar char="p"/>
            </a:pPr>
            <a:r>
              <a:rPr kumimoji="1" lang="en-US" altLang="zh-CN" dirty="0">
                <a:solidFill>
                  <a:schemeClr val="bg1"/>
                </a:solidFill>
                <a:sym typeface="+mn-ea"/>
              </a:rPr>
              <a:t>Introduction</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Data Description</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Correlation Analysis</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Models &amp; Conclusion</a:t>
            </a:r>
            <a:endParaRPr kumimoji="1" lang="en-US" altLang="zh-CN" dirty="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021715" y="1087120"/>
            <a:ext cx="5710555" cy="2968625"/>
          </a:xfrm>
          <a:prstGeom prst="rect">
            <a:avLst/>
          </a:prstGeom>
        </p:spPr>
        <p:txBody>
          <a:bodyPr wrap="square">
            <a:spAutoFit/>
          </a:bodyPr>
          <a:lstStyle/>
          <a:p>
            <a:pPr>
              <a:lnSpc>
                <a:spcPct val="130000"/>
              </a:lnSpc>
            </a:pPr>
            <a:r>
              <a:rPr lang="en-US" altLang="zh-CN" sz="1200" dirty="0">
                <a:solidFill>
                  <a:srgbClr val="000000"/>
                </a:solidFill>
              </a:rPr>
              <a:t>The data set is from kaggle: https://archive.ics.uci.edu/ml/datasets/diabetes+130-us+hospitals+for+years+1999-2008, which contains over</a:t>
            </a:r>
            <a:r>
              <a:rPr lang="en-US" altLang="zh-CN" sz="1200" b="1" dirty="0">
                <a:solidFill>
                  <a:srgbClr val="000000"/>
                </a:solidFill>
              </a:rPr>
              <a:t> 100 thousand </a:t>
            </a:r>
            <a:r>
              <a:rPr lang="en-US" altLang="zh-CN" sz="1200" dirty="0">
                <a:solidFill>
                  <a:srgbClr val="000000"/>
                </a:solidFill>
              </a:rPr>
              <a:t>data with 49 features, containing variables below:</a:t>
            </a:r>
            <a:endParaRPr lang="en-US" altLang="zh-CN" sz="1200" dirty="0">
              <a:solidFill>
                <a:srgbClr val="000000"/>
              </a:solidFill>
            </a:endParaRPr>
          </a:p>
          <a:p>
            <a:pPr>
              <a:lnSpc>
                <a:spcPct val="130000"/>
              </a:lnSpc>
            </a:pPr>
            <a:endParaRPr lang="en-US" altLang="zh-CN" sz="1200" dirty="0">
              <a:solidFill>
                <a:srgbClr val="000000"/>
              </a:solidFill>
            </a:endParaRPr>
          </a:p>
          <a:p>
            <a:pPr>
              <a:lnSpc>
                <a:spcPct val="130000"/>
              </a:lnSpc>
            </a:pPr>
            <a:r>
              <a:rPr lang="en-US" altLang="zh-CN" sz="1200" dirty="0">
                <a:solidFill>
                  <a:srgbClr val="000000"/>
                </a:solidFill>
              </a:rPr>
              <a:t>▲ D</a:t>
            </a:r>
            <a:r>
              <a:rPr lang="en-US" altLang="zh-CN" sz="1200" dirty="0">
                <a:solidFill>
                  <a:srgbClr val="000000"/>
                </a:solidFill>
              </a:rPr>
              <a:t>etail about patient(gender, age)</a:t>
            </a:r>
            <a:endParaRPr lang="en-US" altLang="zh-CN" sz="1200" dirty="0">
              <a:solidFill>
                <a:srgbClr val="000000"/>
              </a:solidFill>
            </a:endParaRPr>
          </a:p>
          <a:p>
            <a:pPr>
              <a:lnSpc>
                <a:spcPct val="130000"/>
              </a:lnSpc>
            </a:pPr>
            <a:r>
              <a:rPr lang="en-US" altLang="zh-CN" sz="1200" dirty="0">
                <a:solidFill>
                  <a:srgbClr val="000000"/>
                </a:solidFill>
              </a:rPr>
              <a:t>▲ Information related with intersaction(pay method, emergency id)</a:t>
            </a:r>
            <a:endParaRPr lang="en-US" altLang="zh-CN" sz="1200" dirty="0">
              <a:solidFill>
                <a:srgbClr val="000000"/>
              </a:solidFill>
            </a:endParaRPr>
          </a:p>
          <a:p>
            <a:pPr>
              <a:lnSpc>
                <a:spcPct val="130000"/>
              </a:lnSpc>
            </a:pPr>
            <a:r>
              <a:rPr lang="en-US" altLang="zh-CN" sz="1200" dirty="0">
                <a:solidFill>
                  <a:srgbClr val="000000"/>
                </a:solidFill>
              </a:rPr>
              <a:t>▲ Diagnos(diag1, diag2, diag3)</a:t>
            </a:r>
            <a:endParaRPr lang="en-US" altLang="zh-CN" sz="1200" dirty="0">
              <a:solidFill>
                <a:srgbClr val="000000"/>
              </a:solidFill>
            </a:endParaRPr>
          </a:p>
          <a:p>
            <a:pPr>
              <a:lnSpc>
                <a:spcPct val="130000"/>
              </a:lnSpc>
            </a:pPr>
            <a:r>
              <a:rPr lang="en-US" altLang="zh-CN" sz="1200" dirty="0">
                <a:solidFill>
                  <a:srgbClr val="000000"/>
                </a:solidFill>
              </a:rPr>
              <a:t>▲ Different health index for the patient(metformin, repaglinide)</a:t>
            </a:r>
            <a:endParaRPr lang="en-US" altLang="zh-CN" sz="1200" dirty="0">
              <a:solidFill>
                <a:srgbClr val="000000"/>
              </a:solidFill>
            </a:endParaRPr>
          </a:p>
          <a:p>
            <a:pPr>
              <a:lnSpc>
                <a:spcPct val="130000"/>
              </a:lnSpc>
            </a:pPr>
            <a:r>
              <a:rPr lang="en-US" altLang="zh-CN" sz="1200" dirty="0">
                <a:solidFill>
                  <a:srgbClr val="000000"/>
                </a:solidFill>
              </a:rPr>
              <a:t>▲ Change of the perscription</a:t>
            </a:r>
            <a:endParaRPr lang="en-US" altLang="zh-CN" sz="1200" dirty="0">
              <a:solidFill>
                <a:srgbClr val="000000"/>
              </a:solidFill>
            </a:endParaRPr>
          </a:p>
          <a:p>
            <a:pPr>
              <a:lnSpc>
                <a:spcPct val="130000"/>
              </a:lnSpc>
            </a:pPr>
            <a:r>
              <a:rPr lang="en-US" altLang="zh-CN" sz="1200" dirty="0">
                <a:solidFill>
                  <a:srgbClr val="000000"/>
                </a:solidFill>
              </a:rPr>
              <a:t>▲ Take diabete meds or not</a:t>
            </a:r>
            <a:endParaRPr lang="en-US" altLang="zh-CN" sz="1200" dirty="0">
              <a:solidFill>
                <a:srgbClr val="000000"/>
              </a:solidFill>
            </a:endParaRPr>
          </a:p>
          <a:p>
            <a:pPr>
              <a:lnSpc>
                <a:spcPct val="130000"/>
              </a:lnSpc>
            </a:pPr>
            <a:r>
              <a:rPr lang="en-US" altLang="zh-CN" sz="1200" dirty="0">
                <a:solidFill>
                  <a:srgbClr val="000000"/>
                </a:solidFill>
                <a:sym typeface="+mn-ea"/>
              </a:rPr>
              <a:t>▲ readmitted or not, time length</a:t>
            </a:r>
            <a:endParaRPr lang="en-US" altLang="zh-CN" sz="1200" dirty="0">
              <a:solidFill>
                <a:srgbClr val="000000"/>
              </a:solidFill>
            </a:endParaRPr>
          </a:p>
        </p:txBody>
      </p:sp>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5" y="269240"/>
            <a:ext cx="240982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Introduction</a:t>
            </a:r>
            <a:endParaRPr kumimoji="1" lang="en-US" altLang="zh-CN" sz="2800" b="1" dirty="0">
              <a:solidFill>
                <a:srgbClr val="1E2327"/>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62255" y="268605"/>
            <a:ext cx="377507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Data Description</a:t>
            </a:r>
            <a:endParaRPr kumimoji="1" lang="en-US" altLang="zh-CN" sz="2800" b="1" dirty="0">
              <a:solidFill>
                <a:srgbClr val="1E2327"/>
              </a:solidFill>
            </a:endParaRPr>
          </a:p>
        </p:txBody>
      </p:sp>
      <p:sp>
        <p:nvSpPr>
          <p:cNvPr id="16" name="矩形 15"/>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34" name="矩形 33"/>
          <p:cNvSpPr/>
          <p:nvPr/>
        </p:nvSpPr>
        <p:spPr>
          <a:xfrm>
            <a:off x="732155" y="1087755"/>
            <a:ext cx="2777490" cy="2489200"/>
          </a:xfrm>
          <a:prstGeom prst="rect">
            <a:avLst/>
          </a:prstGeom>
        </p:spPr>
        <p:txBody>
          <a:bodyPr wrap="square">
            <a:spAutoFit/>
          </a:bodyPr>
          <a:p>
            <a:pPr marL="228600" indent="-228600">
              <a:lnSpc>
                <a:spcPct val="130000"/>
              </a:lnSpc>
              <a:buFont typeface="Wingdings" panose="05000000000000000000" charset="0"/>
              <a:buChar char="u"/>
            </a:pPr>
            <a:r>
              <a:rPr lang="en-US" altLang="zh-CN" sz="1200" dirty="0">
                <a:solidFill>
                  <a:srgbClr val="000000"/>
                </a:solidFill>
              </a:rPr>
              <a:t>drop column by context:</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encounter_id,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patient_nbr,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payer_code,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number_outpatient,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number_inpatient,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number_emergency, 	num_lab_procedures,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num_procedures,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num_medications</a:t>
            </a:r>
            <a:endParaRPr lang="en-US" altLang="zh-CN" sz="1200" dirty="0">
              <a:solidFill>
                <a:srgbClr val="000000"/>
              </a:solidFill>
            </a:endParaRPr>
          </a:p>
        </p:txBody>
      </p:sp>
      <p:sp>
        <p:nvSpPr>
          <p:cNvPr id="4" name="矩形 3"/>
          <p:cNvSpPr/>
          <p:nvPr/>
        </p:nvSpPr>
        <p:spPr>
          <a:xfrm>
            <a:off x="4175125" y="1087755"/>
            <a:ext cx="4153535" cy="2489200"/>
          </a:xfrm>
          <a:prstGeom prst="rect">
            <a:avLst/>
          </a:prstGeom>
        </p:spPr>
        <p:txBody>
          <a:bodyPr wrap="square">
            <a:spAutoFit/>
          </a:bodyPr>
          <a:p>
            <a:pPr marL="228600" indent="-228600">
              <a:lnSpc>
                <a:spcPct val="130000"/>
              </a:lnSpc>
              <a:buFont typeface="Wingdings" panose="05000000000000000000" charset="0"/>
              <a:buChar char="u"/>
            </a:pPr>
            <a:r>
              <a:rPr lang="en-US" altLang="zh-CN" sz="1200" dirty="0">
                <a:solidFill>
                  <a:srgbClr val="000000"/>
                </a:solidFill>
              </a:rPr>
              <a:t>drop column by distribution(extremely imbalance):</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max_glu_serum, repaglinide,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nateglinied, chlorproamide,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acetohexamide, race,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tolbutamide, acarbose,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miglitol, troglitazone,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tolazamide, examide,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citoglipton, glyburide-metformin, </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glipizide-metformin, glimepiride-pioglitazone, 	metfomin-rosiglitazone, metformin-pioglitazone</a:t>
            </a:r>
            <a:endParaRPr lang="en-US" altLang="zh-CN" sz="12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62255" y="268605"/>
            <a:ext cx="377507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Data Description</a:t>
            </a:r>
            <a:endParaRPr kumimoji="1" lang="en-US" altLang="zh-CN" sz="2800" b="1" dirty="0">
              <a:solidFill>
                <a:srgbClr val="1E2327"/>
              </a:solidFill>
            </a:endParaRPr>
          </a:p>
        </p:txBody>
      </p:sp>
      <p:sp>
        <p:nvSpPr>
          <p:cNvPr id="16" name="矩形 15"/>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34" name="矩形 33"/>
          <p:cNvSpPr/>
          <p:nvPr/>
        </p:nvSpPr>
        <p:spPr>
          <a:xfrm>
            <a:off x="5287645" y="1961515"/>
            <a:ext cx="3526790" cy="1529715"/>
          </a:xfrm>
          <a:prstGeom prst="rect">
            <a:avLst/>
          </a:prstGeom>
        </p:spPr>
        <p:txBody>
          <a:bodyPr wrap="square">
            <a:spAutoFit/>
          </a:bodyPr>
          <a:p>
            <a:pPr marL="228600" indent="-228600">
              <a:lnSpc>
                <a:spcPct val="130000"/>
              </a:lnSpc>
              <a:buFont typeface="Wingdings" panose="05000000000000000000" charset="0"/>
              <a:buChar char="u"/>
            </a:pPr>
            <a:r>
              <a:rPr lang="en-US" altLang="zh-CN" sz="1200" dirty="0">
                <a:solidFill>
                  <a:srgbClr val="000000"/>
                </a:solidFill>
              </a:rPr>
              <a:t>Drop column by distribution:</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the columns with the same distribution 	in all the different data</a:t>
            </a: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p:txBody>
      </p:sp>
      <p:pic>
        <p:nvPicPr>
          <p:cNvPr id="11" name="图片 2"/>
          <p:cNvPicPr>
            <a:picLocks noChangeAspect="1"/>
          </p:cNvPicPr>
          <p:nvPr/>
        </p:nvPicPr>
        <p:blipFill>
          <a:blip r:embed="rId1"/>
          <a:stretch>
            <a:fillRect/>
          </a:stretch>
        </p:blipFill>
        <p:spPr>
          <a:xfrm>
            <a:off x="449263" y="1011555"/>
            <a:ext cx="2248535" cy="3030220"/>
          </a:xfrm>
          <a:prstGeom prst="rect">
            <a:avLst/>
          </a:prstGeom>
          <a:noFill/>
          <a:ln>
            <a:noFill/>
          </a:ln>
        </p:spPr>
      </p:pic>
      <p:pic>
        <p:nvPicPr>
          <p:cNvPr id="10" name="图片 1"/>
          <p:cNvPicPr>
            <a:picLocks noChangeAspect="1"/>
          </p:cNvPicPr>
          <p:nvPr/>
        </p:nvPicPr>
        <p:blipFill>
          <a:blip r:embed="rId2"/>
          <a:stretch>
            <a:fillRect/>
          </a:stretch>
        </p:blipFill>
        <p:spPr>
          <a:xfrm>
            <a:off x="2800668" y="960755"/>
            <a:ext cx="1990725" cy="30810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4" y="269240"/>
            <a:ext cx="5619433" cy="565150"/>
          </a:xfrm>
          <a:prstGeom prst="rect">
            <a:avLst/>
          </a:prstGeom>
          <a:noFill/>
        </p:spPr>
        <p:txBody>
          <a:bodyPr wrap="square" rtlCol="0">
            <a:spAutoFit/>
          </a:bodyPr>
          <a:lstStyle/>
          <a:p>
            <a:pPr>
              <a:lnSpc>
                <a:spcPct val="110000"/>
              </a:lnSpc>
            </a:pPr>
            <a:r>
              <a:rPr kumimoji="1" lang="en-US" altLang="zh-CN" sz="2800" b="1" dirty="0">
                <a:solidFill>
                  <a:srgbClr val="1E2327"/>
                </a:solidFill>
              </a:rPr>
              <a:t>Model &amp; Conclusion</a:t>
            </a:r>
            <a:endParaRPr kumimoji="1" lang="en-US" altLang="zh-CN" sz="2800" b="1" dirty="0">
              <a:solidFill>
                <a:srgbClr val="1E2327"/>
              </a:solidFill>
            </a:endParaRPr>
          </a:p>
        </p:txBody>
      </p:sp>
      <p:graphicFrame>
        <p:nvGraphicFramePr>
          <p:cNvPr id="2" name="表格 1"/>
          <p:cNvGraphicFramePr/>
          <p:nvPr>
            <p:custDataLst>
              <p:tags r:id="rId1"/>
            </p:custDataLst>
          </p:nvPr>
        </p:nvGraphicFramePr>
        <p:xfrm>
          <a:off x="600710" y="1175385"/>
          <a:ext cx="7942580" cy="1701800"/>
        </p:xfrm>
        <a:graphic>
          <a:graphicData uri="http://schemas.openxmlformats.org/drawingml/2006/table">
            <a:tbl>
              <a:tblPr firstRow="1" bandRow="1">
                <a:tableStyleId>{5C22544A-7EE6-4342-B048-85BDC9FD1C3A}</a:tableStyleId>
              </a:tblPr>
              <a:tblGrid>
                <a:gridCol w="1481455"/>
                <a:gridCol w="1237615"/>
                <a:gridCol w="1120775"/>
                <a:gridCol w="965835"/>
                <a:gridCol w="826770"/>
                <a:gridCol w="1134745"/>
                <a:gridCol w="1175385"/>
              </a:tblGrid>
              <a:tr h="715645">
                <a:tc>
                  <a:txBody>
                    <a:bodyPr/>
                    <a:p>
                      <a:pPr>
                        <a:buNone/>
                      </a:pPr>
                      <a:endParaRPr lang="en-US" altLang="zh-CN" sz="1400"/>
                    </a:p>
                  </a:txBody>
                  <a:tcPr/>
                </a:tc>
                <a:tc>
                  <a:txBody>
                    <a:bodyPr/>
                    <a:p>
                      <a:pPr>
                        <a:buNone/>
                      </a:pPr>
                      <a:r>
                        <a:rPr lang="en-US" altLang="zh-CN" sz="1400"/>
                        <a:t>Logistic Regression</a:t>
                      </a:r>
                      <a:endParaRPr lang="en-US" altLang="zh-CN" sz="1400"/>
                    </a:p>
                  </a:txBody>
                  <a:tcPr/>
                </a:tc>
                <a:tc>
                  <a:txBody>
                    <a:bodyPr/>
                    <a:p>
                      <a:pPr>
                        <a:buNone/>
                      </a:pPr>
                      <a:r>
                        <a:rPr lang="en-US" altLang="zh-CN" sz="1400"/>
                        <a:t>Random Forest</a:t>
                      </a:r>
                      <a:endParaRPr lang="en-US" altLang="zh-CN" sz="1400"/>
                    </a:p>
                  </a:txBody>
                  <a:tcPr/>
                </a:tc>
                <a:tc>
                  <a:txBody>
                    <a:bodyPr/>
                    <a:p>
                      <a:pPr>
                        <a:buNone/>
                      </a:pPr>
                      <a:r>
                        <a:rPr lang="en-US" altLang="zh-CN" sz="1400"/>
                        <a:t>KNN</a:t>
                      </a:r>
                      <a:endParaRPr lang="en-US" altLang="zh-CN" sz="1400"/>
                    </a:p>
                  </a:txBody>
                  <a:tcPr/>
                </a:tc>
                <a:tc>
                  <a:txBody>
                    <a:bodyPr/>
                    <a:p>
                      <a:pPr>
                        <a:buNone/>
                      </a:pPr>
                      <a:r>
                        <a:rPr lang="en-US" altLang="zh-CN" sz="1400"/>
                        <a:t>SVM</a:t>
                      </a:r>
                      <a:endParaRPr lang="en-US" altLang="zh-CN" sz="1400"/>
                    </a:p>
                  </a:txBody>
                  <a:tcPr/>
                </a:tc>
                <a:tc>
                  <a:txBody>
                    <a:bodyPr/>
                    <a:p>
                      <a:pPr>
                        <a:buNone/>
                      </a:pPr>
                      <a:r>
                        <a:rPr lang="en-US" altLang="zh-CN" sz="1400"/>
                        <a:t>Naive bayes</a:t>
                      </a:r>
                      <a:endParaRPr lang="en-US" altLang="zh-CN" sz="1400"/>
                    </a:p>
                  </a:txBody>
                  <a:tcPr/>
                </a:tc>
                <a:tc>
                  <a:txBody>
                    <a:bodyPr/>
                    <a:p>
                      <a:pPr>
                        <a:buNone/>
                      </a:pPr>
                      <a:r>
                        <a:rPr lang="en-US" altLang="zh-CN" sz="1400"/>
                        <a:t>Decision Tree</a:t>
                      </a:r>
                      <a:endParaRPr lang="en-US" altLang="zh-CN" sz="1400"/>
                    </a:p>
                  </a:txBody>
                  <a:tcPr/>
                </a:tc>
              </a:tr>
              <a:tr h="457200">
                <a:tc>
                  <a:txBody>
                    <a:bodyPr/>
                    <a:p>
                      <a:pPr>
                        <a:buNone/>
                      </a:pPr>
                      <a:r>
                        <a:rPr lang="en-US" altLang="zh-CN" sz="1200"/>
                        <a:t>accuracy score with training set</a:t>
                      </a:r>
                      <a:endParaRPr lang="en-US" altLang="zh-CN" sz="1200"/>
                    </a:p>
                  </a:txBody>
                  <a:tcPr/>
                </a:tc>
                <a:tc>
                  <a:txBody>
                    <a:bodyPr/>
                    <a:p>
                      <a:pPr>
                        <a:buNone/>
                      </a:pPr>
                      <a:r>
                        <a:rPr lang="en-US" altLang="zh-CN" sz="1200"/>
                        <a:t>0.54896</a:t>
                      </a:r>
                      <a:endParaRPr lang="en-US" altLang="zh-CN" sz="1200"/>
                    </a:p>
                  </a:txBody>
                  <a:tcPr/>
                </a:tc>
                <a:tc>
                  <a:txBody>
                    <a:bodyPr/>
                    <a:p>
                      <a:pPr>
                        <a:buNone/>
                      </a:pPr>
                      <a:r>
                        <a:rPr lang="en-US" altLang="zh-CN" sz="1200"/>
                        <a:t>0.60353</a:t>
                      </a:r>
                      <a:endParaRPr lang="en-US" altLang="zh-CN" sz="1200"/>
                    </a:p>
                  </a:txBody>
                  <a:tcPr/>
                </a:tc>
                <a:tc>
                  <a:txBody>
                    <a:bodyPr/>
                    <a:p>
                      <a:pPr>
                        <a:buNone/>
                      </a:pPr>
                      <a:r>
                        <a:rPr lang="en-US" altLang="zh-CN" sz="1200"/>
                        <a:t>1</a:t>
                      </a:r>
                      <a:endParaRPr lang="en-US" altLang="zh-CN" sz="1200"/>
                    </a:p>
                  </a:txBody>
                  <a:tcPr/>
                </a:tc>
                <a:tc>
                  <a:txBody>
                    <a:bodyPr/>
                    <a:p>
                      <a:pPr>
                        <a:buNone/>
                      </a:pPr>
                      <a:r>
                        <a:rPr lang="en-US" altLang="zh-CN" sz="1200"/>
                        <a:t>0.53933</a:t>
                      </a:r>
                      <a:endParaRPr lang="en-US" altLang="zh-CN" sz="1200"/>
                    </a:p>
                  </a:txBody>
                  <a:tcPr/>
                </a:tc>
                <a:tc>
                  <a:txBody>
                    <a:bodyPr/>
                    <a:p>
                      <a:pPr>
                        <a:buNone/>
                      </a:pPr>
                      <a:r>
                        <a:rPr lang="en-US" altLang="zh-CN" sz="1200"/>
                        <a:t>0.52809</a:t>
                      </a:r>
                      <a:endParaRPr lang="en-US" altLang="zh-CN" sz="1200"/>
                    </a:p>
                  </a:txBody>
                  <a:tcPr/>
                </a:tc>
                <a:tc>
                  <a:txBody>
                    <a:bodyPr/>
                    <a:p>
                      <a:pPr>
                        <a:buNone/>
                      </a:pPr>
                      <a:r>
                        <a:rPr lang="en-US" altLang="zh-CN" sz="1200"/>
                        <a:t>1</a:t>
                      </a:r>
                      <a:endParaRPr lang="en-US" altLang="zh-CN" sz="1200"/>
                    </a:p>
                  </a:txBody>
                  <a:tcPr/>
                </a:tc>
              </a:tr>
              <a:tr h="528955">
                <a:tc>
                  <a:txBody>
                    <a:bodyPr/>
                    <a:p>
                      <a:pPr>
                        <a:buNone/>
                      </a:pPr>
                      <a:r>
                        <a:rPr lang="en-US" altLang="zh-CN" sz="1200"/>
                        <a:t>accuracy score with test set</a:t>
                      </a:r>
                      <a:endParaRPr lang="en-US" altLang="zh-CN" sz="1200"/>
                    </a:p>
                  </a:txBody>
                  <a:tcPr/>
                </a:tc>
                <a:tc>
                  <a:txBody>
                    <a:bodyPr/>
                    <a:p>
                      <a:pPr>
                        <a:buNone/>
                      </a:pPr>
                      <a:endParaRPr lang="en-US" altLang="zh-CN" sz="1200"/>
                    </a:p>
                  </a:txBody>
                  <a:tcPr/>
                </a:tc>
                <a:tc>
                  <a:txBody>
                    <a:bodyPr/>
                    <a:p>
                      <a:pPr>
                        <a:buNone/>
                      </a:pPr>
                      <a:endParaRPr lang="en-US" altLang="zh-CN" sz="1200"/>
                    </a:p>
                  </a:txBody>
                  <a:tcPr/>
                </a:tc>
                <a:tc>
                  <a:txBody>
                    <a:bodyPr/>
                    <a:p>
                      <a:pPr>
                        <a:buNone/>
                      </a:pPr>
                      <a:r>
                        <a:rPr lang="en-US" altLang="zh-CN" sz="1200"/>
                        <a:t>0.22761</a:t>
                      </a:r>
                      <a:endParaRPr lang="en-US" altLang="zh-CN" sz="1200"/>
                    </a:p>
                  </a:txBody>
                  <a:tcPr/>
                </a:tc>
                <a:tc>
                  <a:txBody>
                    <a:bodyPr/>
                    <a:p>
                      <a:pPr>
                        <a:buNone/>
                      </a:pPr>
                      <a:endParaRPr lang="en-US" altLang="zh-CN" sz="1200"/>
                    </a:p>
                  </a:txBody>
                  <a:tcPr/>
                </a:tc>
                <a:tc>
                  <a:txBody>
                    <a:bodyPr/>
                    <a:p>
                      <a:pPr>
                        <a:buNone/>
                      </a:pPr>
                      <a:r>
                        <a:rPr lang="en-US" altLang="zh-CN" sz="1200"/>
                        <a:t>0.4834</a:t>
                      </a:r>
                      <a:endParaRPr lang="en-US" altLang="zh-CN" sz="1200"/>
                    </a:p>
                  </a:txBody>
                  <a:tcPr/>
                </a:tc>
                <a:tc>
                  <a:txBody>
                    <a:bodyPr/>
                    <a:p>
                      <a:pPr>
                        <a:buNone/>
                      </a:pPr>
                      <a:r>
                        <a:rPr lang="en-US" altLang="zh-CN" sz="1200"/>
                        <a:t>0.46269</a:t>
                      </a:r>
                      <a:endParaRPr lang="en-US" altLang="zh-CN" sz="1200"/>
                    </a:p>
                  </a:txBody>
                  <a:tcPr/>
                </a:tc>
              </a:tr>
            </a:tbl>
          </a:graphicData>
        </a:graphic>
      </p:graphicFrame>
      <p:sp>
        <p:nvSpPr>
          <p:cNvPr id="3" name="文本框 2"/>
          <p:cNvSpPr txBox="1"/>
          <p:nvPr/>
        </p:nvSpPr>
        <p:spPr>
          <a:xfrm>
            <a:off x="1835150" y="3459480"/>
            <a:ext cx="5982970" cy="8502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rgbClr val="000000"/>
                </a:solidFill>
              </a:rPr>
              <a:t>underfitting: Logistic Regression, Random Forest, SVM, Naive Bayes</a:t>
            </a:r>
            <a:endParaRPr lang="en-US" altLang="zh-CN" sz="1400" dirty="0">
              <a:solidFill>
                <a:srgbClr val="000000"/>
              </a:solidFill>
            </a:endParaRPr>
          </a:p>
          <a:p>
            <a:pPr>
              <a:lnSpc>
                <a:spcPct val="130000"/>
              </a:lnSpc>
            </a:pPr>
            <a:endParaRPr lang="en-US" altLang="zh-CN" sz="1200" dirty="0">
              <a:solidFill>
                <a:srgbClr val="000000"/>
              </a:solidFill>
            </a:endParaRPr>
          </a:p>
          <a:p>
            <a:pPr>
              <a:lnSpc>
                <a:spcPct val="130000"/>
              </a:lnSpc>
            </a:pPr>
            <a:r>
              <a:rPr lang="en-US" altLang="zh-CN" sz="1200" dirty="0">
                <a:solidFill>
                  <a:srgbClr val="000000"/>
                </a:solidFill>
              </a:rPr>
              <a:t>overfittingL KNN, Decision Tree</a:t>
            </a:r>
            <a:endParaRPr lang="en-US" altLang="zh-CN" sz="12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43255" y="1641475"/>
            <a:ext cx="5607050" cy="2009775"/>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rgbClr val="000000"/>
                </a:solidFill>
              </a:rPr>
              <a:t>According to evaluation results, logistic regression, random forest, SVM, Naive Bayes and XGboost show underfitting with a accuracy score less than 0.7, while KNN and Decision Tree show overfitting on training data set with a high accuracy score at 1 and low accuracy score on test set. </a:t>
            </a:r>
            <a:endParaRPr lang="en-US" altLang="zh-CN" sz="1200" dirty="0">
              <a:solidFill>
                <a:srgbClr val="000000"/>
              </a:solidFill>
            </a:endParaRPr>
          </a:p>
          <a:p>
            <a:pPr marL="171450" indent="-171450">
              <a:lnSpc>
                <a:spcPct val="130000"/>
              </a:lnSpc>
              <a:buFont typeface="Arial" panose="020B0604020202020204" pitchFamily="34" charset="0"/>
              <a:buChar char="•"/>
            </a:pPr>
            <a:endParaRPr lang="en-US" altLang="zh-CN" sz="1200" dirty="0">
              <a:solidFill>
                <a:srgbClr val="000000"/>
              </a:solidFill>
            </a:endParaRPr>
          </a:p>
          <a:p>
            <a:pPr marL="171450" indent="-171450">
              <a:lnSpc>
                <a:spcPct val="130000"/>
              </a:lnSpc>
              <a:buFont typeface="Arial" panose="020B0604020202020204" pitchFamily="34" charset="0"/>
              <a:buChar char="•"/>
            </a:pPr>
            <a:r>
              <a:rPr lang="en-US" altLang="zh-CN" sz="1200" dirty="0">
                <a:solidFill>
                  <a:srgbClr val="000000"/>
                </a:solidFill>
              </a:rPr>
              <a:t>These bad performance of the models may because of the lack of training data, the result could be better with a large sum of data set and less amount of variables.</a:t>
            </a:r>
            <a:endParaRPr lang="en-US" altLang="zh-CN" sz="1200" dirty="0">
              <a:solidFill>
                <a:srgbClr val="000000"/>
              </a:solidFill>
            </a:endParaRPr>
          </a:p>
        </p:txBody>
      </p:sp>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5" y="269240"/>
            <a:ext cx="4685665" cy="565150"/>
          </a:xfrm>
          <a:prstGeom prst="rect">
            <a:avLst/>
          </a:prstGeom>
          <a:noFill/>
        </p:spPr>
        <p:txBody>
          <a:bodyPr wrap="square" rtlCol="0">
            <a:spAutoFit/>
          </a:bodyPr>
          <a:lstStyle/>
          <a:p>
            <a:pPr>
              <a:lnSpc>
                <a:spcPct val="110000"/>
              </a:lnSpc>
            </a:pPr>
            <a:r>
              <a:rPr kumimoji="1" lang="en-US" altLang="zh-CN" sz="2800" b="1" dirty="0">
                <a:solidFill>
                  <a:srgbClr val="1E2327"/>
                </a:solidFill>
                <a:sym typeface="+mn-ea"/>
              </a:rPr>
              <a:t>Model &amp; Conclustion</a:t>
            </a:r>
            <a:endParaRPr kumimoji="1" lang="en-US" altLang="zh-CN" sz="2800" b="1" dirty="0">
              <a:solidFill>
                <a:srgbClr val="1E2327"/>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2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7"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7"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86000" y="2080634"/>
            <a:ext cx="4572000" cy="1077218"/>
          </a:xfrm>
          <a:prstGeom prst="rect">
            <a:avLst/>
          </a:prstGeom>
          <a:ln>
            <a:noFill/>
          </a:ln>
        </p:spPr>
        <p:txBody>
          <a:bodyPr>
            <a:spAutoFit/>
          </a:bodyPr>
          <a:lstStyle/>
          <a:p>
            <a:pPr algn="ctr"/>
            <a:r>
              <a:rPr kumimoji="1" lang="en-US" altLang="zh-CN" sz="3200" dirty="0">
                <a:solidFill>
                  <a:srgbClr val="000000"/>
                </a:solidFill>
              </a:rPr>
              <a:t>THANK</a:t>
            </a:r>
            <a:r>
              <a:rPr kumimoji="1" lang="zh-CN" altLang="en-US" sz="3200" dirty="0">
                <a:solidFill>
                  <a:srgbClr val="000000"/>
                </a:solidFill>
              </a:rPr>
              <a:t> </a:t>
            </a:r>
            <a:r>
              <a:rPr kumimoji="1" lang="en-US" altLang="zh-CN" sz="3200" dirty="0">
                <a:solidFill>
                  <a:srgbClr val="000000"/>
                </a:solidFill>
              </a:rPr>
              <a:t>YOU</a:t>
            </a:r>
            <a:endParaRPr kumimoji="1" lang="en-US" altLang="zh-CN" sz="3200" dirty="0">
              <a:solidFill>
                <a:srgbClr val="000000"/>
              </a:solidFill>
            </a:endParaRPr>
          </a:p>
          <a:p>
            <a:pPr algn="ctr"/>
            <a:r>
              <a:rPr kumimoji="1" lang="en-US" altLang="zh-CN" sz="3200" dirty="0">
                <a:solidFill>
                  <a:srgbClr val="000000"/>
                </a:solidFill>
              </a:rPr>
              <a:t>FOR</a:t>
            </a:r>
            <a:r>
              <a:rPr kumimoji="1" lang="zh-CN" altLang="en-US" sz="3200" dirty="0">
                <a:solidFill>
                  <a:srgbClr val="000000"/>
                </a:solidFill>
              </a:rPr>
              <a:t> </a:t>
            </a:r>
            <a:r>
              <a:rPr kumimoji="1" lang="en-US" altLang="zh-CN" sz="3200" dirty="0">
                <a:solidFill>
                  <a:srgbClr val="000000"/>
                </a:solidFill>
              </a:rPr>
              <a:t>WATCHING</a:t>
            </a:r>
            <a:endParaRPr kumimoji="1" lang="en-US" altLang="zh-CN" sz="32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ags/tag1.xml><?xml version="1.0" encoding="utf-8"?>
<p:tagLst xmlns:p="http://schemas.openxmlformats.org/presentationml/2006/main">
  <p:tag name="KSO_WM_UNIT_TABLE_BEAUTIFY" val="smartTable{8953f7a7-428b-4745-9913-720948286685}"/>
  <p:tag name="TABLE_ENDDRAG_ORIGIN_RECT" val="625*132"/>
  <p:tag name="TABLE_ENDDRAG_RECT" val="46*98*625*132"/>
</p:tagLst>
</file>

<file path=ppt/tags/tag2.xml><?xml version="1.0" encoding="utf-8"?>
<p:tagLst xmlns:p="http://schemas.openxmlformats.org/presentationml/2006/main">
  <p:tag name="COMMONDATA" val="eyJoZGlkIjoiM2VkMjYyZWYyYTY1MDYyZWMyNWZkYWU5YjcwMjc2NGUifQ=="/>
</p:tagLst>
</file>

<file path=ppt/theme/theme1.xml><?xml version="1.0" encoding="utf-8"?>
<a:theme xmlns:a="http://schemas.openxmlformats.org/drawingml/2006/main" name="Office 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Words>
  <Application>WPS 演示</Application>
  <PresentationFormat>全屏显示(16:9)</PresentationFormat>
  <Paragraphs>102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Arial</vt:lpstr>
      <vt:lpstr>Wingdings</vt:lpstr>
      <vt:lpstr>Century Gothic</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liuyao L</dc:creator>
  <cp:lastModifiedBy>花前病酒</cp:lastModifiedBy>
  <cp:revision>179</cp:revision>
  <dcterms:created xsi:type="dcterms:W3CDTF">2015-04-26T00:57:00Z</dcterms:created>
  <dcterms:modified xsi:type="dcterms:W3CDTF">2022-09-09T06:06:24Z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3005107AE124449B8B3FF00ADD3C3E28</vt:lpwstr>
  </property>
</Properties>
</file>