
<file path=[Content_Types].xml><?xml version="1.0" encoding="utf-8"?>
<Types xmlns="http://schemas.openxmlformats.org/package/2006/content-types">
  <Default Extension="jpeg" ContentType="image/jpeg"/>
  <Default Extension="JPG" ContentType="image/.jpg"/>
  <Default Extension="xlsx" ContentType="application/vnd.openxmlformats-officedocument.spreadsheetml.sheet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olors1.xml" ContentType="application/vnd.ms-office.chartcolorstyle+xml"/>
  <Override PartName="/ppt/charts/colors2.xml" ContentType="application/vnd.ms-office.chartcolorstyle+xml"/>
  <Override PartName="/ppt/charts/colors3.xml" ContentType="application/vnd.ms-office.chartcolorstyle+xml"/>
  <Override PartName="/ppt/charts/colors4.xml" ContentType="application/vnd.ms-office.chartcolorstyle+xml"/>
  <Override PartName="/ppt/charts/style1.xml" ContentType="application/vnd.ms-office.chartstyle+xml"/>
  <Override PartName="/ppt/charts/style2.xml" ContentType="application/vnd.ms-office.chartstyle+xml"/>
  <Override PartName="/ppt/charts/style3.xml" ContentType="application/vnd.ms-office.chartstyle+xml"/>
  <Override PartName="/ppt/charts/style4.xml" ContentType="application/vnd.ms-office.chartstyle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8"/>
  </p:notesMasterIdLst>
  <p:sldIdLst>
    <p:sldId id="257" r:id="rId3"/>
    <p:sldId id="320" r:id="rId4"/>
    <p:sldId id="323" r:id="rId5"/>
    <p:sldId id="329" r:id="rId6"/>
    <p:sldId id="332" r:id="rId7"/>
    <p:sldId id="324" r:id="rId9"/>
  </p:sldIdLst>
  <p:sldSz cx="9144000" cy="5143500" type="screen16x9"/>
  <p:notesSz cx="6858000" cy="9144000"/>
  <p:custDataLst>
    <p:tags r:id="rId14"/>
  </p:custDataLst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王 佳星" initials="王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A163"/>
    <a:srgbClr val="ED7D31"/>
    <a:srgbClr val="FF9933"/>
    <a:srgbClr val="FFFF00"/>
    <a:srgbClr val="CCFFCC"/>
    <a:srgbClr val="FFFFFF"/>
    <a:srgbClr val="DD1C3E"/>
    <a:srgbClr val="374148"/>
    <a:srgbClr val="1E23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95" autoAdjust="0"/>
    <p:restoredTop sz="94932" autoAdjust="0"/>
  </p:normalViewPr>
  <p:slideViewPr>
    <p:cSldViewPr snapToGrid="0" snapToObjects="1">
      <p:cViewPr varScale="1">
        <p:scale>
          <a:sx n="70" d="100"/>
          <a:sy n="70" d="100"/>
        </p:scale>
        <p:origin x="564" y="72"/>
      </p:cViewPr>
      <p:guideLst>
        <p:guide orient="horz" pos="1572"/>
        <p:guide pos="280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gs" Target="tags/tag2.xml"/><Relationship Id="rId13" Type="http://schemas.openxmlformats.org/officeDocument/2006/relationships/commentAuthors" Target="commentAuthors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themeOverride" Target="../theme/themeOverride1.xml"/><Relationship Id="rId1" Type="http://schemas.openxmlformats.org/officeDocument/2006/relationships/package" Target="../embeddings/Workbook1.xlsx"/></Relationships>
</file>

<file path=ppt/charts/_rels/chart2.xml.rels><?xml version="1.0" encoding="UTF-8" standalone="yes"?>
<Relationships xmlns="http://schemas.openxmlformats.org/package/2006/relationships"><Relationship Id="rId4" Type="http://schemas.microsoft.com/office/2011/relationships/chartColorStyle" Target="colors1.xml"/><Relationship Id="rId3" Type="http://schemas.microsoft.com/office/2011/relationships/chartStyle" Target="style1.xml"/><Relationship Id="rId2" Type="http://schemas.openxmlformats.org/officeDocument/2006/relationships/themeOverride" Target="../theme/themeOverride2.xml"/><Relationship Id="rId1" Type="http://schemas.openxmlformats.org/officeDocument/2006/relationships/package" Target="../embeddings/Workbook2.xlsx"/></Relationships>
</file>

<file path=ppt/charts/_rels/chart3.xml.rels><?xml version="1.0" encoding="UTF-8" standalone="yes"?>
<Relationships xmlns="http://schemas.openxmlformats.org/package/2006/relationships"><Relationship Id="rId4" Type="http://schemas.microsoft.com/office/2011/relationships/chartColorStyle" Target="colors2.xml"/><Relationship Id="rId3" Type="http://schemas.microsoft.com/office/2011/relationships/chartStyle" Target="style2.xml"/><Relationship Id="rId2" Type="http://schemas.openxmlformats.org/officeDocument/2006/relationships/themeOverride" Target="../theme/themeOverride3.xml"/><Relationship Id="rId1" Type="http://schemas.openxmlformats.org/officeDocument/2006/relationships/package" Target="../embeddings/Workbook3.xlsx"/></Relationships>
</file>

<file path=ppt/charts/_rels/chart4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microsoft.com/office/2011/relationships/chartStyle" Target="style3.xml"/><Relationship Id="rId1" Type="http://schemas.openxmlformats.org/officeDocument/2006/relationships/oleObject" Target="file:///C:\Users\&#29579;&#20339;&#26143;\Desktop\BlackFriday.xlsx" TargetMode="External"/></Relationships>
</file>

<file path=ppt/charts/_rels/chart5.xml.rels><?xml version="1.0" encoding="UTF-8" standalone="yes"?>
<Relationships xmlns="http://schemas.openxmlformats.org/package/2006/relationships"><Relationship Id="rId3" Type="http://schemas.microsoft.com/office/2011/relationships/chartColorStyle" Target="colors4.xml"/><Relationship Id="rId2" Type="http://schemas.microsoft.com/office/2011/relationships/chartStyle" Target="style4.xml"/><Relationship Id="rId1" Type="http://schemas.openxmlformats.org/officeDocument/2006/relationships/package" Target="../embeddings/Workbook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列1</c:v>
                </c:pt>
              </c:strCache>
            </c:strRef>
          </c:tx>
          <c:spPr>
            <a:solidFill>
              <a:schemeClr val="bg1">
                <a:lumMod val="50000"/>
              </a:schemeClr>
            </a:solidFill>
            <a:ln>
              <a:noFill/>
            </a:ln>
          </c:spPr>
          <c:explosion val="0"/>
          <c:dPt>
            <c:idx val="0"/>
            <c:bubble3D val="0"/>
            <c:spPr>
              <a:solidFill>
                <a:srgbClr val="000000"/>
              </a:solidFill>
              <a:ln w="19050">
                <a:noFill/>
              </a:ln>
              <a:effectLst/>
            </c:spPr>
          </c:dPt>
          <c:dPt>
            <c:idx val="1"/>
            <c:bubble3D val="0"/>
            <c:spPr>
              <a:solidFill>
                <a:schemeClr val="bg1">
                  <a:lumMod val="65000"/>
                </a:schemeClr>
              </a:solidFill>
              <a:ln w="19050">
                <a:noFill/>
              </a:ln>
              <a:effectLst/>
            </c:spPr>
          </c:dPt>
          <c:dLbls>
            <c:delete val="1"/>
          </c:dLbls>
          <c:cat>
            <c:numRef>
              <c:f>Sheet1!$A$2:$A$3</c:f>
              <c:numCache>
                <c:formatCode>General</c:formatCode>
                <c:ptCount val="2"/>
              </c:numCache>
            </c:numRef>
          </c:cat>
          <c:val>
            <c:numRef>
              <c:f>Sheet1!$B$2:$B$3</c:f>
              <c:numCache>
                <c:formatCode>General</c:formatCode>
                <c:ptCount val="2"/>
                <c:pt idx="0">
                  <c:v>8.2</c:v>
                </c:pt>
                <c:pt idx="1">
                  <c:v>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dirty="0"/>
              <a:t>Top20</a:t>
            </a:r>
            <a:r>
              <a:rPr lang="en-US" altLang="zh-CN" baseline="0" dirty="0"/>
              <a:t> Consumption Amount among Occupation types</a:t>
            </a:r>
            <a:endParaRPr lang="zh-CN" altLang="en-US" dirty="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rgbClr val="FBEC85">
                <a:lumMod val="75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Sheet1!$F$29:$Y$29</c:f>
              <c:numCache>
                <c:formatCode>@</c:formatCode>
                <c:ptCount val="20"/>
                <c:pt idx="0" c:formatCode="@">
                  <c:v>4</c:v>
                </c:pt>
                <c:pt idx="1" c:formatCode="@">
                  <c:v>0</c:v>
                </c:pt>
                <c:pt idx="2" c:formatCode="@">
                  <c:v>7</c:v>
                </c:pt>
                <c:pt idx="3" c:formatCode="@">
                  <c:v>1</c:v>
                </c:pt>
                <c:pt idx="4" c:formatCode="@">
                  <c:v>17</c:v>
                </c:pt>
                <c:pt idx="5" c:formatCode="@">
                  <c:v>12</c:v>
                </c:pt>
                <c:pt idx="6" c:formatCode="@">
                  <c:v>20</c:v>
                </c:pt>
                <c:pt idx="7" c:formatCode="@">
                  <c:v>14</c:v>
                </c:pt>
                <c:pt idx="8" c:formatCode="@">
                  <c:v>16</c:v>
                </c:pt>
                <c:pt idx="9" c:formatCode="@">
                  <c:v>2</c:v>
                </c:pt>
                <c:pt idx="10" c:formatCode="@">
                  <c:v>6</c:v>
                </c:pt>
                <c:pt idx="11" c:formatCode="@">
                  <c:v>3</c:v>
                </c:pt>
                <c:pt idx="12" c:formatCode="@">
                  <c:v>15</c:v>
                </c:pt>
                <c:pt idx="13" c:formatCode="@">
                  <c:v>10</c:v>
                </c:pt>
                <c:pt idx="14" c:formatCode="@">
                  <c:v>5</c:v>
                </c:pt>
                <c:pt idx="15" c:formatCode="@">
                  <c:v>11</c:v>
                </c:pt>
                <c:pt idx="16" c:formatCode="@">
                  <c:v>19</c:v>
                </c:pt>
                <c:pt idx="17" c:formatCode="@">
                  <c:v>13</c:v>
                </c:pt>
                <c:pt idx="18" c:formatCode="@">
                  <c:v>18</c:v>
                </c:pt>
                <c:pt idx="19" c:formatCode="@">
                  <c:v>9</c:v>
                </c:pt>
              </c:numCache>
            </c:numRef>
          </c:cat>
          <c:val>
            <c:numRef>
              <c:f>Sheet1!$F$30:$Y$30</c:f>
              <c:numCache>
                <c:formatCode>0</c:formatCode>
                <c:ptCount val="20"/>
                <c:pt idx="0">
                  <c:v>1998.733452</c:v>
                </c:pt>
                <c:pt idx="1">
                  <c:v>1906.220874</c:v>
                </c:pt>
                <c:pt idx="2">
                  <c:v>1672.114761</c:v>
                </c:pt>
                <c:pt idx="3">
                  <c:v>1273.842432</c:v>
                </c:pt>
                <c:pt idx="4">
                  <c:v>1179.844359</c:v>
                </c:pt>
                <c:pt idx="5">
                  <c:v>916.348338</c:v>
                </c:pt>
                <c:pt idx="6">
                  <c:v>889.711326</c:v>
                </c:pt>
                <c:pt idx="7">
                  <c:v>778.364076</c:v>
                </c:pt>
                <c:pt idx="8">
                  <c:v>715.040865</c:v>
                </c:pt>
                <c:pt idx="9">
                  <c:v>714.085749</c:v>
                </c:pt>
                <c:pt idx="10">
                  <c:v>565.250352</c:v>
                </c:pt>
                <c:pt idx="11">
                  <c:v>486.006504</c:v>
                </c:pt>
                <c:pt idx="12">
                  <c:v>356.880633</c:v>
                </c:pt>
                <c:pt idx="13">
                  <c:v>347.533395</c:v>
                </c:pt>
                <c:pt idx="14">
                  <c:v>340.949277</c:v>
                </c:pt>
                <c:pt idx="15">
                  <c:v>320.254854</c:v>
                </c:pt>
                <c:pt idx="16">
                  <c:v>221.101851</c:v>
                </c:pt>
                <c:pt idx="17">
                  <c:v>215.758443</c:v>
                </c:pt>
                <c:pt idx="18">
                  <c:v>182.164383</c:v>
                </c:pt>
                <c:pt idx="19">
                  <c:v>163.020138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612944895"/>
        <c:axId val="612949887"/>
      </c:barChart>
      <c:catAx>
        <c:axId val="612944895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occupation</a:t>
                </a:r>
                <a:r>
                  <a:rPr lang="en-US" altLang="zh-CN" baseline="0"/>
                  <a:t> type</a:t>
                </a:r>
                <a:endParaRPr lang="zh-CN" alt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@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612949887"/>
        <c:crosses val="autoZero"/>
        <c:auto val="1"/>
        <c:lblAlgn val="ctr"/>
        <c:lblOffset val="100"/>
        <c:noMultiLvlLbl val="0"/>
      </c:catAx>
      <c:valAx>
        <c:axId val="61294988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61294489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solidFill>
        <a:srgbClr val="FFFFFF">
          <a:lumMod val="85000"/>
        </a:srgbClr>
      </a:solidFill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35730010427081"/>
          <c:y val="0.064036480166339"/>
          <c:w val="0.817730375617101"/>
          <c:h val="0.800914846149721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Sheet1!$E$82</c:f>
              <c:strCache>
                <c:ptCount val="1"/>
                <c:pt idx="0">
                  <c:v>male</c:v>
                </c:pt>
              </c:strCache>
            </c:strRef>
          </c:tx>
          <c:spPr>
            <a:solidFill>
              <a:srgbClr val="FBEC85">
                <a:lumMod val="60000"/>
                <a:lumOff val="40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invertIfNegative val="0"/>
          <c:dPt>
            <c:idx val="0"/>
            <c:invertIfNegative val="0"/>
            <c:bubble3D val="0"/>
            <c:spPr>
              <a:solidFill>
                <a:srgbClr val="FF7F01">
                  <a:lumMod val="40000"/>
                  <a:lumOff val="60000"/>
                </a:srgb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Sheet1!$F$81:$G$81</c:f>
              <c:strCache>
                <c:ptCount val="2"/>
                <c:pt idx="0">
                  <c:v>unmarried</c:v>
                </c:pt>
                <c:pt idx="1">
                  <c:v>married</c:v>
                </c:pt>
              </c:strCache>
            </c:strRef>
          </c:cat>
          <c:val>
            <c:numRef>
              <c:f>Sheet1!$F$82:$G$82</c:f>
              <c:numCache>
                <c:formatCode>0</c:formatCode>
                <c:ptCount val="2"/>
                <c:pt idx="0">
                  <c:v>6974.31996</c:v>
                </c:pt>
                <c:pt idx="1">
                  <c:v>4754.42034</c:v>
                </c:pt>
              </c:numCache>
            </c:numRef>
          </c:val>
        </c:ser>
        <c:ser>
          <c:idx val="1"/>
          <c:order val="1"/>
          <c:tx>
            <c:strRef>
              <c:f>Sheet1!$E$83</c:f>
              <c:strCache>
                <c:ptCount val="1"/>
                <c:pt idx="0">
                  <c:v>female</c:v>
                </c:pt>
              </c:strCache>
            </c:strRef>
          </c:tx>
          <c:spPr>
            <a:solidFill>
              <a:srgbClr val="FF7F01">
                <a:lumMod val="40000"/>
                <a:lumOff val="60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invertIfNegative val="0"/>
          <c:dPt>
            <c:idx val="0"/>
            <c:invertIfNegative val="0"/>
            <c:bubble3D val="0"/>
            <c:spPr>
              <a:solidFill>
                <a:srgbClr val="FF7F01">
                  <a:lumMod val="60000"/>
                  <a:lumOff val="40000"/>
                </a:srgb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</c:dPt>
          <c:dPt>
            <c:idx val="1"/>
            <c:invertIfNegative val="0"/>
            <c:bubble3D val="0"/>
            <c:spPr>
              <a:solidFill>
                <a:srgbClr val="FBEC85">
                  <a:lumMod val="75000"/>
                </a:srgb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Sheet1!$F$81:$G$81</c:f>
              <c:strCache>
                <c:ptCount val="2"/>
                <c:pt idx="0">
                  <c:v>unmarried</c:v>
                </c:pt>
                <c:pt idx="1">
                  <c:v>married</c:v>
                </c:pt>
              </c:strCache>
            </c:strRef>
          </c:cat>
          <c:val>
            <c:numRef>
              <c:f>Sheet1!$F$83:$G$83</c:f>
              <c:numCache>
                <c:formatCode>0</c:formatCode>
                <c:ptCount val="2"/>
                <c:pt idx="0">
                  <c:v>2052.462381</c:v>
                </c:pt>
                <c:pt idx="1">
                  <c:v>1506.235545</c:v>
                </c:pt>
              </c:numCache>
            </c:numRef>
          </c:val>
        </c:ser>
        <c:ser>
          <c:idx val="2"/>
          <c:order val="2"/>
          <c:tx>
            <c:strRef>
              <c:f>Sheet1!$E$84</c:f>
              <c:strCache>
                <c:ptCount val="1"/>
                <c:pt idx="0">
                  <c:v>total </c:v>
                </c:pt>
              </c:strCache>
            </c:strRef>
          </c:tx>
          <c:spPr>
            <a:solidFill>
              <a:srgbClr val="FBEC85">
                <a:lumMod val="50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invertIfNegative val="0"/>
          <c:dPt>
            <c:idx val="0"/>
            <c:invertIfNegative val="0"/>
            <c:bubble3D val="0"/>
            <c:spPr>
              <a:solidFill>
                <a:srgbClr val="FF9933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</c:dPt>
          <c:dPt>
            <c:idx val="1"/>
            <c:invertIfNegative val="0"/>
            <c:bubble3D val="0"/>
            <c:spPr>
              <a:solidFill>
                <a:srgbClr val="FFC0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Sheet1!$F$81:$G$81</c:f>
              <c:strCache>
                <c:ptCount val="2"/>
                <c:pt idx="0">
                  <c:v>unmarried</c:v>
                </c:pt>
                <c:pt idx="1">
                  <c:v>married</c:v>
                </c:pt>
              </c:strCache>
            </c:strRef>
          </c:cat>
          <c:val>
            <c:numRef>
              <c:f>Sheet1!$F$84:$G$84</c:f>
              <c:numCache>
                <c:formatCode>0</c:formatCode>
                <c:ptCount val="2"/>
                <c:pt idx="0">
                  <c:v>9026.782341</c:v>
                </c:pt>
                <c:pt idx="1">
                  <c:v>6260.655885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099815279"/>
        <c:axId val="1099811119"/>
      </c:barChart>
      <c:catAx>
        <c:axId val="1099815279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099811119"/>
        <c:crosses val="autoZero"/>
        <c:auto val="1"/>
        <c:lblAlgn val="ctr"/>
        <c:lblOffset val="100"/>
        <c:noMultiLvlLbl val="0"/>
      </c:catAx>
      <c:valAx>
        <c:axId val="1099811119"/>
        <c:scaling>
          <c:orientation val="minMax"/>
        </c:scaling>
        <c:delete val="0"/>
        <c:axPos val="b"/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09981527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solidFill>
        <a:srgbClr val="FFFFFF">
          <a:lumMod val="85000"/>
        </a:srgbClr>
      </a:solidFill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l">
              <a:defRPr lang="zh-CN" sz="213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sz="1000" b="0" dirty="0">
                <a:solidFill>
                  <a:schemeClr val="tx1"/>
                </a:solidFill>
              </a:rPr>
              <a:t>Average</a:t>
            </a:r>
            <a:r>
              <a:rPr lang="en-US" sz="1000" b="0" baseline="0" dirty="0">
                <a:solidFill>
                  <a:schemeClr val="tx1"/>
                </a:solidFill>
              </a:rPr>
              <a:t> </a:t>
            </a:r>
            <a:r>
              <a:rPr lang="en-US" sz="1000" b="0" dirty="0">
                <a:solidFill>
                  <a:schemeClr val="tx1"/>
                </a:solidFill>
              </a:rPr>
              <a:t>consumption</a:t>
            </a:r>
            <a:endParaRPr lang="en-US" sz="1000" b="0" dirty="0">
              <a:solidFill>
                <a:schemeClr val="tx1"/>
              </a:solidFill>
            </a:endParaRPr>
          </a:p>
        </c:rich>
      </c:tx>
      <c:layout>
        <c:manualLayout>
          <c:xMode val="edge"/>
          <c:yMode val="edge"/>
          <c:x val="0.0279180619663921"/>
          <c:y val="0.0504732028360376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37795135270413"/>
          <c:y val="0.172751834246122"/>
          <c:w val="0.566626402311417"/>
          <c:h val="0.849514233224972"/>
        </c:manualLayout>
      </c:layout>
      <c:doughnutChart>
        <c:varyColors val="1"/>
        <c:ser>
          <c:idx val="0"/>
          <c:order val="0"/>
          <c:tx>
            <c:strRef>
              <c:f>Sheet1!$I$83</c:f>
              <c:strCache>
                <c:ptCount val="1"/>
                <c:pt idx="0">
                  <c:v>avg.cons</c:v>
                </c:pt>
              </c:strCache>
            </c:strRef>
          </c:tx>
          <c:spPr/>
          <c:explosion val="0"/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tint val="100000"/>
                      <a:shade val="100000"/>
                      <a:satMod val="130000"/>
                    </a:schemeClr>
                  </a:gs>
                  <a:gs pos="100000">
                    <a:schemeClr val="accent1">
                      <a:tint val="50000"/>
                      <a:shade val="100000"/>
                      <a:satMod val="350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tint val="100000"/>
                      <a:shade val="100000"/>
                      <a:satMod val="130000"/>
                    </a:schemeClr>
                  </a:gs>
                  <a:gs pos="100000">
                    <a:schemeClr val="accent2">
                      <a:tint val="50000"/>
                      <a:shade val="100000"/>
                      <a:satMod val="350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195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Sheet1!$J$81:$K$81</c:f>
              <c:strCache>
                <c:ptCount val="2"/>
                <c:pt idx="0">
                  <c:v>unmarried</c:v>
                </c:pt>
                <c:pt idx="1">
                  <c:v>married</c:v>
                </c:pt>
              </c:strCache>
            </c:strRef>
          </c:cat>
          <c:val>
            <c:numRef>
              <c:f>Sheet1!$J$83:$K$83</c:f>
              <c:numCache>
                <c:formatCode>General</c:formatCode>
                <c:ptCount val="2"/>
                <c:pt idx="0">
                  <c:v>9265.9</c:v>
                </c:pt>
                <c:pt idx="1">
                  <c:v>9261.2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0294025353372017"/>
          <c:y val="0.487916961673591"/>
          <c:w val="0.295046912239418"/>
          <c:h val="0.15657357164810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</a:p>
      </c:txPr>
    </c:legend>
    <c:plotVisOnly val="1"/>
    <c:dispBlanksAs val="gap"/>
    <c:showDLblsOverMax val="0"/>
  </c:chart>
  <c:spPr>
    <a:noFill/>
    <a:ln>
      <a:solidFill>
        <a:srgbClr val="FFFFFF">
          <a:lumMod val="85000"/>
        </a:srgbClr>
      </a:solidFill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900" b="0" i="0" u="none" strike="noStrike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pPr>
            <a:r>
              <a:rPr lang="en-US" sz="900" b="0" dirty="0">
                <a:solidFill>
                  <a:srgbClr val="000000"/>
                </a:solidFill>
              </a:rPr>
              <a:t>Number</a:t>
            </a:r>
            <a:endParaRPr lang="en-US" sz="900" b="0" dirty="0">
              <a:solidFill>
                <a:srgbClr val="000000"/>
              </a:solidFill>
            </a:endParaRPr>
          </a:p>
        </c:rich>
      </c:tx>
      <c:layout>
        <c:manualLayout>
          <c:xMode val="edge"/>
          <c:yMode val="edge"/>
          <c:x val="0.057381713470795"/>
          <c:y val="0.0368445300088543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396899313709498"/>
          <c:y val="0.141338625612876"/>
          <c:w val="0.546523273938512"/>
          <c:h val="0.801205530992552"/>
        </c:manualLayout>
      </c:layout>
      <c:pieChart>
        <c:varyColors val="1"/>
        <c:ser>
          <c:idx val="0"/>
          <c:order val="0"/>
          <c:tx>
            <c:strRef>
              <c:f>Sheet1!$I$82</c:f>
              <c:strCache>
                <c:ptCount val="1"/>
                <c:pt idx="0">
                  <c:v>number</c:v>
                </c:pt>
              </c:strCache>
            </c:strRef>
          </c:tx>
          <c:spPr/>
          <c:explosion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dLbl>
              <c:idx val="0"/>
              <c:layout>
                <c:manualLayout>
                  <c:x val="-0.0994164225407664"/>
                  <c:y val="-0.176225979124729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195" b="0" i="0" u="none" strike="noStrike" kern="1200" baseline="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bestFit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Sheet1!$J$81:$K$81</c:f>
              <c:strCache>
                <c:ptCount val="2"/>
                <c:pt idx="0">
                  <c:v>unmarried</c:v>
                </c:pt>
                <c:pt idx="1">
                  <c:v>married</c:v>
                </c:pt>
              </c:strCache>
            </c:strRef>
          </c:cat>
          <c:val>
            <c:numRef>
              <c:f>Sheet1!$J$82:$K$82</c:f>
              <c:numCache>
                <c:formatCode>General</c:formatCode>
                <c:ptCount val="2"/>
                <c:pt idx="0">
                  <c:v>3417</c:v>
                </c:pt>
                <c:pt idx="1">
                  <c:v>2474</c:v>
                </c:pt>
              </c:numCache>
            </c:numRef>
          </c:val>
        </c:ser>
        <c:ser>
          <c:idx val="1"/>
          <c:order val="1"/>
          <c:tx>
            <c:strRef>
              <c:f>Sheet1!$I$83</c:f>
              <c:strCache>
                <c:ptCount val="1"/>
                <c:pt idx="0">
                  <c:v>avg.cons</c:v>
                </c:pt>
              </c:strCache>
            </c:strRef>
          </c:tx>
          <c:spPr/>
          <c:explosion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delete val="1"/>
          </c:dLbls>
          <c:cat>
            <c:strRef>
              <c:f>Sheet1!$J$81:$K$81</c:f>
              <c:strCache>
                <c:ptCount val="2"/>
                <c:pt idx="0">
                  <c:v>unmarried</c:v>
                </c:pt>
                <c:pt idx="1">
                  <c:v>married</c:v>
                </c:pt>
              </c:strCache>
            </c:strRef>
          </c:cat>
          <c:val>
            <c:numRef>
              <c:f>Sheet1!$J$83:$K$83</c:f>
              <c:numCache>
                <c:formatCode>General</c:formatCode>
                <c:ptCount val="2"/>
                <c:pt idx="0">
                  <c:v>9265.9</c:v>
                </c:pt>
                <c:pt idx="1">
                  <c:v>9261.2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0732265339830614"/>
          <c:y val="0.367993106707442"/>
          <c:w val="0.302437410329499"/>
          <c:h val="0.19197444892283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rgbClr val="000000"/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solidFill>
        <a:srgbClr val="FFFFFF">
          <a:lumMod val="85000"/>
        </a:srgbClr>
      </a:solidFill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1195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2"/>
    </cs:fontRef>
    <cs:defRPr sz="1195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5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5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3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5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5" kern="1200"/>
  </cs:valueAxis>
  <cs:wall>
    <cs:lnRef idx="0"/>
    <cs:fillRef idx="0"/>
    <cs:effectRef idx="0"/>
    <cs:fontRef idx="minor">
      <a:schemeClr val="tx2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in conclusion</a:t>
            </a:r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bg>
      <p:bgPr>
        <a:blipFill rotWithShape="1">
          <a:blip r:embed="rId2" cstate="email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bg>
      <p:bgPr>
        <a:blipFill rotWithShape="1">
          <a:blip r:embed="rId2" cstate="email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bg>
      <p:bgPr>
        <a:solidFill>
          <a:srgbClr val="DD1C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bg>
      <p:bgPr>
        <a:solidFill>
          <a:srgbClr val="424A5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幻灯片">
    <p:bg>
      <p:bgPr>
        <a:solidFill>
          <a:srgbClr val="5B69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幻灯片">
    <p:bg>
      <p:bgPr>
        <a:solidFill>
          <a:srgbClr val="707B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jpeg"/><Relationship Id="rId2" Type="http://schemas.openxmlformats.org/officeDocument/2006/relationships/tags" Target="../tags/tag1.xml"/><Relationship Id="rId1" Type="http://schemas.openxmlformats.org/officeDocument/2006/relationships/chart" Target="../charts/char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chart" Target="../charts/chart2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chart" Target="../charts/char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E2327">
              <a:alpha val="1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CN"/>
          </a:p>
        </p:txBody>
      </p:sp>
      <p:sp>
        <p:nvSpPr>
          <p:cNvPr id="3" name="矩形 2"/>
          <p:cNvSpPr/>
          <p:nvPr/>
        </p:nvSpPr>
        <p:spPr>
          <a:xfrm>
            <a:off x="0" y="0"/>
            <a:ext cx="237067" cy="5143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8906933" y="0"/>
            <a:ext cx="237067" cy="5143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 rot="5400000">
            <a:off x="4453467" y="-4453466"/>
            <a:ext cx="237067" cy="914400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 rot="5400000">
            <a:off x="4453467" y="452966"/>
            <a:ext cx="237067" cy="914400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143000" y="573405"/>
            <a:ext cx="6858000" cy="68199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kumimoji="1" lang="en-US" altLang="zh-CN" sz="3200" b="1" dirty="0">
                <a:solidFill>
                  <a:srgbClr val="000000"/>
                </a:solidFill>
              </a:rPr>
              <a:t>S</a:t>
            </a:r>
            <a:r>
              <a:rPr kumimoji="1" lang="en-US" altLang="zh-CN" sz="3200" b="1" dirty="0">
                <a:solidFill>
                  <a:srgbClr val="000000"/>
                </a:solidFill>
              </a:rPr>
              <a:t>tory Telling for Dark Friday Data</a:t>
            </a:r>
            <a:endParaRPr kumimoji="1" lang="en-US" altLang="zh-CN" sz="3200" b="1" dirty="0">
              <a:solidFill>
                <a:srgbClr val="FFFFFF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044002" y="3350618"/>
            <a:ext cx="1056005" cy="583565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kumimoji="1" lang="en-US" altLang="zh-CN" sz="1600" dirty="0">
                <a:solidFill>
                  <a:srgbClr val="000000"/>
                </a:solidFill>
                <a:sym typeface="+mn-ea"/>
              </a:rPr>
              <a:t>Sharon Li</a:t>
            </a:r>
            <a:endParaRPr kumimoji="1" lang="en-US" altLang="zh-CN" sz="1600" dirty="0">
              <a:solidFill>
                <a:srgbClr val="000000"/>
              </a:solidFill>
              <a:sym typeface="+mn-ea"/>
            </a:endParaRPr>
          </a:p>
          <a:p>
            <a:pPr algn="ctr"/>
            <a:endParaRPr kumimoji="1" lang="en-US" altLang="zh-CN" sz="1600" dirty="0">
              <a:solidFill>
                <a:srgbClr val="000000"/>
              </a:solidFill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 33"/>
          <p:cNvSpPr/>
          <p:nvPr/>
        </p:nvSpPr>
        <p:spPr>
          <a:xfrm>
            <a:off x="3818890" y="953770"/>
            <a:ext cx="4559935" cy="3208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200" dirty="0">
                <a:solidFill>
                  <a:srgbClr val="000000"/>
                </a:solidFill>
              </a:rPr>
              <a:t>The data is from kaggle: https://www.kaggle.com/sdolezel/black-friday, which contains over </a:t>
            </a:r>
            <a:r>
              <a:rPr lang="en-US" altLang="zh-CN" sz="1200" b="1" dirty="0">
                <a:solidFill>
                  <a:srgbClr val="000000"/>
                </a:solidFill>
              </a:rPr>
              <a:t>500 thousand </a:t>
            </a:r>
            <a:r>
              <a:rPr lang="en-US" altLang="zh-CN" sz="1200" dirty="0">
                <a:solidFill>
                  <a:srgbClr val="000000"/>
                </a:solidFill>
              </a:rPr>
              <a:t>data with the customer over 7 ranges of ages, 21 kinds of occupations, 3 cities and 20 sorts of products. We analysis the sale data of Black Friday from the following aspects:</a:t>
            </a:r>
            <a:endParaRPr lang="en-US" altLang="zh-CN" sz="1200" dirty="0">
              <a:solidFill>
                <a:srgbClr val="000000"/>
              </a:solidFill>
            </a:endParaRPr>
          </a:p>
          <a:p>
            <a:pPr>
              <a:lnSpc>
                <a:spcPct val="130000"/>
              </a:lnSpc>
            </a:pPr>
            <a:endParaRPr lang="en-US" altLang="zh-CN" sz="1200" dirty="0">
              <a:solidFill>
                <a:srgbClr val="000000"/>
              </a:solidFill>
            </a:endParaRPr>
          </a:p>
          <a:p>
            <a:pPr>
              <a:lnSpc>
                <a:spcPct val="130000"/>
              </a:lnSpc>
            </a:pPr>
            <a:r>
              <a:rPr lang="en-US" altLang="zh-CN" sz="1200" dirty="0">
                <a:solidFill>
                  <a:srgbClr val="000000"/>
                </a:solidFill>
              </a:rPr>
              <a:t>▲ The sorts of best selling products</a:t>
            </a:r>
            <a:endParaRPr lang="en-US" altLang="zh-CN" sz="1200" dirty="0">
              <a:solidFill>
                <a:srgbClr val="000000"/>
              </a:solidFill>
            </a:endParaRPr>
          </a:p>
          <a:p>
            <a:pPr>
              <a:lnSpc>
                <a:spcPct val="130000"/>
              </a:lnSpc>
            </a:pPr>
            <a:r>
              <a:rPr lang="en-US" altLang="zh-CN" sz="1200" dirty="0">
                <a:solidFill>
                  <a:srgbClr val="000000"/>
                </a:solidFill>
              </a:rPr>
              <a:t>▲ The market differences between genders</a:t>
            </a:r>
            <a:endParaRPr lang="en-US" altLang="zh-CN" sz="1200" dirty="0">
              <a:solidFill>
                <a:srgbClr val="000000"/>
              </a:solidFill>
            </a:endParaRPr>
          </a:p>
          <a:p>
            <a:pPr>
              <a:lnSpc>
                <a:spcPct val="130000"/>
              </a:lnSpc>
            </a:pPr>
            <a:r>
              <a:rPr lang="en-US" altLang="zh-CN" sz="1200" dirty="0">
                <a:solidFill>
                  <a:srgbClr val="000000"/>
                </a:solidFill>
              </a:rPr>
              <a:t>▲ The purchasing power of various ages</a:t>
            </a:r>
            <a:endParaRPr lang="en-US" altLang="zh-CN" sz="1200" dirty="0">
              <a:solidFill>
                <a:srgbClr val="000000"/>
              </a:solidFill>
            </a:endParaRPr>
          </a:p>
          <a:p>
            <a:pPr>
              <a:lnSpc>
                <a:spcPct val="130000"/>
              </a:lnSpc>
            </a:pPr>
            <a:r>
              <a:rPr lang="en-US" altLang="zh-CN" sz="1200" dirty="0">
                <a:solidFill>
                  <a:srgbClr val="000000"/>
                </a:solidFill>
              </a:rPr>
              <a:t>▲ The market differences among occupations</a:t>
            </a:r>
            <a:endParaRPr lang="en-US" altLang="zh-CN" sz="1200" dirty="0">
              <a:solidFill>
                <a:srgbClr val="000000"/>
              </a:solidFill>
            </a:endParaRPr>
          </a:p>
          <a:p>
            <a:pPr>
              <a:lnSpc>
                <a:spcPct val="130000"/>
              </a:lnSpc>
            </a:pPr>
            <a:r>
              <a:rPr lang="en-US" altLang="zh-CN" sz="1200" dirty="0">
                <a:solidFill>
                  <a:srgbClr val="000000"/>
                </a:solidFill>
              </a:rPr>
              <a:t>▲ The market distribution among cities</a:t>
            </a:r>
            <a:endParaRPr lang="en-US" altLang="zh-CN" sz="1200" dirty="0">
              <a:solidFill>
                <a:srgbClr val="000000"/>
              </a:solidFill>
            </a:endParaRPr>
          </a:p>
          <a:p>
            <a:pPr>
              <a:lnSpc>
                <a:spcPct val="130000"/>
              </a:lnSpc>
            </a:pPr>
            <a:r>
              <a:rPr lang="en-US" altLang="zh-CN" sz="1200" dirty="0">
                <a:solidFill>
                  <a:srgbClr val="000000"/>
                </a:solidFill>
              </a:rPr>
              <a:t>▲ The market differences between marital status</a:t>
            </a:r>
            <a:endParaRPr lang="en-US" altLang="zh-CN" sz="1200" dirty="0">
              <a:solidFill>
                <a:srgbClr val="000000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0" y="222251"/>
            <a:ext cx="262467" cy="6582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1E2327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262255" y="269240"/>
            <a:ext cx="1945005" cy="565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en-US" altLang="zh-CN" sz="2800" b="1" dirty="0">
                <a:solidFill>
                  <a:srgbClr val="1E2327"/>
                </a:solidFill>
              </a:rPr>
              <a:t>Summary</a:t>
            </a:r>
            <a:endParaRPr kumimoji="1" lang="en-US" altLang="zh-CN" sz="2800" b="1" dirty="0">
              <a:solidFill>
                <a:srgbClr val="1E2327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639445" y="1472565"/>
            <a:ext cx="2147570" cy="1344930"/>
            <a:chOff x="863" y="3710"/>
            <a:chExt cx="3382" cy="2118"/>
          </a:xfrm>
        </p:grpSpPr>
        <p:graphicFrame>
          <p:nvGraphicFramePr>
            <p:cNvPr id="24" name="图表 23"/>
            <p:cNvGraphicFramePr/>
            <p:nvPr/>
          </p:nvGraphicFramePr>
          <p:xfrm>
            <a:off x="863" y="3710"/>
            <a:ext cx="3383" cy="211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"/>
            </a:graphicData>
          </a:graphic>
        </p:graphicFrame>
        <p:sp>
          <p:nvSpPr>
            <p:cNvPr id="2" name="Freeform 110"/>
            <p:cNvSpPr>
              <a:spLocks noEditPoints="1"/>
            </p:cNvSpPr>
            <p:nvPr/>
          </p:nvSpPr>
          <p:spPr bwMode="auto">
            <a:xfrm>
              <a:off x="2122" y="4327"/>
              <a:ext cx="865" cy="870"/>
            </a:xfrm>
            <a:custGeom>
              <a:avLst/>
              <a:gdLst/>
              <a:ahLst/>
              <a:cxnLst>
                <a:cxn ang="0">
                  <a:pos x="0" y="348"/>
                </a:cxn>
                <a:cxn ang="0">
                  <a:pos x="42" y="64"/>
                </a:cxn>
                <a:cxn ang="0">
                  <a:pos x="42" y="130"/>
                </a:cxn>
                <a:cxn ang="0">
                  <a:pos x="42" y="196"/>
                </a:cxn>
                <a:cxn ang="0">
                  <a:pos x="42" y="260"/>
                </a:cxn>
                <a:cxn ang="0">
                  <a:pos x="64" y="228"/>
                </a:cxn>
                <a:cxn ang="0">
                  <a:pos x="70" y="210"/>
                </a:cxn>
                <a:cxn ang="0">
                  <a:pos x="90" y="196"/>
                </a:cxn>
                <a:cxn ang="0">
                  <a:pos x="136" y="160"/>
                </a:cxn>
                <a:cxn ang="0">
                  <a:pos x="130" y="142"/>
                </a:cxn>
                <a:cxn ang="0">
                  <a:pos x="140" y="118"/>
                </a:cxn>
                <a:cxn ang="0">
                  <a:pos x="162" y="108"/>
                </a:cxn>
                <a:cxn ang="0">
                  <a:pos x="180" y="114"/>
                </a:cxn>
                <a:cxn ang="0">
                  <a:pos x="194" y="134"/>
                </a:cxn>
                <a:cxn ang="0">
                  <a:pos x="232" y="180"/>
                </a:cxn>
                <a:cxn ang="0">
                  <a:pos x="250" y="174"/>
                </a:cxn>
                <a:cxn ang="0">
                  <a:pos x="284" y="88"/>
                </a:cxn>
                <a:cxn ang="0">
                  <a:pos x="282" y="70"/>
                </a:cxn>
                <a:cxn ang="0">
                  <a:pos x="296" y="48"/>
                </a:cxn>
                <a:cxn ang="0">
                  <a:pos x="314" y="44"/>
                </a:cxn>
                <a:cxn ang="0">
                  <a:pos x="338" y="52"/>
                </a:cxn>
                <a:cxn ang="0">
                  <a:pos x="346" y="76"/>
                </a:cxn>
                <a:cxn ang="0">
                  <a:pos x="342" y="94"/>
                </a:cxn>
                <a:cxn ang="0">
                  <a:pos x="320" y="108"/>
                </a:cxn>
                <a:cxn ang="0">
                  <a:pos x="272" y="184"/>
                </a:cxn>
                <a:cxn ang="0">
                  <a:pos x="282" y="206"/>
                </a:cxn>
                <a:cxn ang="0">
                  <a:pos x="276" y="224"/>
                </a:cxn>
                <a:cxn ang="0">
                  <a:pos x="256" y="238"/>
                </a:cxn>
                <a:cxn ang="0">
                  <a:pos x="236" y="236"/>
                </a:cxn>
                <a:cxn ang="0">
                  <a:pos x="220" y="218"/>
                </a:cxn>
                <a:cxn ang="0">
                  <a:pos x="218" y="196"/>
                </a:cxn>
                <a:cxn ang="0">
                  <a:pos x="162" y="174"/>
                </a:cxn>
                <a:cxn ang="0">
                  <a:pos x="124" y="210"/>
                </a:cxn>
                <a:cxn ang="0">
                  <a:pos x="130" y="234"/>
                </a:cxn>
                <a:cxn ang="0">
                  <a:pos x="116" y="254"/>
                </a:cxn>
                <a:cxn ang="0">
                  <a:pos x="98" y="260"/>
                </a:cxn>
                <a:cxn ang="0">
                  <a:pos x="74" y="250"/>
                </a:cxn>
                <a:cxn ang="0">
                  <a:pos x="64" y="228"/>
                </a:cxn>
                <a:cxn ang="0">
                  <a:pos x="304" y="80"/>
                </a:cxn>
                <a:cxn ang="0">
                  <a:pos x="314" y="86"/>
                </a:cxn>
                <a:cxn ang="0">
                  <a:pos x="326" y="76"/>
                </a:cxn>
                <a:cxn ang="0">
                  <a:pos x="318" y="66"/>
                </a:cxn>
                <a:cxn ang="0">
                  <a:pos x="306" y="68"/>
                </a:cxn>
                <a:cxn ang="0">
                  <a:pos x="238" y="206"/>
                </a:cxn>
                <a:cxn ang="0">
                  <a:pos x="244" y="216"/>
                </a:cxn>
                <a:cxn ang="0">
                  <a:pos x="256" y="214"/>
                </a:cxn>
                <a:cxn ang="0">
                  <a:pos x="260" y="202"/>
                </a:cxn>
                <a:cxn ang="0">
                  <a:pos x="250" y="196"/>
                </a:cxn>
                <a:cxn ang="0">
                  <a:pos x="238" y="206"/>
                </a:cxn>
                <a:cxn ang="0">
                  <a:pos x="152" y="146"/>
                </a:cxn>
                <a:cxn ang="0">
                  <a:pos x="162" y="152"/>
                </a:cxn>
                <a:cxn ang="0">
                  <a:pos x="174" y="142"/>
                </a:cxn>
                <a:cxn ang="0">
                  <a:pos x="166" y="130"/>
                </a:cxn>
                <a:cxn ang="0">
                  <a:pos x="154" y="134"/>
                </a:cxn>
                <a:cxn ang="0">
                  <a:pos x="86" y="228"/>
                </a:cxn>
                <a:cxn ang="0">
                  <a:pos x="92" y="238"/>
                </a:cxn>
                <a:cxn ang="0">
                  <a:pos x="104" y="236"/>
                </a:cxn>
                <a:cxn ang="0">
                  <a:pos x="108" y="224"/>
                </a:cxn>
                <a:cxn ang="0">
                  <a:pos x="98" y="218"/>
                </a:cxn>
                <a:cxn ang="0">
                  <a:pos x="86" y="228"/>
                </a:cxn>
              </a:cxnLst>
              <a:rect l="0" t="0" r="r" b="b"/>
              <a:pathLst>
                <a:path w="346" h="348">
                  <a:moveTo>
                    <a:pt x="22" y="326"/>
                  </a:moveTo>
                  <a:lnTo>
                    <a:pt x="346" y="326"/>
                  </a:lnTo>
                  <a:lnTo>
                    <a:pt x="346" y="348"/>
                  </a:lnTo>
                  <a:lnTo>
                    <a:pt x="0" y="348"/>
                  </a:lnTo>
                  <a:lnTo>
                    <a:pt x="0" y="0"/>
                  </a:lnTo>
                  <a:lnTo>
                    <a:pt x="22" y="0"/>
                  </a:lnTo>
                  <a:lnTo>
                    <a:pt x="22" y="64"/>
                  </a:lnTo>
                  <a:lnTo>
                    <a:pt x="42" y="64"/>
                  </a:lnTo>
                  <a:lnTo>
                    <a:pt x="42" y="86"/>
                  </a:lnTo>
                  <a:lnTo>
                    <a:pt x="22" y="86"/>
                  </a:lnTo>
                  <a:lnTo>
                    <a:pt x="22" y="130"/>
                  </a:lnTo>
                  <a:lnTo>
                    <a:pt x="42" y="130"/>
                  </a:lnTo>
                  <a:lnTo>
                    <a:pt x="42" y="152"/>
                  </a:lnTo>
                  <a:lnTo>
                    <a:pt x="22" y="152"/>
                  </a:lnTo>
                  <a:lnTo>
                    <a:pt x="22" y="196"/>
                  </a:lnTo>
                  <a:lnTo>
                    <a:pt x="42" y="196"/>
                  </a:lnTo>
                  <a:lnTo>
                    <a:pt x="42" y="218"/>
                  </a:lnTo>
                  <a:lnTo>
                    <a:pt x="22" y="218"/>
                  </a:lnTo>
                  <a:lnTo>
                    <a:pt x="22" y="260"/>
                  </a:lnTo>
                  <a:lnTo>
                    <a:pt x="42" y="260"/>
                  </a:lnTo>
                  <a:lnTo>
                    <a:pt x="42" y="282"/>
                  </a:lnTo>
                  <a:lnTo>
                    <a:pt x="22" y="282"/>
                  </a:lnTo>
                  <a:lnTo>
                    <a:pt x="22" y="326"/>
                  </a:lnTo>
                  <a:close/>
                  <a:moveTo>
                    <a:pt x="64" y="228"/>
                  </a:moveTo>
                  <a:lnTo>
                    <a:pt x="64" y="228"/>
                  </a:lnTo>
                  <a:lnTo>
                    <a:pt x="66" y="222"/>
                  </a:lnTo>
                  <a:lnTo>
                    <a:pt x="68" y="216"/>
                  </a:lnTo>
                  <a:lnTo>
                    <a:pt x="70" y="210"/>
                  </a:lnTo>
                  <a:lnTo>
                    <a:pt x="74" y="204"/>
                  </a:lnTo>
                  <a:lnTo>
                    <a:pt x="78" y="200"/>
                  </a:lnTo>
                  <a:lnTo>
                    <a:pt x="84" y="198"/>
                  </a:lnTo>
                  <a:lnTo>
                    <a:pt x="90" y="196"/>
                  </a:lnTo>
                  <a:lnTo>
                    <a:pt x="98" y="196"/>
                  </a:lnTo>
                  <a:lnTo>
                    <a:pt x="98" y="196"/>
                  </a:lnTo>
                  <a:lnTo>
                    <a:pt x="106" y="196"/>
                  </a:lnTo>
                  <a:lnTo>
                    <a:pt x="136" y="160"/>
                  </a:lnTo>
                  <a:lnTo>
                    <a:pt x="136" y="160"/>
                  </a:lnTo>
                  <a:lnTo>
                    <a:pt x="132" y="150"/>
                  </a:lnTo>
                  <a:lnTo>
                    <a:pt x="130" y="142"/>
                  </a:lnTo>
                  <a:lnTo>
                    <a:pt x="130" y="142"/>
                  </a:lnTo>
                  <a:lnTo>
                    <a:pt x="130" y="134"/>
                  </a:lnTo>
                  <a:lnTo>
                    <a:pt x="132" y="128"/>
                  </a:lnTo>
                  <a:lnTo>
                    <a:pt x="136" y="122"/>
                  </a:lnTo>
                  <a:lnTo>
                    <a:pt x="140" y="118"/>
                  </a:lnTo>
                  <a:lnTo>
                    <a:pt x="144" y="114"/>
                  </a:lnTo>
                  <a:lnTo>
                    <a:pt x="150" y="110"/>
                  </a:lnTo>
                  <a:lnTo>
                    <a:pt x="156" y="110"/>
                  </a:lnTo>
                  <a:lnTo>
                    <a:pt x="162" y="108"/>
                  </a:lnTo>
                  <a:lnTo>
                    <a:pt x="162" y="108"/>
                  </a:lnTo>
                  <a:lnTo>
                    <a:pt x="168" y="110"/>
                  </a:lnTo>
                  <a:lnTo>
                    <a:pt x="174" y="110"/>
                  </a:lnTo>
                  <a:lnTo>
                    <a:pt x="180" y="114"/>
                  </a:lnTo>
                  <a:lnTo>
                    <a:pt x="186" y="118"/>
                  </a:lnTo>
                  <a:lnTo>
                    <a:pt x="190" y="122"/>
                  </a:lnTo>
                  <a:lnTo>
                    <a:pt x="192" y="128"/>
                  </a:lnTo>
                  <a:lnTo>
                    <a:pt x="194" y="134"/>
                  </a:lnTo>
                  <a:lnTo>
                    <a:pt x="194" y="142"/>
                  </a:lnTo>
                  <a:lnTo>
                    <a:pt x="194" y="142"/>
                  </a:lnTo>
                  <a:lnTo>
                    <a:pt x="194" y="150"/>
                  </a:lnTo>
                  <a:lnTo>
                    <a:pt x="232" y="180"/>
                  </a:lnTo>
                  <a:lnTo>
                    <a:pt x="232" y="180"/>
                  </a:lnTo>
                  <a:lnTo>
                    <a:pt x="240" y="176"/>
                  </a:lnTo>
                  <a:lnTo>
                    <a:pt x="250" y="174"/>
                  </a:lnTo>
                  <a:lnTo>
                    <a:pt x="250" y="174"/>
                  </a:lnTo>
                  <a:lnTo>
                    <a:pt x="254" y="174"/>
                  </a:lnTo>
                  <a:lnTo>
                    <a:pt x="290" y="98"/>
                  </a:lnTo>
                  <a:lnTo>
                    <a:pt x="290" y="98"/>
                  </a:lnTo>
                  <a:lnTo>
                    <a:pt x="284" y="88"/>
                  </a:lnTo>
                  <a:lnTo>
                    <a:pt x="282" y="82"/>
                  </a:lnTo>
                  <a:lnTo>
                    <a:pt x="282" y="76"/>
                  </a:lnTo>
                  <a:lnTo>
                    <a:pt x="282" y="76"/>
                  </a:lnTo>
                  <a:lnTo>
                    <a:pt x="282" y="70"/>
                  </a:lnTo>
                  <a:lnTo>
                    <a:pt x="284" y="64"/>
                  </a:lnTo>
                  <a:lnTo>
                    <a:pt x="288" y="58"/>
                  </a:lnTo>
                  <a:lnTo>
                    <a:pt x="292" y="52"/>
                  </a:lnTo>
                  <a:lnTo>
                    <a:pt x="296" y="48"/>
                  </a:lnTo>
                  <a:lnTo>
                    <a:pt x="302" y="46"/>
                  </a:lnTo>
                  <a:lnTo>
                    <a:pt x="308" y="44"/>
                  </a:lnTo>
                  <a:lnTo>
                    <a:pt x="314" y="44"/>
                  </a:lnTo>
                  <a:lnTo>
                    <a:pt x="314" y="44"/>
                  </a:lnTo>
                  <a:lnTo>
                    <a:pt x="320" y="44"/>
                  </a:lnTo>
                  <a:lnTo>
                    <a:pt x="328" y="46"/>
                  </a:lnTo>
                  <a:lnTo>
                    <a:pt x="332" y="48"/>
                  </a:lnTo>
                  <a:lnTo>
                    <a:pt x="338" y="52"/>
                  </a:lnTo>
                  <a:lnTo>
                    <a:pt x="342" y="58"/>
                  </a:lnTo>
                  <a:lnTo>
                    <a:pt x="344" y="64"/>
                  </a:lnTo>
                  <a:lnTo>
                    <a:pt x="346" y="70"/>
                  </a:lnTo>
                  <a:lnTo>
                    <a:pt x="346" y="76"/>
                  </a:lnTo>
                  <a:lnTo>
                    <a:pt x="346" y="76"/>
                  </a:lnTo>
                  <a:lnTo>
                    <a:pt x="346" y="82"/>
                  </a:lnTo>
                  <a:lnTo>
                    <a:pt x="344" y="88"/>
                  </a:lnTo>
                  <a:lnTo>
                    <a:pt x="342" y="94"/>
                  </a:lnTo>
                  <a:lnTo>
                    <a:pt x="338" y="98"/>
                  </a:lnTo>
                  <a:lnTo>
                    <a:pt x="332" y="102"/>
                  </a:lnTo>
                  <a:lnTo>
                    <a:pt x="328" y="106"/>
                  </a:lnTo>
                  <a:lnTo>
                    <a:pt x="320" y="108"/>
                  </a:lnTo>
                  <a:lnTo>
                    <a:pt x="314" y="108"/>
                  </a:lnTo>
                  <a:lnTo>
                    <a:pt x="314" y="108"/>
                  </a:lnTo>
                  <a:lnTo>
                    <a:pt x="310" y="108"/>
                  </a:lnTo>
                  <a:lnTo>
                    <a:pt x="272" y="184"/>
                  </a:lnTo>
                  <a:lnTo>
                    <a:pt x="272" y="184"/>
                  </a:lnTo>
                  <a:lnTo>
                    <a:pt x="280" y="194"/>
                  </a:lnTo>
                  <a:lnTo>
                    <a:pt x="282" y="200"/>
                  </a:lnTo>
                  <a:lnTo>
                    <a:pt x="282" y="206"/>
                  </a:lnTo>
                  <a:lnTo>
                    <a:pt x="282" y="206"/>
                  </a:lnTo>
                  <a:lnTo>
                    <a:pt x="282" y="212"/>
                  </a:lnTo>
                  <a:lnTo>
                    <a:pt x="280" y="218"/>
                  </a:lnTo>
                  <a:lnTo>
                    <a:pt x="276" y="224"/>
                  </a:lnTo>
                  <a:lnTo>
                    <a:pt x="272" y="230"/>
                  </a:lnTo>
                  <a:lnTo>
                    <a:pt x="268" y="234"/>
                  </a:lnTo>
                  <a:lnTo>
                    <a:pt x="262" y="236"/>
                  </a:lnTo>
                  <a:lnTo>
                    <a:pt x="256" y="238"/>
                  </a:lnTo>
                  <a:lnTo>
                    <a:pt x="250" y="238"/>
                  </a:lnTo>
                  <a:lnTo>
                    <a:pt x="250" y="238"/>
                  </a:lnTo>
                  <a:lnTo>
                    <a:pt x="242" y="238"/>
                  </a:lnTo>
                  <a:lnTo>
                    <a:pt x="236" y="236"/>
                  </a:lnTo>
                  <a:lnTo>
                    <a:pt x="230" y="234"/>
                  </a:lnTo>
                  <a:lnTo>
                    <a:pt x="226" y="230"/>
                  </a:lnTo>
                  <a:lnTo>
                    <a:pt x="222" y="224"/>
                  </a:lnTo>
                  <a:lnTo>
                    <a:pt x="220" y="218"/>
                  </a:lnTo>
                  <a:lnTo>
                    <a:pt x="218" y="212"/>
                  </a:lnTo>
                  <a:lnTo>
                    <a:pt x="216" y="206"/>
                  </a:lnTo>
                  <a:lnTo>
                    <a:pt x="216" y="206"/>
                  </a:lnTo>
                  <a:lnTo>
                    <a:pt x="218" y="196"/>
                  </a:lnTo>
                  <a:lnTo>
                    <a:pt x="180" y="168"/>
                  </a:lnTo>
                  <a:lnTo>
                    <a:pt x="180" y="168"/>
                  </a:lnTo>
                  <a:lnTo>
                    <a:pt x="172" y="172"/>
                  </a:lnTo>
                  <a:lnTo>
                    <a:pt x="162" y="174"/>
                  </a:lnTo>
                  <a:lnTo>
                    <a:pt x="162" y="174"/>
                  </a:lnTo>
                  <a:lnTo>
                    <a:pt x="152" y="172"/>
                  </a:lnTo>
                  <a:lnTo>
                    <a:pt x="124" y="210"/>
                  </a:lnTo>
                  <a:lnTo>
                    <a:pt x="124" y="210"/>
                  </a:lnTo>
                  <a:lnTo>
                    <a:pt x="128" y="218"/>
                  </a:lnTo>
                  <a:lnTo>
                    <a:pt x="130" y="228"/>
                  </a:lnTo>
                  <a:lnTo>
                    <a:pt x="130" y="228"/>
                  </a:lnTo>
                  <a:lnTo>
                    <a:pt x="130" y="234"/>
                  </a:lnTo>
                  <a:lnTo>
                    <a:pt x="128" y="240"/>
                  </a:lnTo>
                  <a:lnTo>
                    <a:pt x="124" y="246"/>
                  </a:lnTo>
                  <a:lnTo>
                    <a:pt x="120" y="250"/>
                  </a:lnTo>
                  <a:lnTo>
                    <a:pt x="116" y="254"/>
                  </a:lnTo>
                  <a:lnTo>
                    <a:pt x="110" y="258"/>
                  </a:lnTo>
                  <a:lnTo>
                    <a:pt x="104" y="260"/>
                  </a:lnTo>
                  <a:lnTo>
                    <a:pt x="98" y="260"/>
                  </a:lnTo>
                  <a:lnTo>
                    <a:pt x="98" y="260"/>
                  </a:lnTo>
                  <a:lnTo>
                    <a:pt x="90" y="260"/>
                  </a:lnTo>
                  <a:lnTo>
                    <a:pt x="84" y="258"/>
                  </a:lnTo>
                  <a:lnTo>
                    <a:pt x="78" y="254"/>
                  </a:lnTo>
                  <a:lnTo>
                    <a:pt x="74" y="250"/>
                  </a:lnTo>
                  <a:lnTo>
                    <a:pt x="70" y="246"/>
                  </a:lnTo>
                  <a:lnTo>
                    <a:pt x="68" y="240"/>
                  </a:lnTo>
                  <a:lnTo>
                    <a:pt x="66" y="234"/>
                  </a:lnTo>
                  <a:lnTo>
                    <a:pt x="64" y="228"/>
                  </a:lnTo>
                  <a:lnTo>
                    <a:pt x="64" y="228"/>
                  </a:lnTo>
                  <a:close/>
                  <a:moveTo>
                    <a:pt x="304" y="76"/>
                  </a:moveTo>
                  <a:lnTo>
                    <a:pt x="304" y="76"/>
                  </a:lnTo>
                  <a:lnTo>
                    <a:pt x="304" y="80"/>
                  </a:lnTo>
                  <a:lnTo>
                    <a:pt x="306" y="84"/>
                  </a:lnTo>
                  <a:lnTo>
                    <a:pt x="310" y="86"/>
                  </a:lnTo>
                  <a:lnTo>
                    <a:pt x="314" y="86"/>
                  </a:lnTo>
                  <a:lnTo>
                    <a:pt x="314" y="86"/>
                  </a:lnTo>
                  <a:lnTo>
                    <a:pt x="318" y="86"/>
                  </a:lnTo>
                  <a:lnTo>
                    <a:pt x="322" y="84"/>
                  </a:lnTo>
                  <a:lnTo>
                    <a:pt x="324" y="80"/>
                  </a:lnTo>
                  <a:lnTo>
                    <a:pt x="326" y="76"/>
                  </a:lnTo>
                  <a:lnTo>
                    <a:pt x="326" y="76"/>
                  </a:lnTo>
                  <a:lnTo>
                    <a:pt x="324" y="72"/>
                  </a:lnTo>
                  <a:lnTo>
                    <a:pt x="322" y="68"/>
                  </a:lnTo>
                  <a:lnTo>
                    <a:pt x="318" y="66"/>
                  </a:lnTo>
                  <a:lnTo>
                    <a:pt x="314" y="64"/>
                  </a:lnTo>
                  <a:lnTo>
                    <a:pt x="314" y="64"/>
                  </a:lnTo>
                  <a:lnTo>
                    <a:pt x="310" y="66"/>
                  </a:lnTo>
                  <a:lnTo>
                    <a:pt x="306" y="68"/>
                  </a:lnTo>
                  <a:lnTo>
                    <a:pt x="304" y="72"/>
                  </a:lnTo>
                  <a:lnTo>
                    <a:pt x="304" y="76"/>
                  </a:lnTo>
                  <a:lnTo>
                    <a:pt x="304" y="76"/>
                  </a:lnTo>
                  <a:close/>
                  <a:moveTo>
                    <a:pt x="238" y="206"/>
                  </a:moveTo>
                  <a:lnTo>
                    <a:pt x="238" y="206"/>
                  </a:lnTo>
                  <a:lnTo>
                    <a:pt x="240" y="210"/>
                  </a:lnTo>
                  <a:lnTo>
                    <a:pt x="242" y="214"/>
                  </a:lnTo>
                  <a:lnTo>
                    <a:pt x="244" y="216"/>
                  </a:lnTo>
                  <a:lnTo>
                    <a:pt x="250" y="218"/>
                  </a:lnTo>
                  <a:lnTo>
                    <a:pt x="250" y="218"/>
                  </a:lnTo>
                  <a:lnTo>
                    <a:pt x="254" y="216"/>
                  </a:lnTo>
                  <a:lnTo>
                    <a:pt x="256" y="214"/>
                  </a:lnTo>
                  <a:lnTo>
                    <a:pt x="260" y="210"/>
                  </a:lnTo>
                  <a:lnTo>
                    <a:pt x="260" y="206"/>
                  </a:lnTo>
                  <a:lnTo>
                    <a:pt x="260" y="206"/>
                  </a:lnTo>
                  <a:lnTo>
                    <a:pt x="260" y="202"/>
                  </a:lnTo>
                  <a:lnTo>
                    <a:pt x="256" y="198"/>
                  </a:lnTo>
                  <a:lnTo>
                    <a:pt x="254" y="196"/>
                  </a:lnTo>
                  <a:lnTo>
                    <a:pt x="250" y="196"/>
                  </a:lnTo>
                  <a:lnTo>
                    <a:pt x="250" y="196"/>
                  </a:lnTo>
                  <a:lnTo>
                    <a:pt x="244" y="196"/>
                  </a:lnTo>
                  <a:lnTo>
                    <a:pt x="242" y="198"/>
                  </a:lnTo>
                  <a:lnTo>
                    <a:pt x="240" y="202"/>
                  </a:lnTo>
                  <a:lnTo>
                    <a:pt x="238" y="206"/>
                  </a:lnTo>
                  <a:lnTo>
                    <a:pt x="238" y="206"/>
                  </a:lnTo>
                  <a:close/>
                  <a:moveTo>
                    <a:pt x="152" y="142"/>
                  </a:moveTo>
                  <a:lnTo>
                    <a:pt x="152" y="142"/>
                  </a:lnTo>
                  <a:lnTo>
                    <a:pt x="152" y="146"/>
                  </a:lnTo>
                  <a:lnTo>
                    <a:pt x="154" y="148"/>
                  </a:lnTo>
                  <a:lnTo>
                    <a:pt x="158" y="152"/>
                  </a:lnTo>
                  <a:lnTo>
                    <a:pt x="162" y="152"/>
                  </a:lnTo>
                  <a:lnTo>
                    <a:pt x="162" y="152"/>
                  </a:lnTo>
                  <a:lnTo>
                    <a:pt x="166" y="152"/>
                  </a:lnTo>
                  <a:lnTo>
                    <a:pt x="170" y="148"/>
                  </a:lnTo>
                  <a:lnTo>
                    <a:pt x="172" y="146"/>
                  </a:lnTo>
                  <a:lnTo>
                    <a:pt x="174" y="142"/>
                  </a:lnTo>
                  <a:lnTo>
                    <a:pt x="174" y="142"/>
                  </a:lnTo>
                  <a:lnTo>
                    <a:pt x="172" y="136"/>
                  </a:lnTo>
                  <a:lnTo>
                    <a:pt x="170" y="134"/>
                  </a:lnTo>
                  <a:lnTo>
                    <a:pt x="166" y="130"/>
                  </a:lnTo>
                  <a:lnTo>
                    <a:pt x="162" y="130"/>
                  </a:lnTo>
                  <a:lnTo>
                    <a:pt x="162" y="130"/>
                  </a:lnTo>
                  <a:lnTo>
                    <a:pt x="158" y="130"/>
                  </a:lnTo>
                  <a:lnTo>
                    <a:pt x="154" y="134"/>
                  </a:lnTo>
                  <a:lnTo>
                    <a:pt x="152" y="136"/>
                  </a:lnTo>
                  <a:lnTo>
                    <a:pt x="152" y="142"/>
                  </a:lnTo>
                  <a:lnTo>
                    <a:pt x="152" y="142"/>
                  </a:lnTo>
                  <a:close/>
                  <a:moveTo>
                    <a:pt x="86" y="228"/>
                  </a:moveTo>
                  <a:lnTo>
                    <a:pt x="86" y="228"/>
                  </a:lnTo>
                  <a:lnTo>
                    <a:pt x="88" y="232"/>
                  </a:lnTo>
                  <a:lnTo>
                    <a:pt x="90" y="236"/>
                  </a:lnTo>
                  <a:lnTo>
                    <a:pt x="92" y="238"/>
                  </a:lnTo>
                  <a:lnTo>
                    <a:pt x="98" y="238"/>
                  </a:lnTo>
                  <a:lnTo>
                    <a:pt x="98" y="238"/>
                  </a:lnTo>
                  <a:lnTo>
                    <a:pt x="102" y="238"/>
                  </a:lnTo>
                  <a:lnTo>
                    <a:pt x="104" y="236"/>
                  </a:lnTo>
                  <a:lnTo>
                    <a:pt x="108" y="232"/>
                  </a:lnTo>
                  <a:lnTo>
                    <a:pt x="108" y="228"/>
                  </a:lnTo>
                  <a:lnTo>
                    <a:pt x="108" y="228"/>
                  </a:lnTo>
                  <a:lnTo>
                    <a:pt x="108" y="224"/>
                  </a:lnTo>
                  <a:lnTo>
                    <a:pt x="104" y="220"/>
                  </a:lnTo>
                  <a:lnTo>
                    <a:pt x="102" y="218"/>
                  </a:lnTo>
                  <a:lnTo>
                    <a:pt x="98" y="218"/>
                  </a:lnTo>
                  <a:lnTo>
                    <a:pt x="98" y="218"/>
                  </a:lnTo>
                  <a:lnTo>
                    <a:pt x="92" y="218"/>
                  </a:lnTo>
                  <a:lnTo>
                    <a:pt x="90" y="220"/>
                  </a:lnTo>
                  <a:lnTo>
                    <a:pt x="88" y="224"/>
                  </a:lnTo>
                  <a:lnTo>
                    <a:pt x="86" y="228"/>
                  </a:lnTo>
                  <a:lnTo>
                    <a:pt x="86" y="22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pic>
        <p:nvPicPr>
          <p:cNvPr id="4" name="图片 3" descr="src=http___bpic.588ku.com_element_origin_min_pic_17_06_07_c7aa138a2c508a077398113345a3ac2a.jpg!_fwfh_804x804_quality_90_unsharp_true_compress_true&amp;refer=http___bpic.588ku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345440" y="1003935"/>
            <a:ext cx="3131185" cy="31362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 33"/>
          <p:cNvSpPr/>
          <p:nvPr/>
        </p:nvSpPr>
        <p:spPr>
          <a:xfrm>
            <a:off x="6020116" y="1145891"/>
            <a:ext cx="2638109" cy="248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rgbClr val="000000"/>
                </a:solidFill>
              </a:rPr>
              <a:t>The left table shows the top 20 best selling goods, with its product ID, the sale volunme, and the total sale of the certain product. </a:t>
            </a:r>
            <a:endParaRPr lang="en-US" altLang="zh-CN" sz="1200" dirty="0">
              <a:solidFill>
                <a:srgbClr val="000000"/>
              </a:solidFill>
            </a:endParaRPr>
          </a:p>
          <a:p>
            <a:pPr marL="171450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1200" b="1" dirty="0">
                <a:solidFill>
                  <a:srgbClr val="000000"/>
                </a:solidFill>
              </a:rPr>
              <a:t>The TOP1 is ID:P00025442 </a:t>
            </a:r>
            <a:r>
              <a:rPr lang="en-US" altLang="zh-CN" sz="1200" dirty="0">
                <a:solidFill>
                  <a:srgbClr val="000000"/>
                </a:solidFill>
              </a:rPr>
              <a:t>with 4845 pieces sold and $ 83,985,498.  Also ,the ID:P00110742 followed with 4836 pieces sold. </a:t>
            </a:r>
            <a:endParaRPr lang="en-US" altLang="zh-CN" sz="1200" dirty="0">
              <a:solidFill>
                <a:srgbClr val="000000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0" y="222251"/>
            <a:ext cx="262467" cy="6582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1E2327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262255" y="269240"/>
            <a:ext cx="1945005" cy="565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en-US" altLang="zh-CN" sz="2800" b="1" dirty="0">
                <a:solidFill>
                  <a:srgbClr val="1E2327"/>
                </a:solidFill>
              </a:rPr>
              <a:t>Products</a:t>
            </a:r>
            <a:endParaRPr kumimoji="1" lang="en-US" altLang="zh-CN" sz="2800" b="1" dirty="0">
              <a:solidFill>
                <a:srgbClr val="1E2327"/>
              </a:solidFill>
            </a:endParaRPr>
          </a:p>
        </p:txBody>
      </p:sp>
      <p:pic>
        <p:nvPicPr>
          <p:cNvPr id="6" name="图片 5" descr="图片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4034" y="939646"/>
            <a:ext cx="5467667" cy="3172267"/>
          </a:xfrm>
          <a:prstGeom prst="rect">
            <a:avLst/>
          </a:prstGeom>
        </p:spPr>
      </p:pic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079882" y="4396233"/>
          <a:ext cx="4076700" cy="353060"/>
        </p:xfrm>
        <a:graphic>
          <a:graphicData uri="http://schemas.openxmlformats.org/drawingml/2006/table">
            <a:tbl>
              <a:tblPr/>
              <a:tblGrid>
                <a:gridCol w="1409700"/>
                <a:gridCol w="1600200"/>
                <a:gridCol w="1066800"/>
              </a:tblGrid>
              <a:tr h="17653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number of customer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number of goods sold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total sales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7653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5891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1650k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$ 15 B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0" y="222251"/>
            <a:ext cx="262467" cy="6582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1E2327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262254" y="269240"/>
            <a:ext cx="5700395" cy="526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en-US" altLang="zh-CN" sz="2800" b="1" dirty="0">
                <a:solidFill>
                  <a:srgbClr val="1E2327"/>
                </a:solidFill>
              </a:rPr>
              <a:t>Customer Profile – occupation</a:t>
            </a:r>
            <a:endParaRPr kumimoji="1" lang="en-US" altLang="zh-CN" sz="2800" b="1" dirty="0">
              <a:solidFill>
                <a:srgbClr val="1E2327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857999" y="34148"/>
            <a:ext cx="223837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query code</a:t>
            </a: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altLang="zh-CN" sz="9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 Occupation, SUM(Purchase) FROM </a:t>
            </a:r>
            <a:r>
              <a:rPr lang="en-US" altLang="zh-CN" sz="800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BlackFriday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GROUP BY Occupation ORDER BY SUM(Purchase) desc LIMIT 20;</a:t>
            </a:r>
            <a:endParaRPr lang="en-US" altLang="zh-CN" sz="8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28663" y="3891016"/>
            <a:ext cx="8043862" cy="850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sz="1400" b="1" dirty="0">
                <a:solidFill>
                  <a:srgbClr val="000000"/>
                </a:solidFill>
              </a:rPr>
              <a:t>Type 4, 0 and 7 Occupations  prefer to purchase on Black Friday.</a:t>
            </a:r>
            <a:endParaRPr lang="en-US" altLang="zh-CN" sz="1400" b="1" dirty="0">
              <a:solidFill>
                <a:srgbClr val="000000"/>
              </a:solidFill>
            </a:endParaRPr>
          </a:p>
          <a:p>
            <a:pPr marL="171450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rgbClr val="000000"/>
                </a:solidFill>
              </a:rPr>
              <a:t>The chart above shows the TOP20 occupation types who consume most amount on Black Friday.</a:t>
            </a:r>
            <a:endParaRPr lang="en-US" altLang="zh-CN" sz="1200" dirty="0">
              <a:solidFill>
                <a:srgbClr val="000000"/>
              </a:solidFill>
            </a:endParaRPr>
          </a:p>
          <a:p>
            <a:pPr marL="171450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rgbClr val="000000"/>
                </a:solidFill>
              </a:rPr>
              <a:t>Type 4 ranks first and followed by type 0 and type 7.</a:t>
            </a:r>
            <a:endParaRPr lang="en-US" altLang="zh-CN" sz="1200" dirty="0">
              <a:solidFill>
                <a:srgbClr val="000000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211615" y="1020662"/>
            <a:ext cx="9274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unit: million 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5" name="图表 14"/>
          <p:cNvGraphicFramePr/>
          <p:nvPr/>
        </p:nvGraphicFramePr>
        <p:xfrm>
          <a:off x="1265634" y="1020662"/>
          <a:ext cx="5869782" cy="27622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0" y="222251"/>
            <a:ext cx="262467" cy="6582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1E2327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61930" y="252694"/>
            <a:ext cx="5867395" cy="526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en-US" altLang="zh-CN" sz="2800" b="1" dirty="0">
                <a:solidFill>
                  <a:srgbClr val="1E2327"/>
                </a:solidFill>
              </a:rPr>
              <a:t>Customer Profile – marital status</a:t>
            </a:r>
            <a:endParaRPr kumimoji="1" lang="en-US" altLang="zh-CN" sz="2800" b="1" dirty="0">
              <a:solidFill>
                <a:srgbClr val="1E2327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796087" y="34148"/>
            <a:ext cx="2300287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query code</a:t>
            </a: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altLang="zh-CN" sz="9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altLang="zh-CN" sz="800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Marital_Status,SUM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(CASE WHEN Gender = 'M' THEN Purchase END), SUM(CASE WHEN Gender = 'F' THEN Purchase END) FROM </a:t>
            </a:r>
            <a:r>
              <a:rPr lang="en-US" altLang="zh-CN" sz="800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BlackFriday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GROUP BY </a:t>
            </a:r>
            <a:r>
              <a:rPr lang="en-US" altLang="zh-CN" sz="800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Marital_Status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altLang="zh-CN" sz="8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5" name="图表 14"/>
          <p:cNvGraphicFramePr/>
          <p:nvPr/>
        </p:nvGraphicFramePr>
        <p:xfrm>
          <a:off x="3964776" y="1058848"/>
          <a:ext cx="4748213" cy="21815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16" name="图表 15"/>
          <p:cNvGraphicFramePr/>
          <p:nvPr/>
        </p:nvGraphicFramePr>
        <p:xfrm>
          <a:off x="583413" y="3031266"/>
          <a:ext cx="2581274" cy="18169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7" name="文本框 16"/>
          <p:cNvSpPr txBox="1"/>
          <p:nvPr/>
        </p:nvSpPr>
        <p:spPr>
          <a:xfrm>
            <a:off x="3481388" y="3380924"/>
            <a:ext cx="5462587" cy="15727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sz="1400" b="1" dirty="0">
                <a:solidFill>
                  <a:srgbClr val="000000"/>
                </a:solidFill>
              </a:rPr>
              <a:t>The unmarried prefer to purchase more goods than married.</a:t>
            </a:r>
            <a:endParaRPr lang="en-US" altLang="zh-CN" sz="1400" b="1" dirty="0">
              <a:solidFill>
                <a:srgbClr val="000000"/>
              </a:solidFill>
            </a:endParaRPr>
          </a:p>
          <a:p>
            <a:pPr marL="171450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rgbClr val="000000"/>
                </a:solidFill>
              </a:rPr>
              <a:t>The three charts are about comparisons between marital status. </a:t>
            </a:r>
            <a:endParaRPr lang="en-US" altLang="zh-CN" sz="1200" dirty="0">
              <a:solidFill>
                <a:srgbClr val="000000"/>
              </a:solidFill>
            </a:endParaRPr>
          </a:p>
          <a:p>
            <a:pPr marL="171450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rgbClr val="000000"/>
                </a:solidFill>
              </a:rPr>
              <a:t>The unmarried accounts for </a:t>
            </a:r>
            <a:r>
              <a:rPr lang="en-US" altLang="zh-CN" sz="1200" dirty="0" smtClean="0">
                <a:solidFill>
                  <a:srgbClr val="000000"/>
                </a:solidFill>
              </a:rPr>
              <a:t>over half of total population, </a:t>
            </a:r>
            <a:r>
              <a:rPr lang="en-US" altLang="zh-CN" sz="1200" dirty="0">
                <a:solidFill>
                  <a:srgbClr val="000000"/>
                </a:solidFill>
              </a:rPr>
              <a:t>but the average consumption is </a:t>
            </a:r>
            <a:r>
              <a:rPr lang="en-US" altLang="zh-CN" sz="1200" dirty="0" smtClean="0">
                <a:solidFill>
                  <a:srgbClr val="000000"/>
                </a:solidFill>
              </a:rPr>
              <a:t>the same no matter people married or not.</a:t>
            </a:r>
            <a:endParaRPr lang="en-US" altLang="zh-CN" sz="1200" dirty="0">
              <a:solidFill>
                <a:srgbClr val="000000"/>
              </a:solidFill>
            </a:endParaRPr>
          </a:p>
          <a:p>
            <a:pPr marL="171450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rgbClr val="000000"/>
                </a:solidFill>
              </a:rPr>
              <a:t>No matter what marital status is, it still is the male group who owns more purchase power.</a:t>
            </a:r>
            <a:endParaRPr lang="en-US" altLang="zh-CN" sz="1200" dirty="0">
              <a:solidFill>
                <a:srgbClr val="000000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4636288" y="1058848"/>
            <a:ext cx="34051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+mj-lt"/>
                <a:cs typeface="Times New Roman" panose="02020603050405020304" pitchFamily="18" charset="0"/>
              </a:rPr>
              <a:t>Consumptions between genders and marital status</a:t>
            </a:r>
            <a:endParaRPr lang="zh-CN" altLang="en-US" sz="1000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3898263" y="874170"/>
            <a:ext cx="10941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unit: million $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583412" y="4856459"/>
            <a:ext cx="10941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unit: $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4" name="图表 13"/>
          <p:cNvGraphicFramePr/>
          <p:nvPr/>
        </p:nvGraphicFramePr>
        <p:xfrm>
          <a:off x="583710" y="1058848"/>
          <a:ext cx="2580977" cy="17605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 33"/>
          <p:cNvSpPr/>
          <p:nvPr/>
        </p:nvSpPr>
        <p:spPr>
          <a:xfrm>
            <a:off x="529590" y="860107"/>
            <a:ext cx="4690110" cy="34486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lnSpc>
                <a:spcPct val="130000"/>
              </a:lnSpc>
              <a:buFont typeface="Wingdings" panose="05000000000000000000" charset="0"/>
              <a:buChar char="u"/>
            </a:pPr>
            <a:r>
              <a:rPr lang="en-US" altLang="zh-CN" sz="1200" dirty="0">
                <a:solidFill>
                  <a:srgbClr val="000000"/>
                </a:solidFill>
              </a:rPr>
              <a:t>The most popular products in this Black Friday is </a:t>
            </a:r>
            <a:r>
              <a:rPr lang="en-US" altLang="zh-CN" sz="1200" b="1" dirty="0">
                <a:solidFill>
                  <a:srgbClr val="000000"/>
                </a:solidFill>
              </a:rPr>
              <a:t>P00025442.</a:t>
            </a:r>
            <a:endParaRPr lang="en-US" altLang="zh-CN" sz="1200" b="1" dirty="0">
              <a:solidFill>
                <a:srgbClr val="000000"/>
              </a:solidFill>
            </a:endParaRPr>
          </a:p>
          <a:p>
            <a:pPr marL="228600" indent="-228600">
              <a:lnSpc>
                <a:spcPct val="130000"/>
              </a:lnSpc>
              <a:buFont typeface="Wingdings" panose="05000000000000000000" charset="0"/>
              <a:buChar char="u"/>
            </a:pPr>
            <a:r>
              <a:rPr lang="en-US" altLang="zh-CN" sz="1200" dirty="0">
                <a:solidFill>
                  <a:srgbClr val="000000"/>
                </a:solidFill>
              </a:rPr>
              <a:t>The consumption of </a:t>
            </a:r>
            <a:r>
              <a:rPr lang="en-US" altLang="zh-CN" sz="1200" b="1" dirty="0">
                <a:solidFill>
                  <a:srgbClr val="000000"/>
                </a:solidFill>
              </a:rPr>
              <a:t>males</a:t>
            </a:r>
            <a:r>
              <a:rPr lang="en-US" altLang="zh-CN" sz="1200" dirty="0">
                <a:solidFill>
                  <a:srgbClr val="000000"/>
                </a:solidFill>
              </a:rPr>
              <a:t> is three times </a:t>
            </a:r>
            <a:r>
              <a:rPr lang="en-US" altLang="zh-CN" sz="1200" dirty="0" smtClean="0">
                <a:solidFill>
                  <a:srgbClr val="000000"/>
                </a:solidFill>
              </a:rPr>
              <a:t>as much as females</a:t>
            </a:r>
            <a:r>
              <a:rPr lang="en-US" altLang="zh-CN" sz="1200" dirty="0">
                <a:solidFill>
                  <a:srgbClr val="000000"/>
                </a:solidFill>
              </a:rPr>
              <a:t>, while the target products are similar.</a:t>
            </a:r>
            <a:endParaRPr lang="en-US" altLang="zh-CN" sz="1200" dirty="0">
              <a:solidFill>
                <a:srgbClr val="000000"/>
              </a:solidFill>
            </a:endParaRPr>
          </a:p>
          <a:p>
            <a:pPr marL="228600" indent="-228600">
              <a:lnSpc>
                <a:spcPct val="130000"/>
              </a:lnSpc>
              <a:buFont typeface="Wingdings" panose="05000000000000000000" charset="0"/>
              <a:buChar char="u"/>
            </a:pPr>
            <a:r>
              <a:rPr lang="en-US" altLang="zh-CN" sz="1200" dirty="0">
                <a:solidFill>
                  <a:srgbClr val="000000"/>
                </a:solidFill>
              </a:rPr>
              <a:t>Consumer </a:t>
            </a:r>
            <a:r>
              <a:rPr lang="en-US" altLang="zh-CN" sz="1200" b="1" dirty="0">
                <a:solidFill>
                  <a:srgbClr val="000000"/>
                </a:solidFill>
              </a:rPr>
              <a:t>ages in 26-35 </a:t>
            </a:r>
            <a:r>
              <a:rPr lang="en-US" altLang="zh-CN" sz="1200" dirty="0">
                <a:solidFill>
                  <a:srgbClr val="000000"/>
                </a:solidFill>
              </a:rPr>
              <a:t>is the main part of the Black </a:t>
            </a:r>
            <a:r>
              <a:rPr lang="en-US" altLang="zh-CN" sz="1200" dirty="0" smtClean="0">
                <a:solidFill>
                  <a:srgbClr val="000000"/>
                </a:solidFill>
              </a:rPr>
              <a:t>Friday. </a:t>
            </a:r>
            <a:r>
              <a:rPr lang="en-US" altLang="zh-CN" sz="1200" dirty="0">
                <a:solidFill>
                  <a:srgbClr val="000000"/>
                </a:solidFill>
              </a:rPr>
              <a:t>However, the </a:t>
            </a:r>
            <a:r>
              <a:rPr lang="en-US" altLang="zh-CN" sz="1200" b="1" dirty="0">
                <a:solidFill>
                  <a:srgbClr val="000000"/>
                </a:solidFill>
              </a:rPr>
              <a:t>51-55 age </a:t>
            </a:r>
            <a:r>
              <a:rPr lang="en-US" altLang="zh-CN" sz="1200" dirty="0">
                <a:solidFill>
                  <a:srgbClr val="000000"/>
                </a:solidFill>
              </a:rPr>
              <a:t>group </a:t>
            </a:r>
            <a:r>
              <a:rPr lang="en-US" altLang="zh-CN" sz="1200" dirty="0" smtClean="0">
                <a:solidFill>
                  <a:srgbClr val="000000"/>
                </a:solidFill>
              </a:rPr>
              <a:t>has the highest average consumption.</a:t>
            </a:r>
            <a:endParaRPr lang="en-US" altLang="zh-CN" sz="1200" dirty="0">
              <a:solidFill>
                <a:srgbClr val="000000"/>
              </a:solidFill>
            </a:endParaRPr>
          </a:p>
          <a:p>
            <a:pPr marL="228600" indent="-228600">
              <a:lnSpc>
                <a:spcPct val="130000"/>
              </a:lnSpc>
              <a:buFont typeface="Wingdings" panose="05000000000000000000" charset="0"/>
              <a:buChar char="u"/>
            </a:pPr>
            <a:r>
              <a:rPr lang="en-US" altLang="zh-CN" sz="1200" dirty="0">
                <a:solidFill>
                  <a:srgbClr val="000000"/>
                </a:solidFill>
              </a:rPr>
              <a:t>Comparing with different occupations, the consumer of </a:t>
            </a:r>
            <a:r>
              <a:rPr lang="en-US" altLang="zh-CN" sz="1200" b="1" dirty="0">
                <a:solidFill>
                  <a:srgbClr val="000000"/>
                </a:solidFill>
              </a:rPr>
              <a:t>J4, J0 and J7 </a:t>
            </a:r>
            <a:r>
              <a:rPr lang="en-US" altLang="zh-CN" sz="1200" dirty="0">
                <a:solidFill>
                  <a:srgbClr val="000000"/>
                </a:solidFill>
              </a:rPr>
              <a:t>has higher consuming level.</a:t>
            </a:r>
            <a:endParaRPr lang="en-US" altLang="zh-CN" sz="1200" dirty="0">
              <a:solidFill>
                <a:srgbClr val="000000"/>
              </a:solidFill>
            </a:endParaRPr>
          </a:p>
          <a:p>
            <a:pPr marL="228600" indent="-228600">
              <a:lnSpc>
                <a:spcPct val="130000"/>
              </a:lnSpc>
              <a:buFont typeface="Wingdings" panose="05000000000000000000" charset="0"/>
              <a:buChar char="u"/>
            </a:pPr>
            <a:r>
              <a:rPr lang="en-US" altLang="zh-CN" sz="1200" dirty="0" smtClean="0">
                <a:solidFill>
                  <a:srgbClr val="000000"/>
                </a:solidFill>
              </a:rPr>
              <a:t>People </a:t>
            </a:r>
            <a:r>
              <a:rPr lang="en-US" altLang="zh-CN" sz="1200" dirty="0">
                <a:solidFill>
                  <a:srgbClr val="000000"/>
                </a:solidFill>
              </a:rPr>
              <a:t>in </a:t>
            </a:r>
            <a:r>
              <a:rPr lang="en-US" altLang="zh-CN" sz="1200" b="1" dirty="0">
                <a:solidFill>
                  <a:srgbClr val="000000"/>
                </a:solidFill>
              </a:rPr>
              <a:t>city </a:t>
            </a:r>
            <a:r>
              <a:rPr lang="en-US" altLang="zh-CN" sz="1200" b="1" dirty="0" smtClean="0">
                <a:solidFill>
                  <a:srgbClr val="000000"/>
                </a:solidFill>
              </a:rPr>
              <a:t>B </a:t>
            </a:r>
            <a:r>
              <a:rPr lang="en-US" altLang="zh-CN" sz="1200" dirty="0" smtClean="0">
                <a:solidFill>
                  <a:srgbClr val="000000"/>
                </a:solidFill>
              </a:rPr>
              <a:t>consume the most, </a:t>
            </a:r>
            <a:r>
              <a:rPr lang="en-US" altLang="zh-CN" sz="1200" dirty="0">
                <a:solidFill>
                  <a:srgbClr val="000000"/>
                </a:solidFill>
              </a:rPr>
              <a:t>where the total consumption of males </a:t>
            </a:r>
            <a:r>
              <a:rPr lang="en-US" altLang="zh-CN" sz="1200" dirty="0" smtClean="0">
                <a:solidFill>
                  <a:srgbClr val="000000"/>
                </a:solidFill>
              </a:rPr>
              <a:t>is also </a:t>
            </a:r>
            <a:r>
              <a:rPr lang="en-US" altLang="zh-CN" sz="1200" dirty="0">
                <a:solidFill>
                  <a:srgbClr val="000000"/>
                </a:solidFill>
              </a:rPr>
              <a:t>larger than the consumption of females.</a:t>
            </a:r>
            <a:endParaRPr lang="en-US" altLang="zh-CN" sz="1200" dirty="0">
              <a:solidFill>
                <a:srgbClr val="000000"/>
              </a:solidFill>
            </a:endParaRPr>
          </a:p>
          <a:p>
            <a:pPr marL="228600" indent="-228600">
              <a:lnSpc>
                <a:spcPct val="130000"/>
              </a:lnSpc>
              <a:buFont typeface="Wingdings" panose="05000000000000000000" charset="0"/>
              <a:buChar char="u"/>
            </a:pPr>
            <a:r>
              <a:rPr lang="en-US" altLang="zh-CN" sz="1200" dirty="0">
                <a:solidFill>
                  <a:srgbClr val="000000"/>
                </a:solidFill>
              </a:rPr>
              <a:t>Consumers who are </a:t>
            </a:r>
            <a:r>
              <a:rPr lang="en-US" altLang="zh-CN" sz="1200" b="1" dirty="0">
                <a:solidFill>
                  <a:srgbClr val="000000"/>
                </a:solidFill>
              </a:rPr>
              <a:t>unmarried </a:t>
            </a:r>
            <a:r>
              <a:rPr lang="en-US" altLang="zh-CN" sz="1200" dirty="0">
                <a:solidFill>
                  <a:srgbClr val="000000"/>
                </a:solidFill>
              </a:rPr>
              <a:t>prefer to purchase more than </a:t>
            </a:r>
            <a:r>
              <a:rPr lang="en-US" altLang="zh-CN" sz="1200" dirty="0" smtClean="0">
                <a:solidFill>
                  <a:srgbClr val="000000"/>
                </a:solidFill>
              </a:rPr>
              <a:t>those who are married </a:t>
            </a:r>
            <a:r>
              <a:rPr lang="en-US" altLang="zh-CN" sz="1200" dirty="0">
                <a:solidFill>
                  <a:srgbClr val="000000"/>
                </a:solidFill>
              </a:rPr>
              <a:t>and the male holds larger consumption than females as well.</a:t>
            </a:r>
            <a:endParaRPr lang="en-US" altLang="zh-CN" sz="1200" dirty="0">
              <a:solidFill>
                <a:srgbClr val="000000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0" y="222251"/>
            <a:ext cx="262467" cy="6582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1E2327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262255" y="269240"/>
            <a:ext cx="2310130" cy="565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en-US" altLang="zh-CN" sz="2800" b="1" dirty="0">
                <a:solidFill>
                  <a:srgbClr val="1E2327"/>
                </a:solidFill>
              </a:rPr>
              <a:t>Conclusion</a:t>
            </a:r>
            <a:endParaRPr kumimoji="1" lang="en-US" altLang="zh-CN" sz="2800" b="1" dirty="0">
              <a:solidFill>
                <a:srgbClr val="1E2327"/>
              </a:solidFill>
            </a:endParaRPr>
          </a:p>
        </p:txBody>
      </p:sp>
      <p:pic>
        <p:nvPicPr>
          <p:cNvPr id="5" name="图片 4" descr="src=http___bpic.588ku.com_element_origin_min_pic_16_11_02_3ce33414e70afe43d9c4cd7daf57aef7.jpg!_fwfh_804x1113_quality_90_unsharp_true_compress_true&amp;refer=http___bpic.588ku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43575" y="287655"/>
            <a:ext cx="3133725" cy="43491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ags/tag1.xml><?xml version="1.0" encoding="utf-8"?>
<p:tagLst xmlns:p="http://schemas.openxmlformats.org/presentationml/2006/main">
  <p:tag name="KSO_WM_UNIT_PLACING_PICTURE_USER_VIEWPORT" val="{&quot;height&quot;:8100,&quot;width&quot;:8087}"/>
</p:tagLst>
</file>

<file path=ppt/tags/tag2.xml><?xml version="1.0" encoding="utf-8"?>
<p:tagLst xmlns:p="http://schemas.openxmlformats.org/presentationml/2006/main">
  <p:tag name="COMMONDATA" val="eyJoZGlkIjoiM2VkMjYyZWYyYTY1MDYyZWMyNWZkYWU5YjcwMjc2NGUifQ=="/>
</p:tagLst>
</file>

<file path=ppt/theme/theme1.xml><?xml version="1.0" encoding="utf-8"?>
<a:theme xmlns:a="http://schemas.openxmlformats.org/drawingml/2006/main" name="Office 主题">
  <a:themeElements>
    <a:clrScheme name="像素">
      <a:dk1>
        <a:srgbClr val="103154"/>
      </a:dk1>
      <a:lt1>
        <a:srgbClr val="FFFFFF"/>
      </a:lt1>
      <a:dk2>
        <a:srgbClr val="00BFC3"/>
      </a:dk2>
      <a:lt2>
        <a:srgbClr val="0096FF"/>
      </a:lt2>
      <a:accent1>
        <a:srgbClr val="FF7F01"/>
      </a:accent1>
      <a:accent2>
        <a:srgbClr val="F1B015"/>
      </a:accent2>
      <a:accent3>
        <a:srgbClr val="FBEC85"/>
      </a:accent3>
      <a:accent4>
        <a:srgbClr val="D2C2F1"/>
      </a:accent4>
      <a:accent5>
        <a:srgbClr val="DA5AF4"/>
      </a:accent5>
      <a:accent6>
        <a:srgbClr val="9D09D1"/>
      </a:accent6>
      <a:hlink>
        <a:srgbClr val="1286C9"/>
      </a:hlink>
      <a:folHlink>
        <a:srgbClr val="A8C2E7"/>
      </a:folHlink>
    </a:clrScheme>
    <a:fontScheme name="奥斯汀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自定义 18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E55948"/>
    </a:accent1>
    <a:accent2>
      <a:srgbClr val="1BBA9E"/>
    </a:accent2>
    <a:accent3>
      <a:srgbClr val="FAA31E"/>
    </a:accent3>
    <a:accent4>
      <a:srgbClr val="3ABDDB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2519</Words>
  <Application>WPS 演示</Application>
  <PresentationFormat>全屏显示(16:9)</PresentationFormat>
  <Paragraphs>69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8" baseType="lpstr">
      <vt:lpstr>Arial</vt:lpstr>
      <vt:lpstr>宋体</vt:lpstr>
      <vt:lpstr>Wingdings</vt:lpstr>
      <vt:lpstr>Arial</vt:lpstr>
      <vt:lpstr>等线</vt:lpstr>
      <vt:lpstr>Times New Roman</vt:lpstr>
      <vt:lpstr>Wingdings</vt:lpstr>
      <vt:lpstr>Century Gothic</vt:lpstr>
      <vt:lpstr>微软雅黑</vt:lpstr>
      <vt:lpstr>Arial Unicode MS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liuyao L</dc:creator>
  <cp:lastModifiedBy>花前病酒</cp:lastModifiedBy>
  <cp:revision>168</cp:revision>
  <dcterms:created xsi:type="dcterms:W3CDTF">2015-04-26T00:57:00Z</dcterms:created>
  <dcterms:modified xsi:type="dcterms:W3CDTF">2022-09-08T21:23:51Z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2052-11.1.0.12358</vt:lpwstr>
  </property>
  <property fmtid="{D5CDD505-2E9C-101B-9397-08002B2CF9AE}" pid="3" name="ICV">
    <vt:lpwstr>3005107AE124449B8B3FF00ADD3C3E28</vt:lpwstr>
  </property>
</Properties>
</file>