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0"/>
  </p:notesMasterIdLst>
  <p:sldIdLst>
    <p:sldId id="257" r:id="rId3"/>
    <p:sldId id="327" r:id="rId4"/>
    <p:sldId id="320" r:id="rId5"/>
    <p:sldId id="321" r:id="rId6"/>
    <p:sldId id="341" r:id="rId7"/>
    <p:sldId id="323" r:id="rId8"/>
    <p:sldId id="322" r:id="rId9"/>
    <p:sldId id="324" r:id="rId11"/>
    <p:sldId id="266" r:id="rId12"/>
  </p:sldIdLst>
  <p:sldSz cx="9144000" cy="5143500" type="screen16x9"/>
  <p:notesSz cx="6858000" cy="9144000"/>
  <p:custDataLst>
    <p:tags r:id="rId17"/>
  </p:custDataLst>
  <p:defaultTex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王 佳星" initials="王"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A163"/>
    <a:srgbClr val="ED7D31"/>
    <a:srgbClr val="FF9933"/>
    <a:srgbClr val="FFFF00"/>
    <a:srgbClr val="CCFFCC"/>
    <a:srgbClr val="FFFFFF"/>
    <a:srgbClr val="DD1C3E"/>
    <a:srgbClr val="374148"/>
    <a:srgbClr val="1E23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95" autoAdjust="0"/>
    <p:restoredTop sz="94932" autoAdjust="0"/>
  </p:normalViewPr>
  <p:slideViewPr>
    <p:cSldViewPr snapToGrid="0" snapToObjects="1">
      <p:cViewPr varScale="1">
        <p:scale>
          <a:sx n="70" d="100"/>
          <a:sy n="70" d="100"/>
        </p:scale>
        <p:origin x="564" y="72"/>
      </p:cViewPr>
      <p:guideLst>
        <p:guide orient="horz" pos="1572"/>
        <p:guide pos="2876"/>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gs" Target="tags/tag3.xml"/><Relationship Id="rId16" Type="http://schemas.openxmlformats.org/officeDocument/2006/relationships/commentAuthors" Target="commentAuthors.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OK， next I will introduce about our findings on customer profile. The dataset recorded customers information into 5 parts: gender, age, occupation, city, and marital status.</a:t>
            </a:r>
            <a:endParaRPr lang="zh-CN" altLang="en-US"/>
          </a:p>
          <a:p>
            <a:endParaRPr lang="zh-CN" altLang="en-US"/>
          </a:p>
          <a:p>
            <a:r>
              <a:rPr lang="zh-CN" altLang="en-US"/>
              <a:t>First, in terms of gender, it shows an unexpected result compared with general intuition. Data shows that the males account the main part of customers on Black Friday. Also, the males won in terms of average consumption. A big surprise, right?</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标题幻灯片">
    <p:bg>
      <p:bgPr>
        <a:blipFill rotWithShape="1">
          <a:blip r:embed="rId2" cstate="email"/>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幻灯片">
    <p:bg>
      <p:bgPr>
        <a:blipFill rotWithShape="1">
          <a:blip r:embed="rId2" cstate="email"/>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标题幻灯片">
    <p:bg>
      <p:bgPr>
        <a:solidFill>
          <a:srgbClr val="DD1C3E"/>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标题幻灯片">
    <p:bg>
      <p:bgPr>
        <a:solidFill>
          <a:srgbClr val="424A53"/>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标题幻灯片">
    <p:bg>
      <p:bgPr>
        <a:solidFill>
          <a:srgbClr val="5B6974"/>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标题幻灯片">
    <p:bg>
      <p:bgPr>
        <a:solidFill>
          <a:srgbClr val="707B87"/>
        </a:solidFill>
        <a:effectLst/>
      </p:bgPr>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4.png"/><Relationship Id="rId1"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矩形 1"/>
          <p:cNvSpPr/>
          <p:nvPr/>
        </p:nvSpPr>
        <p:spPr>
          <a:xfrm>
            <a:off x="0" y="0"/>
            <a:ext cx="9144000" cy="5143500"/>
          </a:xfrm>
          <a:prstGeom prst="rect">
            <a:avLst/>
          </a:prstGeom>
          <a:solidFill>
            <a:srgbClr val="1E2327">
              <a:alpha val="1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en-US" altLang="zh-CN"/>
          </a:p>
        </p:txBody>
      </p:sp>
      <p:sp>
        <p:nvSpPr>
          <p:cNvPr id="3" name="矩形 2"/>
          <p:cNvSpPr/>
          <p:nvPr/>
        </p:nvSpPr>
        <p:spPr>
          <a:xfrm>
            <a:off x="0" y="0"/>
            <a:ext cx="237067" cy="5143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4" name="矩形 3"/>
          <p:cNvSpPr/>
          <p:nvPr/>
        </p:nvSpPr>
        <p:spPr>
          <a:xfrm>
            <a:off x="8906933" y="0"/>
            <a:ext cx="237067" cy="5143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5" name="矩形 4"/>
          <p:cNvSpPr/>
          <p:nvPr/>
        </p:nvSpPr>
        <p:spPr>
          <a:xfrm rot="5400000">
            <a:off x="4453467" y="-4453466"/>
            <a:ext cx="237067" cy="914400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6" name="矩形 5"/>
          <p:cNvSpPr/>
          <p:nvPr/>
        </p:nvSpPr>
        <p:spPr>
          <a:xfrm rot="5400000">
            <a:off x="4453467" y="452966"/>
            <a:ext cx="237067" cy="914400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0" name="矩形 9"/>
          <p:cNvSpPr/>
          <p:nvPr/>
        </p:nvSpPr>
        <p:spPr>
          <a:xfrm>
            <a:off x="1143000" y="573405"/>
            <a:ext cx="6858000" cy="1272540"/>
          </a:xfrm>
          <a:prstGeom prst="rect">
            <a:avLst/>
          </a:prstGeom>
          <a:ln>
            <a:noFill/>
          </a:ln>
        </p:spPr>
        <p:txBody>
          <a:bodyPr wrap="square">
            <a:spAutoFit/>
          </a:bodyPr>
          <a:lstStyle/>
          <a:p>
            <a:pPr algn="ctr">
              <a:lnSpc>
                <a:spcPct val="120000"/>
              </a:lnSpc>
            </a:pPr>
            <a:r>
              <a:rPr kumimoji="1" lang="en-US" altLang="zh-CN" sz="3200" b="1" dirty="0">
                <a:solidFill>
                  <a:srgbClr val="000000"/>
                </a:solidFill>
              </a:rPr>
              <a:t>Housing Price Prediction Capstone</a:t>
            </a:r>
            <a:r>
              <a:rPr kumimoji="1" lang="en-US" altLang="zh-CN" sz="3200" b="1" dirty="0">
                <a:solidFill>
                  <a:srgbClr val="FFFFFF"/>
                </a:solidFill>
              </a:rPr>
              <a:t> </a:t>
            </a:r>
            <a:endParaRPr kumimoji="1" lang="en-US" altLang="zh-CN" sz="3200" b="1" dirty="0">
              <a:solidFill>
                <a:srgbClr val="FFFFFF"/>
              </a:solidFill>
            </a:endParaRPr>
          </a:p>
        </p:txBody>
      </p:sp>
      <p:sp>
        <p:nvSpPr>
          <p:cNvPr id="13" name="矩形 12"/>
          <p:cNvSpPr/>
          <p:nvPr/>
        </p:nvSpPr>
        <p:spPr>
          <a:xfrm>
            <a:off x="4043367" y="2912468"/>
            <a:ext cx="1056005" cy="337185"/>
          </a:xfrm>
          <a:prstGeom prst="rect">
            <a:avLst/>
          </a:prstGeom>
          <a:ln>
            <a:noFill/>
          </a:ln>
        </p:spPr>
        <p:txBody>
          <a:bodyPr wrap="none">
            <a:spAutoFit/>
          </a:bodyPr>
          <a:lstStyle/>
          <a:p>
            <a:pPr algn="ctr"/>
            <a:r>
              <a:rPr kumimoji="1" lang="en-US" altLang="zh-CN" sz="1600" dirty="0">
                <a:solidFill>
                  <a:srgbClr val="000000"/>
                </a:solidFill>
                <a:sym typeface="+mn-ea"/>
              </a:rPr>
              <a:t>Sh</a:t>
            </a:r>
            <a:r>
              <a:rPr kumimoji="1" lang="en-US" altLang="zh-CN" sz="1600" dirty="0">
                <a:solidFill>
                  <a:srgbClr val="000000"/>
                </a:solidFill>
                <a:sym typeface="+mn-ea"/>
              </a:rPr>
              <a:t>aron Li</a:t>
            </a:r>
            <a:endParaRPr kumimoji="1" lang="en-US" altLang="zh-CN" sz="1600" dirty="0">
              <a:solidFill>
                <a:srgbClr val="000000"/>
              </a:solidFill>
              <a:sym typeface="+mn-ea"/>
            </a:endParaRPr>
          </a:p>
        </p:txBody>
      </p:sp>
    </p:spTree>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731354" y="1082576"/>
            <a:ext cx="2350487" cy="624979"/>
          </a:xfrm>
          <a:prstGeom prst="rect">
            <a:avLst/>
          </a:prstGeom>
          <a:ln>
            <a:noFill/>
          </a:ln>
        </p:spPr>
        <p:txBody>
          <a:bodyPr wrap="square">
            <a:spAutoFit/>
          </a:bodyPr>
          <a:lstStyle/>
          <a:p>
            <a:pPr>
              <a:lnSpc>
                <a:spcPct val="120000"/>
              </a:lnSpc>
            </a:pPr>
            <a:r>
              <a:rPr kumimoji="1" lang="en-US" altLang="zh-CN" sz="3200" b="1" dirty="0">
                <a:solidFill>
                  <a:schemeClr val="bg1"/>
                </a:solidFill>
              </a:rPr>
              <a:t>CONTENT</a:t>
            </a:r>
            <a:endParaRPr kumimoji="1" lang="en-US" altLang="zh-CN" sz="3200" b="1" dirty="0">
              <a:solidFill>
                <a:schemeClr val="bg1"/>
              </a:solidFill>
            </a:endParaRPr>
          </a:p>
        </p:txBody>
      </p:sp>
      <p:sp>
        <p:nvSpPr>
          <p:cNvPr id="5" name="矩形 4"/>
          <p:cNvSpPr/>
          <p:nvPr/>
        </p:nvSpPr>
        <p:spPr>
          <a:xfrm>
            <a:off x="4758055" y="1707515"/>
            <a:ext cx="3256280" cy="1753235"/>
          </a:xfrm>
          <a:prstGeom prst="rect">
            <a:avLst/>
          </a:prstGeom>
          <a:ln>
            <a:noFill/>
          </a:ln>
        </p:spPr>
        <p:txBody>
          <a:bodyPr wrap="square">
            <a:spAutoFit/>
          </a:bodyPr>
          <a:lstStyle/>
          <a:p>
            <a:pPr marL="285750" indent="-285750">
              <a:lnSpc>
                <a:spcPct val="150000"/>
              </a:lnSpc>
              <a:buFont typeface="Wingdings" panose="05000000000000000000" pitchFamily="2" charset="2"/>
              <a:buChar char="p"/>
            </a:pPr>
            <a:r>
              <a:rPr kumimoji="1" lang="en-US" altLang="zh-CN" dirty="0">
                <a:solidFill>
                  <a:schemeClr val="bg1"/>
                </a:solidFill>
                <a:sym typeface="+mn-ea"/>
              </a:rPr>
              <a:t>Introduction</a:t>
            </a:r>
            <a:endParaRPr kumimoji="1" lang="en-US" altLang="zh-CN" dirty="0">
              <a:solidFill>
                <a:schemeClr val="bg1"/>
              </a:solidFill>
              <a:sym typeface="+mn-ea"/>
            </a:endParaRPr>
          </a:p>
          <a:p>
            <a:pPr marL="285750" indent="-285750">
              <a:lnSpc>
                <a:spcPct val="150000"/>
              </a:lnSpc>
              <a:buFont typeface="Wingdings" panose="05000000000000000000" pitchFamily="2" charset="2"/>
              <a:buChar char="p"/>
            </a:pPr>
            <a:r>
              <a:rPr kumimoji="1" lang="en-US" altLang="zh-CN" dirty="0">
                <a:solidFill>
                  <a:schemeClr val="bg1"/>
                </a:solidFill>
                <a:sym typeface="+mn-ea"/>
              </a:rPr>
              <a:t>Data Description</a:t>
            </a:r>
            <a:endParaRPr kumimoji="1" lang="en-US" altLang="zh-CN" dirty="0">
              <a:solidFill>
                <a:schemeClr val="bg1"/>
              </a:solidFill>
              <a:sym typeface="+mn-ea"/>
            </a:endParaRPr>
          </a:p>
          <a:p>
            <a:pPr marL="285750" indent="-285750">
              <a:lnSpc>
                <a:spcPct val="150000"/>
              </a:lnSpc>
              <a:buFont typeface="Wingdings" panose="05000000000000000000" pitchFamily="2" charset="2"/>
              <a:buChar char="p"/>
            </a:pPr>
            <a:r>
              <a:rPr kumimoji="1" lang="en-US" altLang="zh-CN" dirty="0">
                <a:solidFill>
                  <a:schemeClr val="bg1"/>
                </a:solidFill>
                <a:sym typeface="+mn-ea"/>
              </a:rPr>
              <a:t>Correlation Analysis</a:t>
            </a:r>
            <a:endParaRPr kumimoji="1" lang="en-US" altLang="zh-CN" dirty="0">
              <a:solidFill>
                <a:schemeClr val="bg1"/>
              </a:solidFill>
              <a:sym typeface="+mn-ea"/>
            </a:endParaRPr>
          </a:p>
          <a:p>
            <a:pPr marL="285750" indent="-285750">
              <a:lnSpc>
                <a:spcPct val="150000"/>
              </a:lnSpc>
              <a:buFont typeface="Wingdings" panose="05000000000000000000" pitchFamily="2" charset="2"/>
              <a:buChar char="p"/>
            </a:pPr>
            <a:r>
              <a:rPr kumimoji="1" lang="en-US" altLang="zh-CN" dirty="0">
                <a:solidFill>
                  <a:schemeClr val="bg1"/>
                </a:solidFill>
                <a:sym typeface="+mn-ea"/>
              </a:rPr>
              <a:t>Models &amp; Conclusion</a:t>
            </a:r>
            <a:endParaRPr kumimoji="1" lang="en-US" altLang="zh-CN" dirty="0">
              <a:solidFill>
                <a:schemeClr val="bg1"/>
              </a:solidFill>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矩形 33"/>
          <p:cNvSpPr/>
          <p:nvPr/>
        </p:nvSpPr>
        <p:spPr>
          <a:xfrm>
            <a:off x="3818890" y="953770"/>
            <a:ext cx="5019040" cy="2729230"/>
          </a:xfrm>
          <a:prstGeom prst="rect">
            <a:avLst/>
          </a:prstGeom>
        </p:spPr>
        <p:txBody>
          <a:bodyPr wrap="square">
            <a:spAutoFit/>
          </a:bodyPr>
          <a:lstStyle/>
          <a:p>
            <a:pPr>
              <a:lnSpc>
                <a:spcPct val="130000"/>
              </a:lnSpc>
            </a:pPr>
            <a:r>
              <a:rPr lang="en-US" altLang="zh-CN" sz="1200" dirty="0">
                <a:solidFill>
                  <a:srgbClr val="000000"/>
                </a:solidFill>
              </a:rPr>
              <a:t>The data set is from kaggle: https://www.kaggle.com/datasets/greenwing1985/housepricing, which contains over </a:t>
            </a:r>
            <a:r>
              <a:rPr lang="en-US" altLang="zh-CN" sz="1200" b="1" dirty="0">
                <a:solidFill>
                  <a:srgbClr val="000000"/>
                </a:solidFill>
              </a:rPr>
              <a:t>500 thousand </a:t>
            </a:r>
            <a:r>
              <a:rPr lang="en-US" altLang="zh-CN" sz="1200" dirty="0">
                <a:solidFill>
                  <a:srgbClr val="000000"/>
                </a:solidFill>
              </a:rPr>
              <a:t>data with 15 features, containing variables below:</a:t>
            </a:r>
            <a:endParaRPr lang="en-US" altLang="zh-CN" sz="1200" dirty="0">
              <a:solidFill>
                <a:srgbClr val="000000"/>
              </a:solidFill>
            </a:endParaRPr>
          </a:p>
          <a:p>
            <a:pPr>
              <a:lnSpc>
                <a:spcPct val="130000"/>
              </a:lnSpc>
            </a:pPr>
            <a:endParaRPr lang="en-US" altLang="zh-CN" sz="1200" dirty="0">
              <a:solidFill>
                <a:srgbClr val="000000"/>
              </a:solidFill>
            </a:endParaRPr>
          </a:p>
          <a:p>
            <a:pPr>
              <a:lnSpc>
                <a:spcPct val="130000"/>
              </a:lnSpc>
            </a:pPr>
            <a:r>
              <a:rPr lang="en-US" altLang="zh-CN" sz="1200" dirty="0">
                <a:solidFill>
                  <a:srgbClr val="000000"/>
                </a:solidFill>
              </a:rPr>
              <a:t>▲ Area</a:t>
            </a:r>
            <a:endParaRPr lang="en-US" altLang="zh-CN" sz="1200" dirty="0">
              <a:solidFill>
                <a:srgbClr val="000000"/>
              </a:solidFill>
            </a:endParaRPr>
          </a:p>
          <a:p>
            <a:pPr>
              <a:lnSpc>
                <a:spcPct val="130000"/>
              </a:lnSpc>
            </a:pPr>
            <a:r>
              <a:rPr lang="en-US" altLang="zh-CN" sz="1200" dirty="0">
                <a:solidFill>
                  <a:srgbClr val="000000"/>
                </a:solidFill>
              </a:rPr>
              <a:t>▲ Facilities </a:t>
            </a:r>
            <a:endParaRPr lang="en-US" altLang="zh-CN" sz="1200" dirty="0">
              <a:solidFill>
                <a:srgbClr val="000000"/>
              </a:solidFill>
            </a:endParaRPr>
          </a:p>
          <a:p>
            <a:pPr>
              <a:lnSpc>
                <a:spcPct val="130000"/>
              </a:lnSpc>
            </a:pPr>
            <a:r>
              <a:rPr lang="en-US" altLang="zh-CN" sz="1200" dirty="0">
                <a:solidFill>
                  <a:srgbClr val="000000"/>
                </a:solidFill>
              </a:rPr>
              <a:t>▲ Location</a:t>
            </a:r>
            <a:endParaRPr lang="en-US" altLang="zh-CN" sz="1200" dirty="0">
              <a:solidFill>
                <a:srgbClr val="000000"/>
              </a:solidFill>
            </a:endParaRPr>
          </a:p>
          <a:p>
            <a:pPr>
              <a:lnSpc>
                <a:spcPct val="130000"/>
              </a:lnSpc>
            </a:pPr>
            <a:r>
              <a:rPr lang="en-US" altLang="zh-CN" sz="1200" dirty="0">
                <a:solidFill>
                  <a:srgbClr val="000000"/>
                </a:solidFill>
              </a:rPr>
              <a:t>▲ Material for floors</a:t>
            </a:r>
            <a:endParaRPr lang="en-US" altLang="zh-CN" sz="1200" dirty="0">
              <a:solidFill>
                <a:srgbClr val="000000"/>
              </a:solidFill>
            </a:endParaRPr>
          </a:p>
          <a:p>
            <a:pPr>
              <a:lnSpc>
                <a:spcPct val="130000"/>
              </a:lnSpc>
            </a:pPr>
            <a:r>
              <a:rPr lang="en-US" altLang="zh-CN" sz="1200" dirty="0">
                <a:solidFill>
                  <a:srgbClr val="000000"/>
                </a:solidFill>
              </a:rPr>
              <a:t>▲ Energy</a:t>
            </a:r>
            <a:endParaRPr lang="en-US" altLang="zh-CN" sz="1200" dirty="0">
              <a:solidFill>
                <a:srgbClr val="000000"/>
              </a:solidFill>
            </a:endParaRPr>
          </a:p>
          <a:p>
            <a:pPr>
              <a:lnSpc>
                <a:spcPct val="130000"/>
              </a:lnSpc>
            </a:pPr>
            <a:r>
              <a:rPr lang="en-US" altLang="zh-CN" sz="1200" dirty="0">
                <a:solidFill>
                  <a:srgbClr val="000000"/>
                </a:solidFill>
              </a:rPr>
              <a:t>▲ Miscellaneous</a:t>
            </a:r>
            <a:endParaRPr lang="en-US" altLang="zh-CN" sz="1200" dirty="0">
              <a:solidFill>
                <a:srgbClr val="000000"/>
              </a:solidFill>
            </a:endParaRPr>
          </a:p>
        </p:txBody>
      </p:sp>
      <p:sp>
        <p:nvSpPr>
          <p:cNvPr id="19" name="矩形 18"/>
          <p:cNvSpPr/>
          <p:nvPr/>
        </p:nvSpPr>
        <p:spPr>
          <a:xfrm>
            <a:off x="0" y="222251"/>
            <a:ext cx="262467" cy="65828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solidFill>
                <a:srgbClr val="1E2327"/>
              </a:solidFill>
            </a:endParaRPr>
          </a:p>
        </p:txBody>
      </p:sp>
      <p:sp>
        <p:nvSpPr>
          <p:cNvPr id="21" name="文本框 20"/>
          <p:cNvSpPr txBox="1"/>
          <p:nvPr/>
        </p:nvSpPr>
        <p:spPr>
          <a:xfrm>
            <a:off x="262255" y="269240"/>
            <a:ext cx="2409825" cy="565150"/>
          </a:xfrm>
          <a:prstGeom prst="rect">
            <a:avLst/>
          </a:prstGeom>
          <a:noFill/>
        </p:spPr>
        <p:txBody>
          <a:bodyPr wrap="square" rtlCol="0">
            <a:spAutoFit/>
          </a:bodyPr>
          <a:lstStyle/>
          <a:p>
            <a:pPr>
              <a:lnSpc>
                <a:spcPct val="110000"/>
              </a:lnSpc>
            </a:pPr>
            <a:r>
              <a:rPr kumimoji="1" lang="en-US" altLang="zh-CN" sz="2800" b="1" dirty="0">
                <a:solidFill>
                  <a:srgbClr val="1E2327"/>
                </a:solidFill>
              </a:rPr>
              <a:t>Introduction</a:t>
            </a:r>
            <a:endParaRPr kumimoji="1" lang="en-US" altLang="zh-CN" sz="2800" b="1" dirty="0">
              <a:solidFill>
                <a:srgbClr val="1E2327"/>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262255" y="268605"/>
            <a:ext cx="3775075" cy="565150"/>
          </a:xfrm>
          <a:prstGeom prst="rect">
            <a:avLst/>
          </a:prstGeom>
          <a:noFill/>
        </p:spPr>
        <p:txBody>
          <a:bodyPr wrap="square" rtlCol="0">
            <a:spAutoFit/>
          </a:bodyPr>
          <a:lstStyle/>
          <a:p>
            <a:pPr>
              <a:lnSpc>
                <a:spcPct val="110000"/>
              </a:lnSpc>
            </a:pPr>
            <a:r>
              <a:rPr kumimoji="1" lang="en-US" altLang="zh-CN" sz="2800" b="1" dirty="0">
                <a:solidFill>
                  <a:srgbClr val="1E2327"/>
                </a:solidFill>
              </a:rPr>
              <a:t>Data Description</a:t>
            </a:r>
            <a:endParaRPr kumimoji="1" lang="en-US" altLang="zh-CN" sz="2800" b="1" dirty="0">
              <a:solidFill>
                <a:srgbClr val="1E2327"/>
              </a:solidFill>
            </a:endParaRPr>
          </a:p>
        </p:txBody>
      </p:sp>
      <p:sp>
        <p:nvSpPr>
          <p:cNvPr id="16" name="矩形 15"/>
          <p:cNvSpPr/>
          <p:nvPr/>
        </p:nvSpPr>
        <p:spPr>
          <a:xfrm>
            <a:off x="0" y="222251"/>
            <a:ext cx="262467" cy="65828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solidFill>
                <a:srgbClr val="1E2327"/>
              </a:solidFill>
            </a:endParaRPr>
          </a:p>
        </p:txBody>
      </p:sp>
      <p:pic>
        <p:nvPicPr>
          <p:cNvPr id="2" name="图片 1"/>
          <p:cNvPicPr>
            <a:picLocks noChangeAspect="1"/>
          </p:cNvPicPr>
          <p:nvPr>
            <p:custDataLst>
              <p:tags r:id="rId1"/>
            </p:custDataLst>
          </p:nvPr>
        </p:nvPicPr>
        <p:blipFill>
          <a:blip r:embed="rId2"/>
          <a:stretch>
            <a:fillRect/>
          </a:stretch>
        </p:blipFill>
        <p:spPr>
          <a:xfrm>
            <a:off x="551815" y="927735"/>
            <a:ext cx="2161540" cy="1333500"/>
          </a:xfrm>
          <a:prstGeom prst="rect">
            <a:avLst/>
          </a:prstGeom>
          <a:noFill/>
          <a:ln>
            <a:noFill/>
          </a:ln>
        </p:spPr>
      </p:pic>
      <p:pic>
        <p:nvPicPr>
          <p:cNvPr id="6" name="图片 6"/>
          <p:cNvPicPr>
            <a:picLocks noChangeAspect="1"/>
          </p:cNvPicPr>
          <p:nvPr/>
        </p:nvPicPr>
        <p:blipFill>
          <a:blip r:embed="rId3"/>
          <a:stretch>
            <a:fillRect/>
          </a:stretch>
        </p:blipFill>
        <p:spPr>
          <a:xfrm>
            <a:off x="100330" y="2565400"/>
            <a:ext cx="2037715" cy="1349375"/>
          </a:xfrm>
          <a:prstGeom prst="rect">
            <a:avLst/>
          </a:prstGeom>
          <a:noFill/>
          <a:ln>
            <a:noFill/>
          </a:ln>
        </p:spPr>
      </p:pic>
      <p:pic>
        <p:nvPicPr>
          <p:cNvPr id="8" name="图片 8"/>
          <p:cNvPicPr>
            <a:picLocks noChangeAspect="1"/>
          </p:cNvPicPr>
          <p:nvPr/>
        </p:nvPicPr>
        <p:blipFill>
          <a:blip r:embed="rId4"/>
          <a:stretch>
            <a:fillRect/>
          </a:stretch>
        </p:blipFill>
        <p:spPr>
          <a:xfrm>
            <a:off x="2713355" y="927418"/>
            <a:ext cx="2000250" cy="1243965"/>
          </a:xfrm>
          <a:prstGeom prst="rect">
            <a:avLst/>
          </a:prstGeom>
          <a:noFill/>
          <a:ln>
            <a:noFill/>
          </a:ln>
        </p:spPr>
      </p:pic>
      <p:pic>
        <p:nvPicPr>
          <p:cNvPr id="7" name="图片 7"/>
          <p:cNvPicPr>
            <a:picLocks noChangeAspect="1"/>
          </p:cNvPicPr>
          <p:nvPr/>
        </p:nvPicPr>
        <p:blipFill>
          <a:blip r:embed="rId5"/>
          <a:stretch>
            <a:fillRect/>
          </a:stretch>
        </p:blipFill>
        <p:spPr>
          <a:xfrm>
            <a:off x="2222818" y="2593975"/>
            <a:ext cx="2012315" cy="1320800"/>
          </a:xfrm>
          <a:prstGeom prst="rect">
            <a:avLst/>
          </a:prstGeom>
          <a:noFill/>
          <a:ln>
            <a:noFill/>
          </a:ln>
        </p:spPr>
      </p:pic>
      <p:sp>
        <p:nvSpPr>
          <p:cNvPr id="34" name="矩形 33"/>
          <p:cNvSpPr/>
          <p:nvPr/>
        </p:nvSpPr>
        <p:spPr>
          <a:xfrm>
            <a:off x="5617210" y="927735"/>
            <a:ext cx="2628900" cy="2968625"/>
          </a:xfrm>
          <a:prstGeom prst="rect">
            <a:avLst/>
          </a:prstGeom>
        </p:spPr>
        <p:txBody>
          <a:bodyPr wrap="square">
            <a:spAutoFit/>
          </a:bodyPr>
          <a:p>
            <a:pPr marL="228600" indent="-228600">
              <a:lnSpc>
                <a:spcPct val="130000"/>
              </a:lnSpc>
              <a:buFont typeface="Wingdings" panose="05000000000000000000" charset="0"/>
              <a:buChar char="u"/>
            </a:pPr>
            <a:r>
              <a:rPr lang="en-US" altLang="zh-CN" sz="1200" dirty="0">
                <a:solidFill>
                  <a:srgbClr val="000000"/>
                </a:solidFill>
              </a:rPr>
              <a:t>normal distribution:</a:t>
            </a:r>
            <a:endParaRPr lang="en-US" altLang="zh-CN" sz="1200" dirty="0">
              <a:solidFill>
                <a:srgbClr val="000000"/>
              </a:solidFill>
            </a:endParaRPr>
          </a:p>
          <a:p>
            <a:pPr indent="0">
              <a:lnSpc>
                <a:spcPct val="130000"/>
              </a:lnSpc>
              <a:buFont typeface="Wingdings" panose="05000000000000000000" charset="0"/>
              <a:buNone/>
            </a:pPr>
            <a:r>
              <a:rPr lang="en-US" altLang="zh-CN" sz="1200" dirty="0">
                <a:solidFill>
                  <a:srgbClr val="000000"/>
                </a:solidFill>
              </a:rPr>
              <a:t>	prices of the houses</a:t>
            </a:r>
            <a:endParaRPr lang="en-US" altLang="zh-CN" sz="1200" dirty="0">
              <a:solidFill>
                <a:srgbClr val="000000"/>
              </a:solidFill>
            </a:endParaRPr>
          </a:p>
          <a:p>
            <a:pPr indent="0">
              <a:lnSpc>
                <a:spcPct val="130000"/>
              </a:lnSpc>
              <a:buFont typeface="Wingdings" panose="05000000000000000000" charset="0"/>
              <a:buNone/>
            </a:pPr>
            <a:endParaRPr lang="en-US" altLang="zh-CN" sz="1200" dirty="0">
              <a:solidFill>
                <a:srgbClr val="000000"/>
              </a:solidFill>
            </a:endParaRPr>
          </a:p>
          <a:p>
            <a:pPr marL="228600" indent="-228600">
              <a:lnSpc>
                <a:spcPct val="130000"/>
              </a:lnSpc>
              <a:buFont typeface="Wingdings" panose="05000000000000000000" charset="0"/>
              <a:buChar char="u"/>
            </a:pPr>
            <a:r>
              <a:rPr lang="en-US" altLang="zh-CN" sz="1200" dirty="0">
                <a:solidFill>
                  <a:srgbClr val="000000"/>
                </a:solidFill>
              </a:rPr>
              <a:t>Averagely distributed:</a:t>
            </a:r>
            <a:endParaRPr lang="en-US" altLang="zh-CN" sz="1200" dirty="0">
              <a:solidFill>
                <a:srgbClr val="000000"/>
              </a:solidFill>
            </a:endParaRPr>
          </a:p>
          <a:p>
            <a:pPr indent="0">
              <a:lnSpc>
                <a:spcPct val="130000"/>
              </a:lnSpc>
              <a:buFont typeface="Wingdings" panose="05000000000000000000" charset="0"/>
              <a:buNone/>
            </a:pPr>
            <a:r>
              <a:rPr lang="en-US" altLang="zh-CN" sz="1200" dirty="0">
                <a:solidFill>
                  <a:srgbClr val="000000"/>
                </a:solidFill>
              </a:rPr>
              <a:t>	area of houses</a:t>
            </a:r>
            <a:endParaRPr lang="en-US" altLang="zh-CN" sz="1200" dirty="0">
              <a:solidFill>
                <a:srgbClr val="000000"/>
              </a:solidFill>
            </a:endParaRPr>
          </a:p>
          <a:p>
            <a:pPr indent="0">
              <a:lnSpc>
                <a:spcPct val="130000"/>
              </a:lnSpc>
              <a:buFont typeface="Wingdings" panose="05000000000000000000" charset="0"/>
              <a:buNone/>
            </a:pPr>
            <a:r>
              <a:rPr lang="en-US" altLang="zh-CN" sz="1200" dirty="0">
                <a:solidFill>
                  <a:srgbClr val="000000"/>
                </a:solidFill>
              </a:rPr>
              <a:t>	multiple floors or not</a:t>
            </a:r>
            <a:endParaRPr lang="en-US" altLang="zh-CN" sz="1200" dirty="0">
              <a:solidFill>
                <a:srgbClr val="000000"/>
              </a:solidFill>
            </a:endParaRPr>
          </a:p>
          <a:p>
            <a:pPr lvl="1" indent="0">
              <a:lnSpc>
                <a:spcPct val="130000"/>
              </a:lnSpc>
              <a:buFont typeface="Wingdings" panose="05000000000000000000" charset="0"/>
              <a:buNone/>
            </a:pPr>
            <a:r>
              <a:rPr lang="en-US" altLang="zh-CN" sz="1200" dirty="0">
                <a:solidFill>
                  <a:srgbClr val="000000"/>
                </a:solidFill>
              </a:rPr>
              <a:t>with swimming pool or not</a:t>
            </a:r>
            <a:endParaRPr lang="en-US" altLang="zh-CN" sz="1200" dirty="0">
              <a:solidFill>
                <a:srgbClr val="000000"/>
              </a:solidFill>
            </a:endParaRPr>
          </a:p>
          <a:p>
            <a:pPr marL="0" lvl="1" indent="0">
              <a:lnSpc>
                <a:spcPct val="130000"/>
              </a:lnSpc>
              <a:buFont typeface="Wingdings" panose="05000000000000000000" charset="0"/>
              <a:buNone/>
            </a:pPr>
            <a:r>
              <a:rPr lang="en-US" altLang="zh-CN" sz="1200" dirty="0">
                <a:solidFill>
                  <a:srgbClr val="000000"/>
                </a:solidFill>
                <a:sym typeface="+mn-ea"/>
              </a:rPr>
              <a:t>	With garden or not</a:t>
            </a:r>
            <a:endParaRPr lang="en-US" altLang="zh-CN" sz="1200" dirty="0">
              <a:solidFill>
                <a:srgbClr val="000000"/>
              </a:solidFill>
              <a:sym typeface="+mn-ea"/>
            </a:endParaRPr>
          </a:p>
          <a:p>
            <a:pPr marL="0" lvl="1" indent="0">
              <a:lnSpc>
                <a:spcPct val="130000"/>
              </a:lnSpc>
              <a:buFont typeface="Wingdings" panose="05000000000000000000" charset="0"/>
              <a:buNone/>
            </a:pPr>
            <a:r>
              <a:rPr lang="en-US" altLang="zh-CN" sz="1200" dirty="0">
                <a:solidFill>
                  <a:srgbClr val="000000"/>
                </a:solidFill>
                <a:sym typeface="+mn-ea"/>
              </a:rPr>
              <a:t>	With solar or not</a:t>
            </a:r>
            <a:endParaRPr lang="en-US" altLang="zh-CN" sz="1200" dirty="0">
              <a:solidFill>
                <a:srgbClr val="000000"/>
              </a:solidFill>
              <a:sym typeface="+mn-ea"/>
            </a:endParaRPr>
          </a:p>
          <a:p>
            <a:pPr marL="0" lvl="1" indent="0">
              <a:lnSpc>
                <a:spcPct val="130000"/>
              </a:lnSpc>
              <a:buFont typeface="Wingdings" panose="05000000000000000000" charset="0"/>
              <a:buNone/>
            </a:pPr>
            <a:r>
              <a:rPr lang="en-US" altLang="zh-CN" sz="1200" dirty="0">
                <a:solidFill>
                  <a:srgbClr val="000000"/>
                </a:solidFill>
                <a:sym typeface="+mn-ea"/>
              </a:rPr>
              <a:t>	With electric or not</a:t>
            </a:r>
            <a:endParaRPr lang="en-US" altLang="zh-CN" sz="1200" dirty="0">
              <a:solidFill>
                <a:srgbClr val="000000"/>
              </a:solidFill>
            </a:endParaRPr>
          </a:p>
          <a:p>
            <a:pPr lvl="1" indent="0">
              <a:lnSpc>
                <a:spcPct val="130000"/>
              </a:lnSpc>
              <a:buFont typeface="Wingdings" panose="05000000000000000000" charset="0"/>
              <a:buNone/>
            </a:pPr>
            <a:r>
              <a:rPr lang="en-US" altLang="zh-CN" sz="1200" dirty="0">
                <a:solidFill>
                  <a:srgbClr val="000000"/>
                </a:solidFill>
              </a:rPr>
              <a:t>With fiber or not</a:t>
            </a:r>
            <a:endParaRPr lang="en-US" altLang="zh-CN" sz="1200" dirty="0">
              <a:solidFill>
                <a:srgbClr val="000000"/>
              </a:solidFill>
            </a:endParaRPr>
          </a:p>
          <a:p>
            <a:pPr lvl="1" indent="0">
              <a:lnSpc>
                <a:spcPct val="130000"/>
              </a:lnSpc>
              <a:buFont typeface="Wingdings" panose="05000000000000000000" charset="0"/>
              <a:buNone/>
            </a:pPr>
            <a:r>
              <a:rPr lang="en-US" altLang="zh-CN" sz="1200" dirty="0">
                <a:solidFill>
                  <a:srgbClr val="000000"/>
                </a:solidFill>
              </a:rPr>
              <a:t>with glass doors or not</a:t>
            </a:r>
            <a:endParaRPr lang="en-US" altLang="zh-CN" sz="1200" dirty="0">
              <a:solidFill>
                <a:srgbClr val="000000"/>
              </a:solidFill>
            </a:endParaRPr>
          </a:p>
        </p:txBody>
      </p:sp>
      <p:pic>
        <p:nvPicPr>
          <p:cNvPr id="3" name="图片 2"/>
          <p:cNvPicPr>
            <a:picLocks noChangeAspect="1"/>
          </p:cNvPicPr>
          <p:nvPr/>
        </p:nvPicPr>
        <p:blipFill>
          <a:blip r:embed="rId6"/>
          <a:stretch>
            <a:fillRect/>
          </a:stretch>
        </p:blipFill>
        <p:spPr>
          <a:xfrm>
            <a:off x="4235450" y="2659380"/>
            <a:ext cx="960755" cy="11906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262255" y="268605"/>
            <a:ext cx="3775075" cy="565150"/>
          </a:xfrm>
          <a:prstGeom prst="rect">
            <a:avLst/>
          </a:prstGeom>
          <a:noFill/>
        </p:spPr>
        <p:txBody>
          <a:bodyPr wrap="square" rtlCol="0">
            <a:spAutoFit/>
          </a:bodyPr>
          <a:lstStyle/>
          <a:p>
            <a:pPr>
              <a:lnSpc>
                <a:spcPct val="110000"/>
              </a:lnSpc>
            </a:pPr>
            <a:r>
              <a:rPr kumimoji="1" lang="en-US" altLang="zh-CN" sz="2800" b="1" dirty="0">
                <a:solidFill>
                  <a:srgbClr val="1E2327"/>
                </a:solidFill>
              </a:rPr>
              <a:t>Data Description</a:t>
            </a:r>
            <a:endParaRPr kumimoji="1" lang="en-US" altLang="zh-CN" sz="2800" b="1" dirty="0">
              <a:solidFill>
                <a:srgbClr val="1E2327"/>
              </a:solidFill>
            </a:endParaRPr>
          </a:p>
        </p:txBody>
      </p:sp>
      <p:sp>
        <p:nvSpPr>
          <p:cNvPr id="16" name="矩形 15"/>
          <p:cNvSpPr/>
          <p:nvPr/>
        </p:nvSpPr>
        <p:spPr>
          <a:xfrm>
            <a:off x="0" y="222251"/>
            <a:ext cx="262467" cy="65828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solidFill>
                <a:srgbClr val="1E2327"/>
              </a:solidFill>
            </a:endParaRPr>
          </a:p>
        </p:txBody>
      </p:sp>
      <p:sp>
        <p:nvSpPr>
          <p:cNvPr id="34" name="矩形 33"/>
          <p:cNvSpPr/>
          <p:nvPr/>
        </p:nvSpPr>
        <p:spPr>
          <a:xfrm>
            <a:off x="5223510" y="927735"/>
            <a:ext cx="3526790" cy="2729230"/>
          </a:xfrm>
          <a:prstGeom prst="rect">
            <a:avLst/>
          </a:prstGeom>
        </p:spPr>
        <p:txBody>
          <a:bodyPr wrap="square">
            <a:spAutoFit/>
          </a:bodyPr>
          <a:p>
            <a:pPr marL="228600" indent="-228600">
              <a:lnSpc>
                <a:spcPct val="130000"/>
              </a:lnSpc>
              <a:buFont typeface="Wingdings" panose="05000000000000000000" charset="0"/>
              <a:buChar char="u"/>
            </a:pPr>
            <a:r>
              <a:rPr lang="en-US" altLang="zh-CN" sz="1200" dirty="0">
                <a:solidFill>
                  <a:srgbClr val="000000"/>
                </a:solidFill>
              </a:rPr>
              <a:t>right skewness:</a:t>
            </a:r>
            <a:endParaRPr lang="en-US" altLang="zh-CN" sz="1200" dirty="0">
              <a:solidFill>
                <a:srgbClr val="000000"/>
              </a:solidFill>
            </a:endParaRPr>
          </a:p>
          <a:p>
            <a:pPr indent="0">
              <a:lnSpc>
                <a:spcPct val="130000"/>
              </a:lnSpc>
              <a:buFont typeface="Wingdings" panose="05000000000000000000" charset="0"/>
              <a:buNone/>
            </a:pPr>
            <a:r>
              <a:rPr lang="en-US" altLang="zh-CN" sz="1200" dirty="0">
                <a:solidFill>
                  <a:srgbClr val="000000"/>
                </a:solidFill>
              </a:rPr>
              <a:t>	number of garage</a:t>
            </a:r>
            <a:endParaRPr lang="en-US" altLang="zh-CN" sz="1200" dirty="0">
              <a:solidFill>
                <a:srgbClr val="000000"/>
              </a:solidFill>
            </a:endParaRPr>
          </a:p>
          <a:p>
            <a:pPr indent="0">
              <a:lnSpc>
                <a:spcPct val="130000"/>
              </a:lnSpc>
              <a:buFont typeface="Wingdings" panose="05000000000000000000" charset="0"/>
              <a:buNone/>
            </a:pPr>
            <a:r>
              <a:rPr lang="en-US" altLang="zh-CN" sz="1200" dirty="0">
                <a:solidFill>
                  <a:srgbClr val="000000"/>
                </a:solidFill>
              </a:rPr>
              <a:t>	number of fireplace</a:t>
            </a:r>
            <a:endParaRPr lang="en-US" altLang="zh-CN" sz="1200" dirty="0">
              <a:solidFill>
                <a:srgbClr val="000000"/>
              </a:solidFill>
            </a:endParaRPr>
          </a:p>
          <a:p>
            <a:pPr indent="0">
              <a:lnSpc>
                <a:spcPct val="130000"/>
              </a:lnSpc>
              <a:buFont typeface="Wingdings" panose="05000000000000000000" charset="0"/>
              <a:buNone/>
            </a:pPr>
            <a:r>
              <a:rPr lang="en-US" altLang="zh-CN" sz="1200" dirty="0">
                <a:solidFill>
                  <a:srgbClr val="000000"/>
                </a:solidFill>
              </a:rPr>
              <a:t>	number of baths</a:t>
            </a:r>
            <a:endParaRPr lang="en-US" altLang="zh-CN" sz="1200" dirty="0">
              <a:solidFill>
                <a:srgbClr val="000000"/>
              </a:solidFill>
            </a:endParaRPr>
          </a:p>
          <a:p>
            <a:pPr indent="0">
              <a:lnSpc>
                <a:spcPct val="130000"/>
              </a:lnSpc>
              <a:buFont typeface="Wingdings" panose="05000000000000000000" charset="0"/>
              <a:buNone/>
            </a:pPr>
            <a:r>
              <a:rPr lang="en-US" altLang="zh-CN" sz="1200" dirty="0">
                <a:solidFill>
                  <a:srgbClr val="000000"/>
                </a:solidFill>
              </a:rPr>
              <a:t>	which city is the house located in</a:t>
            </a:r>
            <a:endParaRPr lang="en-US" altLang="zh-CN" sz="1200" dirty="0">
              <a:solidFill>
                <a:srgbClr val="000000"/>
              </a:solidFill>
            </a:endParaRPr>
          </a:p>
          <a:p>
            <a:pPr indent="0">
              <a:lnSpc>
                <a:spcPct val="130000"/>
              </a:lnSpc>
              <a:buFont typeface="Wingdings" panose="05000000000000000000" charset="0"/>
              <a:buNone/>
            </a:pPr>
            <a:endParaRPr lang="en-US" altLang="zh-CN" sz="1200" dirty="0">
              <a:solidFill>
                <a:srgbClr val="000000"/>
              </a:solidFill>
            </a:endParaRPr>
          </a:p>
          <a:p>
            <a:pPr marL="228600" indent="-228600">
              <a:lnSpc>
                <a:spcPct val="130000"/>
              </a:lnSpc>
              <a:buFont typeface="Wingdings" panose="05000000000000000000" charset="0"/>
              <a:buChar char="u"/>
            </a:pPr>
            <a:r>
              <a:rPr lang="en-US" altLang="zh-CN" sz="1200" dirty="0">
                <a:solidFill>
                  <a:srgbClr val="000000"/>
                </a:solidFill>
              </a:rPr>
              <a:t>left skewness:</a:t>
            </a:r>
            <a:endParaRPr lang="en-US" altLang="zh-CN" sz="1200" dirty="0">
              <a:solidFill>
                <a:srgbClr val="000000"/>
              </a:solidFill>
            </a:endParaRPr>
          </a:p>
          <a:p>
            <a:pPr indent="0">
              <a:lnSpc>
                <a:spcPct val="130000"/>
              </a:lnSpc>
              <a:buFont typeface="Wingdings" panose="05000000000000000000" charset="0"/>
              <a:buNone/>
            </a:pPr>
            <a:r>
              <a:rPr lang="en-US" altLang="zh-CN" sz="1200" dirty="0">
                <a:solidFill>
                  <a:srgbClr val="000000"/>
                </a:solidFill>
              </a:rPr>
              <a:t>	use white marble or not</a:t>
            </a:r>
            <a:endParaRPr lang="en-US" altLang="zh-CN" sz="1200" dirty="0">
              <a:solidFill>
                <a:srgbClr val="000000"/>
              </a:solidFill>
            </a:endParaRPr>
          </a:p>
          <a:p>
            <a:pPr indent="0">
              <a:lnSpc>
                <a:spcPct val="130000"/>
              </a:lnSpc>
              <a:buFont typeface="Wingdings" panose="05000000000000000000" charset="0"/>
              <a:buNone/>
            </a:pPr>
            <a:r>
              <a:rPr lang="en-US" altLang="zh-CN" sz="1200" dirty="0">
                <a:solidFill>
                  <a:srgbClr val="000000"/>
                </a:solidFill>
                <a:sym typeface="+mn-ea"/>
              </a:rPr>
              <a:t>	use black marble or not</a:t>
            </a:r>
            <a:endParaRPr lang="en-US" altLang="zh-CN" sz="1200" dirty="0">
              <a:solidFill>
                <a:srgbClr val="000000"/>
              </a:solidFill>
              <a:sym typeface="+mn-ea"/>
            </a:endParaRPr>
          </a:p>
          <a:p>
            <a:pPr indent="0">
              <a:lnSpc>
                <a:spcPct val="130000"/>
              </a:lnSpc>
              <a:buFont typeface="Wingdings" panose="05000000000000000000" charset="0"/>
              <a:buNone/>
            </a:pPr>
            <a:r>
              <a:rPr lang="en-US" altLang="zh-CN" sz="1200" dirty="0">
                <a:solidFill>
                  <a:srgbClr val="000000"/>
                </a:solidFill>
              </a:rPr>
              <a:t>	</a:t>
            </a:r>
            <a:r>
              <a:rPr lang="en-US" altLang="zh-CN" sz="1200" dirty="0">
                <a:solidFill>
                  <a:srgbClr val="000000"/>
                </a:solidFill>
                <a:sym typeface="+mn-ea"/>
              </a:rPr>
              <a:t>use indian marble or not</a:t>
            </a:r>
            <a:endParaRPr lang="en-US" altLang="zh-CN" sz="1200" dirty="0">
              <a:solidFill>
                <a:srgbClr val="000000"/>
              </a:solidFill>
            </a:endParaRPr>
          </a:p>
          <a:p>
            <a:pPr indent="0">
              <a:lnSpc>
                <a:spcPct val="130000"/>
              </a:lnSpc>
              <a:buFont typeface="Wingdings" panose="05000000000000000000" charset="0"/>
              <a:buNone/>
            </a:pPr>
            <a:endParaRPr lang="en-US" altLang="zh-CN" sz="1200" dirty="0">
              <a:solidFill>
                <a:srgbClr val="000000"/>
              </a:solidFill>
            </a:endParaRPr>
          </a:p>
        </p:txBody>
      </p:sp>
      <p:pic>
        <p:nvPicPr>
          <p:cNvPr id="3" name="图片 2"/>
          <p:cNvPicPr>
            <a:picLocks noChangeAspect="1"/>
          </p:cNvPicPr>
          <p:nvPr/>
        </p:nvPicPr>
        <p:blipFill>
          <a:blip r:embed="rId1"/>
          <a:stretch>
            <a:fillRect/>
          </a:stretch>
        </p:blipFill>
        <p:spPr>
          <a:xfrm>
            <a:off x="574358" y="927418"/>
            <a:ext cx="2282825" cy="1476375"/>
          </a:xfrm>
          <a:prstGeom prst="rect">
            <a:avLst/>
          </a:prstGeom>
          <a:noFill/>
          <a:ln>
            <a:noFill/>
          </a:ln>
        </p:spPr>
      </p:pic>
      <p:pic>
        <p:nvPicPr>
          <p:cNvPr id="4" name="图片 3"/>
          <p:cNvPicPr>
            <a:picLocks noChangeAspect="1"/>
          </p:cNvPicPr>
          <p:nvPr/>
        </p:nvPicPr>
        <p:blipFill>
          <a:blip r:embed="rId2"/>
          <a:stretch>
            <a:fillRect/>
          </a:stretch>
        </p:blipFill>
        <p:spPr>
          <a:xfrm>
            <a:off x="2956878" y="974725"/>
            <a:ext cx="2167255" cy="1381760"/>
          </a:xfrm>
          <a:prstGeom prst="rect">
            <a:avLst/>
          </a:prstGeom>
          <a:noFill/>
          <a:ln>
            <a:noFill/>
          </a:ln>
        </p:spPr>
      </p:pic>
      <p:pic>
        <p:nvPicPr>
          <p:cNvPr id="5" name="图片 4"/>
          <p:cNvPicPr>
            <a:picLocks noChangeAspect="1"/>
          </p:cNvPicPr>
          <p:nvPr/>
        </p:nvPicPr>
        <p:blipFill>
          <a:blip r:embed="rId3"/>
          <a:stretch>
            <a:fillRect/>
          </a:stretch>
        </p:blipFill>
        <p:spPr>
          <a:xfrm>
            <a:off x="574675" y="2668905"/>
            <a:ext cx="2520950" cy="1653540"/>
          </a:xfrm>
          <a:prstGeom prst="rect">
            <a:avLst/>
          </a:prstGeom>
          <a:noFill/>
          <a:ln>
            <a:noFill/>
          </a:ln>
        </p:spPr>
      </p:pic>
      <p:pic>
        <p:nvPicPr>
          <p:cNvPr id="9" name="图片 8"/>
          <p:cNvPicPr>
            <a:picLocks noChangeAspect="1"/>
          </p:cNvPicPr>
          <p:nvPr/>
        </p:nvPicPr>
        <p:blipFill>
          <a:blip r:embed="rId4"/>
          <a:stretch>
            <a:fillRect/>
          </a:stretch>
        </p:blipFill>
        <p:spPr>
          <a:xfrm>
            <a:off x="3153410" y="2743835"/>
            <a:ext cx="1201420" cy="150431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矩形 33"/>
          <p:cNvSpPr/>
          <p:nvPr/>
        </p:nvSpPr>
        <p:spPr>
          <a:xfrm>
            <a:off x="4912041" y="2177131"/>
            <a:ext cx="2638109" cy="1050290"/>
          </a:xfrm>
          <a:prstGeom prst="rect">
            <a:avLst/>
          </a:prstGeom>
        </p:spPr>
        <p:txBody>
          <a:bodyPr wrap="square">
            <a:spAutoFit/>
          </a:bodyPr>
          <a:lstStyle/>
          <a:p>
            <a:pPr indent="0">
              <a:lnSpc>
                <a:spcPct val="130000"/>
              </a:lnSpc>
              <a:buFont typeface="Arial" panose="020B0604020202020204" pitchFamily="34" charset="0"/>
              <a:buNone/>
            </a:pPr>
            <a:r>
              <a:rPr lang="en-US" altLang="zh-CN" sz="1200" dirty="0">
                <a:solidFill>
                  <a:srgbClr val="000000"/>
                </a:solidFill>
              </a:rPr>
              <a:t>Variables with less correlation:</a:t>
            </a:r>
            <a:endParaRPr lang="en-US" altLang="zh-CN" sz="1200" dirty="0">
              <a:solidFill>
                <a:srgbClr val="000000"/>
              </a:solidFill>
            </a:endParaRPr>
          </a:p>
          <a:p>
            <a:pPr marL="171450" indent="-171450">
              <a:lnSpc>
                <a:spcPct val="130000"/>
              </a:lnSpc>
              <a:buFont typeface="Arial" panose="020B0604020202020204" pitchFamily="34" charset="0"/>
              <a:buChar char="•"/>
            </a:pPr>
            <a:r>
              <a:rPr lang="en-US" altLang="ja-JP" sz="1200" dirty="0">
                <a:solidFill>
                  <a:srgbClr val="000000"/>
                </a:solidFill>
              </a:rPr>
              <a:t>Fireplace</a:t>
            </a:r>
            <a:endParaRPr lang="en-US" altLang="ja-JP" sz="1200" dirty="0">
              <a:solidFill>
                <a:srgbClr val="000000"/>
              </a:solidFill>
            </a:endParaRPr>
          </a:p>
          <a:p>
            <a:pPr marL="171450" indent="-171450">
              <a:lnSpc>
                <a:spcPct val="130000"/>
              </a:lnSpc>
              <a:buFont typeface="Arial" panose="020B0604020202020204" pitchFamily="34" charset="0"/>
              <a:buChar char="•"/>
            </a:pPr>
            <a:r>
              <a:rPr lang="en-US" altLang="ja-JP" sz="1200" dirty="0">
                <a:solidFill>
                  <a:srgbClr val="000000"/>
                </a:solidFill>
              </a:rPr>
              <a:t>Black Marble</a:t>
            </a:r>
            <a:endParaRPr lang="en-US" altLang="ja-JP" sz="1200" dirty="0">
              <a:solidFill>
                <a:srgbClr val="000000"/>
              </a:solidFill>
            </a:endParaRPr>
          </a:p>
          <a:p>
            <a:pPr marL="171450" indent="-171450">
              <a:lnSpc>
                <a:spcPct val="130000"/>
              </a:lnSpc>
              <a:buFont typeface="Arial" panose="020B0604020202020204" pitchFamily="34" charset="0"/>
              <a:buChar char="•"/>
            </a:pPr>
            <a:r>
              <a:rPr lang="en-US" altLang="ja-JP" sz="1200" dirty="0">
                <a:solidFill>
                  <a:srgbClr val="000000"/>
                </a:solidFill>
              </a:rPr>
              <a:t>Electric</a:t>
            </a:r>
            <a:endParaRPr lang="en-US" altLang="ja-JP" sz="1200" dirty="0">
              <a:solidFill>
                <a:srgbClr val="000000"/>
              </a:solidFill>
            </a:endParaRPr>
          </a:p>
        </p:txBody>
      </p:sp>
      <p:sp>
        <p:nvSpPr>
          <p:cNvPr id="19" name="矩形 18"/>
          <p:cNvSpPr/>
          <p:nvPr/>
        </p:nvSpPr>
        <p:spPr>
          <a:xfrm>
            <a:off x="0" y="222251"/>
            <a:ext cx="262467" cy="65828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solidFill>
                <a:srgbClr val="1E2327"/>
              </a:solidFill>
            </a:endParaRPr>
          </a:p>
        </p:txBody>
      </p:sp>
      <p:sp>
        <p:nvSpPr>
          <p:cNvPr id="21" name="文本框 20"/>
          <p:cNvSpPr txBox="1"/>
          <p:nvPr/>
        </p:nvSpPr>
        <p:spPr>
          <a:xfrm>
            <a:off x="262255" y="269240"/>
            <a:ext cx="5160010" cy="565150"/>
          </a:xfrm>
          <a:prstGeom prst="rect">
            <a:avLst/>
          </a:prstGeom>
          <a:noFill/>
        </p:spPr>
        <p:txBody>
          <a:bodyPr wrap="square" rtlCol="0">
            <a:spAutoFit/>
          </a:bodyPr>
          <a:lstStyle/>
          <a:p>
            <a:pPr>
              <a:lnSpc>
                <a:spcPct val="110000"/>
              </a:lnSpc>
            </a:pPr>
            <a:r>
              <a:rPr kumimoji="1" lang="en-US" altLang="zh-CN" sz="2800" b="1" dirty="0">
                <a:solidFill>
                  <a:srgbClr val="1E2327"/>
                </a:solidFill>
              </a:rPr>
              <a:t>Correlation Analysis</a:t>
            </a:r>
            <a:endParaRPr kumimoji="1" lang="en-US" altLang="zh-CN" sz="2800" b="1" dirty="0">
              <a:solidFill>
                <a:srgbClr val="1E2327"/>
              </a:solidFill>
            </a:endParaRPr>
          </a:p>
        </p:txBody>
      </p:sp>
      <p:pic>
        <p:nvPicPr>
          <p:cNvPr id="9" name="图片 9"/>
          <p:cNvPicPr>
            <a:picLocks noChangeAspect="1"/>
          </p:cNvPicPr>
          <p:nvPr/>
        </p:nvPicPr>
        <p:blipFill>
          <a:blip r:embed="rId1"/>
          <a:stretch>
            <a:fillRect/>
          </a:stretch>
        </p:blipFill>
        <p:spPr>
          <a:xfrm>
            <a:off x="385445" y="880745"/>
            <a:ext cx="4070350" cy="3958590"/>
          </a:xfrm>
          <a:prstGeom prst="rect">
            <a:avLst/>
          </a:prstGeom>
          <a:noFill/>
          <a:ln>
            <a:noFill/>
          </a:ln>
        </p:spPr>
      </p:pic>
      <p:sp>
        <p:nvSpPr>
          <p:cNvPr id="3" name="矩形 2"/>
          <p:cNvSpPr/>
          <p:nvPr/>
        </p:nvSpPr>
        <p:spPr>
          <a:xfrm>
            <a:off x="1360805" y="4105910"/>
            <a:ext cx="454660" cy="591820"/>
          </a:xfrm>
          <a:prstGeom prst="rect">
            <a:avLst/>
          </a:prstGeom>
          <a:noFill/>
          <a:ln>
            <a:solidFill>
              <a:schemeClr val="accent3">
                <a:lumMod val="60000"/>
                <a:lumOff val="40000"/>
              </a:schemeClr>
            </a:solidFill>
          </a:ln>
          <a:extLst>
            <a:ext uri="{909E8E84-426E-40DD-AFC4-6F175D3DCCD1}">
              <a14:hiddenFill xmlns:a14="http://schemas.microsoft.com/office/drawing/2010/main">
                <a:solidFill>
                  <a:schemeClr val="bg1"/>
                </a:solidFill>
              </a14:hiddenFill>
            </a:ext>
          </a:extLst>
        </p:spPr>
        <p:style>
          <a:lnRef idx="2">
            <a:schemeClr val="accent1"/>
          </a:lnRef>
          <a:fillRef idx="1">
            <a:schemeClr val="lt1"/>
          </a:fillRef>
          <a:effectRef idx="0">
            <a:schemeClr val="accent1"/>
          </a:effectRef>
          <a:fontRef idx="minor">
            <a:schemeClr val="dk1"/>
          </a:fontRef>
        </p:style>
        <p:txBody>
          <a:bodyPr/>
          <a:p>
            <a:endParaRPr lang="zh-CN" altLang="en-US"/>
          </a:p>
        </p:txBody>
      </p:sp>
      <p:sp>
        <p:nvSpPr>
          <p:cNvPr id="5" name="矩形 4"/>
          <p:cNvSpPr/>
          <p:nvPr/>
        </p:nvSpPr>
        <p:spPr>
          <a:xfrm>
            <a:off x="2019300" y="4105910"/>
            <a:ext cx="227330" cy="671830"/>
          </a:xfrm>
          <a:prstGeom prst="rect">
            <a:avLst/>
          </a:prstGeom>
          <a:noFill/>
          <a:ln>
            <a:solidFill>
              <a:schemeClr val="accent3">
                <a:lumMod val="60000"/>
                <a:lumOff val="40000"/>
              </a:schemeClr>
            </a:solidFill>
          </a:ln>
          <a:extLst>
            <a:ext uri="{909E8E84-426E-40DD-AFC4-6F175D3DCCD1}">
              <a14:hiddenFill xmlns:a14="http://schemas.microsoft.com/office/drawing/2010/main">
                <a:solidFill>
                  <a:schemeClr val="bg1"/>
                </a:solidFill>
              </a14:hiddenFill>
            </a:ext>
          </a:extLst>
        </p:spPr>
        <p:style>
          <a:lnRef idx="2">
            <a:schemeClr val="accent1"/>
          </a:lnRef>
          <a:fillRef idx="1">
            <a:schemeClr val="lt1"/>
          </a:fillRef>
          <a:effectRef idx="0">
            <a:schemeClr val="accent1"/>
          </a:effectRef>
          <a:fontRef idx="minor">
            <a:schemeClr val="dk1"/>
          </a:fontRef>
        </p:style>
        <p:txBody>
          <a:bodyPr/>
          <a:p>
            <a:endParaRPr lang="zh-CN" altLang="en-US"/>
          </a:p>
        </p:txBody>
      </p:sp>
      <p:sp>
        <p:nvSpPr>
          <p:cNvPr id="7" name="矩形 6"/>
          <p:cNvSpPr/>
          <p:nvPr/>
        </p:nvSpPr>
        <p:spPr>
          <a:xfrm>
            <a:off x="2896235" y="4105910"/>
            <a:ext cx="217805" cy="591820"/>
          </a:xfrm>
          <a:prstGeom prst="rect">
            <a:avLst/>
          </a:prstGeom>
          <a:noFill/>
          <a:ln>
            <a:solidFill>
              <a:schemeClr val="accent3">
                <a:lumMod val="60000"/>
                <a:lumOff val="40000"/>
              </a:schemeClr>
            </a:solidFill>
          </a:ln>
          <a:extLst>
            <a:ext uri="{909E8E84-426E-40DD-AFC4-6F175D3DCCD1}">
              <a14:hiddenFill xmlns:a14="http://schemas.microsoft.com/office/drawing/2010/main">
                <a:solidFill>
                  <a:schemeClr val="bg1"/>
                </a:solidFill>
              </a14:hiddenFill>
            </a:ext>
          </a:extLst>
        </p:spPr>
        <p:style>
          <a:lnRef idx="2">
            <a:schemeClr val="accent1"/>
          </a:lnRef>
          <a:fillRef idx="1">
            <a:schemeClr val="lt1"/>
          </a:fillRef>
          <a:effectRef idx="0">
            <a:schemeClr val="accent1"/>
          </a:effectRef>
          <a:fontRef idx="minor">
            <a:schemeClr val="dk1"/>
          </a:fontRef>
        </p:style>
        <p:txBody>
          <a:bodyPr/>
          <a:p>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0" y="222251"/>
            <a:ext cx="262467" cy="65828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solidFill>
                <a:srgbClr val="1E2327"/>
              </a:solidFill>
            </a:endParaRPr>
          </a:p>
        </p:txBody>
      </p:sp>
      <p:sp>
        <p:nvSpPr>
          <p:cNvPr id="21" name="文本框 20"/>
          <p:cNvSpPr txBox="1"/>
          <p:nvPr/>
        </p:nvSpPr>
        <p:spPr>
          <a:xfrm>
            <a:off x="262254" y="269240"/>
            <a:ext cx="5619433" cy="565150"/>
          </a:xfrm>
          <a:prstGeom prst="rect">
            <a:avLst/>
          </a:prstGeom>
          <a:noFill/>
        </p:spPr>
        <p:txBody>
          <a:bodyPr wrap="square" rtlCol="0">
            <a:spAutoFit/>
          </a:bodyPr>
          <a:lstStyle/>
          <a:p>
            <a:pPr>
              <a:lnSpc>
                <a:spcPct val="110000"/>
              </a:lnSpc>
            </a:pPr>
            <a:r>
              <a:rPr kumimoji="1" lang="en-US" altLang="zh-CN" sz="2800" b="1" dirty="0">
                <a:solidFill>
                  <a:srgbClr val="1E2327"/>
                </a:solidFill>
              </a:rPr>
              <a:t>Model &amp; Conclustion</a:t>
            </a:r>
            <a:endParaRPr kumimoji="1" lang="en-US" altLang="zh-CN" sz="2800" b="1" dirty="0">
              <a:solidFill>
                <a:srgbClr val="1E2327"/>
              </a:solidFill>
            </a:endParaRPr>
          </a:p>
        </p:txBody>
      </p:sp>
      <p:graphicFrame>
        <p:nvGraphicFramePr>
          <p:cNvPr id="2" name="表格 1"/>
          <p:cNvGraphicFramePr/>
          <p:nvPr>
            <p:custDataLst>
              <p:tags r:id="rId1"/>
            </p:custDataLst>
          </p:nvPr>
        </p:nvGraphicFramePr>
        <p:xfrm>
          <a:off x="600710" y="1175385"/>
          <a:ext cx="7942580" cy="1701800"/>
        </p:xfrm>
        <a:graphic>
          <a:graphicData uri="http://schemas.openxmlformats.org/drawingml/2006/table">
            <a:tbl>
              <a:tblPr firstRow="1" bandRow="1">
                <a:tableStyleId>{5C22544A-7EE6-4342-B048-85BDC9FD1C3A}</a:tableStyleId>
              </a:tblPr>
              <a:tblGrid>
                <a:gridCol w="1481455"/>
                <a:gridCol w="1237615"/>
                <a:gridCol w="1120775"/>
                <a:gridCol w="965835"/>
                <a:gridCol w="826770"/>
                <a:gridCol w="1134745"/>
                <a:gridCol w="1175385"/>
              </a:tblGrid>
              <a:tr h="715645">
                <a:tc>
                  <a:txBody>
                    <a:bodyPr/>
                    <a:p>
                      <a:pPr>
                        <a:buNone/>
                      </a:pPr>
                      <a:endParaRPr lang="en-US" altLang="zh-CN" sz="1400"/>
                    </a:p>
                  </a:txBody>
                  <a:tcPr/>
                </a:tc>
                <a:tc>
                  <a:txBody>
                    <a:bodyPr/>
                    <a:p>
                      <a:pPr>
                        <a:buNone/>
                      </a:pPr>
                      <a:r>
                        <a:rPr lang="en-US" altLang="zh-CN" sz="1400"/>
                        <a:t>Linear Regression</a:t>
                      </a:r>
                      <a:endParaRPr lang="en-US" altLang="zh-CN" sz="1400"/>
                    </a:p>
                  </a:txBody>
                  <a:tcPr/>
                </a:tc>
                <a:tc>
                  <a:txBody>
                    <a:bodyPr/>
                    <a:p>
                      <a:pPr>
                        <a:buNone/>
                      </a:pPr>
                      <a:r>
                        <a:rPr lang="en-US" altLang="zh-CN" sz="1400"/>
                        <a:t>Lasso</a:t>
                      </a:r>
                      <a:endParaRPr lang="en-US" altLang="zh-CN" sz="1400"/>
                    </a:p>
                  </a:txBody>
                  <a:tcPr/>
                </a:tc>
                <a:tc>
                  <a:txBody>
                    <a:bodyPr/>
                    <a:p>
                      <a:pPr>
                        <a:buNone/>
                      </a:pPr>
                      <a:r>
                        <a:rPr lang="en-US" altLang="zh-CN" sz="1400"/>
                        <a:t>Ridge</a:t>
                      </a:r>
                      <a:endParaRPr lang="en-US" altLang="zh-CN" sz="1400"/>
                    </a:p>
                  </a:txBody>
                  <a:tcPr/>
                </a:tc>
                <a:tc>
                  <a:txBody>
                    <a:bodyPr/>
                    <a:p>
                      <a:pPr>
                        <a:buNone/>
                      </a:pPr>
                      <a:r>
                        <a:rPr lang="en-US" altLang="zh-CN" sz="1400"/>
                        <a:t>ENet</a:t>
                      </a:r>
                      <a:endParaRPr lang="en-US" altLang="zh-CN" sz="1400"/>
                    </a:p>
                  </a:txBody>
                  <a:tcPr/>
                </a:tc>
                <a:tc>
                  <a:txBody>
                    <a:bodyPr/>
                    <a:p>
                      <a:pPr>
                        <a:buNone/>
                      </a:pPr>
                      <a:r>
                        <a:rPr lang="en-US" altLang="zh-CN" sz="1400"/>
                        <a:t>Random Forest</a:t>
                      </a:r>
                      <a:endParaRPr lang="en-US" altLang="zh-CN" sz="1400"/>
                    </a:p>
                  </a:txBody>
                  <a:tcPr/>
                </a:tc>
                <a:tc>
                  <a:txBody>
                    <a:bodyPr/>
                    <a:p>
                      <a:pPr>
                        <a:buNone/>
                      </a:pPr>
                      <a:r>
                        <a:rPr lang="en-US" altLang="zh-CN" sz="1400"/>
                        <a:t>Decision Tree</a:t>
                      </a:r>
                      <a:endParaRPr lang="en-US" altLang="zh-CN" sz="1400"/>
                    </a:p>
                  </a:txBody>
                  <a:tcPr/>
                </a:tc>
              </a:tr>
              <a:tr h="457200">
                <a:tc>
                  <a:txBody>
                    <a:bodyPr/>
                    <a:p>
                      <a:pPr>
                        <a:buNone/>
                      </a:pPr>
                      <a:r>
                        <a:rPr lang="en-US" altLang="zh-CN" sz="1200"/>
                        <a:t>R square for train set</a:t>
                      </a:r>
                      <a:endParaRPr lang="en-US" altLang="zh-CN" sz="1200"/>
                    </a:p>
                  </a:txBody>
                  <a:tcPr/>
                </a:tc>
                <a:tc>
                  <a:txBody>
                    <a:bodyPr/>
                    <a:p>
                      <a:pPr>
                        <a:buNone/>
                      </a:pPr>
                      <a:r>
                        <a:rPr lang="en-US" altLang="zh-CN" sz="1200"/>
                        <a:t>0.98952</a:t>
                      </a:r>
                      <a:endParaRPr lang="en-US" altLang="zh-CN" sz="1200"/>
                    </a:p>
                  </a:txBody>
                  <a:tcPr/>
                </a:tc>
                <a:tc>
                  <a:txBody>
                    <a:bodyPr/>
                    <a:p>
                      <a:pPr>
                        <a:buNone/>
                      </a:pPr>
                      <a:r>
                        <a:rPr lang="en-US" altLang="zh-CN" sz="1200"/>
                        <a:t>0.989516</a:t>
                      </a:r>
                      <a:endParaRPr lang="en-US" altLang="zh-CN" sz="1200"/>
                    </a:p>
                  </a:txBody>
                  <a:tcPr/>
                </a:tc>
                <a:tc>
                  <a:txBody>
                    <a:bodyPr/>
                    <a:p>
                      <a:pPr>
                        <a:buNone/>
                      </a:pPr>
                      <a:r>
                        <a:rPr lang="en-US" altLang="zh-CN" sz="1200"/>
                        <a:t>0.989516</a:t>
                      </a:r>
                      <a:endParaRPr lang="en-US" altLang="zh-CN" sz="1200"/>
                    </a:p>
                  </a:txBody>
                  <a:tcPr/>
                </a:tc>
                <a:tc>
                  <a:txBody>
                    <a:bodyPr/>
                    <a:p>
                      <a:pPr>
                        <a:buNone/>
                      </a:pPr>
                      <a:r>
                        <a:rPr lang="en-US" altLang="zh-CN" sz="1200"/>
                        <a:t>-0.0169</a:t>
                      </a:r>
                      <a:endParaRPr lang="en-US" altLang="zh-CN" sz="1200"/>
                    </a:p>
                  </a:txBody>
                  <a:tcPr/>
                </a:tc>
                <a:tc>
                  <a:txBody>
                    <a:bodyPr/>
                    <a:p>
                      <a:pPr>
                        <a:buNone/>
                      </a:pPr>
                      <a:r>
                        <a:rPr lang="en-US" altLang="zh-CN" sz="1200"/>
                        <a:t>0.98516</a:t>
                      </a:r>
                      <a:endParaRPr lang="en-US" altLang="zh-CN" sz="1200"/>
                    </a:p>
                  </a:txBody>
                  <a:tcPr/>
                </a:tc>
                <a:tc>
                  <a:txBody>
                    <a:bodyPr/>
                    <a:p>
                      <a:pPr>
                        <a:buNone/>
                      </a:pPr>
                      <a:r>
                        <a:rPr lang="en-US" altLang="zh-CN" sz="1200"/>
                        <a:t>0.98263</a:t>
                      </a:r>
                      <a:endParaRPr lang="en-US" altLang="zh-CN" sz="1200"/>
                    </a:p>
                  </a:txBody>
                  <a:tcPr/>
                </a:tc>
              </a:tr>
              <a:tr h="528955">
                <a:tc>
                  <a:txBody>
                    <a:bodyPr/>
                    <a:p>
                      <a:pPr>
                        <a:buNone/>
                      </a:pPr>
                      <a:r>
                        <a:rPr lang="en-US" altLang="zh-CN" sz="1200"/>
                        <a:t>R square for test set</a:t>
                      </a:r>
                      <a:endParaRPr lang="en-US" altLang="zh-CN" sz="1200"/>
                    </a:p>
                  </a:txBody>
                  <a:tcPr/>
                </a:tc>
                <a:tc>
                  <a:txBody>
                    <a:bodyPr/>
                    <a:p>
                      <a:pPr>
                        <a:buNone/>
                      </a:pPr>
                      <a:r>
                        <a:rPr lang="en-US" altLang="zh-CN" sz="1200"/>
                        <a:t>0.98953</a:t>
                      </a:r>
                      <a:endParaRPr lang="en-US" altLang="zh-CN" sz="1200"/>
                    </a:p>
                  </a:txBody>
                  <a:tcPr/>
                </a:tc>
                <a:tc>
                  <a:txBody>
                    <a:bodyPr/>
                    <a:p>
                      <a:pPr>
                        <a:buNone/>
                      </a:pPr>
                      <a:r>
                        <a:rPr lang="en-US" altLang="zh-CN" sz="1200"/>
                        <a:t>0.989525</a:t>
                      </a:r>
                      <a:endParaRPr lang="en-US" altLang="zh-CN" sz="1200"/>
                    </a:p>
                  </a:txBody>
                  <a:tcPr/>
                </a:tc>
                <a:tc>
                  <a:txBody>
                    <a:bodyPr/>
                    <a:p>
                      <a:pPr>
                        <a:buNone/>
                      </a:pPr>
                      <a:r>
                        <a:rPr lang="en-US" altLang="zh-CN" sz="1200"/>
                        <a:t>0.989529</a:t>
                      </a:r>
                      <a:endParaRPr lang="en-US" altLang="zh-CN" sz="1200"/>
                    </a:p>
                  </a:txBody>
                  <a:tcPr/>
                </a:tc>
                <a:tc>
                  <a:txBody>
                    <a:bodyPr/>
                    <a:p>
                      <a:pPr>
                        <a:buNone/>
                      </a:pPr>
                      <a:r>
                        <a:rPr lang="en-US" altLang="zh-CN" sz="1200"/>
                        <a:t>-0.02127</a:t>
                      </a:r>
                      <a:endParaRPr lang="en-US" altLang="zh-CN" sz="1200"/>
                    </a:p>
                  </a:txBody>
                  <a:tcPr/>
                </a:tc>
                <a:tc>
                  <a:txBody>
                    <a:bodyPr/>
                    <a:p>
                      <a:pPr>
                        <a:buNone/>
                      </a:pPr>
                      <a:endParaRPr lang="zh-CN" altLang="en-US" sz="1200"/>
                    </a:p>
                  </a:txBody>
                  <a:tcPr/>
                </a:tc>
                <a:tc>
                  <a:txBody>
                    <a:bodyPr/>
                    <a:p>
                      <a:pPr>
                        <a:buNone/>
                      </a:pPr>
                      <a:endParaRPr lang="zh-CN" altLang="en-US" sz="1200"/>
                    </a:p>
                  </a:txBody>
                  <a:tcPr/>
                </a:tc>
              </a:tr>
            </a:tbl>
          </a:graphicData>
        </a:graphic>
      </p:graphicFrame>
      <p:sp>
        <p:nvSpPr>
          <p:cNvPr id="3" name="文本框 2"/>
          <p:cNvSpPr txBox="1"/>
          <p:nvPr/>
        </p:nvSpPr>
        <p:spPr>
          <a:xfrm>
            <a:off x="710565" y="3517265"/>
            <a:ext cx="4968875" cy="37084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en-US" altLang="zh-CN" sz="1400" dirty="0">
                <a:solidFill>
                  <a:srgbClr val="000000"/>
                </a:solidFill>
              </a:rPr>
              <a:t>Ridge from Linear Regression has the best performance.</a:t>
            </a:r>
            <a:endParaRPr lang="en-US" altLang="zh-CN" sz="1200" dirty="0">
              <a:solidFill>
                <a:srgbClr val="000000"/>
              </a:solidFill>
            </a:endParaRPr>
          </a:p>
        </p:txBody>
      </p:sp>
      <p:sp>
        <p:nvSpPr>
          <p:cNvPr id="4" name="矩形 3"/>
          <p:cNvSpPr/>
          <p:nvPr/>
        </p:nvSpPr>
        <p:spPr>
          <a:xfrm>
            <a:off x="4447540" y="2330450"/>
            <a:ext cx="935355" cy="546735"/>
          </a:xfrm>
          <a:prstGeom prst="rect">
            <a:avLst/>
          </a:prstGeom>
          <a:noFill/>
          <a:extLst>
            <a:ext uri="{909E8E84-426E-40DD-AFC4-6F175D3DCCD1}">
              <a14:hiddenFill xmlns:a14="http://schemas.microsoft.com/office/drawing/2010/main">
                <a:solidFill>
                  <a:schemeClr val="lt1"/>
                </a:solidFill>
              </a14:hiddenFill>
            </a:ext>
          </a:extLst>
        </p:spPr>
        <p:style>
          <a:lnRef idx="2">
            <a:schemeClr val="dk1"/>
          </a:lnRef>
          <a:fillRef idx="1">
            <a:schemeClr val="lt1"/>
          </a:fillRef>
          <a:effectRef idx="0">
            <a:schemeClr val="dk1"/>
          </a:effectRef>
          <a:fontRef idx="minor">
            <a:schemeClr val="dk1"/>
          </a:fontRef>
        </p:style>
        <p:txBody>
          <a:bodyPr/>
          <a:p>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矩形 33"/>
          <p:cNvSpPr/>
          <p:nvPr/>
        </p:nvSpPr>
        <p:spPr>
          <a:xfrm>
            <a:off x="488315" y="1441767"/>
            <a:ext cx="4690110" cy="1529715"/>
          </a:xfrm>
          <a:prstGeom prst="rect">
            <a:avLst/>
          </a:prstGeom>
        </p:spPr>
        <p:txBody>
          <a:bodyPr wrap="square">
            <a:spAutoFit/>
          </a:bodyPr>
          <a:lstStyle/>
          <a:p>
            <a:pPr marL="171450" indent="-171450">
              <a:lnSpc>
                <a:spcPct val="130000"/>
              </a:lnSpc>
              <a:buFont typeface="Arial" panose="020B0604020202020204" pitchFamily="34" charset="0"/>
              <a:buChar char="•"/>
            </a:pPr>
            <a:r>
              <a:rPr lang="en-US" altLang="zh-CN" sz="1200" dirty="0">
                <a:solidFill>
                  <a:srgbClr val="000000"/>
                </a:solidFill>
              </a:rPr>
              <a:t>Highest R-square shows the least error of prediction</a:t>
            </a:r>
            <a:endParaRPr lang="en-US" altLang="zh-CN" sz="1200" dirty="0">
              <a:solidFill>
                <a:srgbClr val="000000"/>
              </a:solidFill>
            </a:endParaRPr>
          </a:p>
          <a:p>
            <a:pPr marL="171450" indent="-171450">
              <a:lnSpc>
                <a:spcPct val="130000"/>
              </a:lnSpc>
              <a:buFont typeface="Arial" panose="020B0604020202020204" pitchFamily="34" charset="0"/>
              <a:buChar char="•"/>
            </a:pPr>
            <a:endParaRPr lang="en-US" altLang="zh-CN" sz="1200" dirty="0">
              <a:solidFill>
                <a:srgbClr val="000000"/>
              </a:solidFill>
            </a:endParaRPr>
          </a:p>
          <a:p>
            <a:pPr marL="171450" indent="-171450">
              <a:lnSpc>
                <a:spcPct val="130000"/>
              </a:lnSpc>
              <a:buFont typeface="Arial" panose="020B0604020202020204" pitchFamily="34" charset="0"/>
              <a:buChar char="•"/>
            </a:pPr>
            <a:r>
              <a:rPr lang="en-US" altLang="zh-CN" sz="1200" dirty="0">
                <a:solidFill>
                  <a:srgbClr val="000000"/>
                </a:solidFill>
              </a:rPr>
              <a:t>Best models:</a:t>
            </a:r>
            <a:endParaRPr lang="en-US" altLang="zh-CN" sz="1200" dirty="0">
              <a:solidFill>
                <a:srgbClr val="000000"/>
              </a:solidFill>
            </a:endParaRPr>
          </a:p>
          <a:p>
            <a:pPr indent="0">
              <a:lnSpc>
                <a:spcPct val="130000"/>
              </a:lnSpc>
              <a:buFont typeface="Arial" panose="020B0604020202020204" pitchFamily="34" charset="0"/>
              <a:buNone/>
            </a:pPr>
            <a:r>
              <a:rPr lang="en-US" altLang="zh-CN" sz="1200" dirty="0">
                <a:solidFill>
                  <a:srgbClr val="000000"/>
                </a:solidFill>
              </a:rPr>
              <a:t>    Ridge from Linear regression</a:t>
            </a:r>
            <a:endParaRPr lang="en-US" altLang="zh-CN" sz="1200" dirty="0">
              <a:solidFill>
                <a:srgbClr val="000000"/>
              </a:solidFill>
            </a:endParaRPr>
          </a:p>
          <a:p>
            <a:pPr indent="0">
              <a:lnSpc>
                <a:spcPct val="130000"/>
              </a:lnSpc>
              <a:buFont typeface="Arial" panose="020B0604020202020204" pitchFamily="34" charset="0"/>
              <a:buNone/>
            </a:pPr>
            <a:r>
              <a:rPr lang="en-US" altLang="zh-CN" sz="1200" dirty="0">
                <a:solidFill>
                  <a:srgbClr val="000000"/>
                </a:solidFill>
              </a:rPr>
              <a:t>    alpha=0.001</a:t>
            </a:r>
            <a:endParaRPr lang="en-US" altLang="zh-CN" sz="1200" dirty="0">
              <a:solidFill>
                <a:srgbClr val="000000"/>
              </a:solidFill>
            </a:endParaRPr>
          </a:p>
          <a:p>
            <a:pPr indent="0">
              <a:lnSpc>
                <a:spcPct val="130000"/>
              </a:lnSpc>
              <a:buFont typeface="Arial" panose="020B0604020202020204" pitchFamily="34" charset="0"/>
              <a:buNone/>
            </a:pPr>
            <a:r>
              <a:rPr lang="en-US" altLang="zh-CN" sz="1200" dirty="0">
                <a:solidFill>
                  <a:srgbClr val="000000"/>
                </a:solidFill>
              </a:rPr>
              <a:t>    fit with scaled training set</a:t>
            </a:r>
            <a:endParaRPr lang="en-US" altLang="zh-CN" sz="1200" dirty="0">
              <a:solidFill>
                <a:srgbClr val="000000"/>
              </a:solidFill>
            </a:endParaRPr>
          </a:p>
        </p:txBody>
      </p:sp>
      <p:sp>
        <p:nvSpPr>
          <p:cNvPr id="19" name="矩形 18"/>
          <p:cNvSpPr/>
          <p:nvPr/>
        </p:nvSpPr>
        <p:spPr>
          <a:xfrm>
            <a:off x="0" y="222251"/>
            <a:ext cx="262467" cy="65828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solidFill>
                <a:srgbClr val="1E2327"/>
              </a:solidFill>
            </a:endParaRPr>
          </a:p>
        </p:txBody>
      </p:sp>
      <p:sp>
        <p:nvSpPr>
          <p:cNvPr id="21" name="文本框 20"/>
          <p:cNvSpPr txBox="1"/>
          <p:nvPr/>
        </p:nvSpPr>
        <p:spPr>
          <a:xfrm>
            <a:off x="262255" y="269240"/>
            <a:ext cx="4685665" cy="565150"/>
          </a:xfrm>
          <a:prstGeom prst="rect">
            <a:avLst/>
          </a:prstGeom>
          <a:noFill/>
        </p:spPr>
        <p:txBody>
          <a:bodyPr wrap="square" rtlCol="0">
            <a:spAutoFit/>
          </a:bodyPr>
          <a:lstStyle/>
          <a:p>
            <a:pPr>
              <a:lnSpc>
                <a:spcPct val="110000"/>
              </a:lnSpc>
            </a:pPr>
            <a:r>
              <a:rPr kumimoji="1" lang="en-US" altLang="zh-CN" sz="2800" b="1" dirty="0">
                <a:solidFill>
                  <a:srgbClr val="1E2327"/>
                </a:solidFill>
                <a:sym typeface="+mn-ea"/>
              </a:rPr>
              <a:t>Model &amp; Conclustion</a:t>
            </a:r>
            <a:endParaRPr kumimoji="1" lang="en-US" altLang="zh-CN" sz="2800" b="1" dirty="0">
              <a:solidFill>
                <a:srgbClr val="1E2327"/>
              </a:solidFill>
            </a:endParaRPr>
          </a:p>
        </p:txBody>
      </p:sp>
      <p:pic>
        <p:nvPicPr>
          <p:cNvPr id="2" name="图片 1"/>
          <p:cNvPicPr>
            <a:picLocks noChangeAspect="1"/>
          </p:cNvPicPr>
          <p:nvPr/>
        </p:nvPicPr>
        <p:blipFill>
          <a:blip r:embed="rId1"/>
          <a:stretch>
            <a:fillRect/>
          </a:stretch>
        </p:blipFill>
        <p:spPr>
          <a:xfrm>
            <a:off x="5920105" y="269240"/>
            <a:ext cx="2790190" cy="1882775"/>
          </a:xfrm>
          <a:prstGeom prst="rect">
            <a:avLst/>
          </a:prstGeom>
        </p:spPr>
      </p:pic>
      <p:pic>
        <p:nvPicPr>
          <p:cNvPr id="3" name="图片 2"/>
          <p:cNvPicPr>
            <a:picLocks noChangeAspect="1"/>
          </p:cNvPicPr>
          <p:nvPr/>
        </p:nvPicPr>
        <p:blipFill>
          <a:blip r:embed="rId2"/>
          <a:stretch>
            <a:fillRect/>
          </a:stretch>
        </p:blipFill>
        <p:spPr>
          <a:xfrm>
            <a:off x="5975985" y="2667000"/>
            <a:ext cx="2741295" cy="1862455"/>
          </a:xfrm>
          <a:prstGeom prst="rect">
            <a:avLst/>
          </a:prstGeom>
        </p:spPr>
      </p:pic>
      <p:sp>
        <p:nvSpPr>
          <p:cNvPr id="4" name="矩形 3"/>
          <p:cNvSpPr/>
          <p:nvPr/>
        </p:nvSpPr>
        <p:spPr>
          <a:xfrm>
            <a:off x="5975985" y="2152015"/>
            <a:ext cx="2947670" cy="491490"/>
          </a:xfrm>
          <a:prstGeom prst="rect">
            <a:avLst/>
          </a:prstGeom>
        </p:spPr>
        <p:txBody>
          <a:bodyPr wrap="square">
            <a:spAutoFit/>
          </a:bodyPr>
          <a:p>
            <a:pPr>
              <a:lnSpc>
                <a:spcPct val="130000"/>
              </a:lnSpc>
            </a:pPr>
            <a:r>
              <a:rPr lang="en-US" altLang="zh-CN" sz="1000" dirty="0">
                <a:solidFill>
                  <a:srgbClr val="000000"/>
                </a:solidFill>
              </a:rPr>
              <a:t>above: distribution plot for prediction </a:t>
            </a:r>
            <a:endParaRPr lang="en-US" altLang="zh-CN" sz="1000" dirty="0">
              <a:solidFill>
                <a:srgbClr val="000000"/>
              </a:solidFill>
            </a:endParaRPr>
          </a:p>
          <a:p>
            <a:pPr>
              <a:lnSpc>
                <a:spcPct val="130000"/>
              </a:lnSpc>
            </a:pPr>
            <a:r>
              <a:rPr lang="en-US" altLang="zh-CN" sz="1000" dirty="0">
                <a:solidFill>
                  <a:srgbClr val="000000"/>
                </a:solidFill>
              </a:rPr>
              <a:t>below: distribution plot for test set</a:t>
            </a:r>
            <a:endParaRPr lang="en-US" altLang="zh-CN" sz="1000" dirty="0">
              <a:solidFill>
                <a:srgbClr val="000000"/>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矩形 1"/>
          <p:cNvSpPr/>
          <p:nvPr/>
        </p:nvSpPr>
        <p:spPr>
          <a:xfrm>
            <a:off x="0" y="0"/>
            <a:ext cx="9144000" cy="5143500"/>
          </a:xfrm>
          <a:prstGeom prst="rect">
            <a:avLst/>
          </a:prstGeom>
          <a:solidFill>
            <a:srgbClr val="1E2327">
              <a:alpha val="22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3" name="矩形 2"/>
          <p:cNvSpPr/>
          <p:nvPr/>
        </p:nvSpPr>
        <p:spPr>
          <a:xfrm>
            <a:off x="0" y="0"/>
            <a:ext cx="237067" cy="5143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4" name="矩形 3"/>
          <p:cNvSpPr/>
          <p:nvPr/>
        </p:nvSpPr>
        <p:spPr>
          <a:xfrm>
            <a:off x="8906933" y="0"/>
            <a:ext cx="237067" cy="5143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5" name="矩形 4"/>
          <p:cNvSpPr/>
          <p:nvPr/>
        </p:nvSpPr>
        <p:spPr>
          <a:xfrm rot="5400000">
            <a:off x="4453467" y="-4453466"/>
            <a:ext cx="237067" cy="914400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6" name="矩形 5"/>
          <p:cNvSpPr/>
          <p:nvPr/>
        </p:nvSpPr>
        <p:spPr>
          <a:xfrm rot="5400000">
            <a:off x="4453467" y="452966"/>
            <a:ext cx="237067" cy="914400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0" name="矩形 9"/>
          <p:cNvSpPr/>
          <p:nvPr/>
        </p:nvSpPr>
        <p:spPr>
          <a:xfrm>
            <a:off x="2286000" y="2080634"/>
            <a:ext cx="4572000" cy="1077218"/>
          </a:xfrm>
          <a:prstGeom prst="rect">
            <a:avLst/>
          </a:prstGeom>
          <a:ln>
            <a:noFill/>
          </a:ln>
        </p:spPr>
        <p:txBody>
          <a:bodyPr>
            <a:spAutoFit/>
          </a:bodyPr>
          <a:lstStyle/>
          <a:p>
            <a:pPr algn="ctr"/>
            <a:r>
              <a:rPr kumimoji="1" lang="en-US" altLang="zh-CN" sz="3200" dirty="0">
                <a:solidFill>
                  <a:srgbClr val="000000"/>
                </a:solidFill>
              </a:rPr>
              <a:t>THANK</a:t>
            </a:r>
            <a:r>
              <a:rPr kumimoji="1" lang="zh-CN" altLang="en-US" sz="3200" dirty="0">
                <a:solidFill>
                  <a:srgbClr val="000000"/>
                </a:solidFill>
              </a:rPr>
              <a:t> </a:t>
            </a:r>
            <a:r>
              <a:rPr kumimoji="1" lang="en-US" altLang="zh-CN" sz="3200" dirty="0">
                <a:solidFill>
                  <a:srgbClr val="000000"/>
                </a:solidFill>
              </a:rPr>
              <a:t>YOU</a:t>
            </a:r>
            <a:endParaRPr kumimoji="1" lang="en-US" altLang="zh-CN" sz="3200" dirty="0">
              <a:solidFill>
                <a:srgbClr val="000000"/>
              </a:solidFill>
            </a:endParaRPr>
          </a:p>
          <a:p>
            <a:pPr algn="ctr"/>
            <a:r>
              <a:rPr kumimoji="1" lang="en-US" altLang="zh-CN" sz="3200" dirty="0">
                <a:solidFill>
                  <a:srgbClr val="000000"/>
                </a:solidFill>
              </a:rPr>
              <a:t>FOR</a:t>
            </a:r>
            <a:r>
              <a:rPr kumimoji="1" lang="zh-CN" altLang="en-US" sz="3200" dirty="0">
                <a:solidFill>
                  <a:srgbClr val="000000"/>
                </a:solidFill>
              </a:rPr>
              <a:t> </a:t>
            </a:r>
            <a:r>
              <a:rPr kumimoji="1" lang="en-US" altLang="zh-CN" sz="3200" dirty="0">
                <a:solidFill>
                  <a:srgbClr val="000000"/>
                </a:solidFill>
              </a:rPr>
              <a:t>WATCHING</a:t>
            </a:r>
            <a:endParaRPr kumimoji="1" lang="en-US" altLang="zh-CN" sz="3200" dirty="0">
              <a:solidFill>
                <a:srgbClr val="000000"/>
              </a:solidFill>
            </a:endParaRPr>
          </a:p>
        </p:txBody>
      </p:sp>
    </p:spTree>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sld>
</file>

<file path=ppt/tags/tag1.xml><?xml version="1.0" encoding="utf-8"?>
<p:tagLst xmlns:p="http://schemas.openxmlformats.org/presentationml/2006/main">
  <p:tag name="KSO_WM_UNIT_PLACING_PICTURE_USER_VIEWPORT" val="{&quot;height&quot;:2288,&quot;width&quot;:3709}"/>
</p:tagLst>
</file>

<file path=ppt/tags/tag2.xml><?xml version="1.0" encoding="utf-8"?>
<p:tagLst xmlns:p="http://schemas.openxmlformats.org/presentationml/2006/main">
  <p:tag name="KSO_WM_UNIT_TABLE_BEAUTIFY" val="smartTable{8953f7a7-428b-4745-9913-720948286685}"/>
  <p:tag name="TABLE_ENDDRAG_ORIGIN_RECT" val="625*132"/>
  <p:tag name="TABLE_ENDDRAG_RECT" val="46*98*625*132"/>
</p:tagLst>
</file>

<file path=ppt/tags/tag3.xml><?xml version="1.0" encoding="utf-8"?>
<p:tagLst xmlns:p="http://schemas.openxmlformats.org/presentationml/2006/main">
  <p:tag name="COMMONDATA" val="eyJoZGlkIjoiM2VkMjYyZWYyYTY1MDYyZWMyNWZkYWU5YjcwMjc2NGUifQ=="/>
</p:tagLst>
</file>

<file path=ppt/theme/theme1.xml><?xml version="1.0" encoding="utf-8"?>
<a:theme xmlns:a="http://schemas.openxmlformats.org/drawingml/2006/main" name="Office 主题">
  <a:themeElements>
    <a:clrScheme name="像素">
      <a:dk1>
        <a:srgbClr val="103154"/>
      </a:dk1>
      <a:lt1>
        <a:srgbClr val="FFFFFF"/>
      </a:lt1>
      <a:dk2>
        <a:srgbClr val="00BFC3"/>
      </a:dk2>
      <a:lt2>
        <a:srgbClr val="0096FF"/>
      </a:lt2>
      <a:accent1>
        <a:srgbClr val="FF7F01"/>
      </a:accent1>
      <a:accent2>
        <a:srgbClr val="F1B015"/>
      </a:accent2>
      <a:accent3>
        <a:srgbClr val="FBEC85"/>
      </a:accent3>
      <a:accent4>
        <a:srgbClr val="D2C2F1"/>
      </a:accent4>
      <a:accent5>
        <a:srgbClr val="DA5AF4"/>
      </a:accent5>
      <a:accent6>
        <a:srgbClr val="9D09D1"/>
      </a:accent6>
      <a:hlink>
        <a:srgbClr val="1286C9"/>
      </a:hlink>
      <a:folHlink>
        <a:srgbClr val="A8C2E7"/>
      </a:folHlink>
    </a:clrScheme>
    <a:fontScheme name="奥斯汀">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1409</Words>
  <Application>WPS 演示</Application>
  <PresentationFormat>全屏显示(16:9)</PresentationFormat>
  <Paragraphs>113</Paragraphs>
  <Slides>9</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9</vt:i4>
      </vt:variant>
    </vt:vector>
  </HeadingPairs>
  <TitlesOfParts>
    <vt:vector size="19" baseType="lpstr">
      <vt:lpstr>Arial</vt:lpstr>
      <vt:lpstr>宋体</vt:lpstr>
      <vt:lpstr>Wingdings</vt:lpstr>
      <vt:lpstr>Arial</vt:lpstr>
      <vt:lpstr>Wingdings</vt:lpstr>
      <vt:lpstr>Century Gothic</vt:lpstr>
      <vt:lpstr>微软雅黑</vt:lpstr>
      <vt:lpstr>Arial Unicode MS</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liuyao L</dc:creator>
  <cp:lastModifiedBy>花前病酒</cp:lastModifiedBy>
  <cp:revision>175</cp:revision>
  <dcterms:created xsi:type="dcterms:W3CDTF">2015-04-26T00:57:00Z</dcterms:created>
  <dcterms:modified xsi:type="dcterms:W3CDTF">2022-09-08T20:57:29Z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2052-11.1.0.12358</vt:lpwstr>
  </property>
  <property fmtid="{D5CDD505-2E9C-101B-9397-08002B2CF9AE}" pid="3" name="ICV">
    <vt:lpwstr>3005107AE124449B8B3FF00ADD3C3E28</vt:lpwstr>
  </property>
</Properties>
</file>