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276" r:id="rId3"/>
    <p:sldId id="353" r:id="rId4"/>
    <p:sldId id="389" r:id="rId5"/>
    <p:sldId id="453" r:id="rId6"/>
    <p:sldId id="447" r:id="rId7"/>
    <p:sldId id="449" r:id="rId8"/>
    <p:sldId id="450" r:id="rId9"/>
    <p:sldId id="439" r:id="rId10"/>
    <p:sldId id="455" r:id="rId11"/>
    <p:sldId id="580" r:id="rId12"/>
    <p:sldId id="454" r:id="rId13"/>
    <p:sldId id="396" r:id="rId14"/>
    <p:sldId id="432" r:id="rId15"/>
    <p:sldId id="399" r:id="rId16"/>
    <p:sldId id="400" r:id="rId17"/>
    <p:sldId id="411" r:id="rId18"/>
    <p:sldId id="401" r:id="rId19"/>
    <p:sldId id="426" r:id="rId20"/>
    <p:sldId id="493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608" r:id="rId34"/>
    <p:sldId id="609" r:id="rId35"/>
    <p:sldId id="598" r:id="rId36"/>
    <p:sldId id="599" r:id="rId37"/>
    <p:sldId id="600" r:id="rId38"/>
    <p:sldId id="601" r:id="rId39"/>
    <p:sldId id="602" r:id="rId40"/>
    <p:sldId id="607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34D6F1-91FC-4349-90D4-A514B49E3AAE}">
          <p14:sldIdLst>
            <p14:sldId id="274"/>
            <p14:sldId id="276"/>
          </p14:sldIdLst>
        </p14:section>
        <p14:section name="Какво означава &quot;да програмираме&quot;" id="{4ACDE190-23CC-4F3A-9CBA-F0BD087D7751}">
          <p14:sldIdLst>
            <p14:sldId id="353"/>
            <p14:sldId id="389"/>
          </p14:sldIdLst>
        </p14:section>
        <p14:section name="Езиците като начин на комуникация" id="{5B6763F5-AA02-4976-AE70-FE45D79D2F38}">
          <p14:sldIdLst>
            <p14:sldId id="453"/>
            <p14:sldId id="447"/>
            <p14:sldId id="449"/>
            <p14:sldId id="450"/>
            <p14:sldId id="439"/>
            <p14:sldId id="455"/>
            <p14:sldId id="580"/>
          </p14:sldIdLst>
        </p14:section>
        <p14:section name="Да направим конзолна програма" id="{4FAAF27D-C865-4656-AA39-814182D26B7E}">
          <p14:sldIdLst>
            <p14:sldId id="454"/>
            <p14:sldId id="396"/>
            <p14:sldId id="432"/>
            <p14:sldId id="399"/>
            <p14:sldId id="400"/>
            <p14:sldId id="411"/>
            <p14:sldId id="401"/>
          </p14:sldIdLst>
        </p14:section>
        <p14:section name="Конзолни програми с Python" id="{3074904E-D85C-4681-9EA7-8E324008FC83}">
          <p14:sldIdLst>
            <p14:sldId id="426"/>
            <p14:sldId id="493"/>
          </p14:sldIdLst>
        </p14:section>
        <p14:section name="Променливи и типове данни" id="{093BBB69-6379-41E3-9289-F3C6CA82EAF6}">
          <p14:sldIdLst>
            <p14:sldId id="583"/>
            <p14:sldId id="584"/>
            <p14:sldId id="585"/>
          </p14:sldIdLst>
        </p14:section>
        <p14:section name="Четене на потребителски вход" id="{041E4AD4-9F86-40A3-B479-9318CDF37EC5}">
          <p14:sldIdLst>
            <p14:sldId id="586"/>
            <p14:sldId id="587"/>
            <p14:sldId id="588"/>
            <p14:sldId id="589"/>
            <p14:sldId id="590"/>
          </p14:sldIdLst>
        </p14:section>
        <p14:section name="Прости операции" id="{455D9434-3E4B-4799-9DDA-AD3EA396D83C}">
          <p14:sldIdLst>
            <p14:sldId id="591"/>
            <p14:sldId id="592"/>
            <p14:sldId id="593"/>
            <p14:sldId id="594"/>
            <p14:sldId id="608"/>
            <p14:sldId id="609"/>
            <p14:sldId id="598"/>
            <p14:sldId id="599"/>
          </p14:sldIdLst>
        </p14:section>
        <p14:section name="Печатане на конзолата" id="{3534333D-5B47-4ECA-BA91-D3AA4C37473E}">
          <p14:sldIdLst>
            <p14:sldId id="600"/>
            <p14:sldId id="601"/>
            <p14:sldId id="602"/>
          </p14:sldIdLst>
        </p14:section>
        <p14:section name="Заключение" id="{C1F08478-BE28-4E3B-8D89-435E64B95AC7}">
          <p14:sldIdLst>
            <p14:sldId id="60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2" d="100"/>
          <a:sy n="52" d="100"/>
        </p:scale>
        <p:origin x="92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047B5-DD43-4A6F-B390-8D45A7C1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3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E5D079-8B5E-468B-9467-05B4A6FDE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46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61829-72E0-4736-BE1E-F46FE53B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51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4F91E0-F71C-474E-9112-093EDC0D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22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9ADF37-110E-4315-BD49-50E7A4D35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1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71D0B-0DC0-41E5-9994-E4381E4DF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804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61F46F-79C3-4D28-ADA1-5543917794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119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5C650-934C-4CB7-93C0-628EB84F0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06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0A54B-0CB2-441D-87A9-5AA15C7E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315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9B4C35-50EA-4FDE-8CEA-1755C8445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07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E46C22-E89D-49AE-9F1A-103466649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5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7B5DA9-DE3A-49A6-91F1-9A79762F02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81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BE73D-1DED-4DF4-8088-11C725D7E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93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024D46-5F67-49DE-AEB1-4B53417DF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51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2D4957-2F82-4336-92DF-FEC5A2564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8236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77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77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06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08E43B-3ACB-4064-BF8B-DE3FCF31ED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0547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FBDC0B-4D91-46BF-BA1C-4EDC0A44F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594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6DFBDD-E181-4FD7-9EB3-4FEF85361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6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2F3D24-96AE-4F67-926D-AC0846F6F2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86759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AC1429-2C0C-4A62-B8FA-6AAB3A3F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836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F0DB81-3B0E-4240-8DF9-C15121DCC2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370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B6343A-583F-4DE9-A962-9E833B4B5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538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9DC7DE-7386-42F6-B9C0-95E7ECD5B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55F52-D284-4458-9B3D-69D5779FC4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9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901A75-65F3-453C-BD81-441A476B1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478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D7D456-7E63-4F33-9301-E31B4F8511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8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6C626-8EEB-40E2-BB66-811924C9A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21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EDFFBC-29F0-4E70-9F04-955CF5CA21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8904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FD3815-C70A-475F-9463-8E407B3EE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03338"/>
            <a:ext cx="11083636" cy="81430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12168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9142" y="1256143"/>
            <a:ext cx="9583888" cy="5007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800" dirty="0"/>
              <a:t>Съдържат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в текстов формат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Текстът на програмата се нарича</a:t>
            </a:r>
            <a:r>
              <a:rPr lang="en-US" sz="3800" dirty="0"/>
              <a:t> </a:t>
            </a:r>
            <a:r>
              <a:rPr lang="bg-BG" sz="3800" b="1">
                <a:solidFill>
                  <a:schemeClr val="bg1"/>
                </a:solidFill>
              </a:rPr>
              <a:t>сорс код</a:t>
            </a:r>
            <a:endParaRPr lang="bg-BG" sz="3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6B1A1E-7A6B-4B3E-8399-5876845A11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1" y="1143000"/>
            <a:ext cx="983443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</a:t>
            </a:r>
            <a:r>
              <a:rPr lang="bg-BG" sz="35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ru-RU" sz="3500" dirty="0"/>
              <a:t>Един от </a:t>
            </a:r>
            <a:r>
              <a:rPr lang="ru-RU" sz="3500" b="1" dirty="0">
                <a:solidFill>
                  <a:schemeClr val="bg1"/>
                </a:solidFill>
              </a:rPr>
              <a:t>най-подходящите</a:t>
            </a:r>
            <a:r>
              <a:rPr lang="ru-RU" sz="3500" dirty="0"/>
              <a:t> за начинаещи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500" dirty="0">
                <a:latin typeface="+mj-lt"/>
                <a:cs typeface="Consolas" panose="020B0609020204030204" pitchFamily="49" charset="0"/>
              </a:rPr>
              <a:t>Синтаксис най-близък до обикновения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500" dirty="0">
                <a:latin typeface="+mj-lt"/>
                <a:cs typeface="Consolas" panose="020B0609020204030204" pitchFamily="49" charset="0"/>
              </a:rPr>
              <a:t>английски език</a:t>
            </a:r>
          </a:p>
          <a:p>
            <a:pPr>
              <a:lnSpc>
                <a:spcPct val="100000"/>
              </a:lnSpc>
            </a:pPr>
            <a:r>
              <a:rPr lang="bg-BG" sz="3500" dirty="0">
                <a:cs typeface="Consolas" panose="020B0609020204030204" pitchFamily="49" charset="0"/>
              </a:rPr>
              <a:t>Създаден в началото 90-те години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Поддържа се от голяма общност от хора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B741C3-E927-46A0-A0DD-E049E96545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F53D-3CCA-4761-8D2A-B3B5B3A0F9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3D328BF-BE29-4D45-A6D7-C0FC841F5A7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1462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202875"/>
          </a:xfrm>
        </p:spPr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Python </a:t>
            </a:r>
            <a:r>
              <a:rPr lang="en-US" dirty="0">
                <a:sym typeface="Wingdings" panose="05000000000000000000" pitchFamily="2" charset="2"/>
              </a:rPr>
              <a:t> PyCharm;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PyCharm</a:t>
            </a:r>
            <a:r>
              <a:rPr lang="en-US" b="1" dirty="0"/>
              <a:t> </a:t>
            </a:r>
            <a:r>
              <a:rPr lang="en-US" dirty="0"/>
              <a:t>Community</a:t>
            </a:r>
            <a:endParaRPr lang="en-US" b="1" dirty="0"/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https://www.jetbrains.com/pycharm/download/#section=windows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FA451E-C35E-4C26-874A-B9ED9628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2"/>
            <a:ext cx="11332750" cy="2104880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Стартирайте </a:t>
            </a:r>
            <a:r>
              <a:rPr lang="en-US" sz="2800" noProof="1"/>
              <a:t>PyCharm</a:t>
            </a:r>
            <a:r>
              <a:rPr lang="bg-BG" sz="2800" noProof="1"/>
              <a:t> и създайте н</a:t>
            </a:r>
            <a:r>
              <a:rPr lang="bg-BG" sz="2800" dirty="0"/>
              <a:t>ов проект: </a:t>
            </a:r>
            <a:r>
              <a:rPr lang="en-US" sz="2800" dirty="0"/>
              <a:t>[Create New Project]</a:t>
            </a:r>
            <a:r>
              <a:rPr lang="bg-BG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[</a:t>
            </a:r>
            <a:r>
              <a:rPr lang="bg-BG" sz="2800" dirty="0">
                <a:sym typeface="Wingdings" panose="05000000000000000000" pitchFamily="2" charset="2"/>
              </a:rPr>
              <a:t>Въведете име и директория</a:t>
            </a:r>
            <a:r>
              <a:rPr lang="en-US" sz="2800" dirty="0">
                <a:sym typeface="Wingdings" panose="05000000000000000000" pitchFamily="2" charset="2"/>
              </a:rPr>
              <a:t>] [Create]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en-US" sz="2800" dirty="0">
                <a:sym typeface="Wingdings" panose="05000000000000000000" pitchFamily="2" charset="2"/>
              </a:rPr>
              <a:t>[</a:t>
            </a:r>
            <a:r>
              <a:rPr lang="bg-BG" sz="2800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на проекта</a:t>
            </a:r>
            <a:r>
              <a:rPr lang="en-US" sz="2800" dirty="0">
                <a:sym typeface="Wingdings" panose="05000000000000000000" pitchFamily="2" charset="2"/>
              </a:rPr>
              <a:t>]  [New]  [Python File] </a:t>
            </a:r>
            <a:r>
              <a:rPr lang="bg-BG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[</a:t>
            </a:r>
            <a:r>
              <a:rPr lang="bg-BG" sz="2800" dirty="0"/>
              <a:t>Въведете името на файла</a:t>
            </a:r>
            <a:r>
              <a:rPr lang="sv-SE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41" y="4909419"/>
            <a:ext cx="3892814" cy="133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05345-11C6-4691-8C63-13DE847E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3" y="3429000"/>
            <a:ext cx="4826587" cy="3279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05D2A-1291-4EA7-9D9F-8FEB80D2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41" y="3429001"/>
            <a:ext cx="4826588" cy="1178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82CDE4F-E1B8-42F7-A673-539DBC43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A1E8404-7C7E-4C78-8DF2-2AA7AB0E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91000" y="1226888"/>
            <a:ext cx="5580001" cy="5428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Кодът на програмата ще напишем в файла </a:t>
            </a:r>
            <a:r>
              <a:rPr lang="en-US" sz="3600" dirty="0"/>
              <a:t>"</a:t>
            </a:r>
            <a:r>
              <a:rPr lang="en-GB" sz="3600" dirty="0"/>
              <a:t>Hello-SoftUni.py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</a:p>
          <a:p>
            <a:r>
              <a:rPr lang="bg-BG" sz="3600" dirty="0"/>
              <a:t>Напишете следния код</a:t>
            </a:r>
          </a:p>
          <a:p>
            <a:pPr marL="0" indent="0">
              <a:buNone/>
            </a:pPr>
            <a:endParaRPr lang="en-US" sz="2800" b="1" noProof="1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4554000"/>
            <a:ext cx="3870000" cy="66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F0268-6700-4835-B956-2B3BB05C8E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6000" y="1461323"/>
            <a:ext cx="5220000" cy="21353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5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68" y="1184681"/>
            <a:ext cx="11998472" cy="5439320"/>
          </a:xfrm>
        </p:spPr>
        <p:txBody>
          <a:bodyPr/>
          <a:lstStyle/>
          <a:p>
            <a:pPr marL="571500" indent="-571500"/>
            <a:r>
              <a:rPr lang="bg-BG" sz="3200" dirty="0"/>
              <a:t>За стартиране на програмата натиснете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F10</a:t>
            </a:r>
            <a:r>
              <a:rPr lang="en-US" sz="3200" dirty="0"/>
              <a:t>]</a:t>
            </a:r>
            <a:r>
              <a:rPr lang="bg-BG" sz="3200" dirty="0"/>
              <a:t> или натиснете десен бутон в полето</a:t>
            </a:r>
            <a:r>
              <a:rPr lang="en-US" sz="3200" dirty="0"/>
              <a:t> </a:t>
            </a:r>
            <a:r>
              <a:rPr lang="bg-BG" sz="3200" dirty="0"/>
              <a:t>за писане на код –</a:t>
            </a:r>
            <a:r>
              <a:rPr lang="en-US" sz="3200" dirty="0"/>
              <a:t>&gt; [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{</a:t>
            </a:r>
            <a:r>
              <a:rPr lang="bg-BG" sz="3200" dirty="0"/>
              <a:t>името на програмата</a:t>
            </a:r>
            <a:r>
              <a:rPr lang="en-US" sz="3200" dirty="0"/>
              <a:t>}]</a:t>
            </a:r>
          </a:p>
          <a:p>
            <a:pPr marL="571500" indent="-571500"/>
            <a:r>
              <a:rPr lang="bg-BG" sz="3200" dirty="0"/>
              <a:t>Резултатът ще се изпише на конзолата(</a:t>
            </a:r>
            <a:r>
              <a:rPr lang="bg-BG" sz="3200" noProof="1"/>
              <a:t>подпрозорецът</a:t>
            </a:r>
            <a:r>
              <a:rPr lang="bg-BG" sz="3200" dirty="0"/>
              <a:t> отдолу):</a:t>
            </a:r>
            <a:endParaRPr lang="en-US" sz="3200" dirty="0"/>
          </a:p>
          <a:p>
            <a:pPr marL="571500" indent="-571500"/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7C8AF-5DF6-4701-AA1A-E02BC9867F2C}"/>
              </a:ext>
            </a:extLst>
          </p:cNvPr>
          <p:cNvPicPr/>
          <p:nvPr/>
        </p:nvPicPr>
        <p:blipFill rotWithShape="1">
          <a:blip r:embed="rId3"/>
          <a:srcRect r="28011"/>
          <a:stretch/>
        </p:blipFill>
        <p:spPr>
          <a:xfrm>
            <a:off x="6771000" y="3608999"/>
            <a:ext cx="4858850" cy="1730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A8F7742-3453-471C-A094-1A15EA2F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1E41A-0BF5-447E-A36B-6564C5E8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" y="3608999"/>
            <a:ext cx="5639475" cy="28273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500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https://judge.softuni.bg/Contests/2423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1D0F-E9E5-4DEE-B0EB-701F84A3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00" y="2520787"/>
            <a:ext cx="5314950" cy="39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D3A9E6-7CA7-4A23-AB0C-E75E7DFD0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10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83405"/>
            <a:ext cx="10039236" cy="552359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Грешки на синтаксиса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000" dirty="0"/>
              <a:t>Липсват затварящите кавички в скобите</a:t>
            </a:r>
          </a:p>
          <a:p>
            <a:r>
              <a:rPr lang="bg-BG" sz="3600" dirty="0"/>
              <a:t>Грешки при индентацията</a:t>
            </a:r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lvl="1"/>
            <a:r>
              <a:rPr lang="bg-BG" sz="3000" dirty="0"/>
              <a:t>Има ненужна табулация пред командата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438401" y="1847025"/>
            <a:ext cx="3946466" cy="81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438401" y="4374000"/>
            <a:ext cx="3946466" cy="78712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E446B0-7604-43EC-9CEC-6C8E8593E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0A27-D001-44CE-A518-E648C7C164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Python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49C81-3D58-4421-A048-DB9D46124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86C392-C685-48C4-823F-D5604C69E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31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Езиците като начин на комуникация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noProof="1">
                <a:solidFill>
                  <a:schemeClr val="bg1"/>
                </a:solidFill>
              </a:rPr>
              <a:t>PyCharm</a:t>
            </a:r>
            <a:endParaRPr lang="en-US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</a:p>
          <a:p>
            <a:pPr marL="514350" indent="-514350"/>
            <a:r>
              <a:rPr lang="bg-BG" sz="3200" dirty="0"/>
              <a:t>Четене на потребителски вход</a:t>
            </a:r>
          </a:p>
          <a:p>
            <a:pPr marL="514350" indent="-514350"/>
            <a:r>
              <a:rPr lang="bg-BG" sz="3200" dirty="0"/>
              <a:t>Прости операции – работа с текст и числа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96997" y="1195930"/>
            <a:ext cx="5424004" cy="4843072"/>
          </a:xfrm>
        </p:spPr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99" y="1195931"/>
            <a:ext cx="5548407" cy="484307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</a:t>
            </a:r>
            <a:br>
              <a:rPr lang="bg-BG" sz="4000" dirty="0"/>
            </a:br>
            <a:r>
              <a:rPr lang="bg-BG" sz="4000" dirty="0"/>
              <a:t>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0C7378F-52C3-4533-834A-1741F0ED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89000"/>
            <a:ext cx="4095000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</p:spTree>
    <p:extLst>
      <p:ext uri="{BB962C8B-B14F-4D97-AF65-F5344CB8AC3E}">
        <p14:creationId xmlns:p14="http://schemas.microsoft.com/office/powerpoint/2010/main" val="1669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CD603-1628-4203-8AD7-5936552D58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561089" cy="5357075"/>
          </a:xfrm>
        </p:spPr>
        <p:txBody>
          <a:bodyPr>
            <a:normAutofit/>
          </a:bodyPr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86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1236000" y="4155438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126622 w 3721979"/>
              <a:gd name="connsiteY18" fmla="*/ 570008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556000" y="5724000"/>
            <a:ext cx="4114800" cy="578882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-238206 w 4114800"/>
              <a:gd name="connsiteY18" fmla="*/ -5957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C43C91-FACB-4E2C-BC54-EC43774CA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666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3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2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4" grpId="0" animBg="1"/>
      <p:bldP spid="560135" grpId="0" animBg="1"/>
      <p:bldP spid="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1" y="1121144"/>
            <a:ext cx="9924440" cy="52760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/>
              <a:t>текст (низ)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/>
              <a:t>Hi</a:t>
            </a:r>
            <a:r>
              <a:rPr lang="bg-BG" b="1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r>
              <a:rPr lang="ru-RU" dirty="0"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dirty="0">
                <a:cs typeface="Consolas" pitchFamily="49" charset="0"/>
              </a:rPr>
              <a:t>присвоява</a:t>
            </a:r>
            <a:endParaRPr lang="en-US" dirty="0"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5E9AF-A3F5-498A-B5BB-835D39F36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D66-BE8B-4EA2-9677-43247A04A2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94ED95-6181-417A-A3D3-5FAE6C24F7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530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807038" cy="515999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6547" y="4329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E2007A-8B1E-49F8-AB56-5B5B30264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867350"/>
            <a:ext cx="2594584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0" y="386735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DB33EF0-BAA6-417B-A450-0AD02EEA3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000" y="1982389"/>
            <a:ext cx="2819584" cy="10082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 = input()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print(name)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1" y="4402135"/>
            <a:ext cx="1300038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1604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uiExpand="1" build="p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058" y="1044000"/>
            <a:ext cx="10039236" cy="5142137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8690" y="624437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91265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66170 w 3581400"/>
              <a:gd name="connsiteY18" fmla="*/ 419430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73CAE7-9E5D-40AB-B3F6-C462D7299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3842" y="3908065"/>
            <a:ext cx="3825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3842" y="1764000"/>
            <a:ext cx="371715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1139407"/>
            <a:ext cx="10087812" cy="4933024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3811" y="4014000"/>
            <a:ext cx="54821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898" y="1842737"/>
            <a:ext cx="426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30574" y="622843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55" y="401400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-954217 w 3691075"/>
              <a:gd name="connsiteY18" fmla="*/ 258059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195092 w 3886167"/>
              <a:gd name="connsiteY0" fmla="*/ 160956 h 965716"/>
              <a:gd name="connsiteX1" fmla="*/ 356048 w 3886167"/>
              <a:gd name="connsiteY1" fmla="*/ 0 h 965716"/>
              <a:gd name="connsiteX2" fmla="*/ 810271 w 3886167"/>
              <a:gd name="connsiteY2" fmla="*/ 0 h 965716"/>
              <a:gd name="connsiteX3" fmla="*/ 810271 w 3886167"/>
              <a:gd name="connsiteY3" fmla="*/ 0 h 965716"/>
              <a:gd name="connsiteX4" fmla="*/ 1733040 w 3886167"/>
              <a:gd name="connsiteY4" fmla="*/ 0 h 965716"/>
              <a:gd name="connsiteX5" fmla="*/ 3725211 w 3886167"/>
              <a:gd name="connsiteY5" fmla="*/ 0 h 965716"/>
              <a:gd name="connsiteX6" fmla="*/ 3886167 w 3886167"/>
              <a:gd name="connsiteY6" fmla="*/ 160956 h 965716"/>
              <a:gd name="connsiteX7" fmla="*/ 3886167 w 3886167"/>
              <a:gd name="connsiteY7" fmla="*/ 160953 h 965716"/>
              <a:gd name="connsiteX8" fmla="*/ 3886167 w 3886167"/>
              <a:gd name="connsiteY8" fmla="*/ 160953 h 965716"/>
              <a:gd name="connsiteX9" fmla="*/ 3886167 w 3886167"/>
              <a:gd name="connsiteY9" fmla="*/ 402382 h 965716"/>
              <a:gd name="connsiteX10" fmla="*/ 3886167 w 3886167"/>
              <a:gd name="connsiteY10" fmla="*/ 804760 h 965716"/>
              <a:gd name="connsiteX11" fmla="*/ 3725211 w 3886167"/>
              <a:gd name="connsiteY11" fmla="*/ 965716 h 965716"/>
              <a:gd name="connsiteX12" fmla="*/ 1733040 w 3886167"/>
              <a:gd name="connsiteY12" fmla="*/ 965716 h 965716"/>
              <a:gd name="connsiteX13" fmla="*/ 810271 w 3886167"/>
              <a:gd name="connsiteY13" fmla="*/ 965716 h 965716"/>
              <a:gd name="connsiteX14" fmla="*/ 810271 w 3886167"/>
              <a:gd name="connsiteY14" fmla="*/ 965716 h 965716"/>
              <a:gd name="connsiteX15" fmla="*/ 356048 w 3886167"/>
              <a:gd name="connsiteY15" fmla="*/ 965716 h 965716"/>
              <a:gd name="connsiteX16" fmla="*/ 195092 w 3886167"/>
              <a:gd name="connsiteY16" fmla="*/ 804760 h 965716"/>
              <a:gd name="connsiteX17" fmla="*/ 195092 w 3886167"/>
              <a:gd name="connsiteY17" fmla="*/ 402382 h 965716"/>
              <a:gd name="connsiteX18" fmla="*/ 0 w 3886167"/>
              <a:gd name="connsiteY18" fmla="*/ 309818 h 965716"/>
              <a:gd name="connsiteX19" fmla="*/ 195092 w 3886167"/>
              <a:gd name="connsiteY19" fmla="*/ 160953 h 965716"/>
              <a:gd name="connsiteX20" fmla="*/ 195092 w 3886167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615179" y="0"/>
                </a:lnTo>
                <a:lnTo>
                  <a:pt x="615179" y="0"/>
                </a:lnTo>
                <a:lnTo>
                  <a:pt x="1537948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1537948" y="965716"/>
                </a:lnTo>
                <a:lnTo>
                  <a:pt x="615179" y="965716"/>
                </a:lnTo>
                <a:lnTo>
                  <a:pt x="61517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7F3876-A5E3-408E-A5CF-29D30EF1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5E8-0B7B-44A3-815D-4818235759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D0C1855-6BEE-4A4F-AC4F-8D188CB155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8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E10-4BC8-45B9-96D9-203A5710C8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484059" cy="5076850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3D99B9D-31B0-4256-BD4F-8207DDCC7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21139"/>
            <a:ext cx="6420146" cy="212106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('Hello, ', </a:t>
            </a:r>
            <a:r>
              <a:rPr lang="en-US" sz="3200" dirty="0">
                <a:solidFill>
                  <a:schemeClr val="bg1"/>
                </a:solidFill>
              </a:rPr>
              <a:t>end=''</a:t>
            </a:r>
            <a:r>
              <a:rPr lang="en-US" sz="32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2513" y="2032637"/>
            <a:ext cx="3342555" cy="898069"/>
          </a:xfrm>
          <a:custGeom>
            <a:avLst/>
            <a:gdLst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-286024 w 3657600"/>
              <a:gd name="connsiteY18" fmla="*/ 51258 h 1052531"/>
              <a:gd name="connsiteX19" fmla="*/ 0 w 3657600"/>
              <a:gd name="connsiteY19" fmla="*/ 175422 h 1052531"/>
              <a:gd name="connsiteX20" fmla="*/ 0 w 3657600"/>
              <a:gd name="connsiteY20" fmla="*/ 175425 h 1052531"/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0 w 3657600"/>
              <a:gd name="connsiteY18" fmla="*/ 175422 h 1052531"/>
              <a:gd name="connsiteX19" fmla="*/ 0 w 3657600"/>
              <a:gd name="connsiteY19" fmla="*/ 175425 h 10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1052531">
                <a:moveTo>
                  <a:pt x="0" y="175425"/>
                </a:moveTo>
                <a:cubicBezTo>
                  <a:pt x="0" y="78540"/>
                  <a:pt x="78540" y="0"/>
                  <a:pt x="175425" y="0"/>
                </a:cubicBezTo>
                <a:lnTo>
                  <a:pt x="609600" y="0"/>
                </a:lnTo>
                <a:lnTo>
                  <a:pt x="609600" y="0"/>
                </a:lnTo>
                <a:lnTo>
                  <a:pt x="1524000" y="0"/>
                </a:lnTo>
                <a:lnTo>
                  <a:pt x="3482175" y="0"/>
                </a:lnTo>
                <a:cubicBezTo>
                  <a:pt x="3579060" y="0"/>
                  <a:pt x="3657600" y="78540"/>
                  <a:pt x="3657600" y="175425"/>
                </a:cubicBezTo>
                <a:lnTo>
                  <a:pt x="3657600" y="175422"/>
                </a:lnTo>
                <a:lnTo>
                  <a:pt x="3657600" y="175422"/>
                </a:lnTo>
                <a:lnTo>
                  <a:pt x="3657600" y="438555"/>
                </a:lnTo>
                <a:lnTo>
                  <a:pt x="3657600" y="877106"/>
                </a:lnTo>
                <a:cubicBezTo>
                  <a:pt x="3657600" y="973991"/>
                  <a:pt x="3579060" y="1052531"/>
                  <a:pt x="3482175" y="1052531"/>
                </a:cubicBezTo>
                <a:lnTo>
                  <a:pt x="1524000" y="1052531"/>
                </a:lnTo>
                <a:lnTo>
                  <a:pt x="609600" y="1052531"/>
                </a:lnTo>
                <a:lnTo>
                  <a:pt x="609600" y="1052531"/>
                </a:lnTo>
                <a:lnTo>
                  <a:pt x="175425" y="1052531"/>
                </a:lnTo>
                <a:cubicBezTo>
                  <a:pt x="78540" y="1052531"/>
                  <a:pt x="0" y="973991"/>
                  <a:pt x="0" y="877106"/>
                </a:cubicBezTo>
                <a:lnTo>
                  <a:pt x="0" y="438555"/>
                </a:lnTo>
                <a:lnTo>
                  <a:pt x="0" y="175422"/>
                </a:lnTo>
                <a:lnTo>
                  <a:pt x="0" y="17542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646514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('Hello, ' </a:t>
            </a:r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name)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513" y="4878697"/>
            <a:ext cx="2156052" cy="551673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-126366 w 2156052"/>
              <a:gd name="connsiteY18" fmla="*/ -27960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2000" y="6268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https://judge.softuni.bg/Contests/2423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A9220FA-C814-4688-8538-F49DE3D2F2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78796" y="59641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609114"/>
            <a:ext cx="4416600" cy="79827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7"/>
            <a:ext cx="4326600" cy="78560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96000" y="1719000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852021" y="2396109"/>
            <a:ext cx="90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91510" y="3932989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1759" y="3408489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510" y="1736256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65999" y="2459531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78CD27C5-33A0-4BC2-B8D1-689A670B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126" y="3219910"/>
            <a:ext cx="7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BC490-17A3-4D2C-BD9A-83487DEA19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B2FB837-FDAD-4EE5-AE03-8488422166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4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120F9-D04F-4B0B-AE1E-73593334D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{first_name}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82" y="2934000"/>
            <a:ext cx="3178745" cy="1223513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  <a:gd name="connsiteX0" fmla="*/ 0 w 3138488"/>
              <a:gd name="connsiteY0" fmla="*/ 207517 h 1223513"/>
              <a:gd name="connsiteX1" fmla="*/ 203204 w 3138488"/>
              <a:gd name="connsiteY1" fmla="*/ 4313 h 1223513"/>
              <a:gd name="connsiteX2" fmla="*/ 523081 w 3138488"/>
              <a:gd name="connsiteY2" fmla="*/ 4313 h 1223513"/>
              <a:gd name="connsiteX3" fmla="*/ 523081 w 3138488"/>
              <a:gd name="connsiteY3" fmla="*/ 4313 h 1223513"/>
              <a:gd name="connsiteX4" fmla="*/ 674434 w 3138488"/>
              <a:gd name="connsiteY4" fmla="*/ 0 h 1223513"/>
              <a:gd name="connsiteX5" fmla="*/ 1307703 w 3138488"/>
              <a:gd name="connsiteY5" fmla="*/ 4313 h 1223513"/>
              <a:gd name="connsiteX6" fmla="*/ 2935284 w 3138488"/>
              <a:gd name="connsiteY6" fmla="*/ 4313 h 1223513"/>
              <a:gd name="connsiteX7" fmla="*/ 3138488 w 3138488"/>
              <a:gd name="connsiteY7" fmla="*/ 207517 h 1223513"/>
              <a:gd name="connsiteX8" fmla="*/ 3138488 w 3138488"/>
              <a:gd name="connsiteY8" fmla="*/ 715513 h 1223513"/>
              <a:gd name="connsiteX9" fmla="*/ 3138488 w 3138488"/>
              <a:gd name="connsiteY9" fmla="*/ 715513 h 1223513"/>
              <a:gd name="connsiteX10" fmla="*/ 3138488 w 3138488"/>
              <a:gd name="connsiteY10" fmla="*/ 1020313 h 1223513"/>
              <a:gd name="connsiteX11" fmla="*/ 3138488 w 3138488"/>
              <a:gd name="connsiteY11" fmla="*/ 1020309 h 1223513"/>
              <a:gd name="connsiteX12" fmla="*/ 2935284 w 3138488"/>
              <a:gd name="connsiteY12" fmla="*/ 1223513 h 1223513"/>
              <a:gd name="connsiteX13" fmla="*/ 1307703 w 3138488"/>
              <a:gd name="connsiteY13" fmla="*/ 1223513 h 1223513"/>
              <a:gd name="connsiteX14" fmla="*/ 523081 w 3138488"/>
              <a:gd name="connsiteY14" fmla="*/ 1223513 h 1223513"/>
              <a:gd name="connsiteX15" fmla="*/ 203204 w 3138488"/>
              <a:gd name="connsiteY15" fmla="*/ 1223513 h 1223513"/>
              <a:gd name="connsiteX16" fmla="*/ 0 w 3138488"/>
              <a:gd name="connsiteY16" fmla="*/ 1020309 h 1223513"/>
              <a:gd name="connsiteX17" fmla="*/ 0 w 3138488"/>
              <a:gd name="connsiteY17" fmla="*/ 1020313 h 1223513"/>
              <a:gd name="connsiteX18" fmla="*/ 0 w 3138488"/>
              <a:gd name="connsiteY18" fmla="*/ 715513 h 1223513"/>
              <a:gd name="connsiteX19" fmla="*/ 0 w 3138488"/>
              <a:gd name="connsiteY19" fmla="*/ 715513 h 1223513"/>
              <a:gd name="connsiteX20" fmla="*/ 0 w 3138488"/>
              <a:gd name="connsiteY20" fmla="*/ 207517 h 12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8488" h="1223513">
                <a:moveTo>
                  <a:pt x="0" y="207517"/>
                </a:moveTo>
                <a:cubicBezTo>
                  <a:pt x="0" y="95291"/>
                  <a:pt x="90978" y="4313"/>
                  <a:pt x="203204" y="4313"/>
                </a:cubicBezTo>
                <a:lnTo>
                  <a:pt x="523081" y="4313"/>
                </a:lnTo>
                <a:lnTo>
                  <a:pt x="523081" y="4313"/>
                </a:lnTo>
                <a:lnTo>
                  <a:pt x="674434" y="0"/>
                </a:lnTo>
                <a:lnTo>
                  <a:pt x="1307703" y="4313"/>
                </a:lnTo>
                <a:lnTo>
                  <a:pt x="2935284" y="4313"/>
                </a:lnTo>
                <a:cubicBezTo>
                  <a:pt x="3047510" y="4313"/>
                  <a:pt x="3138488" y="95291"/>
                  <a:pt x="3138488" y="207517"/>
                </a:cubicBezTo>
                <a:lnTo>
                  <a:pt x="3138488" y="715513"/>
                </a:lnTo>
                <a:lnTo>
                  <a:pt x="3138488" y="715513"/>
                </a:lnTo>
                <a:lnTo>
                  <a:pt x="3138488" y="1020313"/>
                </a:lnTo>
                <a:lnTo>
                  <a:pt x="3138488" y="1020309"/>
                </a:lnTo>
                <a:cubicBezTo>
                  <a:pt x="3138488" y="1132535"/>
                  <a:pt x="3047510" y="1223513"/>
                  <a:pt x="2935284" y="1223513"/>
                </a:cubicBezTo>
                <a:lnTo>
                  <a:pt x="1307703" y="1223513"/>
                </a:lnTo>
                <a:lnTo>
                  <a:pt x="523081" y="1223513"/>
                </a:lnTo>
                <a:lnTo>
                  <a:pt x="203204" y="1223513"/>
                </a:lnTo>
                <a:cubicBezTo>
                  <a:pt x="90978" y="1223513"/>
                  <a:pt x="0" y="1132535"/>
                  <a:pt x="0" y="1020309"/>
                </a:cubicBezTo>
                <a:lnTo>
                  <a:pt x="0" y="1020313"/>
                </a:lnTo>
                <a:lnTo>
                  <a:pt x="0" y="715513"/>
                </a:lnTo>
                <a:lnTo>
                  <a:pt x="0" y="715513"/>
                </a:lnTo>
                <a:lnTo>
                  <a:pt x="0" y="20751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2000" y="625981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AE9D8B-BD1E-4AF0-850B-3D2554FD4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9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</a:t>
            </a:r>
            <a:r>
              <a:rPr lang="en-US" dirty="0"/>
              <a:t> </a:t>
            </a:r>
            <a:r>
              <a:rPr lang="ru-RU" dirty="0"/>
              <a:t>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/>
              <a:t>Import)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30AA09-D501-4145-AB32-F9561480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9707" y="998288"/>
            <a:ext cx="988703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 да "комуникираме"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 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45" y="392400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D00DB9B-5E42-4327-98D3-D64D648F5C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49425" y="1809000"/>
            <a:ext cx="7858983" cy="46135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22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bg-BG" sz="2200" dirty="0">
                <a:solidFill>
                  <a:schemeClr val="bg2"/>
                </a:solidFill>
              </a:rPr>
              <a:t>команди за компютъра</a:t>
            </a:r>
          </a:p>
          <a:p>
            <a:pPr marL="456915" lvl="1" indent="-456915" latinLnBrk="0"/>
            <a:r>
              <a:rPr lang="bg-BG" sz="22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200" dirty="0">
              <a:solidFill>
                <a:schemeClr val="bg2"/>
              </a:solidFill>
            </a:endParaRPr>
          </a:p>
          <a:p>
            <a:pPr marL="456915" lvl="1" indent="-456915" fontAlgn="ctr" latinLnBrk="0"/>
            <a:r>
              <a:rPr lang="bg-BG" sz="22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200" dirty="0">
                <a:solidFill>
                  <a:schemeClr val="bg2"/>
                </a:solidFill>
              </a:rPr>
              <a:t>+</a:t>
            </a:r>
            <a:r>
              <a:rPr lang="bg-BG" sz="2200" dirty="0">
                <a:solidFill>
                  <a:schemeClr val="bg2"/>
                </a:solidFill>
              </a:rPr>
              <a:t> среда за разработка</a:t>
            </a:r>
          </a:p>
          <a:p>
            <a:pPr marL="456915" lvl="1" indent="-456915" latinLnBrk="0"/>
            <a:r>
              <a:rPr lang="en-US" sz="2200" dirty="0">
                <a:solidFill>
                  <a:schemeClr val="bg2"/>
                </a:solidFill>
              </a:rPr>
              <a:t>K</a:t>
            </a:r>
            <a:r>
              <a:rPr lang="bg-BG" sz="2200" dirty="0">
                <a:solidFill>
                  <a:schemeClr val="bg2"/>
                </a:solidFill>
              </a:rPr>
              <a:t>омандите се пишат във файловете с .</a:t>
            </a:r>
            <a:r>
              <a:rPr lang="en-US" sz="2200" dirty="0">
                <a:solidFill>
                  <a:schemeClr val="bg2"/>
                </a:solidFill>
              </a:rPr>
              <a:t>py </a:t>
            </a:r>
            <a:r>
              <a:rPr lang="bg-BG" sz="2200" dirty="0">
                <a:solidFill>
                  <a:schemeClr val="bg2"/>
                </a:solidFill>
              </a:rPr>
              <a:t>формат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marL="456915" lvl="1" indent="-456915" latinLnBrk="0"/>
            <a:r>
              <a:rPr lang="bg-BG" sz="2200" dirty="0">
                <a:solidFill>
                  <a:schemeClr val="bg2"/>
                </a:solidFill>
              </a:rPr>
              <a:t>Печатаме с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print(…)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bg-BG" sz="2200" dirty="0">
                <a:solidFill>
                  <a:schemeClr val="bg2"/>
                </a:solidFill>
              </a:rPr>
              <a:t>стартираме с </a:t>
            </a:r>
            <a:r>
              <a:rPr lang="en-US" sz="2200" b="1" dirty="0">
                <a:solidFill>
                  <a:schemeClr val="bg1"/>
                </a:solidFill>
              </a:rPr>
              <a:t>[Alt + Shift + F10]</a:t>
            </a:r>
            <a:endParaRPr lang="bg-BG" sz="2200" b="1" dirty="0">
              <a:solidFill>
                <a:schemeClr val="bg1"/>
              </a:solidFill>
            </a:endParaRPr>
          </a:p>
          <a:p>
            <a:r>
              <a:rPr lang="bg-BG" sz="2200" dirty="0">
                <a:solidFill>
                  <a:schemeClr val="bg2"/>
                </a:solidFill>
              </a:rPr>
              <a:t>Въвеждане на текст</a:t>
            </a:r>
            <a:endParaRPr lang="en-US" sz="2200" dirty="0">
              <a:solidFill>
                <a:schemeClr val="bg2"/>
              </a:solidFill>
            </a:endParaRPr>
          </a:p>
          <a:p>
            <a:pPr latinLnBrk="0"/>
            <a:r>
              <a:rPr lang="bg-BG" sz="2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200" b="1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-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*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/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//</a:t>
            </a:r>
            <a:r>
              <a:rPr lang="en-US" sz="2200" dirty="0">
                <a:solidFill>
                  <a:schemeClr val="bg2"/>
                </a:solidFill>
              </a:rPr>
              <a:t>,</a:t>
            </a:r>
            <a:r>
              <a:rPr lang="en-US" sz="2200" b="1" dirty="0">
                <a:solidFill>
                  <a:schemeClr val="bg1"/>
                </a:solidFill>
              </a:rPr>
              <a:t> %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2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119FABC-D8B0-4519-9AFB-39D302516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6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18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35D556-8AA7-4C54-98C7-CEA08D7A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07E32F-3ADF-4097-AD75-F2E4B6ECB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AB0029-4F49-4DE4-B975-6EE0CEE906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999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68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1D0CA362-062C-431E-824C-B5D39555D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1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 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487474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35C1F-3B0F-4C0E-9119-BD8A632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0" y="5465038"/>
            <a:ext cx="2454160" cy="1227080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6AA801D9-7680-4CE4-B8EC-18459406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9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58E640F-29D1-492F-9C0C-3FF9A079D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8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617030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Програмите се пишат на език за</a:t>
            </a:r>
            <a:r>
              <a:rPr lang="en-US" sz="4000" dirty="0"/>
              <a:t> </a:t>
            </a:r>
            <a:r>
              <a:rPr lang="bg-BG" sz="40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 </a:t>
            </a:r>
            <a:r>
              <a:rPr lang="en-US" sz="4000" dirty="0"/>
              <a:t>Python, Java, JavaScript</a:t>
            </a:r>
            <a:r>
              <a:rPr lang="bg-BG" sz="4000" dirty="0"/>
              <a:t>,</a:t>
            </a:r>
            <a:r>
              <a:rPr lang="en-US" sz="4000" dirty="0"/>
              <a:t> C#, PHP</a:t>
            </a:r>
            <a:r>
              <a:rPr lang="bg-BG" sz="4000" dirty="0"/>
              <a:t>, </a:t>
            </a:r>
            <a:r>
              <a:rPr lang="en-US" sz="4000" dirty="0"/>
              <a:t>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</a:t>
            </a:r>
            <a:r>
              <a:rPr lang="en-US" sz="4000" dirty="0"/>
              <a:t> </a:t>
            </a:r>
            <a:r>
              <a:rPr lang="en-US" sz="4000" noProof="1"/>
              <a:t>PyCharm</a:t>
            </a:r>
            <a:r>
              <a:rPr lang="en-US" sz="4000" dirty="0"/>
              <a:t>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0D0408-44F3-4AC5-9D7E-641FE4C1B2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2365</Words>
  <Application>Microsoft Office PowerPoint</Application>
  <PresentationFormat>Widescreen</PresentationFormat>
  <Paragraphs>371</Paragraphs>
  <Slides>43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Python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Стартиране на програмата</vt:lpstr>
      <vt:lpstr>Тестване на програмата в Judge</vt:lpstr>
      <vt:lpstr>Типични грешки в Python програмите</vt:lpstr>
      <vt:lpstr>Конзолни програми с Python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Задачи с прости изчисления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Dimitar Krustanov</cp:lastModifiedBy>
  <cp:revision>139</cp:revision>
  <dcterms:created xsi:type="dcterms:W3CDTF">2018-05-23T13:08:44Z</dcterms:created>
  <dcterms:modified xsi:type="dcterms:W3CDTF">2020-06-06T08:29:18Z</dcterms:modified>
  <cp:category>computer programming;programming;C#;програмиране;кодиране</cp:category>
</cp:coreProperties>
</file>