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721" r:id="rId47"/>
    <p:sldId id="722" r:id="rId48"/>
    <p:sldId id="303" r:id="rId49"/>
    <p:sldId id="30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78393D7-AC3D-475A-AFF1-C13D18EB2065}">
          <p14:sldIdLst>
            <p14:sldId id="256"/>
            <p14:sldId id="257"/>
            <p14:sldId id="258"/>
          </p14:sldIdLst>
        </p14:section>
        <p14:section name="Databases: Introduction" id="{74E94300-C74C-4F11-A1E8-1E239C971519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SQL vs. NoSQL Databases" id="{02AE9273-44E5-410F-BDA4-D43EAD14EBCA}">
          <p14:sldIdLst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DBMS Systems" id="{3C62BFC3-DB3A-4876-B985-6A998C2A0313}">
          <p14:sldIdLst>
            <p14:sldId id="272"/>
            <p14:sldId id="273"/>
            <p14:sldId id="274"/>
            <p14:sldId id="275"/>
          </p14:sldIdLst>
        </p14:section>
        <p14:section name="Relational Databases and SQL" id="{8AFA6568-6DE6-4A33-89DB-9BB8A61DC8FC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NoSQL and MongoDB" id="{85FCFB60-4244-4C17-90E5-FC36B0166527}">
          <p14:sldIdLst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Conclusion" id="{5829D0BC-BBC1-404B-B358-12FE055A9422}">
          <p14:sldIdLst>
            <p14:sldId id="299"/>
            <p14:sldId id="300"/>
            <p14:sldId id="721"/>
            <p14:sldId id="722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5" autoAdjust="0"/>
    <p:restoredTop sz="92883" autoAdjust="0"/>
  </p:normalViewPr>
  <p:slideViewPr>
    <p:cSldViewPr showGuides="1">
      <p:cViewPr varScale="1">
        <p:scale>
          <a:sx n="68" d="100"/>
          <a:sy n="68" d="100"/>
        </p:scale>
        <p:origin x="684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7.10.2021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Welcome everybody to the</a:t>
            </a:r>
            <a:r>
              <a:rPr lang="bg-BG" sz="2000" b="1" strike="noStrike" spc="-1">
                <a:latin typeface="Arial"/>
              </a:rPr>
              <a:t> "Database Basics" lesson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am doctor </a:t>
            </a:r>
            <a:r>
              <a:rPr lang="bg-BG" sz="2000" b="1" strike="noStrike" spc="-1">
                <a:latin typeface="Arial"/>
              </a:rPr>
              <a:t>Svetlin Nakov </a:t>
            </a:r>
            <a:r>
              <a:rPr lang="bg-BG" sz="2000" b="0" strike="noStrike" spc="-1">
                <a:latin typeface="Arial"/>
              </a:rPr>
              <a:t>from </a:t>
            </a:r>
            <a:r>
              <a:rPr lang="bg-BG" sz="2000" b="1" strike="noStrike" spc="-1">
                <a:latin typeface="Arial"/>
              </a:rPr>
              <a:t>SoftUni</a:t>
            </a:r>
            <a:r>
              <a:rPr lang="bg-BG" sz="2000" b="0" strike="noStrike" spc="-1">
                <a:latin typeface="Arial"/>
              </a:rPr>
              <a:t> and I will be your trainer for this lesson.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will explain the concepts of modern </a:t>
            </a:r>
            <a:r>
              <a:rPr lang="bg-BG" sz="2000" b="1" strike="noStrike" spc="-1">
                <a:latin typeface="Arial"/>
              </a:rPr>
              <a:t>database management systems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What is a </a:t>
            </a:r>
            <a:r>
              <a:rPr lang="bg-BG" sz="2000" b="1" strike="noStrike" spc="-1">
                <a:latin typeface="Arial"/>
              </a:rPr>
              <a:t>database</a:t>
            </a:r>
            <a:r>
              <a:rPr lang="bg-BG" sz="2000" b="0" strike="noStrike" spc="-1">
                <a:latin typeface="Arial"/>
              </a:rPr>
              <a:t> and what is </a:t>
            </a:r>
            <a:r>
              <a:rPr lang="bg-BG" sz="2000" b="1" strike="noStrike" spc="-1">
                <a:latin typeface="Arial"/>
              </a:rPr>
              <a:t>database management system</a:t>
            </a:r>
            <a:r>
              <a:rPr lang="bg-BG" sz="2000" b="0" strike="noStrike" spc="-1">
                <a:latin typeface="Arial"/>
              </a:rPr>
              <a:t> (DBMS).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concepts of </a:t>
            </a:r>
            <a:r>
              <a:rPr lang="bg-BG" sz="2000" b="1" strike="noStrike" spc="-1">
                <a:latin typeface="Arial"/>
              </a:rPr>
              <a:t>relational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non-relational</a:t>
            </a:r>
            <a:r>
              <a:rPr lang="bg-BG" sz="2000" b="0" strike="noStrike" spc="-1">
                <a:latin typeface="Arial"/>
              </a:rPr>
              <a:t> databases.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shall discuss the relational DBMS systems, such as </a:t>
            </a: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how to organize data in </a:t>
            </a:r>
            <a:r>
              <a:rPr lang="bg-BG" sz="2000" b="1" strike="noStrike" spc="-1">
                <a:latin typeface="Arial"/>
              </a:rPr>
              <a:t>tables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SQL</a:t>
            </a:r>
            <a:r>
              <a:rPr lang="bg-BG" sz="2000" b="0" strike="noStrike" spc="-1">
                <a:latin typeface="Arial"/>
              </a:rPr>
              <a:t> language, used in </a:t>
            </a:r>
            <a:r>
              <a:rPr lang="bg-BG" sz="2000" b="1" strike="noStrike" spc="-1">
                <a:latin typeface="Arial"/>
              </a:rPr>
              <a:t>relational databases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how to write simple </a:t>
            </a:r>
            <a:r>
              <a:rPr lang="bg-BG" sz="2000" b="1" strike="noStrike" spc="-1">
                <a:latin typeface="Arial"/>
              </a:rPr>
              <a:t>SQL queries </a:t>
            </a:r>
            <a:r>
              <a:rPr lang="bg-BG" sz="2000" b="0" strike="noStrike" spc="-1">
                <a:latin typeface="Arial"/>
              </a:rPr>
              <a:t>to retrieve data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SQL commands </a:t>
            </a:r>
            <a:r>
              <a:rPr lang="bg-BG" sz="2000" b="0" strike="noStrike" spc="-1">
                <a:latin typeface="Arial"/>
              </a:rPr>
              <a:t>to modify data.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shall demonstrate how to work with </a:t>
            </a:r>
            <a:r>
              <a:rPr lang="bg-BG" sz="2000" b="1" strike="noStrike" spc="-1">
                <a:latin typeface="Arial"/>
              </a:rPr>
              <a:t>NoSQL</a:t>
            </a:r>
            <a:r>
              <a:rPr lang="bg-BG" sz="2000" b="0" strike="noStrike" spc="-1">
                <a:latin typeface="Arial"/>
              </a:rPr>
              <a:t> database systems, such as </a:t>
            </a:r>
            <a:r>
              <a:rPr lang="bg-BG" sz="2000" b="1" strike="noStrike" spc="-1">
                <a:latin typeface="Arial"/>
              </a:rPr>
              <a:t>MongoDB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how to organize data in </a:t>
            </a:r>
            <a:r>
              <a:rPr lang="bg-BG" sz="2000" b="1" strike="noStrike" spc="-1">
                <a:latin typeface="Arial"/>
              </a:rPr>
              <a:t>document collections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how to </a:t>
            </a:r>
            <a:r>
              <a:rPr lang="bg-BG" sz="2000" b="1" strike="noStrike" spc="-1">
                <a:latin typeface="Arial"/>
              </a:rPr>
              <a:t>query</a:t>
            </a:r>
            <a:r>
              <a:rPr lang="bg-BG" sz="2000" b="0" strike="noStrike" spc="-1">
                <a:latin typeface="Arial"/>
              </a:rPr>
              <a:t> data collections and </a:t>
            </a:r>
            <a:r>
              <a:rPr lang="bg-BG" sz="2000" b="1" strike="noStrike" spc="-1">
                <a:latin typeface="Arial"/>
              </a:rPr>
              <a:t>modify</a:t>
            </a:r>
            <a:r>
              <a:rPr lang="bg-BG" sz="2000" b="0" strike="noStrike" spc="-1">
                <a:latin typeface="Arial"/>
              </a:rPr>
              <a:t> data.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4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B40092B-BEF6-4181-92C5-9E2D964F106F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4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5053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move on to the two most popular </a:t>
            </a:r>
            <a:r>
              <a:rPr lang="bg-BG" sz="2000" b="1" strike="noStrike" spc="-1">
                <a:latin typeface="Arial"/>
              </a:rPr>
              <a:t>types of databases</a:t>
            </a:r>
            <a:r>
              <a:rPr lang="bg-BG" sz="2000" b="0" strike="noStrike" spc="-1">
                <a:latin typeface="Arial"/>
              </a:rPr>
              <a:t> in modern software engineering.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will talk about the </a:t>
            </a:r>
            <a:r>
              <a:rPr lang="bg-BG" sz="2000" b="1" strike="noStrike" spc="-1">
                <a:latin typeface="Arial"/>
              </a:rPr>
              <a:t>relational </a:t>
            </a:r>
            <a:r>
              <a:rPr lang="bg-BG" sz="2000" b="0" strike="noStrike" spc="-1">
                <a:latin typeface="Arial"/>
              </a:rPr>
              <a:t>(also known as SQL) databases and the </a:t>
            </a:r>
            <a:r>
              <a:rPr lang="bg-BG" sz="2000" b="1" strike="noStrike" spc="-1">
                <a:latin typeface="Arial"/>
              </a:rPr>
              <a:t>non-relational </a:t>
            </a:r>
            <a:r>
              <a:rPr lang="bg-BG" sz="2000" b="0" strike="noStrike" spc="-1">
                <a:latin typeface="Arial"/>
              </a:rPr>
              <a:t>(NoSQL) databases.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I’ll explain the basics of both of them, then I will compare them.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get to it.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8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0EF2CE6-40C1-418D-9E66-EA837AD6F9B7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8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1357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There are two major types of databases: </a:t>
            </a:r>
            <a:r>
              <a:rPr lang="bg-BG" sz="2000" b="1" strike="noStrike" spc="-1">
                <a:latin typeface="Arial"/>
              </a:rPr>
              <a:t>relational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non-relational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Now, let’s explain what a </a:t>
            </a:r>
            <a:r>
              <a:rPr lang="bg-BG" sz="2000" b="1" strike="noStrike" spc="-1">
                <a:latin typeface="Arial"/>
              </a:rPr>
              <a:t>relational</a:t>
            </a:r>
            <a:r>
              <a:rPr lang="bg-BG" sz="2000" b="0" strike="noStrike" spc="-1">
                <a:latin typeface="Arial"/>
              </a:rPr>
              <a:t>, also known as </a:t>
            </a:r>
            <a:r>
              <a:rPr lang="bg-BG" sz="2000" b="1" strike="noStrike" spc="-1">
                <a:latin typeface="Arial"/>
              </a:rPr>
              <a:t>SQL</a:t>
            </a:r>
            <a:r>
              <a:rPr lang="bg-BG" sz="2000" b="0" strike="noStrike" spc="-1">
                <a:latin typeface="Arial"/>
              </a:rPr>
              <a:t>, database is.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Earlier we learned that </a:t>
            </a:r>
            <a:r>
              <a:rPr lang="bg-BG" sz="2000" b="1" strike="noStrike" spc="-1">
                <a:latin typeface="Arial"/>
              </a:rPr>
              <a:t>databases define a structure of the data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structure</a:t>
            </a:r>
            <a:r>
              <a:rPr lang="bg-BG" sz="2000" b="0" strike="noStrike" spc="-1">
                <a:latin typeface="Arial"/>
              </a:rPr>
              <a:t> of relational databases is very strict, while of the non-relational isn’t so strict.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SQL databases </a:t>
            </a:r>
            <a:r>
              <a:rPr lang="bg-BG" sz="2000" b="0" strike="noStrike" spc="-1">
                <a:latin typeface="Arial"/>
              </a:rPr>
              <a:t>regulate the input data, what their format is, how different types of data are connected, etc.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RDBMS systems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manage relational databases and expose a universal interface for developers: the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SQL language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Relational databases organize data in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tables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, which hold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data rows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 and each row holds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columns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Tables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in SQL databases have strict structure (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columns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 with certain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data types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).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For example,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customers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have first name, last name and email, which are </a:t>
            </a:r>
            <a:r>
              <a:rPr lang="bg-BG" sz="1200" b="1" i="1" strike="noStrike" spc="-1">
                <a:solidFill>
                  <a:srgbClr val="000000"/>
                </a:solidFill>
                <a:latin typeface="Arial"/>
              </a:rPr>
              <a:t>text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columns,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and date of first registration, which is of type "</a:t>
            </a:r>
            <a:r>
              <a:rPr lang="bg-BG" sz="1200" b="1" i="1" strike="noStrike" spc="-1">
                <a:solidFill>
                  <a:srgbClr val="000000"/>
                </a:solidFill>
                <a:latin typeface="Arial"/>
              </a:rPr>
              <a:t>date and time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".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Tables can have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relationships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 to other tables.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For example,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one customer can have many orders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and each order can have a customer.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Relational databases use the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structured query language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 (SQL) for defining and manipulating data.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SQL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 is one of the most versatile and widely-used approaches to database query and manipulation.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This makes it a safe choice for most developers and especially great for performing complex queries.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I will give you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examples of SQL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commands and queries later.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Relational databases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(RDBMS systems) are the most widely used data management technology today.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This makes them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good choice for beginners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in software development.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Relational databases are old 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proven technology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used for decades.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They have a clear, but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restrictive structure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this is good in many situations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but is less flexible in others.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8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D00B2D-69E7-4E86-AA87-969BCCFF67C8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8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3015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Relational databases </a:t>
            </a:r>
            <a:r>
              <a:rPr lang="bg-BG" sz="2000" b="0" strike="noStrike" spc="-1">
                <a:latin typeface="Arial"/>
              </a:rPr>
              <a:t>organize data into </a:t>
            </a:r>
            <a:r>
              <a:rPr lang="bg-BG" sz="2000" b="1" strike="noStrike" spc="-1">
                <a:latin typeface="Arial"/>
              </a:rPr>
              <a:t>tables</a:t>
            </a:r>
            <a:r>
              <a:rPr lang="bg-BG" sz="2000" b="0" strike="noStrike" spc="-1">
                <a:latin typeface="Arial"/>
              </a:rPr>
              <a:t> of </a:t>
            </a:r>
            <a:r>
              <a:rPr lang="bg-BG" sz="2000" b="1" strike="noStrike" spc="-1">
                <a:latin typeface="Arial"/>
              </a:rPr>
              <a:t>columns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rows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table</a:t>
            </a:r>
            <a:r>
              <a:rPr lang="bg-BG" sz="2000" b="0" strike="noStrike" spc="-1">
                <a:latin typeface="Arial"/>
              </a:rPr>
              <a:t> defines an </a:t>
            </a:r>
            <a:r>
              <a:rPr lang="bg-BG" sz="2000" b="1" strike="noStrike" spc="-1">
                <a:latin typeface="Arial"/>
              </a:rPr>
              <a:t>entity</a:t>
            </a:r>
            <a:r>
              <a:rPr lang="bg-BG" sz="2000" b="0" strike="noStrike" spc="-1">
                <a:latin typeface="Arial"/>
              </a:rPr>
              <a:t> (with some exceptions),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example, the </a:t>
            </a:r>
            <a:r>
              <a:rPr lang="bg-BG" sz="2000" b="1" strike="noStrike" spc="-1">
                <a:latin typeface="Arial"/>
              </a:rPr>
              <a:t>entity "order" </a:t>
            </a:r>
            <a:r>
              <a:rPr lang="bg-BG" sz="2000" b="0" strike="noStrike" spc="-1">
                <a:latin typeface="Arial"/>
              </a:rPr>
              <a:t>from the real world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could be stored as </a:t>
            </a:r>
            <a:r>
              <a:rPr lang="bg-BG" sz="2000" b="1" strike="noStrike" spc="-1">
                <a:latin typeface="Arial"/>
              </a:rPr>
              <a:t>table "orders"</a:t>
            </a:r>
            <a:r>
              <a:rPr lang="bg-BG" sz="2000" b="0" strike="noStrike" spc="-1">
                <a:latin typeface="Arial"/>
              </a:rPr>
              <a:t> in the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column </a:t>
            </a:r>
            <a:r>
              <a:rPr lang="bg-BG" sz="2000" b="0" strike="noStrike" spc="-1">
                <a:latin typeface="Arial"/>
              </a:rPr>
              <a:t>defines a piece of information about the entity,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example, the </a:t>
            </a:r>
            <a:r>
              <a:rPr lang="bg-BG" sz="2000" b="1" strike="noStrike" spc="-1">
                <a:latin typeface="Arial"/>
              </a:rPr>
              <a:t>price</a:t>
            </a:r>
            <a:r>
              <a:rPr lang="bg-BG" sz="2000" b="0" strike="noStrike" spc="-1">
                <a:latin typeface="Arial"/>
              </a:rPr>
              <a:t> of an order.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table </a:t>
            </a:r>
            <a:r>
              <a:rPr lang="bg-BG" sz="2000" b="1" strike="noStrike" spc="-1">
                <a:latin typeface="Arial"/>
              </a:rPr>
              <a:t>row </a:t>
            </a:r>
            <a:r>
              <a:rPr lang="bg-BG" sz="2000" b="0" strike="noStrike" spc="-1">
                <a:latin typeface="Arial"/>
              </a:rPr>
              <a:t>is a data object or better said – </a:t>
            </a:r>
            <a:r>
              <a:rPr lang="bg-BG" sz="2000" b="1" strike="noStrike" spc="-1">
                <a:latin typeface="Arial"/>
              </a:rPr>
              <a:t>entity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Entities </a:t>
            </a:r>
            <a:r>
              <a:rPr lang="bg-BG" sz="2000" b="0" strike="noStrike" spc="-1">
                <a:latin typeface="Arial"/>
              </a:rPr>
              <a:t>have a </a:t>
            </a:r>
            <a:r>
              <a:rPr lang="bg-BG" sz="2000" b="1" strike="noStrike" spc="-1">
                <a:latin typeface="Arial"/>
              </a:rPr>
              <a:t>unique key</a:t>
            </a:r>
            <a:r>
              <a:rPr lang="bg-BG" sz="2000" b="0" strike="noStrike" spc="-1">
                <a:latin typeface="Arial"/>
              </a:rPr>
              <a:t> (or </a:t>
            </a:r>
            <a:r>
              <a:rPr lang="bg-BG" sz="2000" b="1" strike="noStrike" spc="-1">
                <a:latin typeface="Arial"/>
              </a:rPr>
              <a:t>primary key</a:t>
            </a:r>
            <a:r>
              <a:rPr lang="bg-BG" sz="2000" b="0" strike="noStrike" spc="-1">
                <a:latin typeface="Arial"/>
              </a:rPr>
              <a:t>) that identifies them, often called </a:t>
            </a:r>
            <a:r>
              <a:rPr lang="bg-BG" sz="2000" b="1" strike="noStrike" spc="-1">
                <a:latin typeface="Arial"/>
              </a:rPr>
              <a:t>ID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makes it possible </a:t>
            </a:r>
            <a:r>
              <a:rPr lang="bg-BG" sz="2000" b="1" strike="noStrike" spc="-1">
                <a:latin typeface="Arial"/>
              </a:rPr>
              <a:t>to refer an entity </a:t>
            </a:r>
            <a:r>
              <a:rPr lang="bg-BG" sz="2000" b="0" strike="noStrike" spc="-1">
                <a:latin typeface="Arial"/>
              </a:rPr>
              <a:t>in a column of another entity.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That’s the reason why this type of database is called </a:t>
            </a:r>
            <a:r>
              <a:rPr lang="bg-BG" sz="2000" b="1" strike="noStrike" spc="-1">
                <a:latin typeface="Arial"/>
              </a:rPr>
              <a:t>relational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Entities can be </a:t>
            </a:r>
            <a:r>
              <a:rPr lang="bg-BG" sz="2000" b="1" strike="noStrike" spc="-1">
                <a:latin typeface="Arial"/>
              </a:rPr>
              <a:t>related </a:t>
            </a:r>
            <a:r>
              <a:rPr lang="bg-BG" sz="2000" b="0" strike="noStrike" spc="-1">
                <a:latin typeface="Arial"/>
              </a:rPr>
              <a:t>to each other.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see an </a:t>
            </a:r>
            <a:r>
              <a:rPr lang="bg-BG" sz="2000" b="1" strike="noStrike" spc="-1">
                <a:latin typeface="Arial"/>
              </a:rPr>
              <a:t>example</a:t>
            </a:r>
            <a:r>
              <a:rPr lang="bg-BG" sz="2000" b="0" strike="noStrike" spc="-1">
                <a:latin typeface="Arial"/>
              </a:rPr>
              <a:t> and explain this in more detail.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Suppose we have a simple </a:t>
            </a:r>
            <a:r>
              <a:rPr lang="bg-BG" sz="2000" b="1" strike="noStrike" spc="-1">
                <a:latin typeface="Arial"/>
              </a:rPr>
              <a:t>e-commerce system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which holds </a:t>
            </a:r>
            <a:r>
              <a:rPr lang="bg-BG" sz="2000" b="1" strike="noStrike" spc="-1">
                <a:latin typeface="Arial"/>
              </a:rPr>
              <a:t>customers</a:t>
            </a:r>
            <a:r>
              <a:rPr lang="bg-BG" sz="2000" b="0" strike="noStrike" spc="-1">
                <a:latin typeface="Arial"/>
              </a:rPr>
              <a:t> and their </a:t>
            </a:r>
            <a:r>
              <a:rPr lang="bg-BG" sz="2000" b="1" strike="noStrike" spc="-1">
                <a:latin typeface="Arial"/>
              </a:rPr>
              <a:t>orders</a:t>
            </a:r>
            <a:r>
              <a:rPr lang="bg-BG" sz="2000" b="0" strike="noStrike" spc="-1">
                <a:latin typeface="Arial"/>
              </a:rPr>
              <a:t>, consisting of ordered </a:t>
            </a:r>
            <a:r>
              <a:rPr lang="bg-BG" sz="2000" b="1" strike="noStrike" spc="-1">
                <a:latin typeface="Arial"/>
              </a:rPr>
              <a:t>items</a:t>
            </a:r>
            <a:r>
              <a:rPr lang="bg-BG" sz="2000" b="0" strike="noStrike" spc="-1">
                <a:latin typeface="Arial"/>
              </a:rPr>
              <a:t> in certain quantities.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how these entities could be modeled in a </a:t>
            </a:r>
            <a:r>
              <a:rPr lang="bg-BG" sz="2000" b="1" strike="noStrike" spc="-1">
                <a:latin typeface="Arial"/>
              </a:rPr>
              <a:t>relational database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first table </a:t>
            </a:r>
            <a:r>
              <a:rPr lang="bg-BG" sz="2000" b="0" strike="noStrike" spc="-1">
                <a:latin typeface="Arial"/>
              </a:rPr>
              <a:t>holds the </a:t>
            </a:r>
            <a:r>
              <a:rPr lang="bg-BG" sz="2000" b="1" strike="noStrike" spc="-1">
                <a:latin typeface="Arial"/>
              </a:rPr>
              <a:t>customers</a:t>
            </a:r>
            <a:r>
              <a:rPr lang="bg-BG" sz="2000" b="0" strike="noStrike" spc="-1">
                <a:latin typeface="Arial"/>
              </a:rPr>
              <a:t> in the e-commerce system.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customer</a:t>
            </a:r>
            <a:r>
              <a:rPr lang="bg-BG" sz="2000" b="0" strike="noStrike" spc="-1">
                <a:latin typeface="Arial"/>
              </a:rPr>
              <a:t> has an </a:t>
            </a:r>
            <a:r>
              <a:rPr lang="bg-BG" sz="2000" b="1" strike="noStrike" spc="-1">
                <a:latin typeface="Arial"/>
              </a:rPr>
              <a:t>ID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name</a:t>
            </a:r>
            <a:r>
              <a:rPr lang="bg-BG" sz="2000" b="0" strike="noStrike" spc="-1">
                <a:latin typeface="Arial"/>
              </a:rPr>
              <a:t>, and </a:t>
            </a:r>
            <a:r>
              <a:rPr lang="bg-BG" sz="2000" b="1" strike="noStrike" spc="-1">
                <a:latin typeface="Arial"/>
              </a:rPr>
              <a:t>email </a:t>
            </a:r>
            <a:r>
              <a:rPr lang="bg-BG" sz="2000" b="0" strike="noStrike" spc="-1">
                <a:latin typeface="Arial"/>
              </a:rPr>
              <a:t>address.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customer ID </a:t>
            </a:r>
            <a:r>
              <a:rPr lang="bg-BG" sz="2000" b="0" strike="noStrike" spc="-1">
                <a:latin typeface="Arial"/>
              </a:rPr>
              <a:t>column is called "</a:t>
            </a:r>
            <a:r>
              <a:rPr lang="bg-BG" sz="2000" b="1" strike="noStrike" spc="-1">
                <a:latin typeface="Arial"/>
              </a:rPr>
              <a:t>primary key</a:t>
            </a:r>
            <a:r>
              <a:rPr lang="bg-BG" sz="2000" b="0" strike="noStrike" spc="-1">
                <a:latin typeface="Arial"/>
              </a:rPr>
              <a:t>", because it uniquely identifies each entity.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second table </a:t>
            </a:r>
            <a:r>
              <a:rPr lang="bg-BG" sz="2000" b="0" strike="noStrike" spc="-1">
                <a:latin typeface="Arial"/>
              </a:rPr>
              <a:t>holds the </a:t>
            </a:r>
            <a:r>
              <a:rPr lang="bg-BG" sz="2000" b="1" strike="noStrike" spc="-1">
                <a:latin typeface="Arial"/>
              </a:rPr>
              <a:t>orders</a:t>
            </a:r>
            <a:r>
              <a:rPr lang="bg-BG" sz="2000" b="0" strike="noStrike" spc="-1">
                <a:latin typeface="Arial"/>
              </a:rPr>
              <a:t> made.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order</a:t>
            </a:r>
            <a:r>
              <a:rPr lang="bg-BG" sz="2000" b="0" strike="noStrike" spc="-1">
                <a:latin typeface="Arial"/>
              </a:rPr>
              <a:t> has an </a:t>
            </a:r>
            <a:r>
              <a:rPr lang="bg-BG" sz="2000" b="1" strike="noStrike" spc="-1">
                <a:latin typeface="Arial"/>
              </a:rPr>
              <a:t>ID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customer ID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date</a:t>
            </a:r>
            <a:r>
              <a:rPr lang="bg-BG" sz="2000" b="0" strike="noStrike" spc="-1">
                <a:latin typeface="Arial"/>
              </a:rPr>
              <a:t>, and </a:t>
            </a:r>
            <a:r>
              <a:rPr lang="bg-BG" sz="2000" b="1" strike="noStrike" spc="-1">
                <a:latin typeface="Arial"/>
              </a:rPr>
              <a:t>total price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If IDs weren’t used, there would have been many more columns to keep the data needed.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That would lead to </a:t>
            </a:r>
            <a:r>
              <a:rPr lang="bg-BG" sz="2000" b="1" strike="noStrike" spc="-1">
                <a:latin typeface="Arial"/>
              </a:rPr>
              <a:t>redundant and repetitive </a:t>
            </a:r>
            <a:r>
              <a:rPr lang="bg-BG" sz="2000" b="0" strike="noStrike" spc="-1">
                <a:latin typeface="Arial"/>
              </a:rPr>
              <a:t>data kept in the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By </a:t>
            </a:r>
            <a:r>
              <a:rPr lang="bg-BG" sz="2000" b="1" strike="noStrike" spc="-1">
                <a:latin typeface="Arial"/>
              </a:rPr>
              <a:t>referring to the ID </a:t>
            </a:r>
            <a:r>
              <a:rPr lang="bg-BG" sz="2000" b="0" strike="noStrike" spc="-1">
                <a:latin typeface="Arial"/>
              </a:rPr>
              <a:t>of an entity in a column, we can access related tables easily.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When a table references another table by ID, this reference is called "</a:t>
            </a:r>
            <a:r>
              <a:rPr lang="bg-BG" sz="2000" b="1" strike="noStrike" spc="-1">
                <a:latin typeface="Arial"/>
              </a:rPr>
              <a:t>foreign key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this example we have "</a:t>
            </a:r>
            <a:r>
              <a:rPr lang="bg-BG" sz="2000" b="1" i="1" strike="noStrike" spc="-1">
                <a:latin typeface="Arial"/>
              </a:rPr>
              <a:t>many-to-one relationship</a:t>
            </a:r>
            <a:r>
              <a:rPr lang="bg-BG" sz="2000" b="0" strike="noStrike" spc="-1">
                <a:latin typeface="Arial"/>
              </a:rPr>
              <a:t>": many orders are made by one customer.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third table </a:t>
            </a:r>
            <a:r>
              <a:rPr lang="bg-BG" sz="2000" b="0" strike="noStrike" spc="-1">
                <a:latin typeface="Arial"/>
              </a:rPr>
              <a:t>is about the </a:t>
            </a:r>
            <a:r>
              <a:rPr lang="bg-BG" sz="2000" b="1" strike="noStrike" spc="-1">
                <a:latin typeface="Arial"/>
              </a:rPr>
              <a:t>ordered items</a:t>
            </a:r>
            <a:r>
              <a:rPr lang="bg-BG" sz="2000" b="0" strike="noStrike" spc="-1">
                <a:latin typeface="Arial"/>
              </a:rPr>
              <a:t>, which are sold in certain </a:t>
            </a:r>
            <a:r>
              <a:rPr lang="bg-BG" sz="2000" b="1" strike="noStrike" spc="-1">
                <a:latin typeface="Arial"/>
              </a:rPr>
              <a:t>order</a:t>
            </a:r>
            <a:r>
              <a:rPr lang="bg-BG" sz="2000" b="0" strike="noStrike" spc="-1">
                <a:latin typeface="Arial"/>
              </a:rPr>
              <a:t> in the e-commerce system.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item </a:t>
            </a:r>
            <a:r>
              <a:rPr lang="bg-BG" sz="2000" b="0" strike="noStrike" spc="-1">
                <a:latin typeface="Arial"/>
              </a:rPr>
              <a:t>has an </a:t>
            </a:r>
            <a:r>
              <a:rPr lang="bg-BG" sz="2000" b="1" strike="noStrike" spc="-1">
                <a:latin typeface="Arial"/>
              </a:rPr>
              <a:t>ID</a:t>
            </a:r>
            <a:r>
              <a:rPr lang="bg-BG" sz="2000" b="0" strike="noStrike" spc="-1">
                <a:latin typeface="Arial"/>
              </a:rPr>
              <a:t>, an </a:t>
            </a:r>
            <a:r>
              <a:rPr lang="bg-BG" sz="2000" b="1" strike="noStrike" spc="-1">
                <a:latin typeface="Arial"/>
              </a:rPr>
              <a:t>order ID</a:t>
            </a:r>
            <a:r>
              <a:rPr lang="bg-BG" sz="2000" b="0" strike="noStrike" spc="-1">
                <a:latin typeface="Arial"/>
              </a:rPr>
              <a:t>, which refers to the "</a:t>
            </a:r>
            <a:r>
              <a:rPr lang="bg-BG" sz="2000" b="1" strike="noStrike" spc="-1">
                <a:latin typeface="Arial"/>
              </a:rPr>
              <a:t>Orders</a:t>
            </a:r>
            <a:r>
              <a:rPr lang="bg-BG" sz="2000" b="0" strike="noStrike" spc="-1">
                <a:latin typeface="Arial"/>
              </a:rPr>
              <a:t>" table, </a:t>
            </a:r>
            <a:r>
              <a:rPr lang="bg-BG" sz="2000" b="1" strike="noStrike" spc="-1">
                <a:latin typeface="Arial"/>
              </a:rPr>
              <a:t>name </a:t>
            </a:r>
            <a:r>
              <a:rPr lang="bg-BG" sz="2000" b="0" strike="noStrike" spc="-1">
                <a:latin typeface="Arial"/>
              </a:rPr>
              <a:t>of the item, </a:t>
            </a:r>
            <a:r>
              <a:rPr lang="bg-BG" sz="2000" b="1" strike="noStrike" spc="-1">
                <a:latin typeface="Arial"/>
              </a:rPr>
              <a:t>quantity</a:t>
            </a:r>
            <a:r>
              <a:rPr lang="bg-BG" sz="2000" b="0" strike="noStrike" spc="-1">
                <a:latin typeface="Arial"/>
              </a:rPr>
              <a:t> ordered, and </a:t>
            </a:r>
            <a:r>
              <a:rPr lang="bg-BG" sz="2000" b="1" strike="noStrike" spc="-1">
                <a:latin typeface="Arial"/>
              </a:rPr>
              <a:t>price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this example </a:t>
            </a:r>
            <a:r>
              <a:rPr lang="bg-BG" sz="2000" b="1" strike="noStrike" spc="-1">
                <a:latin typeface="Arial"/>
              </a:rPr>
              <a:t>each item </a:t>
            </a:r>
            <a:r>
              <a:rPr lang="bg-BG" sz="2000" b="0" strike="noStrike" spc="-1">
                <a:latin typeface="Arial"/>
              </a:rPr>
              <a:t>sold has a column referring to the </a:t>
            </a:r>
            <a:r>
              <a:rPr lang="bg-BG" sz="2000" b="1" strike="noStrike" spc="-1">
                <a:latin typeface="Arial"/>
              </a:rPr>
              <a:t>order ID</a:t>
            </a:r>
            <a:r>
              <a:rPr lang="bg-BG" sz="2000" b="0" strike="noStrike" spc="-1">
                <a:latin typeface="Arial"/>
              </a:rPr>
              <a:t> (a foreign key)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each order</a:t>
            </a:r>
            <a:r>
              <a:rPr lang="bg-BG" sz="2000" b="0" strike="noStrike" spc="-1">
                <a:latin typeface="Arial"/>
              </a:rPr>
              <a:t> has a column referring to the </a:t>
            </a:r>
            <a:r>
              <a:rPr lang="bg-BG" sz="2000" b="1" strike="noStrike" spc="-1">
                <a:latin typeface="Arial"/>
              </a:rPr>
              <a:t>customer ID </a:t>
            </a:r>
            <a:r>
              <a:rPr lang="bg-BG" sz="2000" b="0" strike="noStrike" spc="-1">
                <a:latin typeface="Arial"/>
              </a:rPr>
              <a:t>who placed the order.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can notice that there are </a:t>
            </a:r>
            <a:r>
              <a:rPr lang="bg-BG" sz="2000" b="1" strike="noStrike" spc="-1">
                <a:latin typeface="Arial"/>
              </a:rPr>
              <a:t>2 items sold with the same order ID </a:t>
            </a:r>
            <a:r>
              <a:rPr lang="bg-BG" sz="2000" b="0" strike="noStrike" spc="-1">
                <a:latin typeface="Arial"/>
              </a:rPr>
              <a:t>equal to 1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the total price in the order with ID equal to 1 is the sum of the items’ prices.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9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FFD7CD3-8C3A-4EEB-9822-E5AA98944626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579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NoSQL</a:t>
            </a:r>
            <a:r>
              <a:rPr lang="bg-BG" sz="2000" b="0" strike="noStrike" spc="-1">
                <a:latin typeface="Arial"/>
              </a:rPr>
              <a:t>, or also </a:t>
            </a:r>
            <a:r>
              <a:rPr lang="bg-BG" sz="2000" b="1" strike="noStrike" spc="-1">
                <a:latin typeface="Arial"/>
              </a:rPr>
              <a:t>non-relational</a:t>
            </a:r>
            <a:r>
              <a:rPr lang="bg-BG" sz="2000" b="0" strike="noStrike" spc="-1">
                <a:latin typeface="Arial"/>
              </a:rPr>
              <a:t>, databases have a </a:t>
            </a:r>
            <a:r>
              <a:rPr lang="bg-BG" sz="2000" b="1" strike="noStrike" spc="-1">
                <a:latin typeface="Arial"/>
              </a:rPr>
              <a:t>dynamic schema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 </a:t>
            </a:r>
            <a:r>
              <a:rPr lang="bg-BG" sz="2000" b="1" strike="noStrike" spc="-1">
                <a:latin typeface="Arial"/>
              </a:rPr>
              <a:t>schema</a:t>
            </a:r>
            <a:r>
              <a:rPr lang="bg-BG" sz="2000" b="0" strike="noStrike" spc="-1">
                <a:latin typeface="Arial"/>
              </a:rPr>
              <a:t> is the </a:t>
            </a:r>
            <a:r>
              <a:rPr lang="bg-BG" sz="2000" b="1" strike="noStrike" spc="-1">
                <a:latin typeface="Arial"/>
              </a:rPr>
              <a:t>structure</a:t>
            </a:r>
            <a:r>
              <a:rPr lang="bg-BG" sz="2000" b="0" strike="noStrike" spc="-1">
                <a:latin typeface="Arial"/>
              </a:rPr>
              <a:t> of the database,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which describes all its </a:t>
            </a:r>
            <a:r>
              <a:rPr lang="bg-BG" sz="2000" b="1" strike="noStrike" spc="-1">
                <a:latin typeface="Arial"/>
              </a:rPr>
              <a:t>objects </a:t>
            </a:r>
            <a:r>
              <a:rPr lang="bg-BG" sz="2000" b="0" strike="noStrike" spc="-1">
                <a:latin typeface="Arial"/>
              </a:rPr>
              <a:t>(tables, collections, views and others) and their structures.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data stored in NoSQL databases is </a:t>
            </a:r>
            <a:r>
              <a:rPr lang="bg-BG" sz="2000" b="1" strike="noStrike" spc="-1">
                <a:latin typeface="Arial"/>
              </a:rPr>
              <a:t>not strictly structured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Sometimes these databases are called "schema-free databases".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Properties </a:t>
            </a:r>
            <a:r>
              <a:rPr lang="bg-BG" sz="2000" b="0" strike="noStrike" spc="-1">
                <a:latin typeface="Arial"/>
              </a:rPr>
              <a:t>of an entity (the columns in the SQL database) can be added dynamically.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NoSQL databases </a:t>
            </a:r>
            <a:r>
              <a:rPr lang="bg-BG" sz="2000" b="0" strike="noStrike" spc="-1">
                <a:latin typeface="Arial"/>
              </a:rPr>
              <a:t>can be based on several </a:t>
            </a:r>
            <a:r>
              <a:rPr lang="bg-BG" sz="2000" b="1" strike="noStrike" spc="-1">
                <a:latin typeface="Arial"/>
              </a:rPr>
              <a:t>data models </a:t>
            </a:r>
            <a:r>
              <a:rPr lang="bg-BG" sz="2000" b="0" strike="noStrike" spc="-1">
                <a:latin typeface="Arial"/>
              </a:rPr>
              <a:t>(several ways to structure data).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Document-oriented databases </a:t>
            </a:r>
            <a:r>
              <a:rPr lang="bg-BG" sz="2000" b="0" strike="noStrike" spc="-1">
                <a:latin typeface="Arial"/>
              </a:rPr>
              <a:t>are designed to keep data as </a:t>
            </a:r>
            <a:r>
              <a:rPr lang="bg-BG" sz="2000" b="1" strike="noStrike" spc="-1">
                <a:latin typeface="Arial"/>
              </a:rPr>
              <a:t>collections of documents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most used </a:t>
            </a:r>
            <a:r>
              <a:rPr lang="bg-BG" sz="2000" b="1" strike="noStrike" spc="-1">
                <a:latin typeface="Arial"/>
              </a:rPr>
              <a:t>formats </a:t>
            </a:r>
            <a:r>
              <a:rPr lang="bg-BG" sz="2000" b="0" strike="noStrike" spc="-1">
                <a:latin typeface="Arial"/>
              </a:rPr>
              <a:t>for representing the documents are </a:t>
            </a:r>
            <a:r>
              <a:rPr lang="bg-BG" sz="2000" b="1" strike="noStrike" spc="-1">
                <a:latin typeface="Arial"/>
              </a:rPr>
              <a:t>JSON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XML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Document-based databases allow the developers to evolve the database with the application’s needs.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Storing </a:t>
            </a:r>
            <a:r>
              <a:rPr lang="bg-BG" sz="2000" b="1" strike="noStrike" spc="-1">
                <a:latin typeface="Arial"/>
              </a:rPr>
              <a:t>documents </a:t>
            </a:r>
            <a:r>
              <a:rPr lang="bg-BG" sz="2000" b="0" strike="noStrike" spc="-1">
                <a:latin typeface="Arial"/>
              </a:rPr>
              <a:t>with all their characteristics and properties is very popular </a:t>
            </a:r>
            <a:r>
              <a:rPr lang="bg-BG" sz="2000" b="1" strike="noStrike" spc="-1">
                <a:latin typeface="Arial"/>
              </a:rPr>
              <a:t>data model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data stored in the NoSQL databases can be </a:t>
            </a:r>
            <a:r>
              <a:rPr lang="bg-BG" sz="2000" b="1" strike="noStrike" spc="-1">
                <a:latin typeface="Arial"/>
              </a:rPr>
              <a:t>column-oriented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are already familiar with that structure, so we aren’t going to repeat it.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difference here is that </a:t>
            </a:r>
            <a:r>
              <a:rPr lang="bg-BG" sz="2000" b="1" strike="noStrike" spc="-1">
                <a:latin typeface="Arial"/>
              </a:rPr>
              <a:t>new columns can be added</a:t>
            </a:r>
            <a:r>
              <a:rPr lang="bg-BG" sz="2000" b="0" strike="noStrike" spc="-1">
                <a:latin typeface="Arial"/>
              </a:rPr>
              <a:t> to the table dynamically, over the time.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data model is known also as "</a:t>
            </a:r>
            <a:r>
              <a:rPr lang="bg-BG" sz="2000" b="1" strike="noStrike" spc="-1">
                <a:latin typeface="Arial"/>
              </a:rPr>
              <a:t>wide-column store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Graph-based databases </a:t>
            </a:r>
            <a:r>
              <a:rPr lang="bg-BG" sz="2000" b="0" strike="noStrike" spc="-1">
                <a:latin typeface="Arial"/>
              </a:rPr>
              <a:t>use graph structure with </a:t>
            </a:r>
            <a:r>
              <a:rPr lang="bg-BG" sz="2000" b="1" strike="noStrike" spc="-1">
                <a:latin typeface="Arial"/>
              </a:rPr>
              <a:t>nodes, connected with edges</a:t>
            </a:r>
            <a:r>
              <a:rPr lang="bg-BG" sz="2000" b="0" strike="noStrike" spc="-1">
                <a:latin typeface="Arial"/>
              </a:rPr>
              <a:t> as their data model.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key concept of graph databases is the "</a:t>
            </a:r>
            <a:r>
              <a:rPr lang="bg-BG" sz="2000" b="1" strike="noStrike" spc="-1">
                <a:latin typeface="Arial"/>
              </a:rPr>
              <a:t>graph</a:t>
            </a:r>
            <a:r>
              <a:rPr lang="bg-BG" sz="2000" b="0" strike="noStrike" spc="-1">
                <a:latin typeface="Arial"/>
              </a:rPr>
              <a:t>" data structure.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graph relates the data items in the store to a </a:t>
            </a:r>
            <a:r>
              <a:rPr lang="bg-BG" sz="2000" b="1" strike="noStrike" spc="-1">
                <a:latin typeface="Arial"/>
              </a:rPr>
              <a:t>collection of nodes and edges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Nodes </a:t>
            </a:r>
            <a:r>
              <a:rPr lang="bg-BG" sz="2000" b="0" strike="noStrike" spc="-1">
                <a:latin typeface="Arial"/>
              </a:rPr>
              <a:t>hold data (objects with properties) and can have many connections to other nodes (edges).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edges </a:t>
            </a:r>
            <a:r>
              <a:rPr lang="bg-BG" sz="2000" b="0" strike="noStrike" spc="-1">
                <a:latin typeface="Arial"/>
              </a:rPr>
              <a:t>represent the relationship between the nodes and can also hold properties.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Key-value databases </a:t>
            </a:r>
            <a:r>
              <a:rPr lang="bg-BG" sz="2000" b="0" strike="noStrike" spc="-1">
                <a:latin typeface="Arial"/>
              </a:rPr>
              <a:t>are designed for storing and querying </a:t>
            </a:r>
            <a:r>
              <a:rPr lang="bg-BG" sz="2000" b="1" strike="noStrike" spc="-1">
                <a:latin typeface="Arial"/>
              </a:rPr>
              <a:t>associative arrays</a:t>
            </a:r>
            <a:r>
              <a:rPr lang="bg-BG" sz="2000" b="0" strike="noStrike" spc="-1">
                <a:latin typeface="Arial"/>
              </a:rPr>
              <a:t>, mapping keys to values.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They contain </a:t>
            </a:r>
            <a:r>
              <a:rPr lang="bg-BG" sz="2000" b="1" strike="noStrike" spc="-1">
                <a:latin typeface="Arial"/>
              </a:rPr>
              <a:t>collections of objects </a:t>
            </a:r>
            <a:r>
              <a:rPr lang="bg-BG" sz="2000" b="0" strike="noStrike" spc="-1">
                <a:latin typeface="Arial"/>
              </a:rPr>
              <a:t>which consist of different fields (keys), each containing data (values).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These objects are very similar to the JavaScript objects, with which some of you might be familiar.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Searching by key</a:t>
            </a:r>
            <a:r>
              <a:rPr lang="bg-BG" sz="2000" b="0" strike="noStrike" spc="-1">
                <a:latin typeface="Arial"/>
              </a:rPr>
              <a:t> is extremely fast,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but representing collections of entities is challenging.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9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FF45BF2-178B-41CC-9716-13E7B2F19CA4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9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0278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Scalability</a:t>
            </a:r>
            <a:r>
              <a:rPr lang="bg-BG" sz="2000" b="0" strike="noStrike" spc="-1">
                <a:latin typeface="Arial"/>
              </a:rPr>
              <a:t> is a very important characteristic of an application.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Scalability </a:t>
            </a:r>
            <a:r>
              <a:rPr lang="bg-BG" sz="2000" b="0" strike="noStrike" spc="-1">
                <a:latin typeface="Arial"/>
              </a:rPr>
              <a:t>means "</a:t>
            </a:r>
            <a:r>
              <a:rPr lang="bg-BG" sz="2000" b="1" i="1" strike="noStrike" spc="-1">
                <a:latin typeface="Arial"/>
              </a:rPr>
              <a:t>the ability to handle as many data objects and requests as needed</a:t>
            </a:r>
            <a:r>
              <a:rPr lang="bg-BG" sz="2000" b="0" strike="noStrike" spc="-1">
                <a:latin typeface="Arial"/>
              </a:rPr>
              <a:t>",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sometimes millions, even billions of data objects and operations over them.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Enterprise applications need to be </a:t>
            </a:r>
            <a:r>
              <a:rPr lang="bg-BG" sz="2000" b="1" strike="noStrike" spc="-1">
                <a:latin typeface="Arial"/>
              </a:rPr>
              <a:t>scalable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Relational databases </a:t>
            </a:r>
            <a:r>
              <a:rPr lang="bg-BG" sz="2000" b="1" strike="noStrike" spc="-1">
                <a:latin typeface="Arial"/>
              </a:rPr>
              <a:t>scale vertically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means that if you want to increase the volume of data, handled in the database, you should </a:t>
            </a:r>
            <a:r>
              <a:rPr lang="bg-BG" sz="2000" b="1" strike="noStrike" spc="-1">
                <a:latin typeface="Arial"/>
              </a:rPr>
              <a:t>upgrade the server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You can increase the load capacity on a single server by </a:t>
            </a:r>
            <a:r>
              <a:rPr lang="bg-BG" sz="1200" b="1" strike="noStrike" spc="-1">
                <a:latin typeface="Arial"/>
              </a:rPr>
              <a:t>increasing its resources</a:t>
            </a:r>
            <a:r>
              <a:rPr lang="bg-BG" sz="1200" b="0" strike="noStrike" spc="-1">
                <a:latin typeface="Arial"/>
              </a:rPr>
              <a:t> (CPU, RAM, SSD storage, etc.).</a:t>
            </a: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latin typeface="Arial"/>
              </a:rPr>
              <a:t>Or you can </a:t>
            </a:r>
            <a:r>
              <a:rPr lang="bg-BG" sz="1200" b="1" strike="noStrike" spc="-1">
                <a:latin typeface="Arial"/>
              </a:rPr>
              <a:t>replicate the data </a:t>
            </a:r>
            <a:r>
              <a:rPr lang="bg-BG" sz="1200" b="0" strike="noStrike" spc="-1">
                <a:latin typeface="Arial"/>
              </a:rPr>
              <a:t>to a cluster of several servers,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which work together and hold the same data.</a:t>
            </a: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latin typeface="Arial"/>
              </a:rPr>
              <a:t>This increases the number of requests, which can be handled in the same time.</a:t>
            </a: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Non-relational databases </a:t>
            </a:r>
            <a:r>
              <a:rPr lang="bg-BG" sz="2000" b="1" strike="noStrike" spc="-1">
                <a:latin typeface="Arial"/>
              </a:rPr>
              <a:t>scale horizontally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means that you can upgrade the database to handle more traffic by </a:t>
            </a:r>
            <a:r>
              <a:rPr lang="bg-BG" sz="2000" b="1" strike="noStrike" spc="-1">
                <a:latin typeface="Arial"/>
              </a:rPr>
              <a:t>sharding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Sharding </a:t>
            </a:r>
            <a:r>
              <a:rPr lang="bg-BG" sz="2000" b="0" strike="noStrike" spc="-1">
                <a:latin typeface="Arial"/>
              </a:rPr>
              <a:t>means to split the stored data into several physical databases, on different servers.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400" b="0" strike="noStrike" spc="-1">
                <a:latin typeface="Arial"/>
              </a:rPr>
              <a:t>You can handle more traffic by </a:t>
            </a:r>
            <a:r>
              <a:rPr lang="bg-BG" sz="1400" b="1" strike="noStrike" spc="-1">
                <a:latin typeface="Arial"/>
              </a:rPr>
              <a:t>sharding</a:t>
            </a:r>
            <a:r>
              <a:rPr lang="bg-BG" sz="1400" b="0" strike="noStrike" spc="-1">
                <a:latin typeface="Arial"/>
              </a:rPr>
              <a:t> and </a:t>
            </a:r>
            <a:r>
              <a:rPr lang="bg-BG" sz="1200" b="0" strike="noStrike" spc="-1">
                <a:latin typeface="Arial"/>
              </a:rPr>
              <a:t>adding more servers in your NoSQL database cluster.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NoSQL databases </a:t>
            </a:r>
            <a:r>
              <a:rPr lang="bg-BG" sz="1200" b="1" strike="noStrike" spc="-1">
                <a:latin typeface="Arial"/>
              </a:rPr>
              <a:t>scale more naturally </a:t>
            </a:r>
            <a:r>
              <a:rPr lang="bg-BG" sz="1200" b="0" strike="noStrike" spc="-1">
                <a:latin typeface="Arial"/>
              </a:rPr>
              <a:t>than relational databases,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because they don't have much relationships between database objects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and this allows these objects to be stored in different locations (in different shards).</a:t>
            </a: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</p:txBody>
      </p:sp>
      <p:sp>
        <p:nvSpPr>
          <p:cNvPr id="69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9E6DA0F-51EF-4DCD-8C8D-F5833F8E6DC2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9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2065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As I already explained, SQL databases are </a:t>
            </a:r>
            <a:r>
              <a:rPr lang="bg-BG" sz="2000" b="1" strike="noStrike" spc="-1">
                <a:latin typeface="Arial"/>
              </a:rPr>
              <a:t>table-based</a:t>
            </a:r>
            <a:r>
              <a:rPr lang="bg-BG" sz="2000" b="0" strike="noStrike" spc="-1">
                <a:latin typeface="Arial"/>
              </a:rPr>
              <a:t>, and tables have </a:t>
            </a:r>
            <a:r>
              <a:rPr lang="bg-BG" sz="2000" b="1" strike="noStrike" spc="-1">
                <a:latin typeface="Arial"/>
              </a:rPr>
              <a:t>columns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rows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216000" indent="-21564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SQL databases </a:t>
            </a:r>
            <a:r>
              <a:rPr lang="bg-BG" sz="2000" b="0" strike="noStrike" spc="-1">
                <a:latin typeface="Arial"/>
              </a:rPr>
              <a:t>are </a:t>
            </a:r>
            <a:r>
              <a:rPr lang="bg-BG" sz="2000" b="1" strike="noStrike" spc="-1">
                <a:latin typeface="Arial"/>
              </a:rPr>
              <a:t>stable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proven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reliable</a:t>
            </a:r>
            <a:r>
              <a:rPr lang="bg-BG" sz="2000" b="0" strike="noStrike" spc="-1">
                <a:latin typeface="Arial"/>
              </a:rPr>
              <a:t>, used for decades.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Financial applications and complex transaction processing systems are usually built using relational databases.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is better to use an </a:t>
            </a:r>
            <a:r>
              <a:rPr lang="bg-BG" sz="2000" b="1" strike="noStrike" spc="-1">
                <a:latin typeface="Arial"/>
              </a:rPr>
              <a:t>SQL database </a:t>
            </a:r>
            <a:r>
              <a:rPr lang="bg-BG" sz="2000" b="0" strike="noStrike" spc="-1">
                <a:latin typeface="Arial"/>
              </a:rPr>
              <a:t>when you are developing an application that requires multi-row transactions.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example, a </a:t>
            </a:r>
            <a:r>
              <a:rPr lang="bg-BG" sz="2000" b="1" strike="noStrike" spc="-1">
                <a:latin typeface="Arial"/>
              </a:rPr>
              <a:t>bank system </a:t>
            </a:r>
            <a:r>
              <a:rPr lang="bg-BG" sz="2000" b="0" strike="noStrike" spc="-1">
                <a:latin typeface="Arial"/>
              </a:rPr>
              <a:t>would be better built with an SQL database, because everything is strictly structured there.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Imagine </a:t>
            </a:r>
            <a:r>
              <a:rPr lang="bg-BG" sz="2000" b="1" strike="noStrike" spc="-1">
                <a:latin typeface="Arial"/>
              </a:rPr>
              <a:t>transferring money </a:t>
            </a:r>
            <a:r>
              <a:rPr lang="bg-BG" sz="2000" b="0" strike="noStrike" spc="-1">
                <a:latin typeface="Arial"/>
              </a:rPr>
              <a:t>from </a:t>
            </a:r>
            <a:r>
              <a:rPr lang="bg-BG" sz="2000" b="1" strike="noStrike" spc="-1">
                <a:latin typeface="Arial"/>
              </a:rPr>
              <a:t>account A</a:t>
            </a:r>
            <a:r>
              <a:rPr lang="bg-BG" sz="2000" b="0" strike="noStrike" spc="-1">
                <a:latin typeface="Arial"/>
              </a:rPr>
              <a:t> to </a:t>
            </a:r>
            <a:r>
              <a:rPr lang="bg-BG" sz="2000" b="1" strike="noStrike" spc="-1">
                <a:latin typeface="Arial"/>
              </a:rPr>
              <a:t>account B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One of the database operations would be to subtract money from account A and the other one – to add money to account B.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What would happen if something in between </a:t>
            </a:r>
            <a:r>
              <a:rPr lang="bg-BG" sz="2000" b="1" strike="noStrike" spc="-1">
                <a:latin typeface="Arial"/>
              </a:rPr>
              <a:t>crashes</a:t>
            </a:r>
            <a:r>
              <a:rPr lang="bg-BG" sz="2000" b="0" strike="noStrike" spc="-1">
                <a:latin typeface="Arial"/>
              </a:rPr>
              <a:t>?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Account A would have lost the money and account B wouldn’t have received anything.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why there are the so-called "</a:t>
            </a:r>
            <a:r>
              <a:rPr lang="bg-BG" sz="2000" b="1" strike="noStrike" spc="-1">
                <a:latin typeface="Arial"/>
              </a:rPr>
              <a:t>transactions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They guarantee that, in this case, if both operations are successful,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changes would be </a:t>
            </a:r>
            <a:r>
              <a:rPr lang="bg-BG" sz="2000" b="1" strike="noStrike" spc="-1">
                <a:latin typeface="Arial"/>
              </a:rPr>
              <a:t>applied together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otherwise – anything would be </a:t>
            </a:r>
            <a:r>
              <a:rPr lang="bg-BG" sz="2000" b="1" strike="noStrike" spc="-1">
                <a:latin typeface="Arial"/>
              </a:rPr>
              <a:t>rolled back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That’s the reason why you’d prefer to use an SQL database.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gives you better transaction control, data consistency, security and restrictions aimed to fulfill that.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latin typeface="Arial"/>
              </a:rPr>
              <a:t>SQL databases are good for </a:t>
            </a:r>
            <a:r>
              <a:rPr lang="bg-BG" sz="1200" b="1" strike="noStrike" spc="-1">
                <a:latin typeface="Arial"/>
              </a:rPr>
              <a:t>complex transaction processing systems</a:t>
            </a:r>
            <a:r>
              <a:rPr lang="bg-BG" sz="12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where the data is accessed by multiple users concurrently,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and the processing logic is non-trivial.</a:t>
            </a: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case it isn’t clear what data you’d be working with,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the structure of data is variable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could choose a </a:t>
            </a:r>
            <a:r>
              <a:rPr lang="bg-BG" sz="2000" b="1" strike="noStrike" spc="-1">
                <a:latin typeface="Arial"/>
              </a:rPr>
              <a:t>NoSQL database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NoSQL databases </a:t>
            </a:r>
            <a:r>
              <a:rPr lang="bg-BG" sz="2000" b="0" strike="noStrike" spc="-1">
                <a:latin typeface="Arial"/>
              </a:rPr>
              <a:t>are also good choice for </a:t>
            </a:r>
            <a:r>
              <a:rPr lang="bg-BG" sz="2000" b="1" strike="noStrike" spc="-1">
                <a:latin typeface="Arial"/>
              </a:rPr>
              <a:t>small and simple systems</a:t>
            </a:r>
            <a:r>
              <a:rPr lang="bg-BG" sz="2000" b="0" strike="noStrike" spc="-1">
                <a:latin typeface="Arial"/>
              </a:rPr>
              <a:t>, such as: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blog system, or content management system, or mobile app backend.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There are </a:t>
            </a:r>
            <a:r>
              <a:rPr lang="bg-BG" sz="2000" b="1" strike="noStrike" spc="-1">
                <a:latin typeface="Arial"/>
              </a:rPr>
              <a:t>four main types of data models</a:t>
            </a:r>
            <a:r>
              <a:rPr lang="bg-BG" sz="2000" b="0" strike="noStrike" spc="-1">
                <a:latin typeface="Arial"/>
              </a:rPr>
              <a:t> in NoSQL databases that we already explained: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Document store</a:t>
            </a:r>
            <a:r>
              <a:rPr lang="bg-BG" sz="2000" b="0" strike="noStrike" spc="-1">
                <a:latin typeface="Arial"/>
              </a:rPr>
              <a:t>, which keeps collections of documents.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Wide-column store</a:t>
            </a:r>
            <a:r>
              <a:rPr lang="bg-BG" sz="2000" b="0" strike="noStrike" spc="-1">
                <a:latin typeface="Arial"/>
              </a:rPr>
              <a:t>, which keeps tables with dynamic columns.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Key-value data store</a:t>
            </a:r>
            <a:r>
              <a:rPr lang="bg-BG" sz="2000" b="0" strike="noStrike" spc="-1">
                <a:latin typeface="Arial"/>
              </a:rPr>
              <a:t>, which keeps key-value pairs.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Graph store</a:t>
            </a:r>
            <a:r>
              <a:rPr lang="bg-BG" sz="2000" b="0" strike="noStrike" spc="-1">
                <a:latin typeface="Arial"/>
              </a:rPr>
              <a:t>, which keeps nodes with relationships to other nodes.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0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FCCDB72-45F6-448E-A7F2-00CAC4D26F85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0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4175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see some </a:t>
            </a:r>
            <a:r>
              <a:rPr lang="bg-BG" sz="2000" b="1" strike="noStrike" spc="-1">
                <a:latin typeface="Arial"/>
              </a:rPr>
              <a:t>examples</a:t>
            </a:r>
            <a:r>
              <a:rPr lang="bg-BG" sz="2000" b="0" strike="noStrike" spc="-1">
                <a:latin typeface="Arial"/>
              </a:rPr>
              <a:t> of both types of databases: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relational and non-relational.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There are tens of </a:t>
            </a:r>
            <a:r>
              <a:rPr lang="bg-BG" sz="2000" b="1" strike="noStrike" spc="-1">
                <a:latin typeface="Arial"/>
              </a:rPr>
              <a:t>relational database management systems</a:t>
            </a:r>
            <a:r>
              <a:rPr lang="bg-BG" sz="2000" b="0" strike="noStrike" spc="-1">
                <a:latin typeface="Arial"/>
              </a:rPr>
              <a:t> (RDBMS).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These are the most widely used ones.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MySQL </a:t>
            </a:r>
            <a:r>
              <a:rPr lang="bg-BG" sz="2000" b="0" strike="noStrike" spc="-1">
                <a:latin typeface="Arial"/>
              </a:rPr>
              <a:t>– a popular, simple, open-source relational database, for simple projects, such as Web sites.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PostgreSQL </a:t>
            </a:r>
            <a:r>
              <a:rPr lang="bg-BG" sz="2000" b="0" strike="noStrike" spc="-1">
                <a:latin typeface="Arial"/>
              </a:rPr>
              <a:t>– very powerful, popular, open-source relational database, for more complex projects.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Oracle </a:t>
            </a:r>
            <a:r>
              <a:rPr lang="bg-BG" sz="2000" b="0" strike="noStrike" spc="-1">
                <a:latin typeface="Arial"/>
              </a:rPr>
              <a:t>– commercial relational database, used by the financial industry and in big corporations.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MS SQL Server</a:t>
            </a:r>
            <a:r>
              <a:rPr lang="bg-BG" sz="2000" b="0" strike="noStrike" spc="-1">
                <a:latin typeface="Arial"/>
              </a:rPr>
              <a:t> – powerful relational database from Microsoft, popular in the .NET development ecosystem.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1" strike="noStrike" spc="-1">
                <a:latin typeface="Arial"/>
              </a:rPr>
              <a:t>SQLite </a:t>
            </a:r>
            <a:r>
              <a:rPr lang="bg-BG" sz="1200" b="0" strike="noStrike" spc="-1">
                <a:latin typeface="Arial"/>
              </a:rPr>
              <a:t>and </a:t>
            </a:r>
            <a:r>
              <a:rPr lang="bg-BG" sz="1200" b="1" strike="noStrike" spc="-1">
                <a:latin typeface="Arial"/>
              </a:rPr>
              <a:t>Web SQL</a:t>
            </a:r>
            <a:r>
              <a:rPr lang="bg-BG" sz="1100" b="0" strike="noStrike" spc="-1">
                <a:latin typeface="Arial"/>
              </a:rPr>
              <a:t> – small, simple, embedded relational databases, used in mobile apps and client-side Web apps.</a:t>
            </a:r>
          </a:p>
          <a:p>
            <a:pPr>
              <a:lnSpc>
                <a:spcPct val="100000"/>
              </a:lnSpc>
            </a:pPr>
            <a:endParaRPr lang="bg-BG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let’s see some </a:t>
            </a:r>
            <a:r>
              <a:rPr lang="bg-BG" sz="2000" b="1" strike="noStrike" spc="-1">
                <a:latin typeface="Arial"/>
              </a:rPr>
              <a:t>NoSQL databases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MongoDB</a:t>
            </a:r>
            <a:r>
              <a:rPr lang="bg-BG" sz="2000" b="0" strike="noStrike" spc="-1">
                <a:latin typeface="Arial"/>
              </a:rPr>
              <a:t> – one of the most famous document-based NoSQL databases.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Redis</a:t>
            </a:r>
            <a:r>
              <a:rPr lang="bg-BG" sz="2000" b="0" strike="noStrike" spc="-1">
                <a:latin typeface="Arial"/>
              </a:rPr>
              <a:t> – fast key-value store, used for simple projects and for data caching.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Google BigTable </a:t>
            </a:r>
            <a:r>
              <a:rPr lang="bg-BG" sz="2000" b="0" strike="noStrike" spc="-1">
                <a:latin typeface="Arial"/>
              </a:rPr>
              <a:t>– high-performance, extremely scalable, cloud-based key-value store from Google, for very large databases.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Amazon DynamoDB </a:t>
            </a:r>
            <a:r>
              <a:rPr lang="bg-BG" sz="2000" b="0" strike="noStrike" spc="-1">
                <a:latin typeface="Arial"/>
              </a:rPr>
              <a:t>– high-performance, highly scalable, cloud-based, document-oriented and key-value database, from Amazon.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Azure Cosmos DB </a:t>
            </a:r>
            <a:r>
              <a:rPr lang="bg-BG" sz="2000" b="0" strike="noStrike" spc="-1">
                <a:latin typeface="Arial"/>
              </a:rPr>
              <a:t>– high-performance, extremely scalable, cloud-based, schema-agnostic, document-oriented database, from Microsoft.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Cassandra</a:t>
            </a:r>
            <a:r>
              <a:rPr lang="bg-BG" sz="2000" b="0" strike="noStrike" spc="-1">
                <a:latin typeface="Arial"/>
              </a:rPr>
              <a:t> – popular, high-performance, highly available, wide-column database, optimized to get the most recent data faster.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0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3CF80C2-F906-4E7B-A4BD-5733219A6E8D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0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3684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this section, I will talk about the </a:t>
            </a:r>
            <a:r>
              <a:rPr lang="bg-BG" sz="2000" b="1" strike="noStrike" spc="-1">
                <a:latin typeface="Arial"/>
              </a:rPr>
              <a:t>Database Management Systems (DBMS)</a:t>
            </a:r>
            <a:r>
              <a:rPr lang="bg-BG" sz="2000" b="0" strike="noStrike" spc="-1">
                <a:latin typeface="Arial"/>
              </a:rPr>
              <a:t> and the </a:t>
            </a:r>
            <a:r>
              <a:rPr lang="bg-BG" sz="2000" b="1" strike="noStrike" spc="-1">
                <a:latin typeface="Arial"/>
              </a:rPr>
              <a:t>database engines</a:t>
            </a:r>
            <a:r>
              <a:rPr lang="bg-BG" sz="2000" b="0" strike="noStrike" spc="-1">
                <a:latin typeface="Arial"/>
              </a:rPr>
              <a:t> behind databases.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will get to know how developers communicate with the </a:t>
            </a:r>
            <a:r>
              <a:rPr lang="bg-BG" sz="2000" b="1" strike="noStrike" spc="-1">
                <a:latin typeface="Arial"/>
              </a:rPr>
              <a:t>DBMS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Also, we’ll have a look at the </a:t>
            </a:r>
            <a:r>
              <a:rPr lang="bg-BG" sz="2000" b="1" strike="noStrike" spc="-1">
                <a:latin typeface="Arial"/>
              </a:rPr>
              <a:t>database server architecture </a:t>
            </a:r>
            <a:r>
              <a:rPr lang="bg-BG" sz="2000" b="0" strike="noStrike" spc="-1">
                <a:latin typeface="Arial"/>
              </a:rPr>
              <a:t>and its elements.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1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93E66D8-15A3-4495-94C2-75C4FEDE99E6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1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1860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Database Management System (DBMS)</a:t>
            </a:r>
            <a:r>
              <a:rPr lang="bg-BG" sz="2000" b="0" strike="noStrike" spc="-1">
                <a:latin typeface="Arial"/>
              </a:rPr>
              <a:t>, also referred just as "</a:t>
            </a:r>
            <a:r>
              <a:rPr lang="bg-BG" sz="2000" b="1" strike="noStrike" spc="-1">
                <a:latin typeface="Arial"/>
              </a:rPr>
              <a:t>database</a:t>
            </a:r>
            <a:r>
              <a:rPr lang="bg-BG" sz="2000" b="0" strike="noStrike" spc="-1">
                <a:latin typeface="Arial"/>
              </a:rPr>
              <a:t>" is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 software that defines, manipulates, retrieves, and manages data in a database.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While a database could be just a collection of data files,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DBMS </a:t>
            </a:r>
            <a:r>
              <a:rPr lang="bg-BG" sz="2000" b="0" strike="noStrike" spc="-1">
                <a:latin typeface="Arial"/>
              </a:rPr>
              <a:t>is what makes it so powerful with its structure, algorithms, optimizations and APIs.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For comparison, in a text file you will be able to save whatever information you like,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while in a database, managed by a DBMS, you can set rules on the incoming data.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DBMS systems implement a </a:t>
            </a:r>
            <a:r>
              <a:rPr lang="bg-BG" sz="2000" b="1" strike="noStrike" spc="-1">
                <a:latin typeface="Arial"/>
              </a:rPr>
              <a:t>programming API</a:t>
            </a:r>
            <a:r>
              <a:rPr lang="bg-BG" sz="2000" b="0" strike="noStrike" spc="-1">
                <a:latin typeface="Arial"/>
              </a:rPr>
              <a:t> or specialized language, such as </a:t>
            </a:r>
            <a:r>
              <a:rPr lang="bg-BG" sz="2000" b="1" strike="noStrike" spc="-1">
                <a:latin typeface="Arial"/>
              </a:rPr>
              <a:t>SQL</a:t>
            </a:r>
            <a:r>
              <a:rPr lang="bg-BG" sz="2000" b="0" strike="noStrike" spc="-1">
                <a:latin typeface="Arial"/>
              </a:rPr>
              <a:t>, to manage data.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These APIs and database-level languages provide: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Data definition</a:t>
            </a:r>
            <a:r>
              <a:rPr lang="bg-BG" sz="2000" b="0" strike="noStrike" spc="-1">
                <a:latin typeface="Arial"/>
              </a:rPr>
              <a:t>: create, modify and delete tables, collections and other database objects.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Data manipulation</a:t>
            </a:r>
            <a:r>
              <a:rPr lang="bg-BG" sz="2000" b="0" strike="noStrike" spc="-1">
                <a:latin typeface="Arial"/>
              </a:rPr>
              <a:t>: </a:t>
            </a:r>
            <a:r>
              <a:rPr lang="bg-BG" sz="2000" b="1" strike="noStrike" spc="-1">
                <a:latin typeface="Arial"/>
              </a:rPr>
              <a:t>add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retrieve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search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modify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delete</a:t>
            </a:r>
            <a:r>
              <a:rPr lang="bg-BG" sz="2000" b="0" strike="noStrike" spc="-1">
                <a:latin typeface="Arial"/>
              </a:rPr>
              <a:t> data from database collections and tables (</a:t>
            </a:r>
            <a:r>
              <a:rPr lang="bg-BG" sz="2000" b="1" strike="noStrike" spc="-1">
                <a:latin typeface="Arial"/>
              </a:rPr>
              <a:t>CRUD </a:t>
            </a:r>
            <a:r>
              <a:rPr lang="bg-BG" sz="2000" b="0" strike="noStrike" spc="-1">
                <a:latin typeface="Arial"/>
              </a:rPr>
              <a:t>operations).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Data administration</a:t>
            </a:r>
            <a:r>
              <a:rPr lang="bg-BG" sz="2000" b="0" strike="noStrike" spc="-1">
                <a:latin typeface="Arial"/>
              </a:rPr>
              <a:t>: optimize and maintain the internal data structures, define and maintain the access control, backup and recovery, concurrency control and transaction management and others.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At the </a:t>
            </a:r>
            <a:r>
              <a:rPr lang="bg-BG" sz="2000" b="1" strike="noStrike" spc="-1">
                <a:latin typeface="Arial"/>
              </a:rPr>
              <a:t>physical level</a:t>
            </a:r>
            <a:r>
              <a:rPr lang="bg-BG" sz="2000" b="0" strike="noStrike" spc="-1">
                <a:latin typeface="Arial"/>
              </a:rPr>
              <a:t>, each </a:t>
            </a:r>
            <a:r>
              <a:rPr lang="bg-BG" sz="2000" b="1" strike="noStrike" spc="-1">
                <a:latin typeface="Arial"/>
              </a:rPr>
              <a:t>DBMS</a:t>
            </a:r>
            <a:r>
              <a:rPr lang="bg-BG" sz="2000" b="0" strike="noStrike" spc="-1">
                <a:latin typeface="Arial"/>
              </a:rPr>
              <a:t> defines its type of data files with which it operates internally, the structure of records, indexes and others.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database software then works with those data files, executing the commands you give it for manipulating the data.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At the </a:t>
            </a:r>
            <a:r>
              <a:rPr lang="bg-BG" sz="2000" b="1" strike="noStrike" spc="-1">
                <a:latin typeface="Arial"/>
              </a:rPr>
              <a:t>logical level</a:t>
            </a:r>
            <a:r>
              <a:rPr lang="bg-BG" sz="2000" b="0" strike="noStrike" spc="-1">
                <a:latin typeface="Arial"/>
              </a:rPr>
              <a:t>, DBMS systems allow defining the </a:t>
            </a:r>
            <a:r>
              <a:rPr lang="bg-BG" sz="2000" b="1" strike="noStrike" spc="-1">
                <a:latin typeface="Arial"/>
              </a:rPr>
              <a:t>data format </a:t>
            </a:r>
            <a:r>
              <a:rPr lang="bg-BG" sz="2000" b="0" strike="noStrike" spc="-1">
                <a:latin typeface="Arial"/>
              </a:rPr>
              <a:t>for the collections and tables (the so-called </a:t>
            </a:r>
            <a:r>
              <a:rPr lang="bg-BG" sz="2000" b="1" strike="noStrike" spc="-1">
                <a:latin typeface="Arial"/>
              </a:rPr>
              <a:t>schema</a:t>
            </a:r>
            <a:r>
              <a:rPr lang="bg-BG" sz="2000" b="0" strike="noStrike" spc="-1">
                <a:latin typeface="Arial"/>
              </a:rPr>
              <a:t>),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 field names and their data types, data constraints and indexes.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Some </a:t>
            </a:r>
            <a:r>
              <a:rPr lang="bg-BG" sz="2000" b="1" strike="noStrike" spc="-1">
                <a:latin typeface="Arial"/>
              </a:rPr>
              <a:t>examples of DBMS systems</a:t>
            </a:r>
            <a:r>
              <a:rPr lang="bg-BG" sz="2000" b="0" strike="noStrike" spc="-1">
                <a:latin typeface="Arial"/>
              </a:rPr>
              <a:t> you may have heard of are: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Relational </a:t>
            </a:r>
            <a:r>
              <a:rPr lang="bg-BG" sz="2000" b="0" strike="noStrike" spc="-1">
                <a:latin typeface="Arial"/>
              </a:rPr>
              <a:t>database systems (RDBMS) like: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, which is free to use RDBMS, for simple projects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MS SQL Server</a:t>
            </a:r>
            <a:r>
              <a:rPr lang="bg-BG" sz="2000" b="0" strike="noStrike" spc="-1">
                <a:latin typeface="Arial"/>
              </a:rPr>
              <a:t>, which is a product of Microsoft (needs a paid license)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Oracle</a:t>
            </a:r>
            <a:r>
              <a:rPr lang="bg-BG" sz="2000" b="0" strike="noStrike" spc="-1">
                <a:latin typeface="Arial"/>
              </a:rPr>
              <a:t>, also paid, heavily used in the finance industry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PostgreSQL </a:t>
            </a:r>
            <a:r>
              <a:rPr lang="bg-BG" sz="2000" b="0" strike="noStrike" spc="-1">
                <a:latin typeface="Arial"/>
              </a:rPr>
              <a:t>(open-source enterprise level RDBMS)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Non-relational</a:t>
            </a:r>
            <a:r>
              <a:rPr lang="bg-BG" sz="2000" b="0" strike="noStrike" spc="-1">
                <a:latin typeface="Arial"/>
              </a:rPr>
              <a:t> database systems (NoSQL DBMS):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MongoDB</a:t>
            </a:r>
            <a:r>
              <a:rPr lang="bg-BG" sz="2000" b="0" strike="noStrike" spc="-1">
                <a:latin typeface="Arial"/>
              </a:rPr>
              <a:t>, which is popular document database,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Cassandra</a:t>
            </a:r>
            <a:r>
              <a:rPr lang="bg-BG" sz="2000" b="0" strike="noStrike" spc="-1">
                <a:latin typeface="Arial"/>
              </a:rPr>
              <a:t>, a scalable wide-column database,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Redis</a:t>
            </a:r>
            <a:r>
              <a:rPr lang="bg-BG" sz="2000" b="0" strike="noStrike" spc="-1">
                <a:latin typeface="Arial"/>
              </a:rPr>
              <a:t>, simple key-value store,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HBase</a:t>
            </a:r>
            <a:r>
              <a:rPr lang="bg-BG" sz="2000" b="0" strike="noStrike" spc="-1">
                <a:latin typeface="Arial"/>
              </a:rPr>
              <a:t>, distributed DBMS for for very large databases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Cloud-based </a:t>
            </a:r>
            <a:r>
              <a:rPr lang="bg-BG" sz="2000" b="0" strike="noStrike" spc="-1">
                <a:latin typeface="Arial"/>
              </a:rPr>
              <a:t>database systems (cloud DBMS), which could be both relational and non-relational: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Examples are </a:t>
            </a:r>
            <a:r>
              <a:rPr lang="bg-BG" sz="1200" b="1" strike="noStrike" spc="-1">
                <a:latin typeface="Arial"/>
              </a:rPr>
              <a:t>Amazon DynamoDB </a:t>
            </a:r>
            <a:r>
              <a:rPr lang="bg-BG" sz="1200" b="0" strike="noStrike" spc="-1">
                <a:latin typeface="Arial"/>
              </a:rPr>
              <a:t>and </a:t>
            </a:r>
            <a:r>
              <a:rPr lang="bg-BG" sz="1200" b="1" strike="noStrike" spc="-1">
                <a:latin typeface="Arial"/>
              </a:rPr>
              <a:t>Azure Cosmos DB</a:t>
            </a:r>
            <a:r>
              <a:rPr lang="bg-BG" sz="12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which are high-performance and highly-scalable,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managed database systems, provided </a:t>
            </a:r>
            <a:r>
              <a:rPr lang="bg-BG" sz="1200" b="1" strike="noStrike" spc="-1">
                <a:latin typeface="Arial"/>
              </a:rPr>
              <a:t>as a service</a:t>
            </a:r>
            <a:r>
              <a:rPr lang="bg-BG" sz="12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Most database systems are </a:t>
            </a:r>
            <a:r>
              <a:rPr lang="bg-BG" sz="2000" b="1" strike="noStrike" spc="-1">
                <a:latin typeface="Arial"/>
              </a:rPr>
              <a:t>similar</a:t>
            </a:r>
            <a:r>
              <a:rPr lang="bg-BG" sz="2000" b="0" strike="noStrike" spc="-1">
                <a:latin typeface="Arial"/>
              </a:rPr>
              <a:t> to each other: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They provide data definition, CRUD operations and administration.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Differences are more noticeable on large-scale projects.</a:t>
            </a: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Developer communities </a:t>
            </a:r>
            <a:r>
              <a:rPr lang="bg-BG" sz="2000" b="0" strike="noStrike" spc="-1">
                <a:latin typeface="Arial"/>
              </a:rPr>
              <a:t>usually stick to a </a:t>
            </a:r>
            <a:r>
              <a:rPr lang="bg-BG" sz="2000" b="1" strike="noStrike" spc="-1">
                <a:latin typeface="Arial"/>
              </a:rPr>
              <a:t>specific DBMS</a:t>
            </a:r>
            <a:r>
              <a:rPr lang="bg-BG" sz="2000" b="0" strike="noStrike" spc="-1">
                <a:latin typeface="Arial"/>
              </a:rPr>
              <a:t>, although it isn’t set in stone,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programming languages aren’t coupled with DBMS systems.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example, </a:t>
            </a:r>
            <a:r>
              <a:rPr lang="bg-BG" sz="2000" b="1" strike="noStrike" spc="-1">
                <a:latin typeface="Arial"/>
              </a:rPr>
              <a:t>C#</a:t>
            </a:r>
            <a:r>
              <a:rPr lang="bg-BG" sz="2000" b="0" strike="noStrike" spc="-1">
                <a:latin typeface="Arial"/>
              </a:rPr>
              <a:t> developers typically use </a:t>
            </a:r>
            <a:r>
              <a:rPr lang="bg-BG" sz="2000" b="1" strike="noStrike" spc="-1">
                <a:latin typeface="Arial"/>
              </a:rPr>
              <a:t>MS SQL Server </a:t>
            </a:r>
            <a:r>
              <a:rPr lang="bg-BG" sz="2000" b="0" strike="noStrike" spc="-1">
                <a:latin typeface="Arial"/>
              </a:rPr>
              <a:t>or Azure cloud databases,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while </a:t>
            </a:r>
            <a:r>
              <a:rPr lang="bg-BG" sz="2000" b="1" strike="noStrike" spc="-1">
                <a:latin typeface="Arial"/>
              </a:rPr>
              <a:t>Java </a:t>
            </a:r>
            <a:r>
              <a:rPr lang="bg-BG" sz="2000" b="0" strike="noStrike" spc="-1">
                <a:latin typeface="Arial"/>
              </a:rPr>
              <a:t>developers use </a:t>
            </a:r>
            <a:r>
              <a:rPr lang="bg-BG" sz="2000" b="1" strike="noStrike" spc="-1">
                <a:latin typeface="Arial"/>
              </a:rPr>
              <a:t>PostgreSQL </a:t>
            </a:r>
            <a:r>
              <a:rPr lang="bg-BG" sz="2000" b="0" strike="noStrike" spc="-1">
                <a:latin typeface="Arial"/>
              </a:rPr>
              <a:t>or Oracle or cloud databases.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PHP </a:t>
            </a:r>
            <a:r>
              <a:rPr lang="bg-BG" sz="2000" b="0" strike="noStrike" spc="-1">
                <a:latin typeface="Arial"/>
              </a:rPr>
              <a:t>developers typically use </a:t>
            </a: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648E882-6DD7-4264-B3F7-3D53AC2E47D2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16953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DBMS systems </a:t>
            </a:r>
            <a:r>
              <a:rPr lang="bg-BG" sz="2000" b="0" strike="noStrike" spc="-1">
                <a:latin typeface="Arial"/>
              </a:rPr>
              <a:t>follow the </a:t>
            </a:r>
            <a:r>
              <a:rPr lang="bg-BG" sz="2000" b="1" strike="noStrike" spc="-1">
                <a:latin typeface="Arial"/>
              </a:rPr>
              <a:t>client-server model</a:t>
            </a:r>
            <a:r>
              <a:rPr lang="bg-BG" sz="2000" b="0" strike="noStrike" spc="-1">
                <a:latin typeface="Arial"/>
              </a:rPr>
              <a:t> of communication.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DBMS system is the </a:t>
            </a:r>
            <a:r>
              <a:rPr lang="bg-BG" sz="2000" b="1" strike="noStrike" spc="-1">
                <a:latin typeface="Arial"/>
              </a:rPr>
              <a:t>server </a:t>
            </a:r>
            <a:r>
              <a:rPr lang="bg-BG" sz="2000" b="0" strike="noStrike" spc="-1">
                <a:latin typeface="Arial"/>
              </a:rPr>
              <a:t>and the software, which developers create, is the </a:t>
            </a:r>
            <a:r>
              <a:rPr lang="bg-BG" sz="2000" b="1" strike="noStrike" spc="-1">
                <a:latin typeface="Arial"/>
              </a:rPr>
              <a:t>client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DBMS servers consist of </a:t>
            </a:r>
            <a:r>
              <a:rPr lang="bg-BG" sz="2000" b="1" strike="noStrike" spc="-1">
                <a:latin typeface="Arial"/>
              </a:rPr>
              <a:t>database engine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data storage engine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database engine</a:t>
            </a:r>
            <a:r>
              <a:rPr lang="bg-BG" sz="2000" b="0" strike="noStrike" spc="-1">
                <a:latin typeface="Arial"/>
              </a:rPr>
              <a:t> is responsible for the implementation, execution and optimization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of data access, structure of data, and data manipulation.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data </a:t>
            </a:r>
            <a:r>
              <a:rPr lang="bg-BG" sz="2000" b="1" strike="noStrike" spc="-1">
                <a:latin typeface="Arial"/>
              </a:rPr>
              <a:t>storage engine</a:t>
            </a:r>
            <a:r>
              <a:rPr lang="bg-BG" sz="2000" b="0" strike="noStrike" spc="-1">
                <a:latin typeface="Arial"/>
              </a:rPr>
              <a:t> is responsible for handling data files, transaction log files and index files,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their structure, execution of operations and maintenance.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client </a:t>
            </a:r>
            <a:r>
              <a:rPr lang="bg-BG" sz="2000" b="0" strike="noStrike" spc="-1">
                <a:latin typeface="Arial"/>
              </a:rPr>
              <a:t>is software used to connect to a database and access the data,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through the </a:t>
            </a:r>
            <a:r>
              <a:rPr lang="bg-BG" sz="2000" b="1" strike="noStrike" spc="-1">
                <a:latin typeface="Arial"/>
              </a:rPr>
              <a:t>API</a:t>
            </a:r>
            <a:r>
              <a:rPr lang="bg-BG" sz="2000" b="0" strike="noStrike" spc="-1">
                <a:latin typeface="Arial"/>
              </a:rPr>
              <a:t>, provided by the database engine.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see what the workflow is.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First, you create a </a:t>
            </a:r>
            <a:r>
              <a:rPr lang="bg-BG" sz="2000" b="1" strike="noStrike" spc="-1">
                <a:latin typeface="Arial"/>
              </a:rPr>
              <a:t>query</a:t>
            </a:r>
            <a:r>
              <a:rPr lang="bg-BG" sz="2000" b="0" strike="noStrike" spc="-1">
                <a:latin typeface="Arial"/>
              </a:rPr>
              <a:t> (or command) through the client which is passed to the engine through its API.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engine </a:t>
            </a:r>
            <a:r>
              <a:rPr lang="bg-BG" sz="2000" b="1" strike="noStrike" spc="-1">
                <a:latin typeface="Arial"/>
              </a:rPr>
              <a:t>processes the query </a:t>
            </a:r>
            <a:r>
              <a:rPr lang="bg-BG" sz="2000" b="0" strike="noStrike" spc="-1">
                <a:latin typeface="Arial"/>
              </a:rPr>
              <a:t>and accesses the data files.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Then, the </a:t>
            </a:r>
            <a:r>
              <a:rPr lang="bg-BG" sz="2000" b="1" strike="noStrike" spc="-1">
                <a:latin typeface="Arial"/>
              </a:rPr>
              <a:t>database storage returns the desired data </a:t>
            </a:r>
            <a:r>
              <a:rPr lang="bg-BG" sz="2000" b="0" strike="noStrike" spc="-1">
                <a:latin typeface="Arial"/>
              </a:rPr>
              <a:t>from the data files to the engine.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Finally, the engine </a:t>
            </a:r>
            <a:r>
              <a:rPr lang="bg-BG" sz="2000" b="1" strike="noStrike" spc="-1">
                <a:latin typeface="Arial"/>
              </a:rPr>
              <a:t>processes the returned data </a:t>
            </a:r>
            <a:r>
              <a:rPr lang="bg-BG" sz="2000" b="0" strike="noStrike" spc="-1">
                <a:latin typeface="Arial"/>
              </a:rPr>
              <a:t>and passes it to the client for visualizing in a human-readable format.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1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505D87D-0FF2-4769-8329-FBC40B42256F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1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3664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plan</a:t>
            </a:r>
            <a:r>
              <a:rPr lang="bg-BG" sz="2000" b="0" strike="noStrike" spc="-1">
                <a:latin typeface="Arial"/>
              </a:rPr>
              <a:t> for this lesson is as follows: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will start with an explanation of </a:t>
            </a:r>
            <a:r>
              <a:rPr lang="bg-BG" sz="2000" b="1" strike="noStrike" spc="-1">
                <a:latin typeface="Arial"/>
              </a:rPr>
              <a:t>what is a database </a:t>
            </a:r>
            <a:r>
              <a:rPr lang="bg-BG" sz="2000" b="0" strike="noStrike" spc="-1">
                <a:latin typeface="Arial"/>
              </a:rPr>
              <a:t>and when do we need it.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Then, I will continue by comparing the different </a:t>
            </a:r>
            <a:r>
              <a:rPr lang="bg-BG" sz="2000" b="1" strike="noStrike" spc="-1">
                <a:latin typeface="Arial"/>
              </a:rPr>
              <a:t>types of databases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relational</a:t>
            </a:r>
            <a:r>
              <a:rPr lang="bg-BG" sz="2000" b="0" strike="noStrike" spc="-1">
                <a:latin typeface="Arial"/>
              </a:rPr>
              <a:t> databases and </a:t>
            </a:r>
            <a:r>
              <a:rPr lang="bg-BG" sz="2000" b="1" strike="noStrike" spc="-1">
                <a:latin typeface="Arial"/>
              </a:rPr>
              <a:t>NoSQL</a:t>
            </a:r>
            <a:r>
              <a:rPr lang="bg-BG" sz="2000" b="0" strike="noStrike" spc="-1">
                <a:latin typeface="Arial"/>
              </a:rPr>
              <a:t> databases.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will explain the concept of </a:t>
            </a:r>
            <a:r>
              <a:rPr lang="bg-BG" sz="2000" b="1" strike="noStrike" spc="-1">
                <a:latin typeface="Arial"/>
              </a:rPr>
              <a:t>DBMS systems </a:t>
            </a:r>
            <a:r>
              <a:rPr lang="bg-BG" sz="2000" b="0" strike="noStrike" spc="-1">
                <a:latin typeface="Arial"/>
              </a:rPr>
              <a:t>–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database engines</a:t>
            </a:r>
            <a:r>
              <a:rPr lang="bg-BG" sz="2000" b="0" strike="noStrike" spc="-1">
                <a:latin typeface="Arial"/>
              </a:rPr>
              <a:t>, which developers use to manage databases.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We’ll have a look at the </a:t>
            </a:r>
            <a:r>
              <a:rPr lang="bg-BG" sz="2000" b="1" strike="noStrike" spc="-1">
                <a:latin typeface="Arial"/>
              </a:rPr>
              <a:t>relational databases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 </a:t>
            </a:r>
            <a:r>
              <a:rPr lang="bg-BG" sz="2000" b="0" strike="noStrike" spc="-1">
                <a:latin typeface="Arial"/>
              </a:rPr>
              <a:t>and the </a:t>
            </a:r>
            <a:r>
              <a:rPr lang="bg-BG" sz="2000" b="1" strike="noStrike" spc="-1">
                <a:latin typeface="Arial"/>
              </a:rPr>
              <a:t>data model </a:t>
            </a:r>
            <a:r>
              <a:rPr lang="bg-BG" sz="2000" b="0" strike="noStrike" spc="-1">
                <a:latin typeface="Arial"/>
              </a:rPr>
              <a:t>based on </a:t>
            </a:r>
            <a:r>
              <a:rPr lang="bg-BG" sz="2000" b="1" strike="noStrike" spc="-1">
                <a:latin typeface="Arial"/>
              </a:rPr>
              <a:t>tables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relationships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SQL language </a:t>
            </a:r>
            <a:r>
              <a:rPr lang="bg-BG" sz="2000" b="0" strike="noStrike" spc="-1">
                <a:latin typeface="Arial"/>
              </a:rPr>
              <a:t>used to communicate with </a:t>
            </a:r>
            <a:r>
              <a:rPr lang="bg-BG" sz="2000" b="1" strike="noStrike" spc="-1">
                <a:latin typeface="Arial"/>
              </a:rPr>
              <a:t>relational databases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we’ll also have some basic </a:t>
            </a:r>
            <a:r>
              <a:rPr lang="bg-BG" sz="2000" b="1" strike="noStrike" spc="-1">
                <a:latin typeface="Arial"/>
              </a:rPr>
              <a:t>SQL examples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will finish with basic knowledge and examples of </a:t>
            </a:r>
            <a:r>
              <a:rPr lang="bg-BG" sz="2000" b="1" strike="noStrike" spc="-1">
                <a:latin typeface="Arial"/>
              </a:rPr>
              <a:t>non-relation databases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their </a:t>
            </a:r>
            <a:r>
              <a:rPr lang="bg-BG" sz="2000" b="1" strike="noStrike" spc="-1">
                <a:latin typeface="Arial"/>
              </a:rPr>
              <a:t>data model</a:t>
            </a:r>
            <a:r>
              <a:rPr lang="bg-BG" sz="2000" b="0" strike="noStrike" spc="-1">
                <a:latin typeface="Arial"/>
              </a:rPr>
              <a:t>, based on </a:t>
            </a:r>
            <a:r>
              <a:rPr lang="bg-BG" sz="2000" b="1" strike="noStrike" spc="-1">
                <a:latin typeface="Arial"/>
              </a:rPr>
              <a:t>collections of documents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basic </a:t>
            </a:r>
            <a:r>
              <a:rPr lang="bg-BG" sz="2000" b="1" strike="noStrike" spc="-1">
                <a:latin typeface="Arial"/>
              </a:rPr>
              <a:t>commands</a:t>
            </a:r>
            <a:r>
              <a:rPr lang="bg-BG" sz="2000" b="0" strike="noStrike" spc="-1">
                <a:latin typeface="Arial"/>
              </a:rPr>
              <a:t> for managing document collections.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start.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5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FB528E9-562E-425B-BE64-065D63468238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5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03266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let’s talk about a typical </a:t>
            </a:r>
            <a:r>
              <a:rPr lang="bg-BG" sz="2000" b="1" strike="noStrike" spc="-1">
                <a:latin typeface="Arial"/>
              </a:rPr>
              <a:t>database server architecture</a:t>
            </a:r>
            <a:r>
              <a:rPr lang="bg-BG" sz="2000" b="0" strike="noStrike" spc="-1">
                <a:latin typeface="Arial"/>
              </a:rPr>
              <a:t>, very briefly.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 </a:t>
            </a:r>
            <a:r>
              <a:rPr lang="bg-BG" sz="2000" b="1" strike="noStrike" spc="-1">
                <a:latin typeface="Arial"/>
              </a:rPr>
              <a:t>instance</a:t>
            </a:r>
            <a:r>
              <a:rPr lang="bg-BG" sz="2000" b="0" strike="noStrike" spc="-1">
                <a:latin typeface="Arial"/>
              </a:rPr>
              <a:t> of a server is like installation of a software.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example, you can have 3 instances of Visual Studio (the IDE used to write C#).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way, you can have </a:t>
            </a:r>
            <a:r>
              <a:rPr lang="bg-BG" sz="2000" b="1" strike="noStrike" spc="-1">
                <a:latin typeface="Arial"/>
              </a:rPr>
              <a:t>more than one DBMS server instance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They can be of different types or just different instances of the same type.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a DBMS </a:t>
            </a:r>
            <a:r>
              <a:rPr lang="bg-BG" sz="2000" b="1" strike="noStrike" spc="-1">
                <a:latin typeface="Arial"/>
              </a:rPr>
              <a:t>instance</a:t>
            </a:r>
            <a:r>
              <a:rPr lang="bg-BG" sz="2000" b="0" strike="noStrike" spc="-1">
                <a:latin typeface="Arial"/>
              </a:rPr>
              <a:t>, we have a distribution of the </a:t>
            </a:r>
            <a:r>
              <a:rPr lang="bg-BG" sz="2000" b="1" strike="noStrike" spc="-1">
                <a:latin typeface="Arial"/>
              </a:rPr>
              <a:t>database</a:t>
            </a:r>
            <a:r>
              <a:rPr lang="bg-BG" sz="2000" b="0" strike="noStrike" spc="-1">
                <a:latin typeface="Arial"/>
              </a:rPr>
              <a:t> (the schema) and all of the structure of the instance.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One DBMS server</a:t>
            </a:r>
            <a:r>
              <a:rPr lang="bg-BG" sz="2000" b="1" strike="noStrike" spc="-1">
                <a:latin typeface="Arial"/>
              </a:rPr>
              <a:t> instance </a:t>
            </a:r>
            <a:r>
              <a:rPr lang="bg-BG" sz="2000" b="0" strike="noStrike" spc="-1">
                <a:latin typeface="Arial"/>
              </a:rPr>
              <a:t>can hold </a:t>
            </a:r>
            <a:r>
              <a:rPr lang="bg-BG" sz="2000" b="1" strike="noStrike" spc="-1">
                <a:latin typeface="Arial"/>
              </a:rPr>
              <a:t>multiple databases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holding data about different software project.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</a:t>
            </a:r>
            <a:r>
              <a:rPr lang="bg-BG" sz="2000" b="1" strike="noStrike" spc="-1">
                <a:latin typeface="Arial"/>
              </a:rPr>
              <a:t>example</a:t>
            </a:r>
            <a:r>
              <a:rPr lang="bg-BG" sz="2000" b="0" strike="noStrike" spc="-1">
                <a:latin typeface="Arial"/>
              </a:rPr>
              <a:t>, if the same hardware machine runs a </a:t>
            </a:r>
            <a:r>
              <a:rPr lang="bg-BG" sz="2000" b="1" strike="noStrike" spc="-1">
                <a:latin typeface="Arial"/>
              </a:rPr>
              <a:t>blog </a:t>
            </a:r>
            <a:r>
              <a:rPr lang="bg-BG" sz="2000" b="0" strike="noStrike" spc="-1">
                <a:latin typeface="Arial"/>
              </a:rPr>
              <a:t>and an </a:t>
            </a:r>
            <a:r>
              <a:rPr lang="bg-BG" sz="2000" b="1" strike="noStrike" spc="-1">
                <a:latin typeface="Arial"/>
              </a:rPr>
              <a:t>e-commerce system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these systems will use </a:t>
            </a:r>
            <a:r>
              <a:rPr lang="bg-BG" sz="2000" b="1" strike="noStrike" spc="-1">
                <a:latin typeface="Arial"/>
              </a:rPr>
              <a:t>separate databases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Of course, the </a:t>
            </a:r>
            <a:r>
              <a:rPr lang="bg-BG" sz="2000" b="1" strike="noStrike" spc="-1">
                <a:latin typeface="Arial"/>
              </a:rPr>
              <a:t>tables</a:t>
            </a:r>
            <a:r>
              <a:rPr lang="bg-BG" sz="2000" b="0" strike="noStrike" spc="-1">
                <a:latin typeface="Arial"/>
              </a:rPr>
              <a:t> (or document </a:t>
            </a:r>
            <a:r>
              <a:rPr lang="bg-BG" sz="2000" b="1" strike="noStrike" spc="-1">
                <a:latin typeface="Arial"/>
              </a:rPr>
              <a:t>collections</a:t>
            </a:r>
            <a:r>
              <a:rPr lang="bg-BG" sz="2000" b="0" strike="noStrike" spc="-1">
                <a:latin typeface="Arial"/>
              </a:rPr>
              <a:t>) are also part of the structure.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One database (or schema) holds </a:t>
            </a:r>
            <a:r>
              <a:rPr lang="bg-BG" sz="2000" b="1" strike="noStrike" spc="-1">
                <a:latin typeface="Arial"/>
              </a:rPr>
              <a:t>many tables</a:t>
            </a:r>
            <a:r>
              <a:rPr lang="bg-BG" sz="2000" b="0" strike="noStrike" spc="-1">
                <a:latin typeface="Arial"/>
              </a:rPr>
              <a:t> with relationships between some of them.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all is called "</a:t>
            </a:r>
            <a:r>
              <a:rPr lang="bg-BG" sz="2000" b="1" strike="noStrike" spc="-1">
                <a:latin typeface="Arial"/>
              </a:rPr>
              <a:t>logical storage</a:t>
            </a:r>
            <a:r>
              <a:rPr lang="bg-BG" sz="2000" b="0" strike="noStrike" spc="-1">
                <a:latin typeface="Arial"/>
              </a:rPr>
              <a:t>" – the logical structure of data in DBMS systems.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There is also another layer, the </a:t>
            </a:r>
            <a:r>
              <a:rPr lang="bg-BG" sz="2000" b="1" strike="noStrike" spc="-1">
                <a:latin typeface="Arial"/>
              </a:rPr>
              <a:t>physical storage</a:t>
            </a:r>
            <a:r>
              <a:rPr lang="bg-BG" sz="2000" b="0" strike="noStrike" spc="-1">
                <a:latin typeface="Arial"/>
              </a:rPr>
              <a:t>, responsible for the files on the disk.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consists of </a:t>
            </a:r>
            <a:r>
              <a:rPr lang="bg-BG" sz="2000" b="1" strike="noStrike" spc="-1">
                <a:latin typeface="Arial"/>
              </a:rPr>
              <a:t>data files</a:t>
            </a:r>
            <a:r>
              <a:rPr lang="bg-BG" sz="2000" b="0" strike="noStrike" spc="-1">
                <a:latin typeface="Arial"/>
              </a:rPr>
              <a:t> – the raw database data</a:t>
            </a:r>
            <a:r>
              <a:rPr lang="bg-BG" sz="2000" b="1" strike="noStrike" spc="-1">
                <a:latin typeface="Arial"/>
              </a:rPr>
              <a:t> </a:t>
            </a:r>
            <a:r>
              <a:rPr lang="bg-BG" sz="2000" b="0" strike="noStrike" spc="-1">
                <a:latin typeface="Arial"/>
              </a:rPr>
              <a:t>on our hard disk.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Also, there are </a:t>
            </a:r>
            <a:r>
              <a:rPr lang="bg-BG" sz="2000" b="1" strike="noStrike" spc="-1">
                <a:latin typeface="Arial"/>
              </a:rPr>
              <a:t>transaction log files</a:t>
            </a:r>
            <a:r>
              <a:rPr lang="bg-BG" sz="2000" b="0" strike="noStrike" spc="-1">
                <a:latin typeface="Arial"/>
              </a:rPr>
              <a:t>, holding the history of all changes.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2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A4BE4C7-98A1-4B10-B2A8-0A3A262A269F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2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44324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SQL</a:t>
            </a:r>
            <a:r>
              <a:rPr lang="bg-BG" sz="2000" b="0" strike="noStrike" spc="-1">
                <a:latin typeface="Arial"/>
              </a:rPr>
              <a:t> is designed for a specific task: to </a:t>
            </a:r>
            <a:r>
              <a:rPr lang="bg-BG" sz="2000" b="1" strike="noStrike" spc="-1">
                <a:latin typeface="Arial"/>
              </a:rPr>
              <a:t>manage</a:t>
            </a:r>
            <a:r>
              <a:rPr lang="bg-BG" sz="2000" b="0" strike="noStrike" spc="-1">
                <a:latin typeface="Arial"/>
              </a:rPr>
              <a:t> a relational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Now, let's give you a quick introduction to the </a:t>
            </a:r>
            <a:r>
              <a:rPr lang="bg-BG" sz="2000" b="1" strike="noStrike" spc="-1">
                <a:latin typeface="Arial"/>
              </a:rPr>
              <a:t>basics of SQL</a:t>
            </a:r>
            <a:r>
              <a:rPr lang="bg-BG" sz="2000" b="0" strike="noStrike" spc="-1">
                <a:latin typeface="Arial"/>
              </a:rPr>
              <a:t> and relational databases.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shall start with the </a:t>
            </a:r>
            <a:r>
              <a:rPr lang="bg-BG" sz="2000" b="1" strike="noStrike" spc="-1">
                <a:latin typeface="Arial"/>
              </a:rPr>
              <a:t>relational data model</a:t>
            </a:r>
            <a:r>
              <a:rPr lang="bg-BG" sz="2000" b="0" strike="noStrike" spc="-1">
                <a:latin typeface="Arial"/>
              </a:rPr>
              <a:t>: tables, relationships, primary key and foreign key.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Next, I shall explain the concepts behind the </a:t>
            </a:r>
            <a:r>
              <a:rPr lang="bg-BG" sz="2000" b="1" strike="noStrike" spc="-1">
                <a:latin typeface="Arial"/>
              </a:rPr>
              <a:t>SQL language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shall introduce you </a:t>
            </a:r>
            <a:r>
              <a:rPr lang="bg-BG" sz="2000" b="1" strike="noStrike" spc="-1">
                <a:latin typeface="Arial"/>
              </a:rPr>
              <a:t>MySQL </a:t>
            </a:r>
            <a:r>
              <a:rPr lang="bg-BG" sz="2000" b="0" strike="noStrike" spc="-1">
                <a:latin typeface="Arial"/>
              </a:rPr>
              <a:t>– a popular relational database management system, which supports the relational data model and SQL.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shall explain how to connect to MySQL using client tools like </a:t>
            </a:r>
            <a:r>
              <a:rPr lang="bg-BG" sz="2000" b="1" strike="noStrike" spc="-1">
                <a:latin typeface="Arial"/>
              </a:rPr>
              <a:t>phpMyAdmin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HeidiSQL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Finally, I shall explain and demonstrate several </a:t>
            </a:r>
            <a:r>
              <a:rPr lang="bg-BG" sz="2000" b="1" strike="noStrike" spc="-1">
                <a:latin typeface="Arial"/>
              </a:rPr>
              <a:t>SQL commands</a:t>
            </a:r>
            <a:r>
              <a:rPr lang="bg-BG" sz="2000" b="0" strike="noStrike" spc="-1">
                <a:latin typeface="Arial"/>
              </a:rPr>
              <a:t>: creating a database, creating a table, inserting data into a table, retrieving data from a table, filtering data, modifying data and deleting data from database tables.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introduction are </a:t>
            </a:r>
            <a:r>
              <a:rPr lang="bg-BG" sz="2000" b="1" strike="noStrike" spc="-1">
                <a:latin typeface="Arial"/>
              </a:rPr>
              <a:t>not exhaustive </a:t>
            </a:r>
            <a:r>
              <a:rPr lang="bg-BG" sz="2000" b="0" strike="noStrike" spc="-1">
                <a:latin typeface="Arial"/>
              </a:rPr>
              <a:t>and will skip over many essential details.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Those details will be covered in later courses at </a:t>
            </a:r>
            <a:r>
              <a:rPr lang="bg-BG" sz="2000" b="1" strike="noStrike" spc="-1">
                <a:latin typeface="Arial"/>
              </a:rPr>
              <a:t>SoftUni</a:t>
            </a:r>
            <a:r>
              <a:rPr lang="bg-BG" sz="2000" b="0" strike="noStrike" spc="-1">
                <a:latin typeface="Arial"/>
              </a:rPr>
              <a:t>, in the end-to-end software engineering learning program.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2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5953AF8-1C7D-4922-959C-18329AB9B7E7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2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14614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take a better look at the </a:t>
            </a:r>
            <a:r>
              <a:rPr lang="bg-BG" sz="2000" b="1" strike="noStrike" spc="-1">
                <a:latin typeface="Arial"/>
              </a:rPr>
              <a:t>structure of a table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table</a:t>
            </a:r>
            <a:r>
              <a:rPr lang="bg-BG" sz="2000" b="0" strike="noStrike" spc="-1">
                <a:latin typeface="Arial"/>
              </a:rPr>
              <a:t> is the primary building block in the relational databases.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There is an example of a table, holding data about </a:t>
            </a:r>
            <a:r>
              <a:rPr lang="bg-BG" sz="2000" b="1" strike="noStrike" spc="-1">
                <a:latin typeface="Arial"/>
              </a:rPr>
              <a:t>customers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Each table </a:t>
            </a:r>
            <a:r>
              <a:rPr lang="bg-BG" sz="2000" b="1" strike="noStrike" spc="-1">
                <a:latin typeface="Arial"/>
              </a:rPr>
              <a:t>row</a:t>
            </a:r>
            <a:r>
              <a:rPr lang="bg-BG" sz="2000" b="0" strike="noStrike" spc="-1">
                <a:latin typeface="Arial"/>
              </a:rPr>
              <a:t> is called a </a:t>
            </a:r>
            <a:r>
              <a:rPr lang="bg-BG" sz="2000" b="1" strike="noStrike" spc="-1">
                <a:latin typeface="Arial"/>
              </a:rPr>
              <a:t>record</a:t>
            </a:r>
            <a:r>
              <a:rPr lang="bg-BG" sz="2000" b="0" strike="noStrike" spc="-1">
                <a:latin typeface="Arial"/>
              </a:rPr>
              <a:t>, or </a:t>
            </a:r>
            <a:r>
              <a:rPr lang="bg-BG" sz="2000" b="1" strike="noStrike" spc="-1">
                <a:latin typeface="Arial"/>
              </a:rPr>
              <a:t>entity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defines a single object of that type.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this example, each row refers to a single </a:t>
            </a:r>
            <a:r>
              <a:rPr lang="bg-BG" sz="2000" b="1" strike="noStrike" spc="-1">
                <a:latin typeface="Arial"/>
              </a:rPr>
              <a:t>customer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column</a:t>
            </a:r>
            <a:r>
              <a:rPr lang="bg-BG" sz="2000" b="0" strike="noStrike" spc="-1">
                <a:latin typeface="Arial"/>
              </a:rPr>
              <a:t> (also called a </a:t>
            </a:r>
            <a:r>
              <a:rPr lang="bg-BG" sz="2000" b="1" strike="noStrike" spc="-1">
                <a:latin typeface="Arial"/>
              </a:rPr>
              <a:t>field</a:t>
            </a:r>
            <a:r>
              <a:rPr lang="bg-BG" sz="2000" b="0" strike="noStrike" spc="-1">
                <a:latin typeface="Arial"/>
              </a:rPr>
              <a:t>) defines a piece of information about the entity: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its </a:t>
            </a:r>
            <a:r>
              <a:rPr lang="bg-BG" sz="2000" b="1" strike="noStrike" spc="-1">
                <a:latin typeface="Arial"/>
              </a:rPr>
              <a:t>name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data type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this case, there are 4 columns, and each contains information about the customers: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ID </a:t>
            </a:r>
            <a:r>
              <a:rPr lang="bg-BG" sz="2000" b="0" strike="noStrike" spc="-1">
                <a:latin typeface="Arial"/>
              </a:rPr>
              <a:t>is a unique number, which identifies each customer.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FirstName</a:t>
            </a:r>
            <a:r>
              <a:rPr lang="bg-BG" sz="2000" b="0" strike="noStrike" spc="-1">
                <a:latin typeface="Arial"/>
              </a:rPr>
              <a:t> is a text column holding the customer first name.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BirthDate</a:t>
            </a:r>
            <a:r>
              <a:rPr lang="bg-BG" sz="2000" b="0" strike="noStrike" spc="-1">
                <a:latin typeface="Arial"/>
              </a:rPr>
              <a:t> column holds the customer date of birth. It is of type "</a:t>
            </a:r>
            <a:r>
              <a:rPr lang="bg-BG" sz="2000" b="1" i="1" strike="noStrike" spc="-1">
                <a:latin typeface="Arial"/>
              </a:rPr>
              <a:t>date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CityId</a:t>
            </a:r>
            <a:r>
              <a:rPr lang="bg-BG" sz="2000" b="0" strike="noStrike" spc="-1">
                <a:latin typeface="Arial"/>
              </a:rPr>
              <a:t> column keeps a number – the ID that refers to another entity in the "</a:t>
            </a:r>
            <a:r>
              <a:rPr lang="bg-BG" sz="2000" b="1" strike="noStrike" spc="-1">
                <a:latin typeface="Arial"/>
              </a:rPr>
              <a:t>Cities</a:t>
            </a:r>
            <a:r>
              <a:rPr lang="bg-BG" sz="2000" b="0" strike="noStrike" spc="-1">
                <a:latin typeface="Arial"/>
              </a:rPr>
              <a:t>" table,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where more information about the city with the given ID can be found.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Every intersection of a row and column is called a "</a:t>
            </a:r>
            <a:r>
              <a:rPr lang="bg-BG" sz="2000" b="1" strike="noStrike" spc="-1">
                <a:latin typeface="Arial"/>
              </a:rPr>
              <a:t>cell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holds a </a:t>
            </a:r>
            <a:r>
              <a:rPr lang="bg-BG" sz="2000" b="1" strike="noStrike" spc="-1">
                <a:latin typeface="Arial"/>
              </a:rPr>
              <a:t>value </a:t>
            </a:r>
            <a:r>
              <a:rPr lang="bg-BG" sz="2000" b="0" strike="noStrike" spc="-1">
                <a:latin typeface="Arial"/>
              </a:rPr>
              <a:t>for certain column and certain row,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 value about certain entity.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3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F89353A-E463-4E63-9464-8F45C7C1A29D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3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66879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SQL </a:t>
            </a:r>
            <a:r>
              <a:rPr lang="bg-BG" sz="2000" b="0" strike="noStrike" spc="-1">
                <a:latin typeface="Arial"/>
              </a:rPr>
              <a:t>(Structured Query Language) is a language designed for </a:t>
            </a:r>
            <a:r>
              <a:rPr lang="bg-BG" sz="2000" b="1" strike="noStrike" spc="-1">
                <a:latin typeface="Arial"/>
              </a:rPr>
              <a:t>managing data in relational databases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defines a </a:t>
            </a:r>
            <a:r>
              <a:rPr lang="bg-BG" sz="2000" b="1" strike="noStrike" spc="-1">
                <a:latin typeface="Arial"/>
              </a:rPr>
              <a:t>standard syntax </a:t>
            </a:r>
            <a:r>
              <a:rPr lang="bg-BG" sz="2000" b="0" strike="noStrike" spc="-1">
                <a:latin typeface="Arial"/>
              </a:rPr>
              <a:t>to write commands that define, retrieve and manipulate data.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SQL </a:t>
            </a:r>
            <a:r>
              <a:rPr lang="bg-BG" sz="2000" b="0" strike="noStrike" spc="-1">
                <a:latin typeface="Arial"/>
              </a:rPr>
              <a:t>is supported by virtually all modern RDBMS systems.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communicate with the database engine, we use </a:t>
            </a:r>
            <a:r>
              <a:rPr lang="bg-BG" sz="2000" b="1" strike="noStrike" spc="-1">
                <a:latin typeface="Arial"/>
              </a:rPr>
              <a:t>SQL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With SQL, we write </a:t>
            </a:r>
            <a:r>
              <a:rPr lang="bg-BG" sz="2000" b="1" strike="noStrike" spc="-1">
                <a:latin typeface="Arial"/>
              </a:rPr>
              <a:t>commands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queries</a:t>
            </a:r>
            <a:r>
              <a:rPr lang="bg-BG" sz="2000" b="0" strike="noStrike" spc="-1">
                <a:latin typeface="Arial"/>
              </a:rPr>
              <a:t> that are then executed by the database engine.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SQL </a:t>
            </a:r>
            <a:r>
              <a:rPr lang="bg-BG" sz="2000" b="0" strike="noStrike" spc="-1">
                <a:latin typeface="Arial"/>
              </a:rPr>
              <a:t>language is logically divided into four sections.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 definition </a:t>
            </a:r>
            <a:r>
              <a:rPr lang="bg-BG" sz="2000" b="0" strike="noStrike" spc="-1">
                <a:latin typeface="Arial"/>
              </a:rPr>
              <a:t>commands define the structure of the data: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tables, columns, indexes, constraints and others.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SQL commands, such as "</a:t>
            </a:r>
            <a:r>
              <a:rPr lang="bg-BG" sz="2000" b="1" strike="noStrike" spc="-1">
                <a:latin typeface="Arial"/>
              </a:rPr>
              <a:t>CREATE TABLE</a:t>
            </a:r>
            <a:r>
              <a:rPr lang="bg-BG" sz="2000" b="0" strike="noStrike" spc="-1">
                <a:latin typeface="Arial"/>
              </a:rPr>
              <a:t>" and "</a:t>
            </a:r>
            <a:r>
              <a:rPr lang="bg-BG" sz="2000" b="1" strike="noStrike" spc="-1">
                <a:latin typeface="Arial"/>
              </a:rPr>
              <a:t>ALTER TABLE</a:t>
            </a:r>
            <a:r>
              <a:rPr lang="bg-BG" sz="2000" b="0" strike="noStrike" spc="-1">
                <a:latin typeface="Arial"/>
              </a:rPr>
              <a:t>"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belong to the "</a:t>
            </a:r>
            <a:r>
              <a:rPr lang="bg-BG" sz="2000" b="1" strike="noStrike" spc="-1">
                <a:latin typeface="Arial"/>
              </a:rPr>
              <a:t>data definition language</a:t>
            </a:r>
            <a:r>
              <a:rPr lang="bg-BG" sz="2000" b="0" strike="noStrike" spc="-1">
                <a:latin typeface="Arial"/>
              </a:rPr>
              <a:t>" (DDL),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which is a subset of SQL.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 manipulation </a:t>
            </a:r>
            <a:r>
              <a:rPr lang="bg-BG" sz="2000" b="0" strike="noStrike" spc="-1">
                <a:latin typeface="Arial"/>
              </a:rPr>
              <a:t>commands are used for storing, updating, deleting, and retrieving data.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SQL commands "</a:t>
            </a:r>
            <a:r>
              <a:rPr lang="bg-BG" sz="2000" b="1" strike="noStrike" spc="-1">
                <a:latin typeface="Arial"/>
              </a:rPr>
              <a:t>SELECT</a:t>
            </a:r>
            <a:r>
              <a:rPr lang="bg-BG" sz="2000" b="0" strike="noStrike" spc="-1">
                <a:latin typeface="Arial"/>
              </a:rPr>
              <a:t>", "</a:t>
            </a:r>
            <a:r>
              <a:rPr lang="bg-BG" sz="2000" b="1" strike="noStrike" spc="-1">
                <a:latin typeface="Arial"/>
              </a:rPr>
              <a:t>INSERT</a:t>
            </a:r>
            <a:r>
              <a:rPr lang="bg-BG" sz="2000" b="0" strike="noStrike" spc="-1">
                <a:latin typeface="Arial"/>
              </a:rPr>
              <a:t>", "</a:t>
            </a:r>
            <a:r>
              <a:rPr lang="bg-BG" sz="2000" b="1" strike="noStrike" spc="-1">
                <a:latin typeface="Arial"/>
              </a:rPr>
              <a:t>UPDATE</a:t>
            </a:r>
            <a:r>
              <a:rPr lang="bg-BG" sz="2000" b="0" strike="noStrike" spc="-1">
                <a:latin typeface="Arial"/>
              </a:rPr>
              <a:t>" and "</a:t>
            </a:r>
            <a:r>
              <a:rPr lang="bg-BG" sz="2000" b="1" strike="noStrike" spc="-1">
                <a:latin typeface="Arial"/>
              </a:rPr>
              <a:t>DELETE</a:t>
            </a:r>
            <a:r>
              <a:rPr lang="bg-BG" sz="2000" b="0" strike="noStrike" spc="-1">
                <a:latin typeface="Arial"/>
              </a:rPr>
              <a:t>"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belong to the "</a:t>
            </a:r>
            <a:r>
              <a:rPr lang="bg-BG" sz="2000" b="1" strike="noStrike" spc="-1">
                <a:latin typeface="Arial"/>
              </a:rPr>
              <a:t>data manipulation language</a:t>
            </a:r>
            <a:r>
              <a:rPr lang="bg-BG" sz="2000" b="0" strike="noStrike" spc="-1">
                <a:latin typeface="Arial"/>
              </a:rPr>
              <a:t>" (DML),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which is another subset of SQL.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 control commands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define users and roles, assign access permissions,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define who can access the data for reading and modifying.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Data control commands in SQL, such as "</a:t>
            </a:r>
            <a:r>
              <a:rPr lang="bg-BG" sz="2000" b="1" strike="noStrike" spc="-1">
                <a:latin typeface="Arial"/>
              </a:rPr>
              <a:t>GRANT</a:t>
            </a:r>
            <a:r>
              <a:rPr lang="bg-BG" sz="2000" b="0" strike="noStrike" spc="-1">
                <a:latin typeface="Arial"/>
              </a:rPr>
              <a:t>" and "</a:t>
            </a:r>
            <a:r>
              <a:rPr lang="bg-BG" sz="2000" b="1" strike="noStrike" spc="-1">
                <a:latin typeface="Arial"/>
              </a:rPr>
              <a:t>REVOKE</a:t>
            </a:r>
            <a:r>
              <a:rPr lang="bg-BG" sz="2000" b="0" strike="noStrike" spc="-1">
                <a:latin typeface="Arial"/>
              </a:rPr>
              <a:t>"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are part of the </a:t>
            </a:r>
            <a:r>
              <a:rPr lang="bg-BG" sz="2000" b="1" strike="noStrike" spc="-1">
                <a:latin typeface="Arial"/>
              </a:rPr>
              <a:t>DCL</a:t>
            </a:r>
            <a:r>
              <a:rPr lang="bg-BG" sz="2000" b="0" strike="noStrike" spc="-1">
                <a:latin typeface="Arial"/>
              </a:rPr>
              <a:t> (data control language), which is another subset of SQL.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Transaction control</a:t>
            </a:r>
            <a:r>
              <a:rPr lang="bg-BG" sz="2000" b="0" strike="noStrike" spc="-1">
                <a:latin typeface="Arial"/>
              </a:rPr>
              <a:t> commands,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such as "</a:t>
            </a:r>
            <a:r>
              <a:rPr lang="bg-BG" sz="2000" b="1" strike="noStrike" spc="-1">
                <a:latin typeface="Arial"/>
              </a:rPr>
              <a:t>BEGIN TRANSACTION</a:t>
            </a:r>
            <a:r>
              <a:rPr lang="bg-BG" sz="2000" b="0" strike="noStrike" spc="-1">
                <a:latin typeface="Arial"/>
              </a:rPr>
              <a:t>", "</a:t>
            </a:r>
            <a:r>
              <a:rPr lang="bg-BG" sz="2000" b="1" strike="noStrike" spc="-1">
                <a:latin typeface="Arial"/>
              </a:rPr>
              <a:t>COMMIT</a:t>
            </a:r>
            <a:r>
              <a:rPr lang="bg-BG" sz="2000" b="0" strike="noStrike" spc="-1">
                <a:latin typeface="Arial"/>
              </a:rPr>
              <a:t>" and "</a:t>
            </a:r>
            <a:r>
              <a:rPr lang="bg-BG" sz="2000" b="1" strike="noStrike" spc="-1">
                <a:latin typeface="Arial"/>
              </a:rPr>
              <a:t>ROLLBACK</a:t>
            </a:r>
            <a:r>
              <a:rPr lang="bg-BG" sz="2000" b="0" strike="noStrike" spc="-1">
                <a:latin typeface="Arial"/>
              </a:rPr>
              <a:t>"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bundle operations that have to be executed together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control the concurrency when multiple users access the database in the same time.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have given an </a:t>
            </a:r>
            <a:r>
              <a:rPr lang="bg-BG" sz="2000" b="1" strike="noStrike" spc="-1">
                <a:latin typeface="Arial"/>
              </a:rPr>
              <a:t>example of transactions</a:t>
            </a:r>
            <a:r>
              <a:rPr lang="bg-BG" sz="2000" b="0" strike="noStrike" spc="-1">
                <a:latin typeface="Arial"/>
              </a:rPr>
              <a:t> before, with the bank system.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Database </a:t>
            </a:r>
            <a:r>
              <a:rPr lang="bg-BG" sz="2000" b="1" strike="noStrike" spc="-1">
                <a:latin typeface="Arial"/>
              </a:rPr>
              <a:t>transactions </a:t>
            </a:r>
            <a:r>
              <a:rPr lang="bg-BG" sz="2000" b="0" strike="noStrike" spc="-1">
                <a:latin typeface="Arial"/>
              </a:rPr>
              <a:t>are </a:t>
            </a:r>
            <a:r>
              <a:rPr lang="bg-BG" sz="2000" b="1" strike="noStrike" spc="-1">
                <a:latin typeface="Arial"/>
              </a:rPr>
              <a:t>sequences of operations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If all of them are </a:t>
            </a:r>
            <a:r>
              <a:rPr lang="bg-BG" sz="2000" b="1" strike="noStrike" spc="-1">
                <a:latin typeface="Arial"/>
              </a:rPr>
              <a:t>executed successfully</a:t>
            </a:r>
            <a:r>
              <a:rPr lang="bg-BG" sz="2000" b="0" strike="noStrike" spc="-1">
                <a:latin typeface="Arial"/>
              </a:rPr>
              <a:t>, the changes are applied (or </a:t>
            </a:r>
            <a:r>
              <a:rPr lang="bg-BG" sz="2000" b="1" strike="noStrike" spc="-1">
                <a:latin typeface="Arial"/>
              </a:rPr>
              <a:t>committed</a:t>
            </a:r>
            <a:r>
              <a:rPr lang="bg-BG" sz="2000" b="0" strike="noStrike" spc="-1">
                <a:latin typeface="Arial"/>
              </a:rPr>
              <a:t>) together.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Otherwise, a </a:t>
            </a:r>
            <a:r>
              <a:rPr lang="bg-BG" sz="2000" b="1" strike="noStrike" spc="-1">
                <a:latin typeface="Arial"/>
              </a:rPr>
              <a:t>rollback</a:t>
            </a:r>
            <a:r>
              <a:rPr lang="bg-BG" sz="2000" b="0" strike="noStrike" spc="-1">
                <a:latin typeface="Arial"/>
              </a:rPr>
              <a:t> happens, and all changes are </a:t>
            </a:r>
            <a:r>
              <a:rPr lang="bg-BG" sz="2000" b="1" strike="noStrike" spc="-1">
                <a:latin typeface="Arial"/>
              </a:rPr>
              <a:t>reverted</a:t>
            </a:r>
            <a:r>
              <a:rPr lang="bg-BG" sz="2000" b="0" strike="noStrike" spc="-1">
                <a:latin typeface="Arial"/>
              </a:rPr>
              <a:t> together.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3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A378790-6912-49E6-922F-0672A8F6F89B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3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92015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an </a:t>
            </a:r>
            <a:r>
              <a:rPr lang="bg-BG" sz="2000" b="1" strike="noStrike" spc="-1">
                <a:latin typeface="Arial"/>
              </a:rPr>
              <a:t>example of SQL query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SELECT * FROM people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query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is an SQL command,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that is sent from the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client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to the database engine through its API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is executed by the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DBMS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system,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returns data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back to the client.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sample query returns a sequence of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data rows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like it is shown at the table at the screen.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Some SQL commands return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rows of data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others return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single value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others return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nothing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depends on the command.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Commands, which return data are called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"queries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".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3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9B34667-9D98-468A-88E4-425332875A66}" type="slidenum">
              <a:rPr lang="bg-BG" sz="1200" b="0" strike="noStrike" spc="-1">
                <a:latin typeface="Times New Roman"/>
              </a:rPr>
              <a:t>24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3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35784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 is popular, open-source relational database management system (</a:t>
            </a:r>
            <a:r>
              <a:rPr lang="bg-BG" sz="2000" b="1" strike="noStrike" spc="-1">
                <a:latin typeface="Arial"/>
              </a:rPr>
              <a:t>RDBMS</a:t>
            </a:r>
            <a:r>
              <a:rPr lang="bg-BG" sz="2000" b="0" strike="noStrike" spc="-1">
                <a:latin typeface="Arial"/>
              </a:rPr>
              <a:t>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manages databases, which hold </a:t>
            </a:r>
            <a:r>
              <a:rPr lang="bg-BG" sz="2000" b="1" strike="noStrike" spc="-1">
                <a:latin typeface="Arial"/>
              </a:rPr>
              <a:t>relational data </a:t>
            </a:r>
            <a:r>
              <a:rPr lang="bg-BG" sz="2000" b="0" strike="noStrike" spc="-1">
                <a:latin typeface="Arial"/>
              </a:rPr>
              <a:t>(tables with relationships between them).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MySQL support the </a:t>
            </a:r>
            <a:r>
              <a:rPr lang="bg-BG" sz="2000" b="1" strike="noStrike" spc="-1">
                <a:latin typeface="Arial"/>
              </a:rPr>
              <a:t>SQL language </a:t>
            </a:r>
            <a:r>
              <a:rPr lang="bg-BG" sz="2000" b="0" strike="noStrike" spc="-1">
                <a:latin typeface="Arial"/>
              </a:rPr>
              <a:t>for data definition, retrieval, manipulation and administration.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MySQL is </a:t>
            </a:r>
            <a:r>
              <a:rPr lang="bg-BG" sz="2000" b="1" strike="noStrike" spc="-1">
                <a:latin typeface="Arial"/>
              </a:rPr>
              <a:t>free </a:t>
            </a:r>
            <a:r>
              <a:rPr lang="bg-BG" sz="2000" b="0" strike="noStrike" spc="-1">
                <a:latin typeface="Arial"/>
              </a:rPr>
              <a:t>and thus you don’t need to pay as you would do for MS SQL Server or Oracle.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equivalent name to MySQL is </a:t>
            </a:r>
            <a:r>
              <a:rPr lang="bg-BG" sz="2000" b="1" strike="noStrike" spc="-1">
                <a:latin typeface="Arial"/>
              </a:rPr>
              <a:t>MariaDB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fact </a:t>
            </a:r>
            <a:r>
              <a:rPr lang="bg-BG" sz="2000" b="1" strike="noStrike" spc="-1">
                <a:latin typeface="Arial"/>
              </a:rPr>
              <a:t>MariaDB</a:t>
            </a:r>
            <a:r>
              <a:rPr lang="bg-BG" sz="2000" b="0" strike="noStrike" spc="-1">
                <a:latin typeface="Arial"/>
              </a:rPr>
              <a:t> is a free version of MySQL, created when Oracle acquired MySQL.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MySQL has </a:t>
            </a:r>
            <a:r>
              <a:rPr lang="bg-BG" sz="2000" b="1" strike="noStrike" spc="-1">
                <a:latin typeface="Arial"/>
              </a:rPr>
              <a:t>free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commercial</a:t>
            </a:r>
            <a:r>
              <a:rPr lang="bg-BG" sz="2000" b="0" strike="noStrike" spc="-1">
                <a:latin typeface="Arial"/>
              </a:rPr>
              <a:t> versions. And MariaDB is an open and free MySQL distribution.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MySQL </a:t>
            </a:r>
            <a:r>
              <a:rPr lang="bg-BG" sz="2000" b="0" strike="noStrike" spc="-1">
                <a:latin typeface="Arial"/>
              </a:rPr>
              <a:t>is very, very </a:t>
            </a:r>
            <a:r>
              <a:rPr lang="bg-BG" sz="2000" b="1" strike="noStrike" spc="-1">
                <a:latin typeface="Arial"/>
              </a:rPr>
              <a:t>popular</a:t>
            </a:r>
            <a:r>
              <a:rPr lang="bg-BG" sz="2000" b="0" strike="noStrike" spc="-1">
                <a:latin typeface="Arial"/>
              </a:rPr>
              <a:t>, one of the most used databases in the IT industry.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because it is free, easy to install, use and maintain, with large developer community.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MySQL </a:t>
            </a:r>
            <a:r>
              <a:rPr lang="bg-BG" sz="2000" b="0" strike="noStrike" spc="-1">
                <a:latin typeface="Arial"/>
              </a:rPr>
              <a:t>is a good choice of DBMS for </a:t>
            </a:r>
            <a:r>
              <a:rPr lang="bg-BG" sz="2000" b="1" strike="noStrike" spc="-1">
                <a:latin typeface="Arial"/>
              </a:rPr>
              <a:t>small applications</a:t>
            </a:r>
            <a:r>
              <a:rPr lang="bg-BG" sz="2000" b="0" strike="noStrike" spc="-1">
                <a:latin typeface="Arial"/>
              </a:rPr>
              <a:t>, such as Web sites or blogs.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MySQL </a:t>
            </a:r>
            <a:r>
              <a:rPr lang="bg-BG" sz="2000" b="0" strike="noStrike" spc="-1">
                <a:latin typeface="Arial"/>
              </a:rPr>
              <a:t>is a </a:t>
            </a:r>
            <a:r>
              <a:rPr lang="bg-BG" sz="2000" b="1" strike="noStrike" spc="-1">
                <a:latin typeface="Arial"/>
              </a:rPr>
              <a:t>cross-platform</a:t>
            </a:r>
            <a:r>
              <a:rPr lang="bg-BG" sz="2000" b="0" strike="noStrike" spc="-1">
                <a:latin typeface="Arial"/>
              </a:rPr>
              <a:t> software, so it works on many system platforms,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such as Linux, Windows and MacOS, also on Docker, containers and in cloud environments.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 is used also in many </a:t>
            </a:r>
            <a:r>
              <a:rPr lang="bg-BG" sz="2000" b="1" strike="noStrike" spc="-1">
                <a:latin typeface="Arial"/>
              </a:rPr>
              <a:t>large-scale software projects </a:t>
            </a:r>
            <a:r>
              <a:rPr lang="bg-BG" sz="2000" b="0" strike="noStrike" spc="-1">
                <a:latin typeface="Arial"/>
              </a:rPr>
              <a:t>and businesses.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Most likely it isn’t used for all the data they store, but just some of it.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That’s mostly for historical reasons, because it is very good when a small project starts.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examples are Amazon, Apple and Facebook.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3600" b="0" strike="noStrike" spc="-1">
                <a:latin typeface="Arial"/>
              </a:rPr>
              <a:t>In MySQL data is stored in </a:t>
            </a:r>
            <a:r>
              <a:rPr lang="bg-BG" sz="3600" b="1" strike="noStrike" spc="-1">
                <a:latin typeface="Arial"/>
              </a:rPr>
              <a:t>tables </a:t>
            </a:r>
            <a:r>
              <a:rPr lang="bg-BG" sz="3600" b="0" strike="noStrike" spc="-1">
                <a:latin typeface="Arial"/>
              </a:rPr>
              <a:t>with </a:t>
            </a:r>
            <a:r>
              <a:rPr lang="bg-BG" sz="3600" b="1" strike="noStrike" spc="-1">
                <a:latin typeface="Arial"/>
              </a:rPr>
              <a:t>relationships</a:t>
            </a:r>
            <a:r>
              <a:rPr lang="bg-BG" sz="3600" b="0" strike="noStrike" spc="-1">
                <a:latin typeface="Arial"/>
              </a:rPr>
              <a:t> between them.</a:t>
            </a:r>
          </a:p>
          <a:p>
            <a:pPr marL="180000" indent="-179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3600" b="1" strike="noStrike" spc="-1">
                <a:latin typeface="Arial"/>
              </a:rPr>
              <a:t>Tables</a:t>
            </a:r>
            <a:r>
              <a:rPr lang="bg-BG" sz="3600" b="0" strike="noStrike" spc="-1">
                <a:latin typeface="Arial"/>
              </a:rPr>
              <a:t> hold structured data and can reference other tables.</a:t>
            </a:r>
          </a:p>
          <a:p>
            <a:pPr>
              <a:lnSpc>
                <a:spcPct val="100000"/>
              </a:lnSpc>
            </a:pPr>
            <a:endParaRPr lang="bg-BG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The </a:t>
            </a:r>
            <a:r>
              <a:rPr lang="bg-BG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SQL</a:t>
            </a:r>
            <a:r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 language is implemented to query and manipulate data.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I will demonstrate you how to execute SQL commands in MySQL.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</p:txBody>
      </p:sp>
      <p:sp>
        <p:nvSpPr>
          <p:cNvPr id="74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40C3EFD-316B-4F2C-9EFC-F8F2C4D1BC0D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25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4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08763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bg-BG" sz="1200" b="1" strike="noStrike" spc="-1">
                <a:latin typeface="Arial"/>
              </a:rPr>
              <a:t>phpMyAdmin</a:t>
            </a:r>
            <a:r>
              <a:rPr lang="bg-BG" sz="1200" b="0" strike="noStrike" spc="-1">
                <a:latin typeface="Arial"/>
              </a:rPr>
              <a:t> is Web-based MySQL administration tool.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 simple way to install and work with </a:t>
            </a: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phpMyAdmin</a:t>
            </a:r>
            <a:r>
              <a:rPr lang="bg-BG" sz="2000" b="0" strike="noStrike" spc="-1">
                <a:latin typeface="Arial"/>
              </a:rPr>
              <a:t> would be to install </a:t>
            </a:r>
            <a:r>
              <a:rPr lang="bg-BG" sz="2000" b="1" strike="noStrike" spc="-1">
                <a:latin typeface="Arial"/>
              </a:rPr>
              <a:t>XAMPP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XAMPP is a </a:t>
            </a:r>
            <a:r>
              <a:rPr lang="bg-BG" sz="2000" b="1" strike="noStrike" spc="-1">
                <a:latin typeface="Arial"/>
              </a:rPr>
              <a:t>web server stack</a:t>
            </a:r>
            <a:r>
              <a:rPr lang="bg-BG" sz="2000" b="0" strike="noStrike" spc="-1">
                <a:latin typeface="Arial"/>
              </a:rPr>
              <a:t>, designed for PHP and MySQL developer.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 "</a:t>
            </a:r>
            <a:r>
              <a:rPr lang="bg-BG" sz="2000" b="1" strike="noStrike" spc="-1">
                <a:latin typeface="Arial"/>
              </a:rPr>
              <a:t>stack</a:t>
            </a:r>
            <a:r>
              <a:rPr lang="bg-BG" sz="2000" b="0" strike="noStrike" spc="-1">
                <a:latin typeface="Arial"/>
              </a:rPr>
              <a:t>" means a bunch of technologies that are used together.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this case, it is the </a:t>
            </a:r>
            <a:r>
              <a:rPr lang="bg-BG" sz="2000" b="1" strike="noStrike" spc="-1">
                <a:latin typeface="Arial"/>
              </a:rPr>
              <a:t>Apache</a:t>
            </a:r>
            <a:r>
              <a:rPr lang="bg-BG" sz="2000" b="0" strike="noStrike" spc="-1">
                <a:latin typeface="Arial"/>
              </a:rPr>
              <a:t> web server, </a:t>
            </a:r>
            <a:r>
              <a:rPr lang="bg-BG" sz="2000" b="1" strike="noStrike" spc="-1">
                <a:latin typeface="Arial"/>
              </a:rPr>
              <a:t>MariaDB</a:t>
            </a:r>
            <a:r>
              <a:rPr lang="bg-BG" sz="2000" b="0" strike="noStrike" spc="-1">
                <a:latin typeface="Arial"/>
              </a:rPr>
              <a:t> (MySQL), the </a:t>
            </a:r>
            <a:r>
              <a:rPr lang="bg-BG" sz="2000" b="1" strike="noStrike" spc="-1">
                <a:latin typeface="Arial"/>
              </a:rPr>
              <a:t>PHP</a:t>
            </a:r>
            <a:r>
              <a:rPr lang="bg-BG" sz="2000" b="0" strike="noStrike" spc="-1">
                <a:latin typeface="Arial"/>
              </a:rPr>
              <a:t> programming language, and </a:t>
            </a:r>
            <a:r>
              <a:rPr lang="bg-BG" sz="2000" b="1" strike="noStrike" spc="-1">
                <a:latin typeface="Arial"/>
              </a:rPr>
              <a:t>phpMyAdmin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phpMyAdmin </a:t>
            </a:r>
            <a:r>
              <a:rPr lang="bg-BG" sz="2000" b="0" strike="noStrike" spc="-1">
                <a:latin typeface="Arial"/>
              </a:rPr>
              <a:t>allows to browse the databases, tables and other database objects,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add / edit / delete data,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modify database structure, create / edit / delete tables,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import and export data,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execute SQL commands,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many others.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HeidiSQL </a:t>
            </a:r>
            <a:r>
              <a:rPr lang="bg-BG" sz="2000" b="0" strike="noStrike" spc="-1">
                <a:latin typeface="Arial"/>
              </a:rPr>
              <a:t>is a free, open-source GUI client tool used to connect to the MySQL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used for managing MySQL, MS SQL Server, PostgreSQL and SQLite.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HeidiSQL, we’ll be writing </a:t>
            </a:r>
            <a:r>
              <a:rPr lang="bg-BG" sz="2000" b="1" strike="noStrike" spc="-1">
                <a:latin typeface="Arial"/>
              </a:rPr>
              <a:t>SQL queries</a:t>
            </a:r>
            <a:r>
              <a:rPr lang="bg-BG" sz="2000" b="0" strike="noStrike" spc="-1">
                <a:latin typeface="Arial"/>
              </a:rPr>
              <a:t> to retrieve or modify data in the database.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With it, we can also </a:t>
            </a:r>
            <a:r>
              <a:rPr lang="bg-BG" sz="2000" b="1" strike="noStrike" spc="-1">
                <a:latin typeface="Arial"/>
              </a:rPr>
              <a:t>explore the database structure </a:t>
            </a:r>
            <a:r>
              <a:rPr lang="bg-BG" sz="2000" b="0" strike="noStrike" spc="-1">
                <a:latin typeface="Arial"/>
              </a:rPr>
              <a:t>and objects, using a visual GUI interface.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4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DC9003-76C6-4B7C-B853-D3202E958D75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26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4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39050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Using </a:t>
            </a:r>
            <a:r>
              <a:rPr lang="bg-BG" sz="2000" b="1" strike="noStrike" spc="-1">
                <a:latin typeface="Arial"/>
              </a:rPr>
              <a:t>SQL commands</a:t>
            </a:r>
            <a:r>
              <a:rPr lang="bg-BG" sz="2000" b="0" strike="noStrike" spc="-1">
                <a:latin typeface="Arial"/>
              </a:rPr>
              <a:t>, developer can communicate with the database engine.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Clients send </a:t>
            </a:r>
            <a:r>
              <a:rPr lang="bg-BG" sz="2000" b="1" strike="noStrike" spc="-1">
                <a:latin typeface="Arial"/>
              </a:rPr>
              <a:t>SQL commands </a:t>
            </a:r>
            <a:r>
              <a:rPr lang="bg-BG" sz="2000" b="0" strike="noStrike" spc="-1">
                <a:latin typeface="Arial"/>
              </a:rPr>
              <a:t>and they are processed and executed by the </a:t>
            </a:r>
            <a:r>
              <a:rPr lang="bg-BG" sz="2000" b="1" strike="noStrike" spc="-1">
                <a:latin typeface="Arial"/>
              </a:rPr>
              <a:t>database server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result</a:t>
            </a:r>
            <a:r>
              <a:rPr lang="bg-BG" sz="2000" b="0" strike="noStrike" spc="-1">
                <a:latin typeface="Arial"/>
              </a:rPr>
              <a:t> (if any) is returned from the database server back to the </a:t>
            </a:r>
            <a:r>
              <a:rPr lang="bg-BG" sz="2000" b="1" strike="noStrike" spc="-1">
                <a:latin typeface="Arial"/>
              </a:rPr>
              <a:t>client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Via </a:t>
            </a:r>
            <a:r>
              <a:rPr lang="bg-BG" sz="2000" b="1" strike="noStrike" spc="-1">
                <a:latin typeface="Arial"/>
              </a:rPr>
              <a:t>SQL commands and queries</a:t>
            </a:r>
            <a:r>
              <a:rPr lang="bg-BG" sz="2000" b="0" strike="noStrike" spc="-1">
                <a:latin typeface="Arial"/>
              </a:rPr>
              <a:t>, we can access and control the data in the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Queries and commands can be simple, but also much more complex.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First, let’s </a:t>
            </a:r>
            <a:r>
              <a:rPr lang="bg-BG" sz="2000" b="1" strike="noStrike" spc="-1">
                <a:latin typeface="Arial"/>
              </a:rPr>
              <a:t>create a database</a:t>
            </a:r>
            <a:r>
              <a:rPr lang="bg-BG" sz="2000" b="0" strike="noStrike" spc="-1">
                <a:latin typeface="Arial"/>
              </a:rPr>
              <a:t> in MySQL.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done with the command: "</a:t>
            </a:r>
            <a:r>
              <a:rPr lang="bg-BG" sz="2000" b="1" strike="noStrike" spc="-1">
                <a:latin typeface="Arial"/>
              </a:rPr>
              <a:t>CREATE DATABASE employees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As you see, the command-like </a:t>
            </a:r>
            <a:r>
              <a:rPr lang="bg-BG" sz="2000" b="1" strike="noStrike" spc="-1">
                <a:latin typeface="Arial"/>
              </a:rPr>
              <a:t>keywords</a:t>
            </a:r>
            <a:r>
              <a:rPr lang="bg-BG" sz="2000" b="0" strike="noStrike" spc="-1">
                <a:latin typeface="Arial"/>
              </a:rPr>
              <a:t> are written with </a:t>
            </a:r>
            <a:r>
              <a:rPr lang="bg-BG" sz="2000" b="1" strike="noStrike" spc="-1">
                <a:latin typeface="Arial"/>
              </a:rPr>
              <a:t>uppercase letters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a writing convention.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would work if you write them with lowercase letters too, but it is always better to follow the established conventions.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MySQL </a:t>
            </a:r>
            <a:r>
              <a:rPr lang="bg-BG" sz="2000" b="1" strike="noStrike" spc="-1">
                <a:latin typeface="Arial"/>
              </a:rPr>
              <a:t>names of databases, tables</a:t>
            </a:r>
            <a:r>
              <a:rPr lang="bg-BG" sz="2000" b="0" strike="noStrike" spc="-1">
                <a:latin typeface="Arial"/>
              </a:rPr>
              <a:t> and other database objects, are written with </a:t>
            </a:r>
            <a:r>
              <a:rPr lang="bg-BG" sz="2000" b="1" strike="noStrike" spc="-1">
                <a:latin typeface="Arial"/>
              </a:rPr>
              <a:t>lowercase </a:t>
            </a:r>
            <a:r>
              <a:rPr lang="bg-BG" sz="2000" b="0" strike="noStrike" spc="-1">
                <a:latin typeface="Arial"/>
              </a:rPr>
              <a:t>letters.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Our database will be named  "employees", in lowercase.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</a:t>
            </a:r>
            <a:r>
              <a:rPr lang="bg-BG" sz="2000" b="1" strike="noStrike" spc="-1">
                <a:latin typeface="Arial"/>
              </a:rPr>
              <a:t>display all databases </a:t>
            </a:r>
            <a:r>
              <a:rPr lang="bg-BG" sz="2000" b="0" strike="noStrike" spc="-1">
                <a:latin typeface="Arial"/>
              </a:rPr>
              <a:t>in the current MySQL instance, we can send the command: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SHOW DATABASES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It will return the names of the databases in the current MySQL server.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5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C5E9B65-5554-499C-9D9E-4049E22B64C1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5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88016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let’s take a look at a </a:t>
            </a:r>
            <a:r>
              <a:rPr lang="bg-BG" sz="2000" b="1" strike="noStrike" spc="-1">
                <a:latin typeface="Arial"/>
              </a:rPr>
              <a:t>SQL query </a:t>
            </a:r>
            <a:r>
              <a:rPr lang="bg-BG" sz="2000" b="0" strike="noStrike" spc="-1">
                <a:latin typeface="Arial"/>
              </a:rPr>
              <a:t>that is supposed to </a:t>
            </a:r>
            <a:r>
              <a:rPr lang="bg-BG" sz="2000" b="1" strike="noStrike" spc="-1">
                <a:latin typeface="Arial"/>
              </a:rPr>
              <a:t>create a table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Like the previous command, it starts with the keyword "</a:t>
            </a:r>
            <a:r>
              <a:rPr lang="bg-BG" sz="2000" b="1" strike="noStrike" spc="-1">
                <a:latin typeface="Arial"/>
              </a:rPr>
              <a:t>CREATE</a:t>
            </a:r>
            <a:r>
              <a:rPr lang="bg-BG" sz="2000" b="0" strike="noStrike" spc="-1">
                <a:latin typeface="Arial"/>
              </a:rPr>
              <a:t>",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but then it is followed by the keyword "</a:t>
            </a:r>
            <a:r>
              <a:rPr lang="bg-BG" sz="2000" b="1" strike="noStrike" spc="-1">
                <a:latin typeface="Arial"/>
              </a:rPr>
              <a:t>TABLE</a:t>
            </a:r>
            <a:r>
              <a:rPr lang="bg-BG" sz="2000" b="0" strike="noStrike" spc="-1">
                <a:latin typeface="Arial"/>
              </a:rPr>
              <a:t>",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because we want to create a table, not a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Then, we open brackets and start defining the </a:t>
            </a:r>
            <a:r>
              <a:rPr lang="bg-BG" sz="2000" b="1" strike="noStrike" spc="-1">
                <a:latin typeface="Arial"/>
              </a:rPr>
              <a:t>columns </a:t>
            </a:r>
            <a:r>
              <a:rPr lang="bg-BG" sz="2000" b="0" strike="noStrike" spc="-1">
                <a:latin typeface="Arial"/>
              </a:rPr>
              <a:t>the table will have.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</a:t>
            </a:r>
            <a:r>
              <a:rPr lang="bg-BG" sz="2000" b="1" strike="noStrike" spc="-1">
                <a:latin typeface="Arial"/>
              </a:rPr>
              <a:t> column </a:t>
            </a:r>
            <a:r>
              <a:rPr lang="bg-BG" sz="2000" b="0" strike="noStrike" spc="-1">
                <a:latin typeface="Arial"/>
              </a:rPr>
              <a:t>definition should be on a new line.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first one is </a:t>
            </a:r>
            <a:r>
              <a:rPr lang="bg-BG" sz="2000" b="1" strike="noStrike" spc="-1">
                <a:latin typeface="Arial"/>
              </a:rPr>
              <a:t>ID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keyword "</a:t>
            </a:r>
            <a:r>
              <a:rPr lang="bg-BG" sz="2000" b="1" strike="noStrike" spc="-1">
                <a:latin typeface="Arial"/>
              </a:rPr>
              <a:t>INT</a:t>
            </a:r>
            <a:r>
              <a:rPr lang="bg-BG" sz="2000" b="0" strike="noStrike" spc="-1">
                <a:latin typeface="Arial"/>
              </a:rPr>
              <a:t>" tells that in this column only integer numbers will be stored.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If you try to add an entity with a string </a:t>
            </a:r>
            <a:r>
              <a:rPr lang="bg-BG" sz="2000" b="1" strike="noStrike" spc="-1">
                <a:latin typeface="Arial"/>
              </a:rPr>
              <a:t>ID</a:t>
            </a:r>
            <a:r>
              <a:rPr lang="bg-BG" sz="2000" b="0" strike="noStrike" spc="-1">
                <a:latin typeface="Arial"/>
              </a:rPr>
              <a:t>, an error will be raised.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keywords "</a:t>
            </a:r>
            <a:r>
              <a:rPr lang="bg-BG" sz="2000" b="1" strike="noStrike" spc="-1">
                <a:latin typeface="Arial"/>
              </a:rPr>
              <a:t>NOT NULL</a:t>
            </a:r>
            <a:r>
              <a:rPr lang="bg-BG" sz="2000" b="0" strike="noStrike" spc="-1">
                <a:latin typeface="Arial"/>
              </a:rPr>
              <a:t>" tell the engine that the value of this field can never be null, it always has to have a value.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keywords "</a:t>
            </a:r>
            <a:r>
              <a:rPr lang="bg-BG" sz="2000" b="1" strike="noStrike" spc="-1">
                <a:latin typeface="Arial"/>
              </a:rPr>
              <a:t>PRIMARY KEY</a:t>
            </a:r>
            <a:r>
              <a:rPr lang="bg-BG" sz="2000" b="0" strike="noStrike" spc="-1">
                <a:latin typeface="Arial"/>
              </a:rPr>
              <a:t>" tell the engine that this is the key, uniquely identifying each row in the table.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keyword "</a:t>
            </a:r>
            <a:r>
              <a:rPr lang="bg-BG" sz="2000" b="1" strike="noStrike" spc="-1">
                <a:latin typeface="Arial"/>
              </a:rPr>
              <a:t>AUTO_INCREMENT</a:t>
            </a:r>
            <a:r>
              <a:rPr lang="bg-BG" sz="2000" b="0" strike="noStrike" spc="-1">
                <a:latin typeface="Arial"/>
              </a:rPr>
              <a:t>" makes it so that whenever a new entity is added to the "people" table, its ID will be automatically set to the ID of the last entity plus one.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next columns </a:t>
            </a:r>
            <a:r>
              <a:rPr lang="bg-BG" sz="2000" b="0" strike="noStrike" spc="-1">
                <a:latin typeface="Arial"/>
              </a:rPr>
              <a:t>are pretty much the same, except for their names.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"</a:t>
            </a:r>
            <a:r>
              <a:rPr lang="bg-BG" sz="2000" b="1" strike="noStrike" spc="-1">
                <a:latin typeface="Arial"/>
              </a:rPr>
              <a:t>VARCHAR(40)</a:t>
            </a:r>
            <a:r>
              <a:rPr lang="bg-BG" sz="2000" b="0" strike="noStrike" spc="-1">
                <a:latin typeface="Arial"/>
              </a:rPr>
              <a:t>" keyword tell that values in this column can never be anything but a string with a maximum length of 40 characters.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up to you what maximum length you’ll define.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"people" is the </a:t>
            </a:r>
            <a:r>
              <a:rPr lang="bg-BG" sz="2000" b="1" strike="noStrike" spc="-1">
                <a:latin typeface="Arial"/>
              </a:rPr>
              <a:t>name of the table </a:t>
            </a:r>
            <a:r>
              <a:rPr lang="bg-BG" sz="2000" b="0" strike="noStrike" spc="-1">
                <a:latin typeface="Arial"/>
              </a:rPr>
              <a:t>this query is going to create.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Columns </a:t>
            </a:r>
            <a:r>
              <a:rPr lang="bg-BG" sz="2000" b="0" strike="noStrike" spc="-1">
                <a:latin typeface="Arial"/>
              </a:rPr>
              <a:t>consists of </a:t>
            </a:r>
            <a:r>
              <a:rPr lang="bg-BG" sz="2000" b="1" strike="noStrike" spc="-1">
                <a:latin typeface="Arial"/>
              </a:rPr>
              <a:t>name</a:t>
            </a:r>
            <a:r>
              <a:rPr lang="bg-BG" sz="2000" b="0" strike="noStrike" spc="-1">
                <a:latin typeface="Arial"/>
              </a:rPr>
              <a:t> + </a:t>
            </a:r>
            <a:r>
              <a:rPr lang="bg-BG" sz="2000" b="1" strike="noStrike" spc="-1">
                <a:latin typeface="Arial"/>
              </a:rPr>
              <a:t>data type </a:t>
            </a:r>
            <a:r>
              <a:rPr lang="bg-BG" sz="2000" b="0" strike="noStrike" spc="-1">
                <a:latin typeface="Arial"/>
              </a:rPr>
              <a:t>+ other </a:t>
            </a:r>
            <a:r>
              <a:rPr lang="bg-BG" sz="2000" b="1" strike="noStrike" spc="-1">
                <a:latin typeface="Arial"/>
              </a:rPr>
              <a:t>attributes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column name </a:t>
            </a:r>
            <a:r>
              <a:rPr lang="bg-BG" sz="2000" b="0" strike="noStrike" spc="-1">
                <a:latin typeface="Arial"/>
              </a:rPr>
              <a:t>stays at the start of each column definition.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table will have 4 columns: "</a:t>
            </a:r>
            <a:r>
              <a:rPr lang="bg-BG" sz="2000" b="1" strike="noStrike" spc="-1">
                <a:latin typeface="Arial"/>
              </a:rPr>
              <a:t>id</a:t>
            </a:r>
            <a:r>
              <a:rPr lang="bg-BG" sz="2000" b="0" strike="noStrike" spc="-1">
                <a:latin typeface="Arial"/>
              </a:rPr>
              <a:t>", "</a:t>
            </a:r>
            <a:r>
              <a:rPr lang="bg-BG" sz="2000" b="1" strike="noStrike" spc="-1">
                <a:latin typeface="Arial"/>
              </a:rPr>
              <a:t>email</a:t>
            </a:r>
            <a:r>
              <a:rPr lang="bg-BG" sz="2000" b="0" strike="noStrike" spc="-1">
                <a:latin typeface="Arial"/>
              </a:rPr>
              <a:t>", "</a:t>
            </a:r>
            <a:r>
              <a:rPr lang="bg-BG" sz="2000" b="1" strike="noStrike" spc="-1">
                <a:latin typeface="Arial"/>
              </a:rPr>
              <a:t>first_name</a:t>
            </a:r>
            <a:r>
              <a:rPr lang="bg-BG" sz="2000" b="0" strike="noStrike" spc="-1">
                <a:latin typeface="Arial"/>
              </a:rPr>
              <a:t>", and "</a:t>
            </a:r>
            <a:r>
              <a:rPr lang="bg-BG" sz="2000" b="1" strike="noStrike" spc="-1">
                <a:latin typeface="Arial"/>
              </a:rPr>
              <a:t>last_name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As you may have guessed it, "</a:t>
            </a:r>
            <a:r>
              <a:rPr lang="bg-BG" sz="2000" b="1" strike="noStrike" spc="-1">
                <a:latin typeface="Arial"/>
              </a:rPr>
              <a:t>INT</a:t>
            </a:r>
            <a:r>
              <a:rPr lang="bg-BG" sz="2000" b="0" strike="noStrike" spc="-1">
                <a:latin typeface="Arial"/>
              </a:rPr>
              <a:t>" and "</a:t>
            </a:r>
            <a:r>
              <a:rPr lang="bg-BG" sz="2000" b="1" strike="noStrike" spc="-1">
                <a:latin typeface="Arial"/>
              </a:rPr>
              <a:t>VARCHAR(*)</a:t>
            </a:r>
            <a:r>
              <a:rPr lang="bg-BG" sz="2000" b="0" strike="noStrike" spc="-1">
                <a:latin typeface="Arial"/>
              </a:rPr>
              <a:t>" are defining the </a:t>
            </a:r>
            <a:r>
              <a:rPr lang="bg-BG" sz="2000" b="1" strike="noStrike" spc="-1">
                <a:latin typeface="Arial"/>
              </a:rPr>
              <a:t>data type </a:t>
            </a:r>
            <a:r>
              <a:rPr lang="bg-BG" sz="2000" b="0" strike="noStrike" spc="-1">
                <a:latin typeface="Arial"/>
              </a:rPr>
              <a:t>to be stored in the column.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keywords we are using to specify the structure of the column are called </a:t>
            </a:r>
            <a:r>
              <a:rPr lang="bg-BG" sz="2000" b="1" strike="noStrike" spc="-1">
                <a:latin typeface="Arial"/>
              </a:rPr>
              <a:t>attributes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our case, these attributes define the first column as </a:t>
            </a:r>
            <a:r>
              <a:rPr lang="bg-BG" sz="2000" b="1" strike="noStrike" spc="-1">
                <a:latin typeface="Arial"/>
              </a:rPr>
              <a:t>mandatory</a:t>
            </a:r>
            <a:r>
              <a:rPr lang="bg-BG" sz="2000" b="0" strike="noStrike" spc="-1">
                <a:latin typeface="Arial"/>
              </a:rPr>
              <a:t> (NOT NULL), </a:t>
            </a:r>
            <a:r>
              <a:rPr lang="bg-BG" sz="2000" b="1" strike="noStrike" spc="-1">
                <a:latin typeface="Arial"/>
              </a:rPr>
              <a:t>primary key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auto-increment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let’s see how we can </a:t>
            </a:r>
            <a:r>
              <a:rPr lang="bg-BG" sz="2000" b="1" strike="noStrike" spc="-1">
                <a:latin typeface="Arial"/>
              </a:rPr>
              <a:t>insert rows </a:t>
            </a:r>
            <a:r>
              <a:rPr lang="bg-BG" sz="2000" b="0" strike="noStrike" spc="-1">
                <a:latin typeface="Arial"/>
              </a:rPr>
              <a:t>into a table.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First, you need to write the command "</a:t>
            </a:r>
            <a:r>
              <a:rPr lang="bg-BG" sz="2000" b="1" strike="noStrike" spc="-1">
                <a:latin typeface="Arial"/>
              </a:rPr>
              <a:t>INSERT INTO</a:t>
            </a:r>
            <a:r>
              <a:rPr lang="bg-BG" sz="2000" b="0" strike="noStrike" spc="-1">
                <a:latin typeface="Arial"/>
              </a:rPr>
              <a:t>" which tells the engine that we want to insert a record.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Afterward, you specify into which </a:t>
            </a:r>
            <a:r>
              <a:rPr lang="bg-BG" sz="2000" b="1" strike="noStrike" spc="-1">
                <a:latin typeface="Arial"/>
              </a:rPr>
              <a:t>table</a:t>
            </a:r>
            <a:r>
              <a:rPr lang="bg-BG" sz="2000" b="0" strike="noStrike" spc="-1">
                <a:latin typeface="Arial"/>
              </a:rPr>
              <a:t> you want to insert.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Then, in brackets, you specify the </a:t>
            </a:r>
            <a:r>
              <a:rPr lang="bg-BG" sz="2000" b="1" strike="noStrike" spc="-1">
                <a:latin typeface="Arial"/>
              </a:rPr>
              <a:t>columns </a:t>
            </a:r>
            <a:r>
              <a:rPr lang="bg-BG" sz="2000" b="0" strike="noStrike" spc="-1">
                <a:latin typeface="Arial"/>
              </a:rPr>
              <a:t>you want to add values to.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On the next line, you write the keyword "</a:t>
            </a:r>
            <a:r>
              <a:rPr lang="bg-BG" sz="2000" b="1" strike="noStrike" spc="-1">
                <a:latin typeface="Arial"/>
              </a:rPr>
              <a:t>VALUES</a:t>
            </a:r>
            <a:r>
              <a:rPr lang="bg-BG" sz="2000" b="0" strike="noStrike" spc="-1">
                <a:latin typeface="Arial"/>
              </a:rPr>
              <a:t>" which is followed by brackets and values separated by a comma and space.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Notice that you have to keep the order of columns you listed in the "</a:t>
            </a:r>
            <a:r>
              <a:rPr lang="bg-BG" sz="2000" b="1" strike="noStrike" spc="-1">
                <a:latin typeface="Arial"/>
              </a:rPr>
              <a:t>INSERT INTO</a:t>
            </a:r>
            <a:r>
              <a:rPr lang="bg-BG" sz="2000" b="0" strike="noStrike" spc="-1">
                <a:latin typeface="Arial"/>
              </a:rPr>
              <a:t>" command line.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5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04635EC-E6BB-47F6-A646-1FC5C0EB2DB6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28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5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39938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let’s see some examples that retrieve data from the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first one is "</a:t>
            </a:r>
            <a:r>
              <a:rPr lang="bg-BG" sz="2000" b="1" strike="noStrike" spc="-1">
                <a:latin typeface="Arial"/>
              </a:rPr>
              <a:t>SELECT * FROM people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"</a:t>
            </a:r>
            <a:r>
              <a:rPr lang="bg-BG" sz="2000" b="1" strike="noStrike" spc="-1">
                <a:latin typeface="Arial"/>
              </a:rPr>
              <a:t>SELECT</a:t>
            </a:r>
            <a:r>
              <a:rPr lang="bg-BG" sz="2000" b="0" strike="noStrike" spc="-1">
                <a:latin typeface="Arial"/>
              </a:rPr>
              <a:t>" keyword tells the engine which columns to </a:t>
            </a:r>
            <a:r>
              <a:rPr lang="bg-BG" sz="2000" b="1" strike="noStrike" spc="-1">
                <a:latin typeface="Arial"/>
              </a:rPr>
              <a:t>retrieve</a:t>
            </a:r>
            <a:r>
              <a:rPr lang="bg-BG" sz="2000" b="0" strike="noStrike" spc="-1">
                <a:latin typeface="Arial"/>
              </a:rPr>
              <a:t> from a table.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"</a:t>
            </a:r>
            <a:r>
              <a:rPr lang="bg-BG" sz="2000" b="1" strike="noStrike" spc="-1">
                <a:latin typeface="Arial"/>
              </a:rPr>
              <a:t>*</a:t>
            </a:r>
            <a:r>
              <a:rPr lang="bg-BG" sz="2000" b="0" strike="noStrike" spc="-1">
                <a:latin typeface="Arial"/>
              </a:rPr>
              <a:t>" (star) means "</a:t>
            </a:r>
            <a:r>
              <a:rPr lang="bg-BG" sz="2000" b="1" strike="noStrike" spc="-1">
                <a:latin typeface="Arial"/>
              </a:rPr>
              <a:t>everything</a:t>
            </a:r>
            <a:r>
              <a:rPr lang="bg-BG" sz="2000" b="0" strike="noStrike" spc="-1">
                <a:latin typeface="Arial"/>
              </a:rPr>
              <a:t>", "</a:t>
            </a:r>
            <a:r>
              <a:rPr lang="bg-BG" sz="2000" b="1" strike="noStrike" spc="-1">
                <a:latin typeface="Arial"/>
              </a:rPr>
              <a:t>all the columns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So, in that example, </a:t>
            </a:r>
            <a:r>
              <a:rPr lang="bg-BG" sz="2000" b="1" strike="noStrike" spc="-1">
                <a:latin typeface="Arial"/>
              </a:rPr>
              <a:t>all the columns </a:t>
            </a:r>
            <a:r>
              <a:rPr lang="bg-BG" sz="2000" b="0" strike="noStrike" spc="-1">
                <a:latin typeface="Arial"/>
              </a:rPr>
              <a:t>are selected for retrieval.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"</a:t>
            </a:r>
            <a:r>
              <a:rPr lang="bg-BG" sz="2000" b="1" strike="noStrike" spc="-1">
                <a:latin typeface="Arial"/>
              </a:rPr>
              <a:t>FROM</a:t>
            </a:r>
            <a:r>
              <a:rPr lang="bg-BG" sz="2000" b="0" strike="noStrike" spc="-1">
                <a:latin typeface="Arial"/>
              </a:rPr>
              <a:t>" keyword tells the engine from </a:t>
            </a:r>
            <a:r>
              <a:rPr lang="bg-BG" sz="2000" b="1" strike="noStrike" spc="-1">
                <a:latin typeface="Arial"/>
              </a:rPr>
              <a:t>which table </a:t>
            </a:r>
            <a:r>
              <a:rPr lang="bg-BG" sz="2000" b="0" strike="noStrike" spc="-1">
                <a:latin typeface="Arial"/>
              </a:rPr>
              <a:t>to retrieve records.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Then, we have the name of a table, in our case – "</a:t>
            </a:r>
            <a:r>
              <a:rPr lang="bg-BG" sz="2000" b="1" strike="noStrike" spc="-1">
                <a:latin typeface="Arial"/>
              </a:rPr>
              <a:t>people</a:t>
            </a:r>
            <a:r>
              <a:rPr lang="bg-BG" sz="2000" b="0" strike="noStrike" spc="-1">
                <a:latin typeface="Arial"/>
              </a:rPr>
              <a:t>", as it is the only table we have created.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You don’t always have to retrieve all the columns.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can </a:t>
            </a:r>
            <a:r>
              <a:rPr lang="bg-BG" sz="2000" b="1" strike="noStrike" spc="-1">
                <a:latin typeface="Arial"/>
              </a:rPr>
              <a:t>specify the names of the columns </a:t>
            </a:r>
            <a:r>
              <a:rPr lang="bg-BG" sz="2000" b="0" strike="noStrike" spc="-1">
                <a:latin typeface="Arial"/>
              </a:rPr>
              <a:t>you want to retrieve.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the SQL world this is called "</a:t>
            </a:r>
            <a:r>
              <a:rPr lang="bg-BG" sz="2000" b="1" strike="noStrike" spc="-1">
                <a:latin typeface="Arial"/>
              </a:rPr>
              <a:t>projection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example, we can have the following query: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SELECT first_name, last_name FROM people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query will retrieve only the first and last names of the people from the table.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Notice that you </a:t>
            </a:r>
            <a:r>
              <a:rPr lang="bg-BG" sz="2000" b="1" strike="noStrike" spc="-1">
                <a:latin typeface="Arial"/>
              </a:rPr>
              <a:t>list the column names </a:t>
            </a:r>
            <a:r>
              <a:rPr lang="bg-BG" sz="2000" b="0" strike="noStrike" spc="-1">
                <a:latin typeface="Arial"/>
              </a:rPr>
              <a:t>separated by a comma and space.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If you don’t need some of the columns, don’t select everything.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fewer things selected, the faster the query is executed.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You can also </a:t>
            </a:r>
            <a:r>
              <a:rPr lang="bg-BG" sz="2000" b="1" strike="noStrike" spc="-1">
                <a:latin typeface="Arial"/>
              </a:rPr>
              <a:t>limit the number of rows </a:t>
            </a:r>
            <a:r>
              <a:rPr lang="bg-BG" sz="2000" b="0" strike="noStrike" spc="-1">
                <a:latin typeface="Arial"/>
              </a:rPr>
              <a:t>to be retrieved.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Let’s have the following example: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"</a:t>
            </a:r>
            <a:r>
              <a:rPr lang="bg-BG" sz="2000" b="1" strike="noStrike" spc="-1">
                <a:latin typeface="Arial"/>
              </a:rPr>
              <a:t>SELECT first_name, last_name FROM people LIMIT 5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is the same as the previous example, but with the addition of the "</a:t>
            </a:r>
            <a:r>
              <a:rPr lang="bg-BG" sz="2000" b="1" strike="noStrike" spc="-1">
                <a:latin typeface="Arial"/>
              </a:rPr>
              <a:t>LIMIT</a:t>
            </a:r>
            <a:r>
              <a:rPr lang="bg-BG" sz="2000" b="0" strike="noStrike" spc="-1">
                <a:latin typeface="Arial"/>
              </a:rPr>
              <a:t>" keyword, followed by a number.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tells the engine to retrieve only the </a:t>
            </a:r>
            <a:r>
              <a:rPr lang="bg-BG" sz="2000" b="1" strike="noStrike" spc="-1">
                <a:latin typeface="Arial"/>
              </a:rPr>
              <a:t>first X rows</a:t>
            </a:r>
            <a:r>
              <a:rPr lang="bg-BG" sz="2000" b="0" strike="noStrike" spc="-1">
                <a:latin typeface="Arial"/>
              </a:rPr>
              <a:t>, where </a:t>
            </a:r>
            <a:r>
              <a:rPr lang="bg-BG" sz="2000" b="1" strike="noStrike" spc="-1">
                <a:latin typeface="Arial"/>
              </a:rPr>
              <a:t>X</a:t>
            </a:r>
            <a:r>
              <a:rPr lang="bg-BG" sz="2000" b="0" strike="noStrike" spc="-1">
                <a:latin typeface="Arial"/>
              </a:rPr>
              <a:t> is equal to the number after the keyword.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can be 5 or 10 or 1000.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If all available rows are </a:t>
            </a:r>
            <a:r>
              <a:rPr lang="bg-BG" sz="2000" b="1" strike="noStrike" spc="-1">
                <a:latin typeface="Arial"/>
              </a:rPr>
              <a:t>less than the limit</a:t>
            </a:r>
            <a:r>
              <a:rPr lang="bg-BG" sz="2000" b="0" strike="noStrike" spc="-1">
                <a:latin typeface="Arial"/>
              </a:rPr>
              <a:t>, then the limit will be </a:t>
            </a:r>
            <a:r>
              <a:rPr lang="bg-BG" sz="2000" b="1" strike="noStrike" spc="-1">
                <a:latin typeface="Arial"/>
              </a:rPr>
              <a:t>disregarded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the query will return less rows.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5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7AFB315-C5C1-463C-83E7-EFBB3C892F45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5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6245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case you have any </a:t>
            </a:r>
            <a:r>
              <a:rPr lang="bg-BG" sz="2000" b="1" strike="noStrike" spc="-1">
                <a:latin typeface="Arial"/>
              </a:rPr>
              <a:t>question</a:t>
            </a:r>
            <a:r>
              <a:rPr lang="bg-BG" sz="2000" b="0" strike="noStrike" spc="-1">
                <a:latin typeface="Arial"/>
              </a:rPr>
              <a:t>, feel free to </a:t>
            </a:r>
            <a:r>
              <a:rPr lang="bg-BG" sz="2000" b="1" strike="noStrike" spc="-1">
                <a:latin typeface="Arial"/>
              </a:rPr>
              <a:t>ask in the sli.do </a:t>
            </a:r>
            <a:r>
              <a:rPr lang="bg-BG" sz="2000" b="0" strike="noStrike" spc="-1">
                <a:latin typeface="Arial"/>
              </a:rPr>
              <a:t>platform using the code on the screen.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the trainers will be happy to answer you very soon.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5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1FAD8C6-BC8E-4240-AFC1-2FA9AB4D84ED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5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79809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While retrieving records, you can </a:t>
            </a:r>
            <a:r>
              <a:rPr lang="bg-BG" sz="2000" b="1" strike="noStrike" spc="-1">
                <a:latin typeface="Arial"/>
              </a:rPr>
              <a:t>filter rows </a:t>
            </a:r>
            <a:r>
              <a:rPr lang="bg-BG" sz="2000" b="0" strike="noStrike" spc="-1">
                <a:latin typeface="Arial"/>
              </a:rPr>
              <a:t>by specific conditions with the "</a:t>
            </a:r>
            <a:r>
              <a:rPr lang="bg-BG" sz="2000" b="1" strike="noStrike" spc="-1">
                <a:latin typeface="Arial"/>
              </a:rPr>
              <a:t>WHERE</a:t>
            </a:r>
            <a:r>
              <a:rPr lang="bg-BG" sz="2000" b="0" strike="noStrike" spc="-1">
                <a:latin typeface="Arial"/>
              </a:rPr>
              <a:t>" keyword.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Let’s look at the example on the slide:</a:t>
            </a:r>
          </a:p>
          <a:p>
            <a:pPr>
              <a:lnSpc>
                <a:spcPct val="100000"/>
              </a:lnSpc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SELECT * FROM people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WHERE email = 'peter@gmail.com'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query will </a:t>
            </a:r>
            <a:r>
              <a:rPr lang="bg-BG" sz="1200" b="1" strike="noStrike" spc="-1">
                <a:solidFill>
                  <a:srgbClr val="666666"/>
                </a:solidFill>
                <a:latin typeface="Arial"/>
              </a:rPr>
              <a:t>filter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 the returned rows by a condition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FFFFFF"/>
                </a:solidFill>
                <a:latin typeface="Arial"/>
              </a:rPr>
              <a:t>It will retrieve all records that have the </a:t>
            </a:r>
            <a:r>
              <a:rPr lang="bg-BG" sz="2000" b="1" strike="noStrike" spc="-1">
                <a:solidFill>
                  <a:srgbClr val="FFFFFF"/>
                </a:solidFill>
                <a:latin typeface="Arial"/>
              </a:rPr>
              <a:t>email</a:t>
            </a:r>
            <a:r>
              <a:rPr lang="bg-BG" sz="2000" b="0" strike="noStrike" spc="-1">
                <a:solidFill>
                  <a:srgbClr val="FFFFFF"/>
                </a:solidFill>
                <a:latin typeface="Arial"/>
              </a:rPr>
              <a:t> equal to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'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peter@gmail.com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'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Filtering the rows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to be returned is called "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selection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" in the SQL world.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example demonstrates how we can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filter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sort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data in SQL: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SELECT * FROM people</a:t>
            </a:r>
            <a:endParaRPr lang="bg-BG" sz="12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WHERE id &gt; 10 AND id &lt; 20</a:t>
            </a:r>
            <a:endParaRPr lang="bg-BG" sz="12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ORDER BY id</a:t>
            </a:r>
            <a:endParaRPr lang="bg-BG" sz="12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1200" b="0" strike="noStrike" spc="-1">
                <a:solidFill>
                  <a:srgbClr val="666666"/>
                </a:solidFill>
                <a:latin typeface="Arial"/>
              </a:rPr>
              <a:t>This "</a:t>
            </a:r>
            <a:r>
              <a:rPr lang="bg-BG" sz="1200" b="1" strike="noStrike" spc="-1">
                <a:solidFill>
                  <a:srgbClr val="666666"/>
                </a:solidFill>
                <a:latin typeface="Arial"/>
              </a:rPr>
              <a:t>WHERE</a:t>
            </a:r>
            <a:r>
              <a:rPr lang="bg-BG" sz="1200" b="0" strike="noStrike" spc="-1">
                <a:solidFill>
                  <a:srgbClr val="666666"/>
                </a:solidFill>
                <a:latin typeface="Arial"/>
              </a:rPr>
              <a:t>" clause </a:t>
            </a:r>
            <a:r>
              <a:rPr lang="bg-BG" sz="1200" b="1" strike="noStrike" spc="-1">
                <a:solidFill>
                  <a:srgbClr val="666666"/>
                </a:solidFill>
                <a:latin typeface="Arial"/>
              </a:rPr>
              <a:t>filters data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 by multiple conditions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1200" b="0" strike="noStrike" spc="-1">
                <a:solidFill>
                  <a:srgbClr val="666666"/>
                </a:solidFill>
                <a:latin typeface="Arial"/>
              </a:rPr>
              <a:t>Then the retrieved data rows are </a:t>
            </a:r>
            <a:r>
              <a:rPr lang="bg-BG" sz="1200" b="1" strike="noStrike" spc="-1">
                <a:solidFill>
                  <a:srgbClr val="666666"/>
                </a:solidFill>
                <a:latin typeface="Arial"/>
              </a:rPr>
              <a:t>sorted 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by given column or expression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,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using the "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ORDER BY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" keyword.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It can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sort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(or arrange) data in increasing or decreasing order, according to their natural ordering.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Sorting works for comparable types, such as numbers, text and dates.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</p:txBody>
      </p:sp>
      <p:sp>
        <p:nvSpPr>
          <p:cNvPr id="76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39F7787-B924-43CC-982A-E18FE4228A2F}" type="slidenum">
              <a:rPr lang="bg-BG" sz="1200" b="0" strike="noStrike" spc="-1">
                <a:latin typeface="Times New Roman"/>
              </a:rPr>
              <a:t>30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6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42307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CustomShape 1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94BC623-C7CB-48CC-A65F-EB7E86E6D9AD}" type="slidenum">
              <a:rPr lang="bg-BG" sz="1200" b="0" strike="noStrike" spc="-1">
                <a:latin typeface="Times New Roman"/>
              </a:rPr>
              <a:t>31</a:t>
            </a:fld>
            <a:r>
              <a:rPr lang="bg-BG" sz="1200" b="0" strike="noStrike" spc="-1">
                <a:latin typeface="Times New Roman"/>
              </a:rPr>
              <a:t>##</a:t>
            </a:r>
            <a:endParaRPr lang="bg-BG" sz="1200" b="0" strike="noStrike" spc="-1">
              <a:latin typeface="Arial"/>
            </a:endParaRPr>
          </a:p>
        </p:txBody>
      </p:sp>
      <p:sp>
        <p:nvSpPr>
          <p:cNvPr id="76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66" name="PlaceHolder 3"/>
          <p:cNvSpPr>
            <a:spLocks noGrp="1"/>
          </p:cNvSpPr>
          <p:nvPr>
            <p:ph type="body"/>
          </p:nvPr>
        </p:nvSpPr>
        <p:spPr>
          <a:xfrm>
            <a:off x="688320" y="4416120"/>
            <a:ext cx="5504040" cy="4181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</a:t>
            </a:r>
            <a:r>
              <a:rPr lang="bg-BG" sz="2000" b="1" strike="noStrike" spc="-1">
                <a:latin typeface="Arial"/>
              </a:rPr>
              <a:t>modify</a:t>
            </a:r>
            <a:r>
              <a:rPr lang="bg-BG" sz="2000" b="0" strike="noStrike" spc="-1">
                <a:latin typeface="Arial"/>
              </a:rPr>
              <a:t> existing (already added) table rows, start the use the "</a:t>
            </a:r>
            <a:r>
              <a:rPr lang="bg-BG" sz="2000" b="1" strike="noStrike" spc="-1">
                <a:latin typeface="Arial"/>
              </a:rPr>
              <a:t>UPDATE</a:t>
            </a:r>
            <a:r>
              <a:rPr lang="bg-BG" sz="2000" b="0" strike="noStrike" spc="-1">
                <a:latin typeface="Arial"/>
              </a:rPr>
              <a:t>" command in SQL.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Let’s have a look at this example, line by line.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"</a:t>
            </a:r>
            <a:r>
              <a:rPr lang="bg-BG" sz="2000" b="1" strike="noStrike" spc="-1">
                <a:latin typeface="Arial"/>
              </a:rPr>
              <a:t>UPDATE people</a:t>
            </a:r>
            <a:r>
              <a:rPr lang="bg-BG" sz="2000" b="0" strike="noStrike" spc="-1">
                <a:latin typeface="Arial"/>
              </a:rPr>
              <a:t>" tells the engine that we will be updating the "</a:t>
            </a:r>
            <a:r>
              <a:rPr lang="bg-BG" sz="2000" b="1" strike="noStrike" spc="-1">
                <a:latin typeface="Arial"/>
              </a:rPr>
              <a:t>people</a:t>
            </a:r>
            <a:r>
              <a:rPr lang="bg-BG" sz="2000" b="0" strike="noStrike" spc="-1">
                <a:latin typeface="Arial"/>
              </a:rPr>
              <a:t>" table.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"</a:t>
            </a:r>
            <a:r>
              <a:rPr lang="bg-BG" sz="2000" b="1" strike="noStrike" spc="-1">
                <a:latin typeface="Arial"/>
              </a:rPr>
              <a:t>SET last_name = 'Adams'</a:t>
            </a:r>
            <a:r>
              <a:rPr lang="bg-BG" sz="2000" b="0" strike="noStrike" spc="-1">
                <a:latin typeface="Arial"/>
              </a:rPr>
              <a:t>" will modify the last name of the matched records to "</a:t>
            </a:r>
            <a:r>
              <a:rPr lang="bg-BG" sz="2000" b="1" strike="noStrike" spc="-1">
                <a:latin typeface="Arial"/>
              </a:rPr>
              <a:t>Adams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085760" lvl="2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much like assigning or changing the value of a variable in programming languages.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"</a:t>
            </a:r>
            <a:r>
              <a:rPr lang="bg-BG" sz="2000" b="1" strike="noStrike" spc="-1">
                <a:latin typeface="Arial"/>
              </a:rPr>
              <a:t>WHERE first_name = 'John'</a:t>
            </a:r>
            <a:r>
              <a:rPr lang="bg-BG" sz="2000" b="0" strike="noStrike" spc="-1">
                <a:latin typeface="Arial"/>
              </a:rPr>
              <a:t>" tells the engine to make the change only to records with first name equal to "</a:t>
            </a:r>
            <a:r>
              <a:rPr lang="bg-BG" sz="2000" b="1" strike="noStrike" spc="-1">
                <a:latin typeface="Arial"/>
              </a:rPr>
              <a:t>John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If we executed the query without the "</a:t>
            </a:r>
            <a:r>
              <a:rPr lang="bg-BG" sz="2000" b="1" strike="noStrike" spc="-1">
                <a:latin typeface="Arial"/>
              </a:rPr>
              <a:t>WHERE</a:t>
            </a:r>
            <a:r>
              <a:rPr lang="bg-BG" sz="2000" b="0" strike="noStrike" spc="-1">
                <a:latin typeface="Arial"/>
              </a:rPr>
              <a:t>" clause,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would update the last name of </a:t>
            </a:r>
            <a:r>
              <a:rPr lang="bg-BG" sz="2000" b="1" strike="noStrike" spc="-1">
                <a:latin typeface="Arial"/>
              </a:rPr>
              <a:t>all records </a:t>
            </a:r>
            <a:r>
              <a:rPr lang="bg-BG" sz="2000" b="0" strike="noStrike" spc="-1">
                <a:latin typeface="Arial"/>
              </a:rPr>
              <a:t>of the "people" table.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Be careful!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Usually, we don’t want to update all rows in a table, so </a:t>
            </a:r>
            <a:r>
              <a:rPr lang="bg-BG" sz="2000" b="1" strike="noStrike" spc="-1">
                <a:latin typeface="Arial"/>
              </a:rPr>
              <a:t>don’t skip the "WHERE" clause</a:t>
            </a:r>
            <a:r>
              <a:rPr lang="bg-BG" sz="2000" b="0" strike="noStrike" spc="-1">
                <a:latin typeface="Arial"/>
              </a:rPr>
              <a:t>!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summarize, the example </a:t>
            </a:r>
            <a:r>
              <a:rPr lang="bg-BG" sz="2000" b="1" strike="noStrike" spc="-1">
                <a:latin typeface="Arial"/>
              </a:rPr>
              <a:t>updates the last name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of all records in the "people" table,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which the specified "</a:t>
            </a:r>
            <a:r>
              <a:rPr lang="bg-BG" sz="2000" b="1" strike="noStrike" spc="-1">
                <a:latin typeface="Arial"/>
              </a:rPr>
              <a:t>WHERE</a:t>
            </a:r>
            <a:r>
              <a:rPr lang="bg-BG" sz="2000" b="0" strike="noStrike" spc="-1">
                <a:latin typeface="Arial"/>
              </a:rPr>
              <a:t>" condition is true.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discuss </a:t>
            </a:r>
            <a:r>
              <a:rPr lang="bg-BG" sz="2000" b="1" strike="noStrike" spc="-1">
                <a:latin typeface="Arial"/>
              </a:rPr>
              <a:t>another example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quite similar, but now we update 3 fields of certain table row.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fields to be modified are </a:t>
            </a:r>
            <a:r>
              <a:rPr lang="bg-BG" sz="2000" b="1" strike="noStrike" spc="-1">
                <a:latin typeface="Arial"/>
              </a:rPr>
              <a:t>first_name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last_name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email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their new values are "</a:t>
            </a:r>
            <a:r>
              <a:rPr lang="bg-BG" sz="2000" b="1" strike="noStrike" spc="-1">
                <a:latin typeface="Arial"/>
              </a:rPr>
              <a:t>Peter</a:t>
            </a:r>
            <a:r>
              <a:rPr lang="bg-BG" sz="2000" b="0" strike="noStrike" spc="-1">
                <a:latin typeface="Arial"/>
              </a:rPr>
              <a:t>", "</a:t>
            </a:r>
            <a:r>
              <a:rPr lang="bg-BG" sz="2000" b="1" strike="noStrike" spc="-1">
                <a:latin typeface="Arial"/>
              </a:rPr>
              <a:t>White</a:t>
            </a:r>
            <a:r>
              <a:rPr lang="bg-BG" sz="2000" b="0" strike="noStrike" spc="-1">
                <a:latin typeface="Arial"/>
              </a:rPr>
              <a:t>" and "</a:t>
            </a:r>
            <a:r>
              <a:rPr lang="bg-BG" sz="2000" b="1" strike="noStrike" spc="-1">
                <a:latin typeface="Arial"/>
              </a:rPr>
              <a:t>pw@email.com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row to be updates is identified by its </a:t>
            </a:r>
            <a:r>
              <a:rPr lang="bg-BG" sz="2000" b="1" strike="noStrike" spc="-1">
                <a:latin typeface="Arial"/>
              </a:rPr>
              <a:t>unique ID</a:t>
            </a:r>
            <a:r>
              <a:rPr lang="bg-BG" sz="2000" b="0" strike="noStrike" spc="-1">
                <a:latin typeface="Arial"/>
              </a:rPr>
              <a:t>, by its primary key.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command will only update the row with </a:t>
            </a:r>
            <a:r>
              <a:rPr lang="bg-BG" sz="2000" b="1" strike="noStrike" spc="-1">
                <a:latin typeface="Arial"/>
              </a:rPr>
              <a:t>ID = 42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how we can update multiple fields together in SQL "</a:t>
            </a:r>
            <a:r>
              <a:rPr lang="bg-BG" sz="2000" b="1" strike="noStrike" spc="-1">
                <a:latin typeface="Arial"/>
              </a:rPr>
              <a:t>UPDATE</a:t>
            </a:r>
            <a:r>
              <a:rPr lang="bg-BG" sz="2000" b="0" strike="noStrike" spc="-1">
                <a:latin typeface="Arial"/>
              </a:rPr>
              <a:t>" commands.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6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5868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Deleting table rows is done by the </a:t>
            </a:r>
            <a:r>
              <a:rPr lang="bg-BG" sz="2000" b="1" strike="noStrike" spc="-1">
                <a:latin typeface="Arial"/>
              </a:rPr>
              <a:t>"DELETE" SQL command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specify the table you want to delete from,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which rows to delete, using the </a:t>
            </a:r>
            <a:r>
              <a:rPr lang="bg-BG" sz="2000" b="1" strike="noStrike" spc="-1">
                <a:latin typeface="Arial"/>
              </a:rPr>
              <a:t>"WHERE" keyword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Be careful and specify a row filtering "</a:t>
            </a:r>
            <a:r>
              <a:rPr lang="bg-BG" sz="2000" b="1" strike="noStrike" spc="-1">
                <a:latin typeface="Arial"/>
              </a:rPr>
              <a:t>WHERE</a:t>
            </a:r>
            <a:r>
              <a:rPr lang="bg-BG" sz="2000" b="0" strike="noStrike" spc="-1">
                <a:latin typeface="Arial"/>
              </a:rPr>
              <a:t>" condition,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unless you want to delete all the rows from your table.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Deleting database objects is called "</a:t>
            </a:r>
            <a:r>
              <a:rPr lang="bg-BG" sz="2000" b="1" i="1" strike="noStrike" spc="-1">
                <a:latin typeface="Arial"/>
              </a:rPr>
              <a:t>dropping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Emptying the content of database object is called "</a:t>
            </a:r>
            <a:r>
              <a:rPr lang="bg-BG" sz="2000" b="1" i="1" strike="noStrike" spc="-1">
                <a:latin typeface="Arial"/>
              </a:rPr>
              <a:t>truncating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Take a look at the first example: "</a:t>
            </a:r>
            <a:r>
              <a:rPr lang="bg-BG" sz="2000" b="1" strike="noStrike" spc="-1">
                <a:latin typeface="Arial"/>
              </a:rPr>
              <a:t>TRUNCATE TABLE people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What this query will do is that it will </a:t>
            </a:r>
            <a:r>
              <a:rPr lang="bg-BG" sz="2000" b="1" strike="noStrike" spc="-1">
                <a:latin typeface="Arial"/>
              </a:rPr>
              <a:t>delete all records in the "people" table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Notice that it will delete only the records, it will empty the table.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But the table itself won’t be deleted. It will stay in the database.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If you want to delete the entire table, together with its definition,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have to use the </a:t>
            </a:r>
            <a:r>
              <a:rPr lang="bg-BG" sz="2000" b="1" strike="noStrike" spc="-1">
                <a:latin typeface="Arial"/>
              </a:rPr>
              <a:t>"DROP" keyword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as in this example: "</a:t>
            </a:r>
            <a:r>
              <a:rPr lang="bg-BG" sz="2000" b="1" strike="noStrike" spc="-1">
                <a:latin typeface="Arial"/>
              </a:rPr>
              <a:t>DROP TABLE people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will delete all the records in this table and </a:t>
            </a:r>
            <a:r>
              <a:rPr lang="bg-BG" sz="2000" b="1" strike="noStrike" spc="-1">
                <a:latin typeface="Arial"/>
              </a:rPr>
              <a:t>will destroy the table </a:t>
            </a:r>
            <a:r>
              <a:rPr lang="bg-BG" sz="2000" b="0" strike="noStrike" spc="-1">
                <a:latin typeface="Arial"/>
              </a:rPr>
              <a:t>itself too.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If you want to </a:t>
            </a:r>
            <a:r>
              <a:rPr lang="bg-BG" sz="2000" b="1" strike="noStrike" spc="-1">
                <a:latin typeface="Arial"/>
              </a:rPr>
              <a:t>delete the entire database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can be done as shown in the example: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"</a:t>
            </a:r>
            <a:r>
              <a:rPr lang="bg-BG" sz="2000" b="1" strike="noStrike" spc="-1">
                <a:latin typeface="Arial"/>
              </a:rPr>
              <a:t>DROP DATABASE employees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will </a:t>
            </a:r>
            <a:r>
              <a:rPr lang="bg-BG" sz="2000" b="1" strike="noStrike" spc="-1">
                <a:latin typeface="Arial"/>
              </a:rPr>
              <a:t>delete the entire database</a:t>
            </a:r>
            <a:r>
              <a:rPr lang="bg-BG" sz="2000" b="0" strike="noStrike" spc="-1">
                <a:latin typeface="Arial"/>
              </a:rPr>
              <a:t>, all the tables, and the records in them too.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What you should know is that the above actions (</a:t>
            </a:r>
            <a:r>
              <a:rPr lang="bg-BG" sz="2000" b="1" strike="noStrike" spc="-1">
                <a:latin typeface="Arial"/>
              </a:rPr>
              <a:t>truncate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drop</a:t>
            </a:r>
            <a:r>
              <a:rPr lang="bg-BG" sz="2000" b="0" strike="noStrike" spc="-1">
                <a:latin typeface="Arial"/>
              </a:rPr>
              <a:t>), cannot be undone.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Knowing this, you have to </a:t>
            </a:r>
            <a:r>
              <a:rPr lang="bg-BG" sz="2000" b="1" strike="noStrike" spc="-1">
                <a:latin typeface="Arial"/>
              </a:rPr>
              <a:t>be careful</a:t>
            </a:r>
            <a:r>
              <a:rPr lang="bg-BG" sz="2000" b="0" strike="noStrike" spc="-1">
                <a:latin typeface="Arial"/>
              </a:rPr>
              <a:t> when and whether you should execute them at all.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7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928370B-7B2F-41A4-AA28-89B04EA6CDCA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7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5082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it's time to </a:t>
            </a:r>
            <a:r>
              <a:rPr lang="bg-BG" sz="2000" b="1" strike="noStrike" spc="-1">
                <a:latin typeface="Arial"/>
              </a:rPr>
              <a:t>demonstrate with live examples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SQL </a:t>
            </a:r>
            <a:r>
              <a:rPr lang="bg-BG" sz="2000" b="0" strike="noStrike" spc="-1">
                <a:latin typeface="Arial"/>
              </a:rPr>
              <a:t>language, the </a:t>
            </a:r>
            <a:r>
              <a:rPr lang="bg-BG" sz="2000" b="1" strike="noStrike" spc="-1">
                <a:latin typeface="Arial"/>
              </a:rPr>
              <a:t>SQL commands</a:t>
            </a:r>
            <a:r>
              <a:rPr lang="bg-BG" sz="2000" b="0" strike="noStrike" spc="-1">
                <a:latin typeface="Arial"/>
              </a:rPr>
              <a:t> we discussed.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shall use </a:t>
            </a: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 as relational database server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HeidiSQL </a:t>
            </a:r>
            <a:r>
              <a:rPr lang="bg-BG" sz="2000" b="0" strike="noStrike" spc="-1">
                <a:latin typeface="Arial"/>
              </a:rPr>
              <a:t>as client admin tool for accessing MySQL.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will first start the </a:t>
            </a:r>
            <a:r>
              <a:rPr lang="bg-BG" sz="2000" b="1" strike="noStrike" spc="-1">
                <a:latin typeface="Arial"/>
              </a:rPr>
              <a:t>XAMPP Control Panel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runs on my Windows machine and controls the services from my PHP + MySQL development environment.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will </a:t>
            </a:r>
            <a:r>
              <a:rPr lang="bg-BG" sz="2000" b="1" strike="noStrike" spc="-1">
                <a:latin typeface="Arial"/>
              </a:rPr>
              <a:t>start my MySQL </a:t>
            </a:r>
            <a:r>
              <a:rPr lang="bg-BG" sz="2000" b="0" strike="noStrike" spc="-1">
                <a:latin typeface="Arial"/>
              </a:rPr>
              <a:t>database server.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up and running, listening for client connections on TCP port 3306.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Next, I will start the </a:t>
            </a:r>
            <a:r>
              <a:rPr lang="bg-BG" sz="2000" b="1" strike="noStrike" spc="-1">
                <a:latin typeface="Arial"/>
              </a:rPr>
              <a:t>HeidiSQL</a:t>
            </a:r>
            <a:r>
              <a:rPr lang="bg-BG" sz="2000" b="0" strike="noStrike" spc="-1">
                <a:latin typeface="Arial"/>
              </a:rPr>
              <a:t> client tool.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the default connection screen.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will use the </a:t>
            </a:r>
            <a:r>
              <a:rPr lang="bg-BG" sz="2000" b="1" strike="noStrike" spc="-1">
                <a:latin typeface="Arial"/>
              </a:rPr>
              <a:t>default settings </a:t>
            </a:r>
            <a:r>
              <a:rPr lang="bg-BG" sz="2000" b="0" strike="noStrike" spc="-1">
                <a:latin typeface="Arial"/>
              </a:rPr>
              <a:t>for local MySQL connections.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Let's </a:t>
            </a:r>
            <a:r>
              <a:rPr lang="bg-BG" sz="2000" b="1" strike="noStrike" spc="-1">
                <a:latin typeface="Arial"/>
              </a:rPr>
              <a:t>connect to the MySQL </a:t>
            </a:r>
            <a:r>
              <a:rPr lang="bg-BG" sz="2000" b="0" strike="noStrike" spc="-1">
                <a:latin typeface="Arial"/>
              </a:rPr>
              <a:t>database server.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On the left side of the screen we see the </a:t>
            </a:r>
            <a:r>
              <a:rPr lang="bg-BG" sz="2000" b="1" strike="noStrike" spc="-1">
                <a:latin typeface="Arial"/>
              </a:rPr>
              <a:t>databases</a:t>
            </a:r>
            <a:r>
              <a:rPr lang="bg-BG" sz="2000" b="0" strike="noStrike" spc="-1">
                <a:latin typeface="Arial"/>
              </a:rPr>
              <a:t> in my MySQL instance.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have many databases, used by various projects I have worked on.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will open the </a:t>
            </a:r>
            <a:r>
              <a:rPr lang="bg-BG" sz="2000" b="1" strike="noStrike" spc="-1">
                <a:latin typeface="Arial"/>
              </a:rPr>
              <a:t>"softuni" database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can view the </a:t>
            </a:r>
            <a:r>
              <a:rPr lang="bg-BG" sz="2000" b="1" strike="noStrike" spc="-1">
                <a:latin typeface="Arial"/>
              </a:rPr>
              <a:t>definition </a:t>
            </a:r>
            <a:r>
              <a:rPr lang="bg-BG" sz="2000" b="0" strike="noStrike" spc="-1">
                <a:latin typeface="Arial"/>
              </a:rPr>
              <a:t>of the </a:t>
            </a:r>
            <a:r>
              <a:rPr lang="bg-BG" sz="2000" b="1" strike="noStrike" spc="-1">
                <a:latin typeface="Arial"/>
              </a:rPr>
              <a:t>table "students"</a:t>
            </a:r>
            <a:r>
              <a:rPr lang="bg-BG" sz="2000" b="0" strike="noStrike" spc="-1">
                <a:latin typeface="Arial"/>
              </a:rPr>
              <a:t>. It has 3 columns, like it is shown at the screen.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can also view the </a:t>
            </a:r>
            <a:r>
              <a:rPr lang="bg-BG" sz="2000" b="1" strike="noStrike" spc="-1">
                <a:latin typeface="Arial"/>
              </a:rPr>
              <a:t>table data</a:t>
            </a:r>
            <a:r>
              <a:rPr lang="bg-BG" sz="2000" b="0" strike="noStrike" spc="-1">
                <a:latin typeface="Arial"/>
              </a:rPr>
              <a:t>. I have several data </a:t>
            </a:r>
            <a:r>
              <a:rPr lang="bg-BG" sz="2000" b="1" strike="noStrike" spc="-1">
                <a:latin typeface="Arial"/>
              </a:rPr>
              <a:t>rows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let's </a:t>
            </a:r>
            <a:r>
              <a:rPr lang="bg-BG" sz="2000" b="1" strike="noStrike" spc="-1">
                <a:latin typeface="Arial"/>
              </a:rPr>
              <a:t>write some SQL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open the </a:t>
            </a:r>
            <a:r>
              <a:rPr lang="bg-BG" sz="2000" b="1" strike="noStrike" spc="-1">
                <a:latin typeface="Arial"/>
              </a:rPr>
              <a:t>"Query" window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will create a new database. I type the following command: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CREATE DATABASE employees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I run it, using the keyboard shortcut </a:t>
            </a:r>
            <a:r>
              <a:rPr lang="bg-BG" sz="2000" b="1" strike="noStrike" spc="-1">
                <a:latin typeface="Arial"/>
              </a:rPr>
              <a:t>[F9]</a:t>
            </a:r>
            <a:r>
              <a:rPr lang="bg-BG" sz="2000" b="0" strike="noStrike" spc="-1">
                <a:latin typeface="Arial"/>
              </a:rPr>
              <a:t> or the </a:t>
            </a:r>
            <a:r>
              <a:rPr lang="bg-BG" sz="2000" b="1" strike="noStrike" spc="-1">
                <a:latin typeface="Arial"/>
              </a:rPr>
              <a:t>[Execute SQL] button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It's now created. We can see it on the left. Refresh. It's here.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see all the databases in the server: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SHOW DATABASES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have many databases.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</a:t>
            </a:r>
            <a:r>
              <a:rPr lang="bg-BG" sz="2000" b="1" strike="noStrike" spc="-1">
                <a:latin typeface="Arial"/>
              </a:rPr>
              <a:t>activate </a:t>
            </a:r>
            <a:r>
              <a:rPr lang="bg-BG" sz="2000" b="0" strike="noStrike" spc="-1">
                <a:latin typeface="Arial"/>
              </a:rPr>
              <a:t>the database "employees".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USE employees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became green (active) on the left.</a:t>
            </a: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can now execute commands for this database.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create a table to hold some people: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CREATE TABLE people (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id INT NOT NULL PRIMARY KEY AUTO_INCREMENT,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email VARCHAR(40) NOT NULL,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first_name VARCHAR(40) NOT NULL,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last_name VARCHAR(40) NOT NULL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table is created. We can refresh the tree on the left.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let's </a:t>
            </a:r>
            <a:r>
              <a:rPr lang="bg-BG" sz="2000" b="1" strike="noStrike" spc="-1">
                <a:latin typeface="Arial"/>
              </a:rPr>
              <a:t>insert a person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VALUES ('john.smith@gmail.com', 'John', 'Smith');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It's there. Let's </a:t>
            </a:r>
            <a:r>
              <a:rPr lang="bg-BG" sz="2000" b="1" strike="noStrike" spc="-1">
                <a:latin typeface="Arial"/>
              </a:rPr>
              <a:t>view the table data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the person we just inserted.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has </a:t>
            </a:r>
            <a:r>
              <a:rPr lang="bg-BG" sz="2000" b="1" strike="noStrike" spc="-1">
                <a:latin typeface="Arial"/>
              </a:rPr>
              <a:t>automatically generated ID = 1</a:t>
            </a:r>
            <a:r>
              <a:rPr lang="bg-BG" sz="2000" b="0" strike="noStrike" spc="-1">
                <a:latin typeface="Arial"/>
              </a:rPr>
              <a:t> (its primary key).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let's </a:t>
            </a:r>
            <a:r>
              <a:rPr lang="bg-BG" sz="2000" b="1" strike="noStrike" spc="-1">
                <a:latin typeface="Arial"/>
              </a:rPr>
              <a:t>insert a few more data rows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 VALUES ('peter.w@gmail.com', 'Peter', 'White');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 VALUES ('samara@yahoo.com', 'Samara', 'Green');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 VALUES ('mm90@gmail.com', 'Maria', 'Steward');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 VALUES ('george03@gmail.com', 'George', 'Young');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 VALUES ('woo@mail.com', 'Harry', 'Woods');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 VALUES ('jessy@hotmail.com', 'Jessica', 'William');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 VALUES ('susu3@yahoo.co.uk', 'Susan', 'Parker');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Commands were executed successfully. Let's see.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table data</a:t>
            </a:r>
            <a:r>
              <a:rPr lang="bg-BG" sz="2000" b="0" strike="noStrike" spc="-1">
                <a:latin typeface="Arial"/>
              </a:rPr>
              <a:t> holds the new rows.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review the </a:t>
            </a:r>
            <a:r>
              <a:rPr lang="bg-BG" sz="2000" b="1" strike="noStrike" spc="-1">
                <a:latin typeface="Arial"/>
              </a:rPr>
              <a:t>"SELECT" command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These are the </a:t>
            </a:r>
            <a:r>
              <a:rPr lang="bg-BG" sz="2000" b="1" strike="noStrike" spc="-1">
                <a:latin typeface="Arial"/>
              </a:rPr>
              <a:t>rows</a:t>
            </a:r>
            <a:r>
              <a:rPr lang="bg-BG" sz="2000" b="0" strike="noStrike" spc="-1">
                <a:latin typeface="Arial"/>
              </a:rPr>
              <a:t> from the "people" table.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can select a </a:t>
            </a:r>
            <a:r>
              <a:rPr lang="bg-BG" sz="2000" b="1" strike="noStrike" spc="-1">
                <a:latin typeface="Arial"/>
              </a:rPr>
              <a:t>subset of the columns </a:t>
            </a:r>
            <a:r>
              <a:rPr lang="bg-BG" sz="2000" b="0" strike="noStrike" spc="-1">
                <a:latin typeface="Arial"/>
              </a:rPr>
              <a:t>(this is called a projection):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first_name, last_name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the result.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can retrieve the </a:t>
            </a:r>
            <a:r>
              <a:rPr lang="bg-BG" sz="2000" b="1" strike="noStrike" spc="-1">
                <a:latin typeface="Arial"/>
              </a:rPr>
              <a:t>first 3 rows </a:t>
            </a:r>
            <a:r>
              <a:rPr lang="bg-BG" sz="2000" b="0" strike="noStrike" spc="-1">
                <a:latin typeface="Arial"/>
              </a:rPr>
              <a:t>only: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first_name, last_name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LIMIT 3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Works as expected.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how we can </a:t>
            </a:r>
            <a:r>
              <a:rPr lang="bg-BG" sz="2000" b="1" strike="noStrike" spc="-1">
                <a:latin typeface="Arial"/>
              </a:rPr>
              <a:t>filter</a:t>
            </a:r>
            <a:r>
              <a:rPr lang="bg-BG" sz="2000" b="0" strike="noStrike" spc="-1">
                <a:latin typeface="Arial"/>
              </a:rPr>
              <a:t> the retrieved rows using the "</a:t>
            </a:r>
            <a:r>
              <a:rPr lang="bg-BG" sz="2000" b="1" strike="noStrike" spc="-1">
                <a:latin typeface="Arial"/>
              </a:rPr>
              <a:t>WHERE</a:t>
            </a:r>
            <a:r>
              <a:rPr lang="bg-BG" sz="2000" b="0" strike="noStrike" spc="-1">
                <a:latin typeface="Arial"/>
              </a:rPr>
              <a:t>" clause: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WHERE email = 'peter.w@gmail.com'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Only one record matches the filter: Peter White.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how we can select, filter and order rows from a table: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WHERE id &gt;= 3 AND id &lt;= 7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ORDER BY first_name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see again the entire table content: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modify the row "John Smith":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UPDATE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SET last_name = 'Adams'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WHERE first_name = 'John'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command was completed successfully and </a:t>
            </a:r>
            <a:r>
              <a:rPr lang="bg-BG" sz="2000" b="1" strike="noStrike" spc="-1">
                <a:latin typeface="Arial"/>
              </a:rPr>
              <a:t>affected 1 row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does not return any result.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And look at the table after the update: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John Smith is now John Adams.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</a:t>
            </a:r>
            <a:r>
              <a:rPr lang="bg-BG" sz="2000" b="1" strike="noStrike" spc="-1">
                <a:latin typeface="Arial"/>
              </a:rPr>
              <a:t>delete a row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DELETE FROM people WHERE id = 2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command returns nothing but reports that </a:t>
            </a:r>
            <a:r>
              <a:rPr lang="bg-BG" sz="2000" b="1" strike="noStrike" spc="-1">
                <a:latin typeface="Arial"/>
              </a:rPr>
              <a:t>1 row was affected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Look at the table again: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Peter White has gone. </a:t>
            </a:r>
            <a:r>
              <a:rPr lang="bg-BG" sz="2000" b="1" strike="noStrike" spc="-1">
                <a:latin typeface="Arial"/>
              </a:rPr>
              <a:t>ID 2</a:t>
            </a:r>
            <a:r>
              <a:rPr lang="bg-BG" sz="2000" b="0" strike="noStrike" spc="-1">
                <a:latin typeface="Arial"/>
              </a:rPr>
              <a:t> is missing.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delete all the rows from the table: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TRUNCATE TABLE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Look at the table: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It's </a:t>
            </a:r>
            <a:r>
              <a:rPr lang="bg-BG" sz="2000" b="1" strike="noStrike" spc="-1">
                <a:latin typeface="Arial"/>
              </a:rPr>
              <a:t>empty</a:t>
            </a:r>
            <a:r>
              <a:rPr lang="bg-BG" sz="2000" b="0" strike="noStrike" spc="-1">
                <a:latin typeface="Arial"/>
              </a:rPr>
              <a:t> now.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we can </a:t>
            </a:r>
            <a:r>
              <a:rPr lang="bg-BG" sz="2000" b="1" strike="noStrike" spc="-1">
                <a:latin typeface="Arial"/>
              </a:rPr>
              <a:t>delete the table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DROP TABLE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command returns now result.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see the table rows again: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command now returns an </a:t>
            </a:r>
            <a:r>
              <a:rPr lang="bg-BG" sz="2000" b="1" strike="noStrike" spc="-1">
                <a:latin typeface="Arial"/>
              </a:rPr>
              <a:t>error message</a:t>
            </a:r>
            <a:r>
              <a:rPr lang="bg-BG" sz="2000" b="0" strike="noStrike" spc="-1">
                <a:latin typeface="Arial"/>
              </a:rPr>
              <a:t>: table "people" doesn't exist.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Finally, we shall </a:t>
            </a:r>
            <a:r>
              <a:rPr lang="bg-BG" sz="2000" b="1" strike="noStrike" spc="-1">
                <a:latin typeface="Arial"/>
              </a:rPr>
              <a:t>delete the entire database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DROP DATABASE employees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Refresh the databases on the left. It's gone.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how </a:t>
            </a:r>
            <a:r>
              <a:rPr lang="bg-BG" sz="2000" b="1" strike="noStrike" spc="-1">
                <a:latin typeface="Arial"/>
              </a:rPr>
              <a:t>SQL commands</a:t>
            </a:r>
            <a:r>
              <a:rPr lang="bg-BG" sz="2000" b="0" strike="noStrike" spc="-1">
                <a:latin typeface="Arial"/>
              </a:rPr>
              <a:t> work in relational databases.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SQL language is simple, but powerful.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shall learn it in detail in the "Database" module at </a:t>
            </a:r>
            <a:r>
              <a:rPr lang="bg-BG" sz="2000" b="1" strike="noStrike" spc="-1">
                <a:latin typeface="Arial"/>
              </a:rPr>
              <a:t>SoftUni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7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AF12E7B-FCF9-4C28-A120-B0C45EB3A926}" type="slidenum">
              <a:rPr lang="bg-BG" sz="1200" b="0" strike="noStrike" spc="-1">
                <a:latin typeface="Times New Roman"/>
              </a:rPr>
              <a:t>33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7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01370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You already know the definition of the </a:t>
            </a:r>
            <a:r>
              <a:rPr lang="bg-BG" sz="2000" b="1" strike="noStrike" spc="-1">
                <a:latin typeface="Arial"/>
              </a:rPr>
              <a:t>NoSQL databases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this section, we will get familiar with </a:t>
            </a:r>
            <a:r>
              <a:rPr lang="bg-BG" sz="2000" b="1" strike="noStrike" spc="-1">
                <a:latin typeface="Arial"/>
              </a:rPr>
              <a:t>MongoDB </a:t>
            </a:r>
            <a:r>
              <a:rPr lang="bg-BG" sz="2000" b="0" strike="noStrike" spc="-1">
                <a:latin typeface="Arial"/>
              </a:rPr>
              <a:t>– a popular document-based database management system.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Just like in the previous section, we will show some basic </a:t>
            </a:r>
            <a:r>
              <a:rPr lang="bg-BG" sz="2000" b="1" strike="noStrike" spc="-1">
                <a:latin typeface="Arial"/>
              </a:rPr>
              <a:t>CRUD examples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7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6315368-FABB-49F4-A1E3-6C670652D93C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7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11327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As the name suggests, SQL commands are not used in NoSQL databases.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NoSQL databases </a:t>
            </a:r>
            <a:r>
              <a:rPr lang="bg-BG" sz="2000" b="1" strike="noStrike" spc="-1">
                <a:latin typeface="Arial"/>
              </a:rPr>
              <a:t>don't use tables</a:t>
            </a:r>
            <a:r>
              <a:rPr lang="bg-BG" sz="2000" b="0" strike="noStrike" spc="-1">
                <a:latin typeface="Arial"/>
              </a:rPr>
              <a:t> with rows and columns.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Instead, they use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document collections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or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key-value pairs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Instead of SQL commands, non-relational databases use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commands of their own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executed through an API or a client administration tool.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NoSQL databases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are more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scalable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because of their unstructured nature and they provide superior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performance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for most operations.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We previously listed some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NoSQL examples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but let’s repeat them.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Examples of non-relational (NoSQL) databases are: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MongoDB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(popular document database),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Cassandra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(wide-column database),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Redis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(key-value store),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others.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example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shows how in NoSQL databases documents can be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stored as objects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consisting of key-value pairs.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It is very similar to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JavaScript objects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or associative arrays: they have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properties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values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At the example we have 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a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 JSON document from MongoDB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It has 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unique ID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, 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email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 and 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age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The 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unique ID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 is special unique hex number, generated internally by MongoDB.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This is the "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primary key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" used to uniquely identify the document in the database.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</p:txBody>
      </p:sp>
      <p:sp>
        <p:nvSpPr>
          <p:cNvPr id="78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D93C92F-DE0D-4A6A-9B68-0610B76ED831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35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8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29708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There are several types of </a:t>
            </a:r>
            <a:r>
              <a:rPr lang="bg-BG" sz="2000" b="1" strike="noStrike" spc="-1">
                <a:latin typeface="Arial"/>
              </a:rPr>
              <a:t>NoSQL database </a:t>
            </a:r>
            <a:r>
              <a:rPr lang="bg-BG" sz="2000" b="0" strike="noStrike" spc="-1">
                <a:latin typeface="Arial"/>
              </a:rPr>
              <a:t>implementations.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one we are going to cover in this lesson is </a:t>
            </a:r>
            <a:r>
              <a:rPr lang="bg-BG" sz="2000" b="1" strike="noStrike" spc="-1">
                <a:latin typeface="Arial"/>
              </a:rPr>
              <a:t>MongoDB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open-source and also a cross-platform database that follows the </a:t>
            </a:r>
            <a:r>
              <a:rPr lang="bg-BG" sz="2000" b="1" strike="noStrike" spc="-1">
                <a:latin typeface="Arial"/>
              </a:rPr>
              <a:t>document-oriented data model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 </a:t>
            </a:r>
            <a:r>
              <a:rPr lang="bg-BG" sz="2000" b="1" strike="noStrike" spc="-1">
                <a:latin typeface="Arial"/>
              </a:rPr>
              <a:t>MongoDB database </a:t>
            </a:r>
            <a:r>
              <a:rPr lang="bg-BG" sz="2000" b="0" strike="noStrike" spc="-1">
                <a:latin typeface="Arial"/>
              </a:rPr>
              <a:t>consists of set of </a:t>
            </a:r>
            <a:r>
              <a:rPr lang="bg-BG" sz="2000" b="1" strike="noStrike" spc="-1">
                <a:latin typeface="Arial"/>
              </a:rPr>
              <a:t>document collections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collection</a:t>
            </a:r>
            <a:r>
              <a:rPr lang="bg-BG" sz="2000" b="0" strike="noStrike" spc="-1">
                <a:latin typeface="Arial"/>
              </a:rPr>
              <a:t> holds a set of </a:t>
            </a:r>
            <a:r>
              <a:rPr lang="bg-BG" sz="2000" b="1" strike="noStrike" spc="-1">
                <a:latin typeface="Arial"/>
              </a:rPr>
              <a:t>documents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MongoDB</a:t>
            </a:r>
            <a:r>
              <a:rPr lang="bg-BG" sz="2000" b="0" strike="noStrike" spc="-1">
                <a:latin typeface="Arial"/>
              </a:rPr>
              <a:t> uses </a:t>
            </a:r>
            <a:r>
              <a:rPr lang="bg-BG" sz="2000" b="1" strike="noStrike" spc="-1">
                <a:latin typeface="Arial"/>
              </a:rPr>
              <a:t>JSON</a:t>
            </a:r>
            <a:r>
              <a:rPr lang="bg-BG" sz="2000" b="0" strike="noStrike" spc="-1">
                <a:latin typeface="Arial"/>
              </a:rPr>
              <a:t>-like documents.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Their structure is the same as </a:t>
            </a:r>
            <a:r>
              <a:rPr lang="bg-BG" sz="2000" b="1" strike="noStrike" spc="-1">
                <a:latin typeface="Arial"/>
              </a:rPr>
              <a:t>JavaScript objects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JSON</a:t>
            </a:r>
            <a:r>
              <a:rPr lang="bg-BG" sz="2000" b="0" strike="noStrike" spc="-1">
                <a:latin typeface="Arial"/>
              </a:rPr>
              <a:t> means "JavaScript Object Notation".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Nowadays, it is </a:t>
            </a:r>
            <a:r>
              <a:rPr lang="bg-BG" sz="2000" b="1" strike="noStrike" spc="-1">
                <a:latin typeface="Arial"/>
              </a:rPr>
              <a:t>the most used format </a:t>
            </a:r>
            <a:r>
              <a:rPr lang="bg-BG" sz="2000" b="0" strike="noStrike" spc="-1">
                <a:latin typeface="Arial"/>
              </a:rPr>
              <a:t>for transferring data in the programming world.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Sample usages of document databases and MongoDB are: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mobile app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backend, storing users and their profiles,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simple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product catalog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poll system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with user votes,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simple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blog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system,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Web content management system (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CMS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)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 above-mentioned software systems often have evolving data requirements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it is much easier when you are using a NoSQL database.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In applications with ever-evolving data requirements,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 DB structure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may change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over the time.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 objects in NoSQL databases are loosely coupled, and this allows easy scaling.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MongoDB supports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indexing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for increased performance.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Searching by indexed columns is fast.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Indexes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take time to build and use additional disk space,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but when used correctly, they significantly speed up data query and retrieval.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8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56BAB14-67BB-48D6-918B-9D88E160A2EC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36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8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86372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client tool</a:t>
            </a:r>
            <a:r>
              <a:rPr lang="bg-BG" sz="2000" b="0" strike="noStrike" spc="-1">
                <a:latin typeface="Arial"/>
              </a:rPr>
              <a:t> I’d recommend you to use with MongoDB is </a:t>
            </a:r>
            <a:r>
              <a:rPr lang="bg-BG" sz="2000" b="1" strike="noStrike" spc="-1">
                <a:latin typeface="Arial"/>
              </a:rPr>
              <a:t>Robo 3T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Robo 3T</a:t>
            </a:r>
            <a:r>
              <a:rPr lang="bg-BG" sz="2000" b="0" strike="noStrike" spc="-1">
                <a:latin typeface="Arial"/>
              </a:rPr>
              <a:t> is a fully-featured </a:t>
            </a:r>
            <a:r>
              <a:rPr lang="bg-BG" sz="2000" b="1" strike="noStrike" spc="-1">
                <a:latin typeface="Arial"/>
              </a:rPr>
              <a:t>GUI admin tool</a:t>
            </a:r>
            <a:r>
              <a:rPr lang="bg-BG" sz="2000" b="0" strike="noStrike" spc="-1">
                <a:latin typeface="Arial"/>
              </a:rPr>
              <a:t> with an embedded shell for executing MongoDB commands directly.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Robo 3T </a:t>
            </a:r>
            <a:r>
              <a:rPr lang="bg-BG" sz="2000" b="0" strike="noStrike" spc="-1">
                <a:latin typeface="Arial"/>
              </a:rPr>
              <a:t>will make your work with the MongoDB database much easier.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is fully-featured </a:t>
            </a:r>
            <a:r>
              <a:rPr lang="bg-BG" sz="2000" b="1" strike="noStrike" spc="-1">
                <a:latin typeface="Arial"/>
              </a:rPr>
              <a:t>development environment for MongoDB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with embedded shell for executing commands.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features a </a:t>
            </a:r>
            <a:r>
              <a:rPr lang="bg-BG" sz="2000" b="1" strike="noStrike" spc="-1">
                <a:latin typeface="Arial"/>
              </a:rPr>
              <a:t>visual query builder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which helps you a lot,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especially if you are a newbie to MongoDB.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Moreover, it provides you a feature you all love.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am talking about the smart </a:t>
            </a:r>
            <a:r>
              <a:rPr lang="bg-BG" sz="2000" b="1" strike="noStrike" spc="-1">
                <a:latin typeface="Arial"/>
              </a:rPr>
              <a:t>auto-completion</a:t>
            </a:r>
            <a:r>
              <a:rPr lang="bg-BG" sz="2000" b="0" strike="noStrike" spc="-1">
                <a:latin typeface="Arial"/>
              </a:rPr>
              <a:t> called "IntelliShell".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An alternative client for MongoDB would be </a:t>
            </a:r>
            <a:r>
              <a:rPr lang="bg-BG" sz="2000" b="1" strike="noStrike" spc="-1">
                <a:latin typeface="Arial"/>
              </a:rPr>
              <a:t>NoSQLBooster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a shell-centric and cross-platform </a:t>
            </a:r>
            <a:r>
              <a:rPr lang="bg-BG" sz="2000" b="1" strike="noStrike" spc="-1">
                <a:latin typeface="Arial"/>
              </a:rPr>
              <a:t>MongoDB client tool</a:t>
            </a:r>
            <a:r>
              <a:rPr lang="bg-BG" sz="2000" b="0" strike="noStrike" spc="-1">
                <a:latin typeface="Arial"/>
              </a:rPr>
              <a:t> with a graphical user interface.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features database </a:t>
            </a:r>
            <a:r>
              <a:rPr lang="bg-BG" sz="2000" b="1" strike="noStrike" spc="-1">
                <a:latin typeface="Arial"/>
              </a:rPr>
              <a:t>object explorer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query builder </a:t>
            </a:r>
            <a:r>
              <a:rPr lang="bg-BG" sz="2000" b="0" strike="noStrike" spc="-1">
                <a:latin typeface="Arial"/>
              </a:rPr>
              <a:t>that allow you to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browse the database objects, collection and documents,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to write and execute commands.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9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BA8A9F0-283D-461A-8354-2C4D3E8A0686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37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9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12416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Creating a database </a:t>
            </a:r>
            <a:r>
              <a:rPr lang="bg-BG" sz="2000" b="0" strike="noStrike" spc="-1">
                <a:latin typeface="Arial"/>
              </a:rPr>
              <a:t>with the </a:t>
            </a:r>
            <a:r>
              <a:rPr lang="bg-BG" sz="2000" b="1" strike="noStrike" spc="-1">
                <a:latin typeface="Arial"/>
              </a:rPr>
              <a:t>Robo 3T </a:t>
            </a:r>
            <a:r>
              <a:rPr lang="bg-BG" sz="2000" b="0" strike="noStrike" spc="-1">
                <a:latin typeface="Arial"/>
              </a:rPr>
              <a:t>client is done simply by using the graphical interface it provides.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don’t need a query for that.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Easily right click on the database connection and select </a:t>
            </a:r>
            <a:r>
              <a:rPr lang="bg-BG" sz="2000" b="1" strike="noStrike" spc="-1">
                <a:latin typeface="Arial"/>
              </a:rPr>
              <a:t>[Create Database]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Then you’ll have to enter the desired </a:t>
            </a:r>
            <a:r>
              <a:rPr lang="bg-BG" sz="2000" b="1" strike="noStrike" spc="-1">
                <a:latin typeface="Arial"/>
              </a:rPr>
              <a:t>database name</a:t>
            </a:r>
            <a:r>
              <a:rPr lang="bg-BG" sz="2000" b="0" strike="noStrike" spc="-1">
                <a:latin typeface="Arial"/>
              </a:rPr>
              <a:t> and click the </a:t>
            </a:r>
            <a:r>
              <a:rPr lang="bg-BG" sz="2000" b="1" strike="noStrike" spc="-1">
                <a:latin typeface="Arial"/>
              </a:rPr>
              <a:t>[Create]</a:t>
            </a:r>
            <a:r>
              <a:rPr lang="bg-BG" sz="2000" b="0" strike="noStrike" spc="-1">
                <a:latin typeface="Arial"/>
              </a:rPr>
              <a:t> button.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new database will be shown in the object explorer.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9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254F6E5-6986-47DA-A8F3-1419E8D986F0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38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9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5217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There are no tables in MongoDB.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structures the data in </a:t>
            </a:r>
            <a:r>
              <a:rPr lang="bg-BG" sz="2000" b="1" strike="noStrike" spc="-1">
                <a:latin typeface="Arial"/>
              </a:rPr>
              <a:t>collections</a:t>
            </a:r>
            <a:r>
              <a:rPr lang="bg-BG" sz="2000" b="0" strike="noStrike" spc="-1">
                <a:latin typeface="Arial"/>
              </a:rPr>
              <a:t> of documents instead.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</a:t>
            </a:r>
            <a:r>
              <a:rPr lang="bg-BG" sz="2000" b="1" strike="noStrike" spc="-1">
                <a:latin typeface="Arial"/>
              </a:rPr>
              <a:t>create a collection</a:t>
            </a:r>
            <a:r>
              <a:rPr lang="bg-BG" sz="2000" b="0" strike="noStrike" spc="-1">
                <a:latin typeface="Arial"/>
              </a:rPr>
              <a:t>, you have to call "</a:t>
            </a:r>
            <a:r>
              <a:rPr lang="bg-BG" sz="2000" b="1" strike="noStrike" spc="-1">
                <a:latin typeface="Arial"/>
              </a:rPr>
              <a:t>db.createCollection()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collection name </a:t>
            </a:r>
            <a:r>
              <a:rPr lang="bg-BG" sz="2000" b="0" strike="noStrike" spc="-1">
                <a:latin typeface="Arial"/>
              </a:rPr>
              <a:t>is passed as parameter in the brackets.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</a:t>
            </a:r>
            <a:r>
              <a:rPr lang="bg-BG" sz="2000" b="1" strike="noStrike" spc="-1">
                <a:latin typeface="Arial"/>
              </a:rPr>
              <a:t>insert a document</a:t>
            </a:r>
            <a:r>
              <a:rPr lang="bg-BG" sz="2000" b="0" strike="noStrike" spc="-1">
                <a:latin typeface="Arial"/>
              </a:rPr>
              <a:t> in a collection, you have to retrieve the collection first, using "</a:t>
            </a:r>
            <a:r>
              <a:rPr lang="bg-BG" sz="2000" b="1" strike="noStrike" spc="-1">
                <a:latin typeface="Arial"/>
              </a:rPr>
              <a:t>db.getCollection()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Just like the previous method – you have to pass the </a:t>
            </a:r>
            <a:r>
              <a:rPr lang="bg-BG" sz="2000" b="1" strike="noStrike" spc="-1">
                <a:latin typeface="Arial"/>
              </a:rPr>
              <a:t>collection name </a:t>
            </a:r>
            <a:r>
              <a:rPr lang="bg-BG" sz="2000" b="0" strike="noStrike" spc="-1">
                <a:latin typeface="Arial"/>
              </a:rPr>
              <a:t>as parameter.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Then, you have to invoke the "</a:t>
            </a:r>
            <a:r>
              <a:rPr lang="bg-BG" sz="2000" b="1" strike="noStrike" spc="-1">
                <a:latin typeface="Arial"/>
              </a:rPr>
              <a:t>.insert()</a:t>
            </a:r>
            <a:r>
              <a:rPr lang="bg-BG" sz="2000" b="0" strike="noStrike" spc="-1">
                <a:latin typeface="Arial"/>
              </a:rPr>
              <a:t>" method which accepts a JSON object for inserting.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Instead of using SQL commands, </a:t>
            </a:r>
            <a:r>
              <a:rPr lang="bg-BG" sz="2000" b="1" strike="noStrike" spc="-1">
                <a:latin typeface="Arial"/>
              </a:rPr>
              <a:t>MongoDB uses JavaScript API </a:t>
            </a:r>
            <a:r>
              <a:rPr lang="bg-BG" sz="2000" b="0" strike="noStrike" spc="-1">
                <a:latin typeface="Arial"/>
              </a:rPr>
              <a:t>(programming interface)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to access and manipulate the database and objects in the database.</a:t>
            </a: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Commands </a:t>
            </a:r>
            <a:r>
              <a:rPr lang="bg-BG" sz="2000" b="0" strike="noStrike" spc="-1">
                <a:latin typeface="Arial"/>
              </a:rPr>
              <a:t>in MongoDB follow the JavaScript syntax: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have </a:t>
            </a:r>
            <a:r>
              <a:rPr lang="bg-BG" sz="2000" b="1" strike="noStrike" spc="-1">
                <a:latin typeface="Arial"/>
              </a:rPr>
              <a:t>objects</a:t>
            </a:r>
            <a:r>
              <a:rPr lang="bg-BG" sz="2000" b="0" strike="noStrike" spc="-1">
                <a:latin typeface="Arial"/>
              </a:rPr>
              <a:t>, like the global API object "</a:t>
            </a:r>
            <a:r>
              <a:rPr lang="bg-BG" sz="2000" b="1" strike="noStrike" spc="-1">
                <a:latin typeface="Arial"/>
              </a:rPr>
              <a:t>db</a:t>
            </a:r>
            <a:r>
              <a:rPr lang="bg-BG" sz="2000" b="0" strike="noStrike" spc="-1">
                <a:latin typeface="Arial"/>
              </a:rPr>
              <a:t>"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the object returned from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db.getCollection('people')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Objects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have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methods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properties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like we see at the above examples.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Methods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accept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parameters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return values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(objects, lists or others).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Data is inserted as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 </a:t>
            </a:r>
            <a:r>
              <a:rPr lang="bg-BG" sz="1200" b="1" strike="noStrike" spc="-1">
                <a:solidFill>
                  <a:srgbClr val="666666"/>
                </a:solidFill>
                <a:latin typeface="Arial"/>
              </a:rPr>
              <a:t>JSON object</a:t>
            </a:r>
            <a:r>
              <a:rPr lang="bg-BG" sz="1200" b="0" strike="noStrike" spc="-1">
                <a:solidFill>
                  <a:srgbClr val="666666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JSON objects 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describe documents in JavaScript style.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They start with an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opening curly brace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 and finish with a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closing curly brace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Between the curly braces,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 key-value pairs 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are listed, separated by a comma.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9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A28D1BD-D824-4323-A877-6E8933F71BC0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39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9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5867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start our lesson about </a:t>
            </a:r>
            <a:r>
              <a:rPr lang="bg-BG" sz="2000" b="1" strike="noStrike" spc="-1">
                <a:latin typeface="Arial"/>
              </a:rPr>
              <a:t>databases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this section we shall learn some definitions and concepts: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databases</a:t>
            </a:r>
            <a:r>
              <a:rPr lang="bg-BG" sz="2000" b="0" strike="noStrike" spc="-1">
                <a:latin typeface="Arial"/>
              </a:rPr>
              <a:t>, the typical </a:t>
            </a:r>
            <a:r>
              <a:rPr lang="bg-BG" sz="2000" b="1" strike="noStrike" spc="-1">
                <a:latin typeface="Arial"/>
              </a:rPr>
              <a:t>CRUD </a:t>
            </a:r>
            <a:r>
              <a:rPr lang="bg-BG" sz="2000" b="0" strike="noStrike" spc="-1">
                <a:latin typeface="Arial"/>
              </a:rPr>
              <a:t>operations,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relational databases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NoSQL databases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database management systems (DBMS)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will explain also the concepts of </a:t>
            </a:r>
            <a:r>
              <a:rPr lang="bg-BG" sz="2000" b="1" strike="noStrike" spc="-1">
                <a:latin typeface="Arial"/>
              </a:rPr>
              <a:t>data storage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data management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what is the difference and when we need to use databases.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5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01A34EE-EC79-4D99-9AB0-3DC373DC790E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5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95349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let’s take a look at </a:t>
            </a:r>
            <a:r>
              <a:rPr lang="bg-BG" sz="2000" b="1" strike="noStrike" spc="-1">
                <a:latin typeface="Arial"/>
              </a:rPr>
              <a:t>retrieving data </a:t>
            </a:r>
            <a:r>
              <a:rPr lang="bg-BG" sz="2000" b="0" strike="noStrike" spc="-1">
                <a:latin typeface="Arial"/>
              </a:rPr>
              <a:t>from MongoDB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First, you have to retrieve the desired collection with the method we already explained: "</a:t>
            </a:r>
            <a:r>
              <a:rPr lang="bg-BG" sz="2000" b="1" strike="noStrike" spc="-1">
                <a:latin typeface="Arial"/>
              </a:rPr>
              <a:t>.getCollection()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Then, you use the method "</a:t>
            </a:r>
            <a:r>
              <a:rPr lang="bg-BG" sz="2000" b="1" strike="noStrike" spc="-1">
                <a:latin typeface="Arial"/>
              </a:rPr>
              <a:t>find()</a:t>
            </a:r>
            <a:r>
              <a:rPr lang="bg-BG" sz="2000" b="0" strike="noStrike" spc="-1">
                <a:latin typeface="Arial"/>
              </a:rPr>
              <a:t>" which accepts a </a:t>
            </a:r>
            <a:r>
              <a:rPr lang="bg-BG" sz="2000" b="1" strike="noStrike" spc="-1">
                <a:latin typeface="Arial"/>
              </a:rPr>
              <a:t>JSON object as parameter</a:t>
            </a:r>
            <a:r>
              <a:rPr lang="bg-BG" sz="2000" b="0" strike="noStrike" spc="-1">
                <a:latin typeface="Arial"/>
              </a:rPr>
              <a:t> and tries to find and return it.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But as you see in the example on the slide, passing an </a:t>
            </a:r>
            <a:r>
              <a:rPr lang="bg-BG" sz="2000" b="1" strike="noStrike" spc="-1">
                <a:latin typeface="Arial"/>
              </a:rPr>
              <a:t>empty object </a:t>
            </a:r>
            <a:r>
              <a:rPr lang="bg-BG" sz="2000" b="0" strike="noStrike" spc="-1">
                <a:latin typeface="Arial"/>
              </a:rPr>
              <a:t>will return you </a:t>
            </a:r>
            <a:r>
              <a:rPr lang="bg-BG" sz="2000" b="1" strike="noStrike" spc="-1">
                <a:latin typeface="Arial"/>
              </a:rPr>
              <a:t>all the objects </a:t>
            </a:r>
            <a:r>
              <a:rPr lang="bg-BG" sz="2000" b="0" strike="noStrike" spc="-1">
                <a:latin typeface="Arial"/>
              </a:rPr>
              <a:t>in that collection.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If you want to filter the </a:t>
            </a:r>
            <a:r>
              <a:rPr lang="bg-BG" sz="2000" b="1" strike="noStrike" spc="-1">
                <a:latin typeface="Arial"/>
              </a:rPr>
              <a:t>retrieved objects by given criteria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need to </a:t>
            </a:r>
            <a:r>
              <a:rPr lang="bg-BG" sz="2000" b="1" strike="noStrike" spc="-1">
                <a:latin typeface="Arial"/>
              </a:rPr>
              <a:t>pass a filter object</a:t>
            </a:r>
            <a:r>
              <a:rPr lang="bg-BG" sz="2000" b="0" strike="noStrike" spc="-1">
                <a:latin typeface="Arial"/>
              </a:rPr>
              <a:t> with the </a:t>
            </a:r>
            <a:r>
              <a:rPr lang="bg-BG" sz="2000" b="1" strike="noStrike" spc="-1">
                <a:latin typeface="Arial"/>
              </a:rPr>
              <a:t>key-value pairs </a:t>
            </a:r>
            <a:r>
              <a:rPr lang="bg-BG" sz="2000" b="0" strike="noStrike" spc="-1">
                <a:latin typeface="Arial"/>
              </a:rPr>
              <a:t>you are looking for.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You can see how this happens in the example.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method line will retrieve all people who have a key "</a:t>
            </a:r>
            <a:r>
              <a:rPr lang="bg-BG" sz="2000" b="1" strike="noStrike" spc="-1">
                <a:latin typeface="Arial"/>
              </a:rPr>
              <a:t>firstName</a:t>
            </a:r>
            <a:r>
              <a:rPr lang="bg-BG" sz="2000" b="0" strike="noStrike" spc="-1">
                <a:latin typeface="Arial"/>
              </a:rPr>
              <a:t>", holding a  value "</a:t>
            </a:r>
            <a:r>
              <a:rPr lang="bg-BG" sz="2000" b="1" strike="noStrike" spc="-1">
                <a:latin typeface="Arial"/>
              </a:rPr>
              <a:t>Michael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retrieve a </a:t>
            </a:r>
            <a:r>
              <a:rPr lang="bg-BG" sz="2000" b="1" strike="noStrike" spc="-1">
                <a:latin typeface="Arial"/>
              </a:rPr>
              <a:t>specific field</a:t>
            </a:r>
            <a:r>
              <a:rPr lang="bg-BG" sz="2000" b="0" strike="noStrike" spc="-1">
                <a:latin typeface="Arial"/>
              </a:rPr>
              <a:t>, you need to pass one more parameter to the "</a:t>
            </a:r>
            <a:r>
              <a:rPr lang="bg-BG" sz="2000" b="1" strike="noStrike" spc="-1">
                <a:latin typeface="Arial"/>
              </a:rPr>
              <a:t>.find()</a:t>
            </a:r>
            <a:r>
              <a:rPr lang="bg-BG" sz="2000" b="0" strike="noStrike" spc="-1">
                <a:latin typeface="Arial"/>
              </a:rPr>
              <a:t>" method.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first object serves as a </a:t>
            </a:r>
            <a:r>
              <a:rPr lang="bg-BG" sz="2000" b="1" strike="noStrike" spc="-1">
                <a:latin typeface="Arial"/>
              </a:rPr>
              <a:t>filter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while the second one specifies </a:t>
            </a:r>
            <a:r>
              <a:rPr lang="bg-BG" sz="2000" b="1" strike="noStrike" spc="-1">
                <a:latin typeface="Arial"/>
              </a:rPr>
              <a:t>which fields </a:t>
            </a:r>
            <a:r>
              <a:rPr lang="bg-BG" sz="2000" b="0" strike="noStrike" spc="-1">
                <a:latin typeface="Arial"/>
              </a:rPr>
              <a:t>you want to be returned.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example will match every document,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that has "</a:t>
            </a:r>
            <a:r>
              <a:rPr lang="bg-BG" sz="2000" b="1" strike="noStrike" spc="-1">
                <a:latin typeface="Arial"/>
              </a:rPr>
              <a:t>firstName</a:t>
            </a:r>
            <a:r>
              <a:rPr lang="bg-BG" sz="2000" b="0" strike="noStrike" spc="-1">
                <a:latin typeface="Arial"/>
              </a:rPr>
              <a:t>" equal to "</a:t>
            </a:r>
            <a:r>
              <a:rPr lang="bg-BG" sz="2000" b="1" strike="noStrike" spc="-1">
                <a:latin typeface="Arial"/>
              </a:rPr>
              <a:t>Michael</a:t>
            </a:r>
            <a:r>
              <a:rPr lang="bg-BG" sz="2000" b="0" strike="noStrike" spc="-1">
                <a:latin typeface="Arial"/>
              </a:rPr>
              <a:t>",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but will </a:t>
            </a:r>
            <a:r>
              <a:rPr lang="bg-BG" sz="2000" b="1" strike="noStrike" spc="-1">
                <a:latin typeface="Arial"/>
              </a:rPr>
              <a:t>return</a:t>
            </a:r>
            <a:r>
              <a:rPr lang="bg-BG" sz="2000" b="0" strike="noStrike" spc="-1">
                <a:latin typeface="Arial"/>
              </a:rPr>
              <a:t> only its "</a:t>
            </a:r>
            <a:r>
              <a:rPr lang="bg-BG" sz="2000" b="1" strike="noStrike" spc="-1">
                <a:latin typeface="Arial"/>
              </a:rPr>
              <a:t>lastName</a:t>
            </a:r>
            <a:r>
              <a:rPr lang="bg-BG" sz="2000" b="0" strike="noStrike" spc="-1">
                <a:latin typeface="Arial"/>
              </a:rPr>
              <a:t>" key with its value.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80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A69C610-6761-4579-81C7-1EC522AD8916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40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0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24944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You can also </a:t>
            </a:r>
            <a:r>
              <a:rPr lang="bg-BG" sz="2000" b="1" strike="noStrike" spc="-1">
                <a:latin typeface="Arial"/>
              </a:rPr>
              <a:t>update entries</a:t>
            </a:r>
            <a:r>
              <a:rPr lang="bg-BG" sz="2000" b="0" strike="noStrike" spc="-1">
                <a:latin typeface="Arial"/>
              </a:rPr>
              <a:t> from the document collections.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To update the first matched entry, just use the "</a:t>
            </a:r>
            <a:r>
              <a:rPr lang="bg-BG" sz="2000" b="1" strike="noStrike" spc="-1">
                <a:latin typeface="Arial"/>
              </a:rPr>
              <a:t>.update()</a:t>
            </a:r>
            <a:r>
              <a:rPr lang="bg-BG" sz="2000" b="0" strike="noStrike" spc="-1">
                <a:latin typeface="Arial"/>
              </a:rPr>
              <a:t>" method.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Then you pass 2 objects: "</a:t>
            </a:r>
            <a:r>
              <a:rPr lang="bg-BG" sz="2000" b="1" strike="noStrike" spc="-1">
                <a:latin typeface="Arial"/>
              </a:rPr>
              <a:t>filter</a:t>
            </a:r>
            <a:r>
              <a:rPr lang="bg-BG" sz="2000" b="0" strike="noStrike" spc="-1">
                <a:latin typeface="Arial"/>
              </a:rPr>
              <a:t>" and "</a:t>
            </a:r>
            <a:r>
              <a:rPr lang="bg-BG" sz="2000" b="1" strike="noStrike" spc="-1">
                <a:latin typeface="Arial"/>
              </a:rPr>
              <a:t>new value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first parameter in the </a:t>
            </a:r>
            <a:r>
              <a:rPr lang="bg-BG" sz="2000" b="1" strike="noStrike" spc="-1">
                <a:latin typeface="Arial"/>
              </a:rPr>
              <a:t>filter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Like with the "</a:t>
            </a:r>
            <a:r>
              <a:rPr lang="bg-BG" sz="2000" b="1" strike="noStrike" spc="-1">
                <a:latin typeface="Arial"/>
              </a:rPr>
              <a:t>.find()</a:t>
            </a:r>
            <a:r>
              <a:rPr lang="bg-BG" sz="2000" b="0" strike="noStrike" spc="-1">
                <a:latin typeface="Arial"/>
              </a:rPr>
              <a:t>" method,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searches for entries matching the specified </a:t>
            </a:r>
            <a:r>
              <a:rPr lang="bg-BG" sz="2000" b="1" strike="noStrike" spc="-1">
                <a:latin typeface="Arial"/>
              </a:rPr>
              <a:t>criteria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second parameter holds the </a:t>
            </a:r>
            <a:r>
              <a:rPr lang="bg-BG" sz="2000" b="1" strike="noStrike" spc="-1">
                <a:latin typeface="Arial"/>
              </a:rPr>
              <a:t>new object</a:t>
            </a:r>
            <a:r>
              <a:rPr lang="bg-BG" sz="2000" b="0" strike="noStrike" spc="-1">
                <a:latin typeface="Arial"/>
              </a:rPr>
              <a:t>, that </a:t>
            </a:r>
            <a:r>
              <a:rPr lang="bg-BG" sz="2000" b="1" strike="noStrike" spc="-1">
                <a:latin typeface="Arial"/>
              </a:rPr>
              <a:t>will replace </a:t>
            </a:r>
            <a:r>
              <a:rPr lang="bg-BG" sz="2000" b="0" strike="noStrike" spc="-1">
                <a:latin typeface="Arial"/>
              </a:rPr>
              <a:t>the old one.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our example, the "</a:t>
            </a:r>
            <a:r>
              <a:rPr lang="bg-BG" sz="2000" b="1" strike="noStrike" spc="-1">
                <a:latin typeface="Arial"/>
              </a:rPr>
              <a:t>.update()</a:t>
            </a:r>
            <a:r>
              <a:rPr lang="bg-BG" sz="2000" b="0" strike="noStrike" spc="-1">
                <a:latin typeface="Arial"/>
              </a:rPr>
              <a:t>" method will look for records with "</a:t>
            </a:r>
            <a:r>
              <a:rPr lang="bg-BG" sz="2000" b="1" strike="noStrike" spc="-1">
                <a:latin typeface="Arial"/>
              </a:rPr>
              <a:t>firstName</a:t>
            </a:r>
            <a:r>
              <a:rPr lang="bg-BG" sz="2000" b="0" strike="noStrike" spc="-1">
                <a:latin typeface="Arial"/>
              </a:rPr>
              <a:t>" equal to "</a:t>
            </a:r>
            <a:r>
              <a:rPr lang="bg-BG" sz="2000" b="1" strike="noStrike" spc="-1">
                <a:latin typeface="Arial"/>
              </a:rPr>
              <a:t>Kate</a:t>
            </a:r>
            <a:r>
              <a:rPr lang="bg-BG" sz="2000" b="0" strike="noStrike" spc="-1">
                <a:latin typeface="Arial"/>
              </a:rPr>
              <a:t>"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will </a:t>
            </a:r>
            <a:r>
              <a:rPr lang="bg-BG" sz="2000" b="1" strike="noStrike" spc="-1">
                <a:latin typeface="Arial"/>
              </a:rPr>
              <a:t>replace the first matching document</a:t>
            </a:r>
            <a:r>
              <a:rPr lang="bg-BG" sz="2000" b="0" strike="noStrike" spc="-1">
                <a:latin typeface="Arial"/>
              </a:rPr>
              <a:t> with a new object,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with </a:t>
            </a:r>
            <a:r>
              <a:rPr lang="bg-BG" sz="2000" b="1" strike="noStrike" spc="-1">
                <a:latin typeface="Arial"/>
              </a:rPr>
              <a:t>first name</a:t>
            </a:r>
            <a:r>
              <a:rPr lang="bg-BG" sz="2000" b="0" strike="noStrike" spc="-1">
                <a:latin typeface="Arial"/>
              </a:rPr>
              <a:t> "</a:t>
            </a:r>
            <a:r>
              <a:rPr lang="bg-BG" sz="2000" b="1" strike="noStrike" spc="-1">
                <a:latin typeface="Arial"/>
              </a:rPr>
              <a:t>George</a:t>
            </a:r>
            <a:r>
              <a:rPr lang="bg-BG" sz="2000" b="0" strike="noStrike" spc="-1">
                <a:latin typeface="Arial"/>
              </a:rPr>
              <a:t>" and </a:t>
            </a:r>
            <a:r>
              <a:rPr lang="bg-BG" sz="2000" b="1" strike="noStrike" spc="-1">
                <a:latin typeface="Arial"/>
              </a:rPr>
              <a:t>age</a:t>
            </a:r>
            <a:r>
              <a:rPr lang="bg-BG" sz="2000" b="0" strike="noStrike" spc="-1">
                <a:latin typeface="Arial"/>
              </a:rPr>
              <a:t> </a:t>
            </a:r>
            <a:r>
              <a:rPr lang="bg-BG" sz="2000" b="1" strike="noStrike" spc="-1">
                <a:latin typeface="Arial"/>
              </a:rPr>
              <a:t>25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If you want to </a:t>
            </a:r>
            <a:r>
              <a:rPr lang="bg-BG" sz="2000" b="1" strike="noStrike" spc="-1">
                <a:latin typeface="Arial"/>
              </a:rPr>
              <a:t>update fields</a:t>
            </a:r>
            <a:r>
              <a:rPr lang="bg-BG" sz="2000" b="0" strike="noStrike" spc="-1">
                <a:latin typeface="Arial"/>
              </a:rPr>
              <a:t> of the existing document, instead of replacing it,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should use the </a:t>
            </a:r>
            <a:r>
              <a:rPr lang="bg-BG" sz="2000" b="1" strike="noStrike" spc="-1">
                <a:latin typeface="Arial"/>
              </a:rPr>
              <a:t>$set syntax</a:t>
            </a:r>
            <a:r>
              <a:rPr lang="bg-BG" sz="2000" b="0" strike="noStrike" spc="-1">
                <a:latin typeface="Arial"/>
              </a:rPr>
              <a:t>, which I will show you later.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Note that the update operation will be executed only on the </a:t>
            </a:r>
            <a:r>
              <a:rPr lang="bg-BG" sz="2000" b="1" strike="noStrike" spc="-1">
                <a:latin typeface="Arial"/>
              </a:rPr>
              <a:t>first matching entry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If you want to </a:t>
            </a:r>
            <a:r>
              <a:rPr lang="bg-BG" sz="2000" b="1" strike="noStrike" spc="-1">
                <a:latin typeface="Arial"/>
              </a:rPr>
              <a:t>update all </a:t>
            </a:r>
            <a:r>
              <a:rPr lang="bg-BG" sz="2000" b="0" strike="noStrike" spc="-1">
                <a:latin typeface="Arial"/>
              </a:rPr>
              <a:t>entries that match the criteria in the first object,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have to pass one more object with key-value pair "</a:t>
            </a:r>
            <a:r>
              <a:rPr lang="bg-BG" sz="2000" b="1" strike="noStrike" spc="-1">
                <a:latin typeface="Arial"/>
              </a:rPr>
              <a:t>multi: true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will tell the "</a:t>
            </a:r>
            <a:r>
              <a:rPr lang="bg-BG" sz="2000" b="1" strike="noStrike" spc="-1">
                <a:latin typeface="Arial"/>
              </a:rPr>
              <a:t>.update()</a:t>
            </a:r>
            <a:r>
              <a:rPr lang="bg-BG" sz="2000" b="0" strike="noStrike" spc="-1">
                <a:latin typeface="Arial"/>
              </a:rPr>
              <a:t>" method to modify all entries found.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80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2DA05DC-2003-448F-BA52-0E2EDB371C71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0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10694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</a:t>
            </a:r>
            <a:r>
              <a:rPr lang="bg-BG" sz="2000" b="1" strike="noStrike" spc="-1">
                <a:latin typeface="Arial"/>
              </a:rPr>
              <a:t>delete a single entry</a:t>
            </a:r>
            <a:r>
              <a:rPr lang="bg-BG" sz="2000" b="0" strike="noStrike" spc="-1">
                <a:latin typeface="Arial"/>
              </a:rPr>
              <a:t>, you have to use the "</a:t>
            </a:r>
            <a:r>
              <a:rPr lang="bg-BG" sz="2000" b="1" strike="noStrike" spc="-1">
                <a:latin typeface="Arial"/>
              </a:rPr>
              <a:t>.deleteOne()</a:t>
            </a:r>
            <a:r>
              <a:rPr lang="bg-BG" sz="2000" b="0" strike="noStrike" spc="-1">
                <a:latin typeface="Arial"/>
              </a:rPr>
              <a:t>" method.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Just like the previous methods, it accepts a </a:t>
            </a:r>
            <a:r>
              <a:rPr lang="bg-BG" sz="2000" b="1" strike="noStrike" spc="-1">
                <a:latin typeface="Arial"/>
              </a:rPr>
              <a:t>filter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 object that serves as criteria to search the collection.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As the name suggests, this method </a:t>
            </a:r>
            <a:r>
              <a:rPr lang="bg-BG" sz="2000" b="1" strike="noStrike" spc="-1">
                <a:latin typeface="Arial"/>
              </a:rPr>
              <a:t>deletes one entry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first that matches the criteria given.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If you want to </a:t>
            </a:r>
            <a:r>
              <a:rPr lang="bg-BG" sz="2000" b="1" strike="noStrike" spc="-1">
                <a:latin typeface="Arial"/>
              </a:rPr>
              <a:t>delete all entries</a:t>
            </a:r>
            <a:r>
              <a:rPr lang="bg-BG" sz="2000" b="0" strike="noStrike" spc="-1">
                <a:latin typeface="Arial"/>
              </a:rPr>
              <a:t> that match given criteria, you simply have to use the "</a:t>
            </a:r>
            <a:r>
              <a:rPr lang="bg-BG" sz="2000" b="1" strike="noStrike" spc="-1">
                <a:latin typeface="Arial"/>
              </a:rPr>
              <a:t>.deleteMany()</a:t>
            </a:r>
            <a:r>
              <a:rPr lang="bg-BG" sz="2000" b="0" strike="noStrike" spc="-1">
                <a:latin typeface="Arial"/>
              </a:rPr>
              <a:t>" method.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does the same job with the only difference that it will </a:t>
            </a:r>
            <a:r>
              <a:rPr lang="bg-BG" sz="2000" b="1" strike="noStrike" spc="-1">
                <a:latin typeface="Arial"/>
              </a:rPr>
              <a:t>delete all entries </a:t>
            </a:r>
            <a:r>
              <a:rPr lang="bg-BG" sz="2000" b="0" strike="noStrike" spc="-1">
                <a:latin typeface="Arial"/>
              </a:rPr>
              <a:t>that match the criteria, instead of only the first one.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81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2670ACD-9671-4AA1-A017-23DA14F72DA3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1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67704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it's time to </a:t>
            </a:r>
            <a:r>
              <a:rPr lang="bg-BG" sz="2000" b="1" strike="noStrike" spc="-1">
                <a:latin typeface="Arial"/>
              </a:rPr>
              <a:t>demonstrate MongoDB in action</a:t>
            </a:r>
            <a:r>
              <a:rPr lang="bg-BG" sz="2000" b="0" strike="noStrike" spc="-1">
                <a:latin typeface="Arial"/>
              </a:rPr>
              <a:t> with live examples.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shall use a </a:t>
            </a:r>
            <a:r>
              <a:rPr lang="bg-BG" sz="2000" b="1" strike="noStrike" spc="-1">
                <a:latin typeface="Arial"/>
              </a:rPr>
              <a:t>local MongoDB server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Robo 3T</a:t>
            </a:r>
            <a:r>
              <a:rPr lang="bg-BG" sz="2000" b="0" strike="noStrike" spc="-1">
                <a:latin typeface="Arial"/>
              </a:rPr>
              <a:t> as client.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First, we start the </a:t>
            </a:r>
            <a:r>
              <a:rPr lang="bg-BG" sz="2000" b="1" strike="noStrike" spc="-1">
                <a:latin typeface="Arial"/>
              </a:rPr>
              <a:t>MongoDB database server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have a batch file, which runs "</a:t>
            </a:r>
            <a:r>
              <a:rPr lang="bg-BG" sz="2000" b="1" strike="noStrike" spc="-1">
                <a:latin typeface="Arial"/>
              </a:rPr>
              <a:t>mongod</a:t>
            </a:r>
            <a:r>
              <a:rPr lang="bg-BG" sz="2000" b="0" strike="noStrike" spc="-1">
                <a:latin typeface="Arial"/>
              </a:rPr>
              <a:t>" with a local database path.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it is up and running.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Next, we start </a:t>
            </a:r>
            <a:r>
              <a:rPr lang="bg-BG" sz="2000" b="1" strike="noStrike" spc="-1">
                <a:latin typeface="Arial"/>
              </a:rPr>
              <a:t>Robo 3T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At startup, it shows the local MongoDB servers.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click </a:t>
            </a:r>
            <a:r>
              <a:rPr lang="bg-BG" sz="2000" b="1" strike="noStrike" spc="-1">
                <a:latin typeface="Arial"/>
              </a:rPr>
              <a:t>[Connect]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Now we see the </a:t>
            </a:r>
            <a:r>
              <a:rPr lang="bg-BG" sz="2000" b="1" strike="noStrike" spc="-1">
                <a:latin typeface="Arial"/>
              </a:rPr>
              <a:t>databases </a:t>
            </a:r>
            <a:r>
              <a:rPr lang="bg-BG" sz="2000" b="0" strike="noStrike" spc="-1">
                <a:latin typeface="Arial"/>
              </a:rPr>
              <a:t>in the object explorer on the left.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shall create a </a:t>
            </a:r>
            <a:r>
              <a:rPr lang="bg-BG" sz="2000" b="1" strike="noStrike" spc="-1">
                <a:latin typeface="Arial"/>
              </a:rPr>
              <a:t>new database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Right click on the server connection and choose </a:t>
            </a:r>
            <a:r>
              <a:rPr lang="bg-BG" sz="2000" b="1" strike="noStrike" spc="-1">
                <a:latin typeface="Arial"/>
              </a:rPr>
              <a:t>[Create Database]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choose a name "</a:t>
            </a:r>
            <a:r>
              <a:rPr lang="bg-BG" sz="2000" b="1" strike="noStrike" spc="-1">
                <a:latin typeface="Arial"/>
              </a:rPr>
              <a:t>Demo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we have the new database "Demo".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</a:t>
            </a:r>
            <a:r>
              <a:rPr lang="bg-BG" sz="2000" b="1" strike="noStrike" spc="-1">
                <a:latin typeface="Arial"/>
              </a:rPr>
              <a:t>open it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double-click on the </a:t>
            </a:r>
            <a:r>
              <a:rPr lang="bg-BG" sz="2000" b="1" strike="noStrike" spc="-1">
                <a:latin typeface="Arial"/>
              </a:rPr>
              <a:t>[Collections]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There are no collections yet.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we </a:t>
            </a:r>
            <a:r>
              <a:rPr lang="bg-BG" sz="2000" b="1" strike="noStrike" spc="-1">
                <a:latin typeface="Arial"/>
              </a:rPr>
              <a:t>create a collection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name it "</a:t>
            </a:r>
            <a:r>
              <a:rPr lang="bg-BG" sz="2000" b="1" strike="noStrike" spc="-1">
                <a:latin typeface="Arial"/>
              </a:rPr>
              <a:t>people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It's now created.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</a:t>
            </a:r>
            <a:r>
              <a:rPr lang="bg-BG" sz="2000" b="1" strike="noStrike" spc="-1">
                <a:latin typeface="Arial"/>
              </a:rPr>
              <a:t>open it</a:t>
            </a:r>
            <a:r>
              <a:rPr lang="bg-BG" sz="2000" b="0" strike="noStrike" spc="-1">
                <a:latin typeface="Arial"/>
              </a:rPr>
              <a:t>. Just </a:t>
            </a:r>
            <a:r>
              <a:rPr lang="bg-BG" sz="2000" b="1" strike="noStrike" spc="-1">
                <a:latin typeface="Arial"/>
              </a:rPr>
              <a:t>double-click</a:t>
            </a:r>
            <a:r>
              <a:rPr lang="bg-BG" sz="2000" b="0" strike="noStrike" spc="-1">
                <a:latin typeface="Arial"/>
              </a:rPr>
              <a:t> on the collection.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Robo 3T automatically executes the following query: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db.getCollection('people').find({})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returns an </a:t>
            </a:r>
            <a:r>
              <a:rPr lang="bg-BG" sz="2000" b="1" strike="noStrike" spc="-1">
                <a:latin typeface="Arial"/>
              </a:rPr>
              <a:t>empty record set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collection is empty, so the query result is also empty.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</a:t>
            </a:r>
            <a:r>
              <a:rPr lang="bg-BG" sz="2000" b="1" strike="noStrike" spc="-1">
                <a:latin typeface="Arial"/>
              </a:rPr>
              <a:t>add a few documents</a:t>
            </a:r>
            <a:r>
              <a:rPr lang="bg-BG" sz="2000" b="0" strike="noStrike" spc="-1">
                <a:latin typeface="Arial"/>
              </a:rPr>
              <a:t> in the "people" collection.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Right click on the collection and choose </a:t>
            </a:r>
            <a:r>
              <a:rPr lang="bg-BG" sz="2000" b="1" strike="noStrike" spc="-1">
                <a:latin typeface="Arial"/>
              </a:rPr>
              <a:t>[Insert Document]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enter the following JSON: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{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firstName: 'Michael',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lastName: 'Smith',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email: 'michael@gmail.com'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we can </a:t>
            </a:r>
            <a:r>
              <a:rPr lang="bg-BG" sz="2000" b="1" strike="noStrike" spc="-1">
                <a:latin typeface="Arial"/>
              </a:rPr>
              <a:t>view the documents </a:t>
            </a:r>
            <a:r>
              <a:rPr lang="bg-BG" sz="2000" b="0" strike="noStrike" spc="-1">
                <a:latin typeface="Arial"/>
              </a:rPr>
              <a:t>in the collection again.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Now the returned result set holds one document.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Let's look inside.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our object, holding Michael Smith.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has one additional field: </a:t>
            </a:r>
            <a:r>
              <a:rPr lang="bg-BG" sz="2000" b="1" strike="noStrike" spc="-1">
                <a:latin typeface="Arial"/>
              </a:rPr>
              <a:t>_id</a:t>
            </a:r>
            <a:r>
              <a:rPr lang="bg-BG" sz="2000" b="0" strike="noStrike" spc="-1">
                <a:latin typeface="Arial"/>
              </a:rPr>
              <a:t>, which holds a </a:t>
            </a:r>
            <a:r>
              <a:rPr lang="bg-BG" sz="2000" b="1" strike="noStrike" spc="-1">
                <a:latin typeface="Arial"/>
              </a:rPr>
              <a:t>unique object ID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</a:t>
            </a:r>
            <a:r>
              <a:rPr lang="bg-BG" sz="2000" b="1" strike="noStrike" spc="-1">
                <a:latin typeface="Arial"/>
              </a:rPr>
              <a:t>automatically generated </a:t>
            </a:r>
            <a:r>
              <a:rPr lang="bg-BG" sz="2000" b="0" strike="noStrike" spc="-1">
                <a:latin typeface="Arial"/>
              </a:rPr>
              <a:t>by MongoDB.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</a:t>
            </a:r>
            <a:r>
              <a:rPr lang="bg-BG" sz="2000" b="1" strike="noStrike" spc="-1">
                <a:latin typeface="Arial"/>
              </a:rPr>
              <a:t>the ID of the document</a:t>
            </a:r>
            <a:r>
              <a:rPr lang="bg-BG" sz="2000" b="0" strike="noStrike" spc="-1">
                <a:latin typeface="Arial"/>
              </a:rPr>
              <a:t>, which can be used to identify it or reference it.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let's </a:t>
            </a:r>
            <a:r>
              <a:rPr lang="bg-BG" sz="2000" b="1" strike="noStrike" spc="-1">
                <a:latin typeface="Arial"/>
              </a:rPr>
              <a:t>add a few more objects </a:t>
            </a:r>
            <a:r>
              <a:rPr lang="bg-BG" sz="2000" b="0" strike="noStrike" spc="-1">
                <a:latin typeface="Arial"/>
              </a:rPr>
              <a:t>in the "people" collection: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{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firstName: 'Jessica',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lastName: 'Woods',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email: 'jessy.w@gmail.com'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{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firstName: 'Kate',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lastName: 'Green',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email: 'kgr@yahoo.com'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{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firstName: 'Michael',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lastName: 'Peterson',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email: 'm.pet11@gmail.com'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{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firstName: 'Steve',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lastName: 'Smith',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email: 'ssm@hotmail.com'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we have 5 documents in our collection.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can see them as </a:t>
            </a:r>
            <a:r>
              <a:rPr lang="bg-BG" sz="2000" b="1" strike="noStrike" spc="-1">
                <a:latin typeface="Arial"/>
              </a:rPr>
              <a:t>tree</a:t>
            </a:r>
            <a:r>
              <a:rPr lang="bg-BG" sz="2000" b="0" strike="noStrike" spc="-1">
                <a:latin typeface="Arial"/>
              </a:rPr>
              <a:t>, as </a:t>
            </a:r>
            <a:r>
              <a:rPr lang="bg-BG" sz="2000" b="1" strike="noStrike" spc="-1">
                <a:latin typeface="Arial"/>
              </a:rPr>
              <a:t>table</a:t>
            </a:r>
            <a:r>
              <a:rPr lang="bg-BG" sz="2000" b="0" strike="noStrike" spc="-1">
                <a:latin typeface="Arial"/>
              </a:rPr>
              <a:t> or as </a:t>
            </a:r>
            <a:r>
              <a:rPr lang="bg-BG" sz="2000" b="1" strike="noStrike" spc="-1">
                <a:latin typeface="Arial"/>
              </a:rPr>
              <a:t>JSON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It's time to create a </a:t>
            </a:r>
            <a:r>
              <a:rPr lang="bg-BG" sz="2000" b="1" strike="noStrike" spc="-1">
                <a:latin typeface="Arial"/>
              </a:rPr>
              <a:t>custom query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want to find all persons, who have first name "</a:t>
            </a:r>
            <a:r>
              <a:rPr lang="bg-BG" sz="2000" b="1" strike="noStrike" spc="-1">
                <a:latin typeface="Arial"/>
              </a:rPr>
              <a:t>Michael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the query: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db.getCollection('people').find({ firstName: 'Michael' })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</a:t>
            </a:r>
            <a:r>
              <a:rPr lang="bg-BG" sz="2000" b="1" strike="noStrike" spc="-1">
                <a:latin typeface="Arial"/>
              </a:rPr>
              <a:t>run it</a:t>
            </a:r>
            <a:r>
              <a:rPr lang="bg-BG" sz="2000" b="0" strike="noStrike" spc="-1">
                <a:latin typeface="Arial"/>
              </a:rPr>
              <a:t>, using the </a:t>
            </a:r>
            <a:r>
              <a:rPr lang="bg-BG" sz="2000" b="1" strike="noStrike" spc="-1">
                <a:latin typeface="Arial"/>
              </a:rPr>
              <a:t>[F5]</a:t>
            </a:r>
            <a:r>
              <a:rPr lang="bg-BG" sz="2000" b="0" strike="noStrike" spc="-1">
                <a:latin typeface="Arial"/>
              </a:rPr>
              <a:t> keyboard shortcut, or the </a:t>
            </a:r>
            <a:r>
              <a:rPr lang="bg-BG" sz="2000" b="1" strike="noStrike" spc="-1">
                <a:latin typeface="Arial"/>
              </a:rPr>
              <a:t>green button [Execute query]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result holds 2 objects: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Michael Smith,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Michael Peterson.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I want to find the last name of all persons, who have first name "Michael". I run the following query: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db.getCollection('people').find(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firstName: 'Michael' },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lastName: 1 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result set holds 2 objects, which hold the last names of the selected entries from the collection.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I want to </a:t>
            </a:r>
            <a:r>
              <a:rPr lang="bg-BG" sz="2000" b="1" strike="noStrike" spc="-1">
                <a:latin typeface="Arial"/>
              </a:rPr>
              <a:t>update an object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want to change the first document, who has "</a:t>
            </a:r>
            <a:r>
              <a:rPr lang="bg-BG" sz="2000" b="1" strike="noStrike" spc="-1">
                <a:latin typeface="Arial"/>
              </a:rPr>
              <a:t>Kate</a:t>
            </a:r>
            <a:r>
              <a:rPr lang="bg-BG" sz="2000" b="0" strike="noStrike" spc="-1">
                <a:latin typeface="Arial"/>
              </a:rPr>
              <a:t>" as first name.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want to change the first name to "</a:t>
            </a:r>
            <a:r>
              <a:rPr lang="bg-BG" sz="2000" b="1" strike="noStrike" spc="-1">
                <a:latin typeface="Arial"/>
              </a:rPr>
              <a:t>George</a:t>
            </a:r>
            <a:r>
              <a:rPr lang="bg-BG" sz="2000" b="0" strike="noStrike" spc="-1">
                <a:latin typeface="Arial"/>
              </a:rPr>
              <a:t>" and add a new property: </a:t>
            </a:r>
            <a:r>
              <a:rPr lang="bg-BG" sz="2000" b="1" strike="noStrike" spc="-1">
                <a:latin typeface="Arial"/>
              </a:rPr>
              <a:t>age=25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the command: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db.getCollection('people').update(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firstName: 'Kate' },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firstName: 'George', age: 25 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run it. The server says: "</a:t>
            </a:r>
            <a:r>
              <a:rPr lang="bg-BG" sz="2000" b="1" strike="noStrike" spc="-1">
                <a:latin typeface="Arial"/>
              </a:rPr>
              <a:t>Updated 1 existing record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view </a:t>
            </a:r>
            <a:r>
              <a:rPr lang="bg-BG" sz="2000" b="1" strike="noStrike" spc="-1">
                <a:latin typeface="Arial"/>
              </a:rPr>
              <a:t>what has changed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Instead of </a:t>
            </a:r>
            <a:r>
              <a:rPr lang="bg-BG" sz="2000" b="1" strike="noStrike" spc="-1">
                <a:latin typeface="Arial"/>
              </a:rPr>
              <a:t>Kate Green</a:t>
            </a:r>
            <a:r>
              <a:rPr lang="bg-BG" sz="2000" b="0" strike="noStrike" spc="-1">
                <a:latin typeface="Arial"/>
              </a:rPr>
              <a:t>, we have a new object: </a:t>
            </a:r>
            <a:r>
              <a:rPr lang="bg-BG" sz="2000" b="1" strike="noStrike" spc="-1">
                <a:latin typeface="Arial"/>
              </a:rPr>
              <a:t>George, with age 22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last name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email</a:t>
            </a:r>
            <a:r>
              <a:rPr lang="bg-BG" sz="2000" b="0" strike="noStrike" spc="-1">
                <a:latin typeface="Arial"/>
              </a:rPr>
              <a:t> of Kate </a:t>
            </a:r>
            <a:r>
              <a:rPr lang="bg-BG" sz="2000" b="1" strike="noStrike" spc="-1">
                <a:latin typeface="Arial"/>
              </a:rPr>
              <a:t>are lost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If we want to change objects and keep the existing values, we can do like this: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db.getCollection('people').update(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firstName: 'George' },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$set: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{ email: 'gogo@gmx.de', age: 30 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command was successfully executed.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can see </a:t>
            </a:r>
            <a:r>
              <a:rPr lang="bg-BG" sz="2000" b="1" strike="noStrike" spc="-1">
                <a:latin typeface="Arial"/>
              </a:rPr>
              <a:t>what has changed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Now George has email and his age is 30.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I want to </a:t>
            </a:r>
            <a:r>
              <a:rPr lang="bg-BG" sz="2000" b="1" strike="noStrike" spc="-1">
                <a:latin typeface="Arial"/>
              </a:rPr>
              <a:t>update all the objects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add a town "London" </a:t>
            </a:r>
            <a:r>
              <a:rPr lang="bg-BG" sz="2000" b="0" strike="noStrike" spc="-1">
                <a:latin typeface="Arial"/>
              </a:rPr>
              <a:t>for each of them.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the command to do that: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db.getCollection('people').update(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},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$set: { town: 'London'} },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multi: true 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update was successfully. The server says: "</a:t>
            </a:r>
            <a:r>
              <a:rPr lang="bg-BG" sz="2000" b="1" strike="noStrike" spc="-1">
                <a:latin typeface="Arial"/>
              </a:rPr>
              <a:t>Updated 5 existing record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</a:t>
            </a:r>
            <a:r>
              <a:rPr lang="bg-BG" sz="2000" b="1" strike="noStrike" spc="-1">
                <a:latin typeface="Arial"/>
              </a:rPr>
              <a:t>see the changes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Now all documents have a property </a:t>
            </a:r>
            <a:r>
              <a:rPr lang="bg-BG" sz="2000" b="1" strike="noStrike" spc="-1">
                <a:latin typeface="Arial"/>
              </a:rPr>
              <a:t>town="London"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delete "George":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db.getCollection('people').deleteOne(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{ firstName: 'George' 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</a:t>
            </a:r>
            <a:r>
              <a:rPr lang="bg-BG" sz="2000" b="1" strike="noStrike" spc="-1">
                <a:latin typeface="Arial"/>
              </a:rPr>
              <a:t>see the changes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George is missing.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how commands work in MongoDB.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By concept the MongoDB API and the SQL language are quite similar.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There are even tools to translate between them.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MongoDB is </a:t>
            </a:r>
            <a:r>
              <a:rPr lang="bg-BG" sz="2000" b="1" strike="noStrike" spc="-1">
                <a:latin typeface="Arial"/>
              </a:rPr>
              <a:t>great for JavaScript developers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because its commands work as JavaScript API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directly integrate in the project.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81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F448C9E-9D7B-40C6-BC74-5D6CA2E66AAC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1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92627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was the lesson about </a:t>
            </a:r>
            <a:r>
              <a:rPr lang="bg-BG" sz="2000" b="1" strike="noStrike" spc="-1">
                <a:latin typeface="Arial"/>
              </a:rPr>
              <a:t>databases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Let’s </a:t>
            </a:r>
            <a:r>
              <a:rPr lang="bg-BG" sz="2000" b="1" strike="noStrike" spc="-1">
                <a:latin typeface="Arial"/>
              </a:rPr>
              <a:t>summarize</a:t>
            </a:r>
            <a:r>
              <a:rPr lang="bg-BG" sz="2000" b="0" strike="noStrike" spc="-1">
                <a:latin typeface="Arial"/>
              </a:rPr>
              <a:t> what we learned from this lesson.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Database management systems (</a:t>
            </a:r>
            <a:r>
              <a:rPr lang="bg-BG" sz="2000" b="1" strike="noStrike" spc="-1">
                <a:latin typeface="Arial"/>
              </a:rPr>
              <a:t>DBMS</a:t>
            </a:r>
            <a:r>
              <a:rPr lang="bg-BG" sz="2000" b="0" strike="noStrike" spc="-1">
                <a:latin typeface="Arial"/>
              </a:rPr>
              <a:t>) are software, designed to store, manage and manipulate data.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Without DBMS, software developers wouldn’t have an optimized way of </a:t>
            </a:r>
            <a:r>
              <a:rPr lang="bg-BG" sz="2000" b="1" strike="noStrike" spc="-1">
                <a:latin typeface="Arial"/>
              </a:rPr>
              <a:t>storing and retrieving persistent data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Developers communicate with the database engine with </a:t>
            </a:r>
            <a:r>
              <a:rPr lang="bg-BG" sz="2000" b="1" strike="noStrike" spc="-1">
                <a:latin typeface="Arial"/>
              </a:rPr>
              <a:t>commands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written in the </a:t>
            </a:r>
            <a:r>
              <a:rPr lang="bg-BG" sz="2000" b="1" strike="noStrike" spc="-1">
                <a:latin typeface="Arial"/>
              </a:rPr>
              <a:t>SQL language</a:t>
            </a:r>
            <a:r>
              <a:rPr lang="bg-BG" sz="2000" b="0" strike="noStrike" spc="-1">
                <a:latin typeface="Arial"/>
              </a:rPr>
              <a:t> or invoked through an </a:t>
            </a:r>
            <a:r>
              <a:rPr lang="bg-BG" sz="2000" b="1" strike="noStrike" spc="-1">
                <a:latin typeface="Arial"/>
              </a:rPr>
              <a:t>API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demonstrated these two approaches with the </a:t>
            </a: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MongoDB</a:t>
            </a:r>
            <a:r>
              <a:rPr lang="bg-BG" sz="2000" b="0" strike="noStrike" spc="-1">
                <a:latin typeface="Arial"/>
              </a:rPr>
              <a:t> databases.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introduced the </a:t>
            </a:r>
            <a:r>
              <a:rPr lang="bg-BG" sz="2000" b="1" strike="noStrike" spc="-1">
                <a:latin typeface="Arial"/>
              </a:rPr>
              <a:t>MySQL relational database</a:t>
            </a:r>
            <a:r>
              <a:rPr lang="bg-BG" sz="2000" b="0" strike="noStrike" spc="-1">
                <a:latin typeface="Arial"/>
              </a:rPr>
              <a:t>, also known as MariaDB.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a free cross-platform </a:t>
            </a:r>
            <a:r>
              <a:rPr lang="bg-BG" sz="2000" b="1" strike="noStrike" spc="-1">
                <a:latin typeface="Arial"/>
              </a:rPr>
              <a:t>relational database</a:t>
            </a:r>
            <a:r>
              <a:rPr lang="bg-BG" sz="2000" b="0" strike="noStrike" spc="-1">
                <a:latin typeface="Arial"/>
              </a:rPr>
              <a:t> management system (RDBMS).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The data in MySQL is stored in </a:t>
            </a:r>
            <a:r>
              <a:rPr lang="bg-BG" sz="1200" b="1" strike="noStrike" spc="-1">
                <a:solidFill>
                  <a:srgbClr val="666666"/>
                </a:solidFill>
                <a:latin typeface="Arial"/>
              </a:rPr>
              <a:t>tables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and is accessed via </a:t>
            </a:r>
            <a:r>
              <a:rPr lang="bg-BG" sz="1200" b="1" strike="noStrike" spc="-1">
                <a:solidFill>
                  <a:srgbClr val="666666"/>
                </a:solidFill>
                <a:latin typeface="Arial"/>
              </a:rPr>
              <a:t>SQL</a:t>
            </a:r>
            <a:r>
              <a:rPr lang="bg-BG" sz="1200" b="0" strike="noStrike" spc="-1">
                <a:solidFill>
                  <a:srgbClr val="666666"/>
                </a:solidFill>
                <a:latin typeface="Arial"/>
              </a:rPr>
              <a:t> commands.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We learned about the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NoSQL databases 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too and in more detail about the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document-based data model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Now we know that this type of database is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flexible 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and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scalable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and is good choice for small projects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or projects where a lot of changes are expected.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We got to know the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MongoDB 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database system and that it stores collections of JSON documents,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and provides a powerful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API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 for data management and query.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81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288070-F57B-4D32-BFC2-6D2D7B2E2068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44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1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056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If you have any </a:t>
            </a:r>
            <a:r>
              <a:rPr lang="bg-BG" sz="2000" b="1" strike="noStrike" spc="-1">
                <a:latin typeface="Arial"/>
              </a:rPr>
              <a:t>questions</a:t>
            </a:r>
            <a:r>
              <a:rPr lang="bg-BG" sz="2000" b="0" strike="noStrike" spc="-1">
                <a:latin typeface="Arial"/>
              </a:rPr>
              <a:t>, please feel free to ask.</a:t>
            </a:r>
          </a:p>
          <a:p>
            <a:pPr marL="216000" indent="-2160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82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C5CC40D-CC1C-4B63-90E5-4EB5BAC18957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2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20169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737113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bg-BG" sz="2000" b="0" strike="noStrike" spc="-1">
              <a:latin typeface="Arial"/>
            </a:endParaRPr>
          </a:p>
        </p:txBody>
      </p:sp>
      <p:sp>
        <p:nvSpPr>
          <p:cNvPr id="829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098F926-9BB5-4CBC-928C-EDC43DD38933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48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30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66284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bg-BG" sz="2000" b="0" strike="noStrike" spc="-1">
              <a:latin typeface="Arial"/>
            </a:endParaRPr>
          </a:p>
        </p:txBody>
      </p:sp>
      <p:sp>
        <p:nvSpPr>
          <p:cNvPr id="833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79068FB-526A-457F-9D2F-B9C978B56AE6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49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34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0559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 </a:t>
            </a:r>
            <a:r>
              <a:rPr lang="bg-BG" sz="2000" b="1" strike="noStrike" spc="-1">
                <a:latin typeface="Arial"/>
              </a:rPr>
              <a:t>database</a:t>
            </a:r>
            <a:r>
              <a:rPr lang="bg-BG" sz="2000" b="0" strike="noStrike" spc="-1">
                <a:latin typeface="Arial"/>
              </a:rPr>
              <a:t> is a collection of data that is organized so that it can be easily </a:t>
            </a:r>
            <a:r>
              <a:rPr lang="bg-BG" sz="2000" b="1" strike="noStrike" spc="-1">
                <a:latin typeface="Arial"/>
              </a:rPr>
              <a:t>accessed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managed</a:t>
            </a:r>
            <a:r>
              <a:rPr lang="bg-BG" sz="2000" b="0" strike="noStrike" spc="-1">
                <a:latin typeface="Arial"/>
              </a:rPr>
              <a:t>, and </a:t>
            </a:r>
            <a:r>
              <a:rPr lang="bg-BG" sz="2000" b="1" strike="noStrike" spc="-1">
                <a:latin typeface="Arial"/>
              </a:rPr>
              <a:t>updated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Usually, you need to store data that will be accessible even after you end the program execution.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One way to do that is by using a </a:t>
            </a:r>
            <a:r>
              <a:rPr lang="bg-BG" sz="2000" b="1" strike="noStrike" spc="-1">
                <a:latin typeface="Arial"/>
              </a:rPr>
              <a:t>text file </a:t>
            </a:r>
            <a:r>
              <a:rPr lang="bg-BG" sz="2000" b="0" strike="noStrike" spc="-1">
                <a:latin typeface="Arial"/>
              </a:rPr>
              <a:t>but this is </a:t>
            </a:r>
            <a:r>
              <a:rPr lang="bg-BG" sz="2000" b="1" strike="noStrike" spc="-1">
                <a:latin typeface="Arial"/>
              </a:rPr>
              <a:t>not scalable </a:t>
            </a:r>
            <a:r>
              <a:rPr lang="bg-BG" sz="2000" b="0" strike="noStrike" spc="-1">
                <a:latin typeface="Arial"/>
              </a:rPr>
              <a:t>and doesn’t provide any structure.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where </a:t>
            </a:r>
            <a:r>
              <a:rPr lang="bg-BG" sz="2000" b="1" strike="noStrike" spc="-1">
                <a:latin typeface="Arial"/>
              </a:rPr>
              <a:t>databases</a:t>
            </a:r>
            <a:r>
              <a:rPr lang="bg-BG" sz="2000" b="0" strike="noStrike" spc="-1">
                <a:latin typeface="Arial"/>
              </a:rPr>
              <a:t> kick in.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Modern databases are managed by a </a:t>
            </a:r>
            <a:r>
              <a:rPr lang="bg-BG" sz="2000" b="1" strike="noStrike" spc="-1">
                <a:latin typeface="Arial"/>
              </a:rPr>
              <a:t>Database Management System (DBMS)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which makes it much easier for the developers to </a:t>
            </a:r>
            <a:r>
              <a:rPr lang="bg-BG" sz="2000" b="1" strike="noStrike" spc="-1">
                <a:latin typeface="Arial"/>
              </a:rPr>
              <a:t>store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retrieve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manage</a:t>
            </a:r>
            <a:r>
              <a:rPr lang="bg-BG" sz="2000" b="0" strike="noStrike" spc="-1">
                <a:latin typeface="Arial"/>
              </a:rPr>
              <a:t> data.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DBMS systems </a:t>
            </a:r>
            <a:r>
              <a:rPr lang="bg-BG" sz="2000" b="0" strike="noStrike" spc="-1">
                <a:latin typeface="Arial"/>
              </a:rPr>
              <a:t>are also called "</a:t>
            </a:r>
            <a:r>
              <a:rPr lang="bg-BG" sz="2000" b="1" strike="noStrike" spc="-1">
                <a:latin typeface="Arial"/>
              </a:rPr>
              <a:t>databases servers</a:t>
            </a:r>
            <a:r>
              <a:rPr lang="bg-BG" sz="2000" b="0" strike="noStrike" spc="-1">
                <a:latin typeface="Arial"/>
              </a:rPr>
              <a:t>",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because they manage data and serve developers through an </a:t>
            </a:r>
            <a:r>
              <a:rPr lang="bg-BG" sz="2000" b="1" strike="noStrike" spc="-1">
                <a:latin typeface="Arial"/>
              </a:rPr>
              <a:t>API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using the "</a:t>
            </a:r>
            <a:r>
              <a:rPr lang="bg-BG" sz="2000" b="1" strike="noStrike" spc="-1">
                <a:latin typeface="Arial"/>
              </a:rPr>
              <a:t>client-server</a:t>
            </a:r>
            <a:r>
              <a:rPr lang="bg-BG" sz="2000" b="0" strike="noStrike" spc="-1">
                <a:latin typeface="Arial"/>
              </a:rPr>
              <a:t>" model of communication.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comparison with the "text file" option, database systems provide </a:t>
            </a:r>
            <a:r>
              <a:rPr lang="bg-BG" sz="2000" b="1" strike="noStrike" spc="-1">
                <a:latin typeface="Arial"/>
              </a:rPr>
              <a:t>structure</a:t>
            </a:r>
            <a:r>
              <a:rPr lang="bg-BG" sz="2000" b="0" strike="noStrike" spc="-1">
                <a:latin typeface="Arial"/>
              </a:rPr>
              <a:t> for the stored data.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makes databases </a:t>
            </a:r>
            <a:r>
              <a:rPr lang="bg-BG" sz="2000" b="1" strike="noStrike" spc="-1">
                <a:latin typeface="Arial"/>
              </a:rPr>
              <a:t>flexible</a:t>
            </a:r>
            <a:r>
              <a:rPr lang="bg-BG" sz="2000" b="0" strike="noStrike" spc="-1">
                <a:latin typeface="Arial"/>
              </a:rPr>
              <a:t> and optimized for </a:t>
            </a:r>
            <a:r>
              <a:rPr lang="bg-BG" sz="2000" b="1" strike="noStrike" spc="-1">
                <a:latin typeface="Arial"/>
              </a:rPr>
              <a:t>data management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storage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retrieval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Data is stored in </a:t>
            </a:r>
            <a:r>
              <a:rPr lang="bg-BG" sz="2000" b="1" strike="noStrike" spc="-1">
                <a:latin typeface="Arial"/>
              </a:rPr>
              <a:t>tables</a:t>
            </a:r>
            <a:r>
              <a:rPr lang="bg-BG" sz="2000" b="0" strike="noStrike" spc="-1">
                <a:latin typeface="Arial"/>
              </a:rPr>
              <a:t> (or </a:t>
            </a:r>
            <a:r>
              <a:rPr lang="bg-BG" sz="2000" b="1" strike="noStrike" spc="-1">
                <a:latin typeface="Arial"/>
              </a:rPr>
              <a:t>collections</a:t>
            </a:r>
            <a:r>
              <a:rPr lang="bg-BG" sz="2000" b="0" strike="noStrike" spc="-1">
                <a:latin typeface="Arial"/>
              </a:rPr>
              <a:t>), which hold entities (represented as </a:t>
            </a:r>
            <a:r>
              <a:rPr lang="bg-BG" sz="2000" b="1" strike="noStrike" spc="-1">
                <a:latin typeface="Arial"/>
              </a:rPr>
              <a:t>table rows </a:t>
            </a:r>
            <a:r>
              <a:rPr lang="bg-BG" sz="2000" b="0" strike="noStrike" spc="-1">
                <a:latin typeface="Arial"/>
              </a:rPr>
              <a:t>or </a:t>
            </a:r>
            <a:r>
              <a:rPr lang="bg-BG" sz="2000" b="1" strike="noStrike" spc="-1">
                <a:latin typeface="Arial"/>
              </a:rPr>
              <a:t>documents</a:t>
            </a:r>
            <a:r>
              <a:rPr lang="bg-BG" sz="2000" b="0" strike="noStrike" spc="-1">
                <a:latin typeface="Arial"/>
              </a:rPr>
              <a:t>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Entities</a:t>
            </a:r>
            <a:r>
              <a:rPr lang="bg-BG" sz="2000" b="0" strike="noStrike" spc="-1">
                <a:latin typeface="Arial"/>
              </a:rPr>
              <a:t> have properties (or data </a:t>
            </a:r>
            <a:r>
              <a:rPr lang="bg-BG" sz="2000" b="1" strike="noStrike" spc="-1">
                <a:latin typeface="Arial"/>
              </a:rPr>
              <a:t>columns</a:t>
            </a:r>
            <a:r>
              <a:rPr lang="bg-BG" sz="2000" b="0" strike="noStrike" spc="-1">
                <a:latin typeface="Arial"/>
              </a:rPr>
              <a:t>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Entities can have </a:t>
            </a:r>
            <a:r>
              <a:rPr lang="bg-BG" sz="2000" b="1" strike="noStrike" spc="-1">
                <a:latin typeface="Arial"/>
              </a:rPr>
              <a:t>relationships</a:t>
            </a:r>
            <a:r>
              <a:rPr lang="bg-BG" sz="2000" b="0" strike="noStrike" spc="-1">
                <a:latin typeface="Arial"/>
              </a:rPr>
              <a:t> between.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example one </a:t>
            </a:r>
            <a:r>
              <a:rPr lang="bg-BG" sz="2000" b="1" strike="noStrike" spc="-1">
                <a:latin typeface="Arial"/>
              </a:rPr>
              <a:t>purchase order</a:t>
            </a:r>
            <a:r>
              <a:rPr lang="bg-BG" sz="2000" b="0" strike="noStrike" spc="-1">
                <a:latin typeface="Arial"/>
              </a:rPr>
              <a:t> could hold many </a:t>
            </a:r>
            <a:r>
              <a:rPr lang="bg-BG" sz="2000" b="1" strike="noStrike" spc="-1">
                <a:latin typeface="Arial"/>
              </a:rPr>
              <a:t>products</a:t>
            </a:r>
            <a:r>
              <a:rPr lang="bg-BG" sz="2000" b="0" strike="noStrike" spc="-1">
                <a:latin typeface="Arial"/>
              </a:rPr>
              <a:t> ordered in certain quantities.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better performance, data tables may be </a:t>
            </a:r>
            <a:r>
              <a:rPr lang="bg-BG" sz="2000" b="1" strike="noStrike" spc="-1">
                <a:latin typeface="Arial"/>
              </a:rPr>
              <a:t>indexed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which means "internally ordered and optimized for faster search by key".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Databases implement the classical </a:t>
            </a:r>
            <a:r>
              <a:rPr lang="bg-BG" sz="2000" b="1" strike="noStrike" spc="-1">
                <a:latin typeface="Arial"/>
              </a:rPr>
              <a:t>CRUD operations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CRUD </a:t>
            </a:r>
            <a:r>
              <a:rPr lang="bg-BG" sz="2000" b="0" strike="noStrike" spc="-1">
                <a:latin typeface="Arial"/>
              </a:rPr>
              <a:t>is an abbreviation.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letter stands for a single operation.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Those are the basic </a:t>
            </a:r>
            <a:r>
              <a:rPr lang="bg-BG" sz="2000" b="1" strike="noStrike" spc="-1">
                <a:latin typeface="Arial"/>
              </a:rPr>
              <a:t>operations</a:t>
            </a:r>
            <a:r>
              <a:rPr lang="bg-BG" sz="2000" b="0" strike="noStrike" spc="-1">
                <a:latin typeface="Arial"/>
              </a:rPr>
              <a:t> you will be performing on a database: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C</a:t>
            </a:r>
            <a:r>
              <a:rPr lang="bg-BG" sz="2000" b="0" strike="noStrike" spc="-1">
                <a:latin typeface="Arial"/>
              </a:rPr>
              <a:t> – Create (or add or insert) new data.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R</a:t>
            </a:r>
            <a:r>
              <a:rPr lang="bg-BG" sz="2000" b="0" strike="noStrike" spc="-1">
                <a:latin typeface="Arial"/>
              </a:rPr>
              <a:t> – Read (or retrieve or query) data.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U</a:t>
            </a:r>
            <a:r>
              <a:rPr lang="bg-BG" sz="2000" b="0" strike="noStrike" spc="-1">
                <a:latin typeface="Arial"/>
              </a:rPr>
              <a:t> – Update existing data.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</a:t>
            </a:r>
            <a:r>
              <a:rPr lang="bg-BG" sz="2000" b="0" strike="noStrike" spc="-1">
                <a:latin typeface="Arial"/>
              </a:rPr>
              <a:t> – Delete existing data.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Databases </a:t>
            </a:r>
            <a:r>
              <a:rPr lang="bg-BG" sz="2000" b="0" strike="noStrike" spc="-1">
                <a:latin typeface="Arial"/>
              </a:rPr>
              <a:t>also give you the possibility to execute more complex data retrieval operations with data </a:t>
            </a:r>
            <a:r>
              <a:rPr lang="bg-BG" sz="2000" b="1" strike="noStrike" spc="-1">
                <a:latin typeface="Arial"/>
              </a:rPr>
              <a:t>queries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Those can be for </a:t>
            </a:r>
            <a:r>
              <a:rPr lang="bg-BG" sz="2000" b="1" strike="noStrike" spc="-1">
                <a:latin typeface="Arial"/>
              </a:rPr>
              <a:t>searching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sorting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filtering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grouping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aggregating</a:t>
            </a:r>
            <a:r>
              <a:rPr lang="bg-BG" sz="2000" b="0" strike="noStrike" spc="-1">
                <a:latin typeface="Arial"/>
              </a:rPr>
              <a:t>, and many more.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Database queries </a:t>
            </a:r>
            <a:r>
              <a:rPr lang="bg-BG" sz="2000" b="0" strike="noStrike" spc="-1">
                <a:latin typeface="Arial"/>
              </a:rPr>
              <a:t>are executed using a specialized </a:t>
            </a:r>
            <a:r>
              <a:rPr lang="bg-BG" sz="2000" b="1" strike="noStrike" spc="-1">
                <a:latin typeface="Arial"/>
              </a:rPr>
              <a:t>query language</a:t>
            </a:r>
            <a:r>
              <a:rPr lang="bg-BG" sz="2000" b="0" strike="noStrike" spc="-1">
                <a:latin typeface="Arial"/>
              </a:rPr>
              <a:t> (such as </a:t>
            </a:r>
            <a:r>
              <a:rPr lang="bg-BG" sz="2000" b="1" strike="noStrike" spc="-1">
                <a:latin typeface="Arial"/>
              </a:rPr>
              <a:t>SQL</a:t>
            </a:r>
            <a:r>
              <a:rPr lang="bg-BG" sz="2000" b="0" strike="noStrike" spc="-1">
                <a:latin typeface="Arial"/>
              </a:rPr>
              <a:t>) or specialized data access </a:t>
            </a:r>
            <a:r>
              <a:rPr lang="bg-BG" sz="2000" b="1" strike="noStrike" spc="-1">
                <a:latin typeface="Arial"/>
              </a:rPr>
              <a:t>API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6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06D5E9-1730-4129-AA3A-F873CEE9D6C9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6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7442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Databases</a:t>
            </a:r>
            <a:r>
              <a:rPr lang="bg-BG" sz="2000" b="0" strike="noStrike" spc="-1">
                <a:latin typeface="Arial"/>
              </a:rPr>
              <a:t> hold and manage data in the back-end systems.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Almost all modern software systems use a </a:t>
            </a:r>
            <a:r>
              <a:rPr lang="bg-BG" sz="2000" b="1" strike="noStrike" spc="-1">
                <a:latin typeface="Arial"/>
              </a:rPr>
              <a:t>database</a:t>
            </a:r>
            <a:r>
              <a:rPr lang="bg-BG" sz="2000" b="0" strike="noStrike" spc="-1">
                <a:latin typeface="Arial"/>
              </a:rPr>
              <a:t> in some form.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The data </a:t>
            </a:r>
            <a:r>
              <a:rPr lang="bg-BG" sz="2000" b="0" strike="noStrike" spc="-1">
                <a:latin typeface="Arial"/>
              </a:rPr>
              <a:t>in database systems is organized in </a:t>
            </a:r>
            <a:r>
              <a:rPr lang="bg-BG" sz="2000" b="1" strike="noStrike" spc="-1">
                <a:latin typeface="Arial"/>
              </a:rPr>
              <a:t>tables</a:t>
            </a:r>
            <a:r>
              <a:rPr lang="bg-BG" sz="2000" b="0" strike="noStrike" spc="-1">
                <a:latin typeface="Arial"/>
              </a:rPr>
              <a:t> (holding rows), </a:t>
            </a:r>
            <a:r>
              <a:rPr lang="bg-BG" sz="2000" b="1" strike="noStrike" spc="-1">
                <a:latin typeface="Arial"/>
              </a:rPr>
              <a:t>collections</a:t>
            </a:r>
            <a:r>
              <a:rPr lang="bg-BG" sz="2000" b="0" strike="noStrike" spc="-1">
                <a:latin typeface="Arial"/>
              </a:rPr>
              <a:t> (holding objects), </a:t>
            </a:r>
            <a:r>
              <a:rPr lang="bg-BG" sz="2000" b="1" strike="noStrike" spc="-1">
                <a:latin typeface="Arial"/>
              </a:rPr>
              <a:t>key-value pairs </a:t>
            </a:r>
            <a:r>
              <a:rPr lang="bg-BG" sz="2000" b="0" strike="noStrike" spc="-1">
                <a:latin typeface="Arial"/>
              </a:rPr>
              <a:t>or other structures.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software, which manages, retrieves and manipulates data in a database, is called </a:t>
            </a:r>
            <a:r>
              <a:rPr lang="bg-BG" sz="2000" b="1" strike="noStrike" spc="-1">
                <a:latin typeface="Arial"/>
              </a:rPr>
              <a:t>DBMS</a:t>
            </a:r>
            <a:r>
              <a:rPr lang="bg-BG" sz="2000" b="0" strike="noStrike" spc="-1">
                <a:latin typeface="Arial"/>
              </a:rPr>
              <a:t> (</a:t>
            </a:r>
            <a:r>
              <a:rPr lang="bg-BG" sz="2000" b="1" strike="noStrike" spc="-1">
                <a:latin typeface="Arial"/>
              </a:rPr>
              <a:t>database management system</a:t>
            </a:r>
            <a:r>
              <a:rPr lang="bg-BG" sz="2000" b="0" strike="noStrike" spc="-1">
                <a:latin typeface="Arial"/>
              </a:rPr>
              <a:t>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Examples of </a:t>
            </a:r>
            <a:r>
              <a:rPr lang="bg-BG" sz="2000" b="1" strike="noStrike" spc="-1">
                <a:latin typeface="Arial"/>
              </a:rPr>
              <a:t>DBMS systems </a:t>
            </a:r>
            <a:r>
              <a:rPr lang="bg-BG" sz="2000" b="0" strike="noStrike" spc="-1">
                <a:latin typeface="Arial"/>
              </a:rPr>
              <a:t>are MySQL, MongoDB, Redis, Azure Cosmos DB,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PostgreSQL, MS SQL Server, SQLite, Elasticsearch and thousands more.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DBMS systems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are responsible for data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definition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data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retrieval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data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manipulation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and data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administration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Data definition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is about creating and deleting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databases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creating and modifying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collections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tables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or other sets of data records or documents and defining their structure, fields and data format;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Data retrieval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means retrieving data,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querying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data, searching data, filtering data, extracting data, combining data, aggregating data;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Data manipulation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: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inserting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new data,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modifying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existing data,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deleting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existing data;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Data administration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deals with users, roles and access control, concurrency control, monitoring, replication, backup and recovery and others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Modern software systems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use a DBMS system to manage data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instead of implementing the data management internally.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Relational databases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organize data in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tables and data rows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For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example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an e-commerce software could have a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table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holding the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products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: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Each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table row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could hold product id, product name, description, supplier, and price.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Some tables in the RDBMS system maintain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relationships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between them.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For example,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one 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supplier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has many related 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products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and each 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product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has a 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supplier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This is called "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one-to-many relationship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".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In relational database the 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SQL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language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is used to query and modify data.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SQL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(structured query language) is standard database query and manipulation language.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It support simple and more complex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commands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such as "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SELECT name, price FROM products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".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The software packages, which manage relational databases, are called "RDBMS – relational database management systems".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Examples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of RDBMS system are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MySQL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PostgreSQL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MS SQL Server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Oracle Database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Web SQL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(in the HTML5 platform).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We shall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learn more about databases and SQL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in the database modules and courses in the end-to-end software engineering training program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at SoftUni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NoSQL databases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hold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collections of documents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or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key-value pairs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Document databases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(like MongoDB) manage collections of documents (such as 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products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or 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vendors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),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where each document has a set of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properties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(like name, price and description).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Document databases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support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retrieving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querying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document collections,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creating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modifying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and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deleting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documents.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Examples of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document-based NoSQL databases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are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MongoDB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and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IndexedDB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in the HTML5 platform.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Key-value pair databases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such as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Redis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Amazon DynamoDB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store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keys mapped to values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These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key-value pair structures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are also known as "</a:t>
            </a:r>
            <a:r>
              <a:rPr lang="bg-BG" sz="2000" b="1" i="1" strike="noStrike" spc="-1">
                <a:solidFill>
                  <a:srgbClr val="000000"/>
                </a:solidFill>
                <a:latin typeface="arial"/>
              </a:rPr>
              <a:t>dictionaries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".</a:t>
            </a:r>
            <a:endParaRPr lang="bg-BG" sz="2000" b="0" strike="noStrike" spc="-1">
              <a:latin typeface="Arial"/>
            </a:endParaRPr>
          </a:p>
          <a:p>
            <a:pPr marL="1085760" lvl="2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They support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fast "search by key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" operation,</a:t>
            </a:r>
            <a:endParaRPr lang="bg-BG" sz="2000" b="0" strike="noStrike" spc="-1">
              <a:latin typeface="Arial"/>
            </a:endParaRPr>
          </a:p>
          <a:p>
            <a:pPr marL="1085760" lvl="2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but storing collections of data is less flexible.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Key-value data storage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systems are good for organizing simple data.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For example, a </a:t>
            </a:r>
            <a:r>
              <a:rPr lang="bg-BG" sz="2000" b="1" i="1" strike="noStrike" spc="-1">
                <a:solidFill>
                  <a:srgbClr val="000000"/>
                </a:solidFill>
                <a:latin typeface="arial"/>
              </a:rPr>
              <a:t>phonebook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can be stored in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key-value store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Database systems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are an important component of most modern software systems,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therefore software engineers must have at least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basic database skills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6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660972F-91AA-4428-AC13-346CFA9B1597}" type="slidenum">
              <a:rPr lang="bg-BG" sz="1200" b="0" strike="noStrike" spc="-1">
                <a:latin typeface="Times New Roman"/>
              </a:rPr>
              <a:t>6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6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4755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a real-life example of the need of </a:t>
            </a:r>
            <a:r>
              <a:rPr lang="bg-BG" sz="2000" b="1" strike="noStrike" spc="-1">
                <a:latin typeface="Arial"/>
              </a:rPr>
              <a:t>data storage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Suppose we want to build an </a:t>
            </a:r>
            <a:r>
              <a:rPr lang="bg-BG" sz="2000" b="1" strike="noStrike" spc="-1">
                <a:latin typeface="Arial"/>
              </a:rPr>
              <a:t>e-commerce system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data about each </a:t>
            </a:r>
            <a:r>
              <a:rPr lang="bg-BG" sz="2000" b="1" strike="noStrike" spc="-1">
                <a:latin typeface="Arial"/>
              </a:rPr>
              <a:t>purchase order </a:t>
            </a:r>
            <a:r>
              <a:rPr lang="bg-BG" sz="2000" b="0" strike="noStrike" spc="-1">
                <a:latin typeface="Arial"/>
              </a:rPr>
              <a:t>is printed on a </a:t>
            </a:r>
            <a:r>
              <a:rPr lang="bg-BG" sz="2000" b="1" strike="noStrike" spc="-1">
                <a:latin typeface="Arial"/>
              </a:rPr>
              <a:t>receipt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But imagine you have thousands of sales per day.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cannot keep all receipts </a:t>
            </a:r>
            <a:r>
              <a:rPr lang="bg-BG" sz="2000" b="1" strike="noStrike" spc="-1">
                <a:latin typeface="Arial"/>
              </a:rPr>
              <a:t>physically</a:t>
            </a:r>
            <a:r>
              <a:rPr lang="bg-BG" sz="2000" b="0" strike="noStrike" spc="-1">
                <a:latin typeface="Arial"/>
              </a:rPr>
              <a:t>, that will take way </a:t>
            </a:r>
            <a:r>
              <a:rPr lang="bg-BG" sz="2000" b="1" strike="noStrike" spc="-1">
                <a:latin typeface="Arial"/>
              </a:rPr>
              <a:t>too much space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Moreover, managing that data will be hard too, searching through it, for example.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cannot keep the orders and receipts in a text file or multiple text files or a binary file.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will be too complicated to implement the CRUD operations and will work slowly.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need a better structure and system to manage these data.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7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85F178E-100B-4813-A882-4595A6D3D5BB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7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0355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Databases</a:t>
            </a:r>
            <a:r>
              <a:rPr lang="bg-BG" sz="2000" b="0" strike="noStrike" spc="-1">
                <a:latin typeface="Arial"/>
              </a:rPr>
              <a:t> give you the possibility to keep different data about the same thing in </a:t>
            </a:r>
            <a:r>
              <a:rPr lang="bg-BG" sz="2000" b="1" strike="noStrike" spc="-1">
                <a:latin typeface="Arial"/>
              </a:rPr>
              <a:t>columns</a:t>
            </a:r>
            <a:r>
              <a:rPr lang="bg-BG" sz="2000" b="0" strike="noStrike" spc="-1">
                <a:latin typeface="Arial"/>
              </a:rPr>
              <a:t> or </a:t>
            </a:r>
            <a:r>
              <a:rPr lang="bg-BG" sz="2000" b="1" strike="noStrike" spc="-1">
                <a:latin typeface="Arial"/>
              </a:rPr>
              <a:t>properties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Multiple </a:t>
            </a:r>
            <a:r>
              <a:rPr lang="bg-BG" sz="2000" b="1" strike="noStrike" spc="-1">
                <a:latin typeface="Arial"/>
              </a:rPr>
              <a:t>data objects </a:t>
            </a:r>
            <a:r>
              <a:rPr lang="bg-BG" sz="2000" b="0" strike="noStrike" spc="-1">
                <a:latin typeface="Arial"/>
              </a:rPr>
              <a:t>of the same type can be stored in a </a:t>
            </a:r>
            <a:r>
              <a:rPr lang="bg-BG" sz="2000" b="1" strike="noStrike" spc="-1">
                <a:latin typeface="Arial"/>
              </a:rPr>
              <a:t>table</a:t>
            </a:r>
            <a:r>
              <a:rPr lang="bg-BG" sz="2000" b="0" strike="noStrike" spc="-1">
                <a:latin typeface="Arial"/>
              </a:rPr>
              <a:t> or </a:t>
            </a:r>
            <a:r>
              <a:rPr lang="bg-BG" sz="2000" b="1" strike="noStrike" spc="-1">
                <a:latin typeface="Arial"/>
              </a:rPr>
              <a:t>collection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Such data objects are also called "</a:t>
            </a:r>
            <a:r>
              <a:rPr lang="bg-BG" sz="2000" b="1" strike="noStrike" spc="-1">
                <a:latin typeface="Arial"/>
              </a:rPr>
              <a:t>entities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our case we would have several </a:t>
            </a:r>
            <a:r>
              <a:rPr lang="bg-BG" sz="2000" b="1" strike="noStrike" spc="-1">
                <a:latin typeface="Arial"/>
              </a:rPr>
              <a:t>entities </a:t>
            </a:r>
            <a:r>
              <a:rPr lang="bg-BG" sz="2000" b="0" strike="noStrike" spc="-1">
                <a:latin typeface="Arial"/>
              </a:rPr>
              <a:t>in the database: </a:t>
            </a:r>
            <a:r>
              <a:rPr lang="bg-BG" sz="2000" b="1" strike="noStrike" spc="-1">
                <a:latin typeface="Arial"/>
              </a:rPr>
              <a:t>products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customers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orders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entity would have several </a:t>
            </a:r>
            <a:r>
              <a:rPr lang="bg-BG" sz="2000" b="1" strike="noStrike" spc="-1">
                <a:latin typeface="Arial"/>
              </a:rPr>
              <a:t>data characteristics</a:t>
            </a:r>
            <a:r>
              <a:rPr lang="bg-BG" sz="2000" b="0" strike="noStrike" spc="-1">
                <a:latin typeface="Arial"/>
              </a:rPr>
              <a:t>, which can be stored in data </a:t>
            </a:r>
            <a:r>
              <a:rPr lang="bg-BG" sz="2000" b="1" strike="noStrike" spc="-1">
                <a:latin typeface="Arial"/>
              </a:rPr>
              <a:t>columns </a:t>
            </a:r>
            <a:r>
              <a:rPr lang="bg-BG" sz="2000" b="0" strike="noStrike" spc="-1">
                <a:latin typeface="Arial"/>
              </a:rPr>
              <a:t>or object </a:t>
            </a:r>
            <a:r>
              <a:rPr lang="bg-BG" sz="2000" b="1" strike="noStrike" spc="-1">
                <a:latin typeface="Arial"/>
              </a:rPr>
              <a:t>properties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As you can see, </a:t>
            </a:r>
            <a:r>
              <a:rPr lang="bg-BG" sz="2000" b="1" strike="noStrike" spc="-1">
                <a:latin typeface="Arial"/>
              </a:rPr>
              <a:t>orders</a:t>
            </a:r>
            <a:r>
              <a:rPr lang="bg-BG" sz="2000" b="0" strike="noStrike" spc="-1">
                <a:latin typeface="Arial"/>
              </a:rPr>
              <a:t> keep data about the number of the order, when it has been made, who is the customer, etc.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the </a:t>
            </a:r>
            <a:r>
              <a:rPr lang="bg-BG" sz="2000" b="1" strike="noStrike" spc="-1">
                <a:latin typeface="Arial"/>
              </a:rPr>
              <a:t>database table </a:t>
            </a:r>
            <a:r>
              <a:rPr lang="bg-BG" sz="2000" b="0" strike="noStrike" spc="-1">
                <a:latin typeface="Arial"/>
              </a:rPr>
              <a:t>(or </a:t>
            </a:r>
            <a:r>
              <a:rPr lang="bg-BG" sz="2000" b="1" strike="noStrike" spc="-1">
                <a:latin typeface="Arial"/>
              </a:rPr>
              <a:t>collection</a:t>
            </a:r>
            <a:r>
              <a:rPr lang="bg-BG" sz="2000" b="0" strike="noStrike" spc="-1">
                <a:latin typeface="Arial"/>
              </a:rPr>
              <a:t>) for the </a:t>
            </a:r>
            <a:r>
              <a:rPr lang="bg-BG" sz="2000" b="1" strike="noStrike" spc="-1">
                <a:latin typeface="Arial"/>
              </a:rPr>
              <a:t>orders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piece of data about a certain order is stored in a separate </a:t>
            </a:r>
            <a:r>
              <a:rPr lang="bg-BG" sz="2000" b="1" strike="noStrike" spc="-1">
                <a:latin typeface="Arial"/>
              </a:rPr>
              <a:t>column</a:t>
            </a:r>
            <a:r>
              <a:rPr lang="bg-BG" sz="2000" b="0" strike="noStrike" spc="-1">
                <a:latin typeface="Arial"/>
              </a:rPr>
              <a:t> (or object property).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resembles a lot an </a:t>
            </a:r>
            <a:r>
              <a:rPr lang="bg-BG" sz="2000" b="1" strike="noStrike" spc="-1">
                <a:latin typeface="Arial"/>
              </a:rPr>
              <a:t>Excel table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way the data has "</a:t>
            </a:r>
            <a:r>
              <a:rPr lang="bg-BG" sz="2000" b="1" strike="noStrike" spc="-1">
                <a:latin typeface="Arial"/>
              </a:rPr>
              <a:t>structure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organized </a:t>
            </a:r>
            <a:r>
              <a:rPr lang="bg-BG" sz="2000" b="1" strike="noStrike" spc="-1">
                <a:latin typeface="Arial"/>
              </a:rPr>
              <a:t>consistently</a:t>
            </a:r>
            <a:r>
              <a:rPr lang="bg-BG" sz="2000" b="0" strike="noStrike" spc="-1">
                <a:latin typeface="Arial"/>
              </a:rPr>
              <a:t>, in a </a:t>
            </a:r>
            <a:r>
              <a:rPr lang="bg-BG" sz="2000" b="1" strike="noStrike" spc="-1">
                <a:latin typeface="Arial"/>
              </a:rPr>
              <a:t>manageable</a:t>
            </a:r>
            <a:r>
              <a:rPr lang="bg-BG" sz="2000" b="0" strike="noStrike" spc="-1">
                <a:latin typeface="Arial"/>
              </a:rPr>
              <a:t> way.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row</a:t>
            </a:r>
            <a:r>
              <a:rPr lang="bg-BG" sz="2000" b="0" strike="noStrike" spc="-1">
                <a:latin typeface="Arial"/>
              </a:rPr>
              <a:t> holds a single </a:t>
            </a:r>
            <a:r>
              <a:rPr lang="bg-BG" sz="2000" b="1" strike="noStrike" spc="-1">
                <a:latin typeface="Arial"/>
              </a:rPr>
              <a:t>entity</a:t>
            </a:r>
            <a:r>
              <a:rPr lang="bg-BG" sz="2000" b="0" strike="noStrike" spc="-1">
                <a:latin typeface="Arial"/>
              </a:rPr>
              <a:t> (in this example – an order).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As you may have guessed, this is much </a:t>
            </a:r>
            <a:r>
              <a:rPr lang="bg-BG" sz="2000" b="1" strike="noStrike" spc="-1">
                <a:latin typeface="Arial"/>
              </a:rPr>
              <a:t>more optimized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than keeping physically thousands of receipts (on a paper or in text files).</a:t>
            </a: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Database systems </a:t>
            </a:r>
            <a:r>
              <a:rPr lang="bg-BG" sz="2000" b="0" strike="noStrike" spc="-1">
                <a:latin typeface="Arial"/>
              </a:rPr>
              <a:t>are very powerful in keeping collections of entities,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implement efficiently the </a:t>
            </a:r>
            <a:r>
              <a:rPr lang="bg-BG" sz="2000" b="1" strike="noStrike" spc="-1">
                <a:latin typeface="Arial"/>
              </a:rPr>
              <a:t>CRUD operations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queries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searching</a:t>
            </a:r>
            <a:r>
              <a:rPr lang="bg-BG" sz="2000" b="0" strike="noStrike" spc="-1">
                <a:latin typeface="Arial"/>
              </a:rPr>
              <a:t> and many more.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7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045EDC8-03A5-4D64-9504-CB96CB6B9C1B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7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5622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There are far more reasons to use a </a:t>
            </a:r>
            <a:r>
              <a:rPr lang="bg-BG" sz="2000" b="1" strike="noStrike" spc="-1">
                <a:latin typeface="Arial"/>
              </a:rPr>
              <a:t>database </a:t>
            </a:r>
            <a:r>
              <a:rPr lang="bg-BG" sz="2000" b="0" strike="noStrike" spc="-1">
                <a:latin typeface="Arial"/>
              </a:rPr>
              <a:t>rather than </a:t>
            </a:r>
            <a:r>
              <a:rPr lang="bg-BG" sz="2000" b="1" strike="noStrike" spc="-1">
                <a:latin typeface="Arial"/>
              </a:rPr>
              <a:t>physical storage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Data storage is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not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the primary reason to use a database system.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As we said earlier, imagine having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thousands of receipts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It would be quite impractical to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search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these receipts, unless they are carefully structured and ordered.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is easily solved with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database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as it is stored on your computer, or even on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cloud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service.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Database tables and collections can be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indexed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this allows searching millions of documents in milliseconds.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While you have to cross the information on the paper and write over it, or even print a new receipt for the same order if something has been changed, with databases you can easily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update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the entity you need to, setting a new value.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is much like setting a new value to a variable.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You’ve done this many times so far.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Imagine having to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search for all the orders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of given person.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That would be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very hard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to do if they aren’t sorted, and most likely – they won’t be.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Using databases solves this problem too.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With a simple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data query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you can retrieve all of the orders of given person.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databases retrieve and filter data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very fast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Moreover, you can find many people with the same name.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In the database, every entity has its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ID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(unique identifier),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which helps the DBMS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distinguish entities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(customers in this case).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 database engine guarantees that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unique identifiers could not be duplicated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Databases can restrict data to follow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certain format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For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example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orders may be required to have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mandatory date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the order date cannot be arbitrary text,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but should be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date + time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in certain format,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restricted by certain time interval.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 record of physical receipts will most likely be kept in drawers.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They are easy to access, which is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security breach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Databases easily solve this by allowing developers to assign different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permissions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for the users.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Some users can have only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read rights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others may have the rights to do all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CRUD operations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Some users can even have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more restricted access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for example only to view orders and change their status.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Probably one customer will be buying from the store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many times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Every time you’ll have to print their names, address, etc. on the receipts.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You will want to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avoid redundancy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of the customer data.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You don't want to keep the customer address in the database many times, but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only once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problem is solved in database systems through keeping data about certain entity only once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referencing the entity by its ID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from the other entities.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In our example,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customers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orders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can be stored in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separate collections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with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one-to-many relationship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between them.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Each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order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will keep a "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customer ID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" number, instead of duplicating the entire data about the customer.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Customers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will be stored separately, and each customer can be referenced by its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unique ID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7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F6B9A3C-C60E-45D6-B015-128952A0B482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7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796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1468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924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5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15768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522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65379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0208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13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4904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4475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5711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38832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12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39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microsoft.com/office/2007/relationships/hdphoto" Target="../media/hdphoto6.wd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microsoft.com/office/2007/relationships/hdphoto" Target="../media/hdphoto5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index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hyperlink" Target="https://www.heidisql.com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.d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mongo.or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hyperlink" Target="https://nosqlbooster.co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1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56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52.png"/><Relationship Id="rId17" Type="http://schemas.openxmlformats.org/officeDocument/2006/relationships/image" Target="../media/image54.png"/><Relationship Id="rId2" Type="http://schemas.openxmlformats.org/officeDocument/2006/relationships/notesSlide" Target="../notesSlides/notesSlide46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53.png"/><Relationship Id="rId23" Type="http://schemas.openxmlformats.org/officeDocument/2006/relationships/image" Target="../media/image57.png"/><Relationship Id="rId10" Type="http://schemas.openxmlformats.org/officeDocument/2006/relationships/image" Target="../media/image51.jpg"/><Relationship Id="rId19" Type="http://schemas.openxmlformats.org/officeDocument/2006/relationships/image" Target="../media/image55.png"/><Relationship Id="rId4" Type="http://schemas.openxmlformats.org/officeDocument/2006/relationships/image" Target="../media/image48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0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59.png"/><Relationship Id="rId4" Type="http://schemas.openxmlformats.org/officeDocument/2006/relationships/hyperlink" Target="https://virtualracingschool.com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8708400" y="6130800"/>
            <a:ext cx="2950920" cy="34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 algn="r">
              <a:lnSpc>
                <a:spcPct val="105000"/>
              </a:lnSpc>
            </a:pPr>
            <a:r>
              <a:rPr lang="bg-BG" sz="1800" b="1" u="sng" strike="noStrike" spc="-1">
                <a:solidFill>
                  <a:srgbClr val="F2AC44"/>
                </a:solidFill>
                <a:uFillTx/>
                <a:latin typeface="Calibri"/>
                <a:hlinkClick r:id="rId3"/>
              </a:rPr>
              <a:t>https://softuni.bg</a:t>
            </a:r>
            <a:endParaRPr lang="bg-BG" sz="1800" b="0" strike="noStrike" spc="-1"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8708400" y="5756760"/>
            <a:ext cx="2950920" cy="36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 algn="r">
              <a:lnSpc>
                <a:spcPct val="105000"/>
              </a:lnSpc>
            </a:pPr>
            <a:r>
              <a:rPr lang="bg-BG" sz="2000" b="1" strike="noStrike" spc="-1">
                <a:solidFill>
                  <a:srgbClr val="1A334C"/>
                </a:solidFill>
                <a:latin typeface="Calibri"/>
              </a:rPr>
              <a:t>Software University</a:t>
            </a:r>
            <a:endParaRPr lang="bg-BG" sz="2000" b="0" strike="noStrike" spc="-1"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552960" y="5344200"/>
            <a:ext cx="2980080" cy="44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5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alibri"/>
              </a:rPr>
              <a:t>Technical Trainers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552960" y="4851720"/>
            <a:ext cx="298008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5000"/>
              </a:lnSpc>
            </a:pPr>
            <a:r>
              <a:rPr lang="bg-BG" sz="2800" b="1" strike="noStrike" spc="-1">
                <a:solidFill>
                  <a:srgbClr val="234465"/>
                </a:solidFill>
                <a:latin typeface="Calibri"/>
              </a:rPr>
              <a:t>SoftUni Team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324" name="CustomShape 5"/>
          <p:cNvSpPr/>
          <p:nvPr/>
        </p:nvSpPr>
        <p:spPr>
          <a:xfrm>
            <a:off x="554040" y="1437120"/>
            <a:ext cx="11082960" cy="81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3600" b="0" strike="noStrike" spc="-1">
                <a:solidFill>
                  <a:srgbClr val="234465"/>
                </a:solidFill>
                <a:latin typeface="Calibri"/>
              </a:rPr>
              <a:t>Database Management Systems and SQL</a:t>
            </a:r>
            <a:endParaRPr lang="bg-BG" sz="3600" b="0" strike="noStrike" spc="-1">
              <a:latin typeface="Arial"/>
            </a:endParaRPr>
          </a:p>
        </p:txBody>
      </p:sp>
      <p:sp>
        <p:nvSpPr>
          <p:cNvPr id="325" name="CustomShape 6"/>
          <p:cNvSpPr/>
          <p:nvPr/>
        </p:nvSpPr>
        <p:spPr>
          <a:xfrm>
            <a:off x="554040" y="382320"/>
            <a:ext cx="11082960" cy="97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6000" b="1" strike="noStrike" spc="-1">
                <a:solidFill>
                  <a:srgbClr val="234465"/>
                </a:solidFill>
                <a:latin typeface="Calibri"/>
              </a:rPr>
              <a:t>Database Basics</a:t>
            </a:r>
            <a:endParaRPr lang="bg-BG" sz="6000" b="0" strike="noStrike" spc="-1">
              <a:latin typeface="Arial"/>
            </a:endParaRPr>
          </a:p>
        </p:txBody>
      </p:sp>
      <p:pic>
        <p:nvPicPr>
          <p:cNvPr id="326" name="Picture 12"/>
          <p:cNvPicPr/>
          <p:nvPr/>
        </p:nvPicPr>
        <p:blipFill>
          <a:blip r:embed="rId4"/>
          <a:stretch/>
        </p:blipFill>
        <p:spPr>
          <a:xfrm>
            <a:off x="291000" y="2539620"/>
            <a:ext cx="2518200" cy="2518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522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3002040" y="4857120"/>
            <a:ext cx="6186960" cy="14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5400" b="1" strike="noStrike" spc="-1" dirty="0">
                <a:solidFill>
                  <a:srgbClr val="234465"/>
                </a:solidFill>
                <a:latin typeface="Calibri"/>
              </a:rPr>
              <a:t>SQL vs. NoSQL Databases</a:t>
            </a:r>
            <a:endParaRPr lang="bg-BG" sz="5400" b="0" strike="noStrike" spc="-1" dirty="0">
              <a:latin typeface="Arial"/>
            </a:endParaRPr>
          </a:p>
        </p:txBody>
      </p:sp>
      <p:grpSp>
        <p:nvGrpSpPr>
          <p:cNvPr id="363" name="Group 2"/>
          <p:cNvGrpSpPr/>
          <p:nvPr/>
        </p:nvGrpSpPr>
        <p:grpSpPr>
          <a:xfrm>
            <a:off x="1730880" y="1763280"/>
            <a:ext cx="1665000" cy="1665000"/>
            <a:chOff x="1730880" y="1763280"/>
            <a:chExt cx="1665000" cy="1665000"/>
          </a:xfrm>
        </p:grpSpPr>
        <p:pic>
          <p:nvPicPr>
            <p:cNvPr id="364" name="Picture 8"/>
            <p:cNvPicPr/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20000"/>
                      </a14:imgEffect>
                    </a14:imgLayer>
                  </a14:imgProps>
                </a:ext>
              </a:extLst>
            </a:blip>
            <a:stretch/>
          </p:blipFill>
          <p:spPr>
            <a:xfrm>
              <a:off x="1730880" y="1763280"/>
              <a:ext cx="1665000" cy="1665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65" name="CustomShape 3"/>
            <p:cNvSpPr/>
            <p:nvPr/>
          </p:nvSpPr>
          <p:spPr>
            <a:xfrm>
              <a:off x="2177280" y="1784520"/>
              <a:ext cx="771840" cy="6177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44000" tIns="108000" rIns="144000" bIns="10800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bg-BG" sz="2400" b="1" strike="noStrike" spc="-1">
                  <a:solidFill>
                    <a:srgbClr val="234465"/>
                  </a:solidFill>
                  <a:latin typeface="Calibri"/>
                  <a:ea typeface="DejaVu Sans"/>
                </a:rPr>
                <a:t>SQL</a:t>
              </a:r>
              <a:endParaRPr lang="bg-BG" sz="2400" b="0" strike="noStrike" spc="-1">
                <a:latin typeface="Arial"/>
              </a:endParaRPr>
            </a:p>
          </p:txBody>
        </p:sp>
      </p:grpSp>
      <p:grpSp>
        <p:nvGrpSpPr>
          <p:cNvPr id="369" name="Group 6"/>
          <p:cNvGrpSpPr/>
          <p:nvPr/>
        </p:nvGrpSpPr>
        <p:grpSpPr>
          <a:xfrm>
            <a:off x="4618800" y="1179000"/>
            <a:ext cx="2954160" cy="2954160"/>
            <a:chOff x="4618800" y="1179000"/>
            <a:chExt cx="2954160" cy="2954160"/>
          </a:xfrm>
        </p:grpSpPr>
        <p:pic>
          <p:nvPicPr>
            <p:cNvPr id="370" name="Picture 3"/>
            <p:cNvPicPr/>
            <p:nvPr/>
          </p:nvPicPr>
          <p:blipFill>
            <a:blip r:embed="rId5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tretch/>
          </p:blipFill>
          <p:spPr>
            <a:xfrm>
              <a:off x="4618800" y="1179000"/>
              <a:ext cx="2954160" cy="295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71" name="CustomShape 7"/>
            <p:cNvSpPr/>
            <p:nvPr/>
          </p:nvSpPr>
          <p:spPr>
            <a:xfrm>
              <a:off x="5693760" y="1494000"/>
              <a:ext cx="773280" cy="7516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44000" tIns="108000" rIns="144000" bIns="10800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bg-BG" sz="3200" b="1" strike="noStrike" spc="-1">
                  <a:solidFill>
                    <a:srgbClr val="234465"/>
                  </a:solidFill>
                  <a:latin typeface="Calibri"/>
                  <a:ea typeface="DejaVu Sans"/>
                </a:rPr>
                <a:t>DB</a:t>
              </a:r>
              <a:endParaRPr lang="bg-BG" sz="3200" b="0" strike="noStrike" spc="-1">
                <a:latin typeface="Arial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CE57D51-8DA8-4E1D-985C-7A696E8B5014}"/>
              </a:ext>
            </a:extLst>
          </p:cNvPr>
          <p:cNvGrpSpPr/>
          <p:nvPr/>
        </p:nvGrpSpPr>
        <p:grpSpPr>
          <a:xfrm>
            <a:off x="8797124" y="1660553"/>
            <a:ext cx="1806789" cy="1839038"/>
            <a:chOff x="8797124" y="1660553"/>
            <a:chExt cx="1806789" cy="183903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E0BD822-5B76-4786-A6F3-BDE6F35C1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97124" y="1692802"/>
              <a:ext cx="1806789" cy="180678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E579F5F-945E-47EC-91E1-D8D2D67E6D5C}"/>
                </a:ext>
              </a:extLst>
            </p:cNvPr>
            <p:cNvSpPr txBox="1"/>
            <p:nvPr/>
          </p:nvSpPr>
          <p:spPr>
            <a:xfrm>
              <a:off x="9241341" y="1660553"/>
              <a:ext cx="932014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dirty="0"/>
                <a:t>NoSQL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250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234465"/>
                </a:solidFill>
                <a:latin typeface="Calibri"/>
              </a:rPr>
              <a:t>SQL Databases (Relational Databases)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1685880" y="1121040"/>
            <a:ext cx="10169280" cy="563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Relational (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SQL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) databases organize data in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tables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Tables have strict structure</a:t>
            </a:r>
            <a:r>
              <a:rPr dirty="0"/>
              <a:t/>
            </a:r>
            <a:br>
              <a:rPr dirty="0"/>
            </a:b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(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columns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 with certain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data types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)</a:t>
            </a:r>
            <a:endParaRPr lang="bg-BG" sz="32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Can have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relationships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 to other tables</a:t>
            </a:r>
            <a:endParaRPr lang="bg-BG" sz="32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Relational databases use the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structured query language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(SQL) for defining and manipulating data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Extremely powerful for complex queries</a:t>
            </a:r>
            <a:endParaRPr lang="bg-BG" sz="32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2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Relational databases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are the most widely</a:t>
            </a:r>
            <a:r>
              <a:rPr dirty="0"/>
              <a:t/>
            </a:r>
            <a:br>
              <a:rPr dirty="0"/>
            </a:b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used data management technology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7A4A411-52FC-4C1D-B02D-F9927EA6CA1F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11</a:t>
            </a:fld>
            <a:endParaRPr lang="bg-BG" sz="1000" b="0" strike="noStrike" spc="-1">
              <a:latin typeface="Arial"/>
            </a:endParaRPr>
          </a:p>
        </p:txBody>
      </p:sp>
      <p:grpSp>
        <p:nvGrpSpPr>
          <p:cNvPr id="375" name="Group 4"/>
          <p:cNvGrpSpPr/>
          <p:nvPr/>
        </p:nvGrpSpPr>
        <p:grpSpPr>
          <a:xfrm>
            <a:off x="9654120" y="1899000"/>
            <a:ext cx="2014560" cy="1665360"/>
            <a:chOff x="9654120" y="1899000"/>
            <a:chExt cx="2014560" cy="1665360"/>
          </a:xfrm>
        </p:grpSpPr>
        <p:pic>
          <p:nvPicPr>
            <p:cNvPr id="376" name="Picture 6"/>
            <p:cNvPicPr/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20000"/>
                      </a14:imgEffect>
                    </a14:imgLayer>
                  </a14:imgProps>
                </a:ext>
              </a:extLst>
            </a:blip>
            <a:stretch/>
          </p:blipFill>
          <p:spPr>
            <a:xfrm>
              <a:off x="9654120" y="1899360"/>
              <a:ext cx="2014560" cy="1665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77" name="CustomShape 5"/>
            <p:cNvSpPr/>
            <p:nvPr/>
          </p:nvSpPr>
          <p:spPr>
            <a:xfrm>
              <a:off x="10229040" y="1899000"/>
              <a:ext cx="849960" cy="684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44000" tIns="108000" rIns="144000" bIns="10800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bg-BG" sz="2800" b="1" strike="noStrike" spc="-1">
                  <a:solidFill>
                    <a:srgbClr val="234465"/>
                  </a:solidFill>
                  <a:latin typeface="Calibri"/>
                  <a:ea typeface="DejaVu Sans"/>
                </a:rPr>
                <a:t>SQL</a:t>
              </a:r>
              <a:endParaRPr lang="bg-BG" sz="2800" b="0" strike="noStrike" spc="-1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270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3900" b="1" strike="noStrike" spc="-1">
                <a:solidFill>
                  <a:srgbClr val="234465"/>
                </a:solidFill>
                <a:latin typeface="Calibri"/>
              </a:rPr>
              <a:t>SQL Databases (Relational Databases) (2)</a:t>
            </a:r>
            <a:endParaRPr lang="bg-BG" sz="3900" b="0" strike="noStrike" spc="-1">
              <a:latin typeface="Arial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1673640" y="999000"/>
            <a:ext cx="1032084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</a:rPr>
              <a:t>Relational DB model organizes data into one or more </a:t>
            </a:r>
            <a:r>
              <a:rPr sz="3200" dirty="0"/>
              <a:t/>
            </a:r>
            <a:br>
              <a:rPr sz="3200" dirty="0"/>
            </a:br>
            <a:r>
              <a:rPr lang="bg-BG" sz="3200" b="1" strike="noStrike" spc="-1" dirty="0">
                <a:solidFill>
                  <a:srgbClr val="FFA000"/>
                </a:solidFill>
              </a:rPr>
              <a:t>tables</a:t>
            </a:r>
            <a:r>
              <a:rPr lang="bg-BG" sz="3200" b="0" strike="noStrike" spc="-1" dirty="0">
                <a:solidFill>
                  <a:srgbClr val="234465"/>
                </a:solidFill>
              </a:rPr>
              <a:t> of columns and rows with a </a:t>
            </a:r>
            <a:r>
              <a:rPr lang="bg-BG" sz="3200" b="1" strike="noStrike" spc="-1" dirty="0">
                <a:solidFill>
                  <a:srgbClr val="FFA000"/>
                </a:solidFill>
              </a:rPr>
              <a:t>unique</a:t>
            </a:r>
            <a:r>
              <a:rPr lang="bg-BG" sz="3200" b="1" strike="noStrike" spc="-1" dirty="0">
                <a:solidFill>
                  <a:srgbClr val="234465"/>
                </a:solidFill>
              </a:rPr>
              <a:t> </a:t>
            </a:r>
            <a:r>
              <a:rPr lang="bg-BG" sz="3200" b="1" strike="noStrike" spc="-1" dirty="0">
                <a:solidFill>
                  <a:srgbClr val="FFA000"/>
                </a:solidFill>
              </a:rPr>
              <a:t>key</a:t>
            </a:r>
            <a:r>
              <a:rPr lang="bg-BG" sz="3200" b="1" strike="noStrike" spc="-1" dirty="0">
                <a:solidFill>
                  <a:srgbClr val="234465"/>
                </a:solidFill>
              </a:rPr>
              <a:t> </a:t>
            </a:r>
            <a:r>
              <a:rPr lang="bg-BG" sz="3200" b="0" strike="noStrike" spc="-1" dirty="0">
                <a:solidFill>
                  <a:srgbClr val="234465"/>
                </a:solidFill>
              </a:rPr>
              <a:t>identifying each row and </a:t>
            </a:r>
            <a:r>
              <a:rPr lang="bg-BG" sz="3200" b="1" strike="noStrike" spc="-1" dirty="0">
                <a:solidFill>
                  <a:srgbClr val="FFA000"/>
                </a:solidFill>
              </a:rPr>
              <a:t>foreign</a:t>
            </a:r>
            <a:r>
              <a:rPr lang="bg-BG" sz="3200" b="1" strike="noStrike" spc="-1" dirty="0">
                <a:solidFill>
                  <a:srgbClr val="234465"/>
                </a:solidFill>
              </a:rPr>
              <a:t> </a:t>
            </a:r>
            <a:r>
              <a:rPr lang="bg-BG" sz="3200" b="1" strike="noStrike" spc="-1" dirty="0">
                <a:solidFill>
                  <a:srgbClr val="FFA000"/>
                </a:solidFill>
              </a:rPr>
              <a:t>keys</a:t>
            </a:r>
            <a:r>
              <a:rPr lang="bg-BG" sz="3200" b="1" strike="noStrike" spc="-1" dirty="0">
                <a:solidFill>
                  <a:srgbClr val="234465"/>
                </a:solidFill>
              </a:rPr>
              <a:t> </a:t>
            </a:r>
            <a:r>
              <a:rPr lang="bg-BG" sz="3200" b="0" strike="noStrike" spc="-1" dirty="0">
                <a:solidFill>
                  <a:srgbClr val="234465"/>
                </a:solidFill>
              </a:rPr>
              <a:t>defining </a:t>
            </a:r>
            <a:r>
              <a:rPr lang="bg-BG" sz="3200" b="1" strike="noStrike" spc="-1" dirty="0">
                <a:solidFill>
                  <a:srgbClr val="FFA000"/>
                </a:solidFill>
              </a:rPr>
              <a:t>relationships</a:t>
            </a:r>
            <a:endParaRPr lang="bg-BG" sz="3200" b="0" strike="noStrike" spc="-1" dirty="0"/>
          </a:p>
        </p:txBody>
      </p:sp>
      <p:sp>
        <p:nvSpPr>
          <p:cNvPr id="380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AFF5D91-EF57-4FB1-A645-7699689ED313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12</a:t>
            </a:fld>
            <a:endParaRPr lang="bg-BG" sz="1000" b="0" strike="noStrike" spc="-1">
              <a:latin typeface="Arial"/>
            </a:endParaRPr>
          </a:p>
        </p:txBody>
      </p:sp>
      <p:grpSp>
        <p:nvGrpSpPr>
          <p:cNvPr id="381" name="Group 4"/>
          <p:cNvGrpSpPr/>
          <p:nvPr/>
        </p:nvGrpSpPr>
        <p:grpSpPr>
          <a:xfrm>
            <a:off x="2070000" y="2508120"/>
            <a:ext cx="4880520" cy="1845000"/>
            <a:chOff x="2070000" y="2508120"/>
            <a:chExt cx="4880520" cy="1845000"/>
          </a:xfrm>
        </p:grpSpPr>
        <p:graphicFrame>
          <p:nvGraphicFramePr>
            <p:cNvPr id="382" name="Table 5"/>
            <p:cNvGraphicFramePr/>
            <p:nvPr/>
          </p:nvGraphicFramePr>
          <p:xfrm>
            <a:off x="2096640" y="3071880"/>
            <a:ext cx="4853880" cy="1281240"/>
          </p:xfrm>
          <a:graphic>
            <a:graphicData uri="http://schemas.openxmlformats.org/drawingml/2006/table">
              <a:tbl>
                <a:tblPr/>
                <a:tblGrid>
                  <a:gridCol w="54252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444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0108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17216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09368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48060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ID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2808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Order ID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Name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Quantity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Price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2808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2912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5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2808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1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Table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1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200.00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2808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152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6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2808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1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Chair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1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123.12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2808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383" name="CustomShape 6"/>
            <p:cNvSpPr/>
            <p:nvPr/>
          </p:nvSpPr>
          <p:spPr>
            <a:xfrm>
              <a:off x="2070000" y="2508120"/>
              <a:ext cx="995760" cy="6177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44000" tIns="108000" rIns="144000" bIns="10800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bg-BG" sz="2400" b="1" strike="noStrike" spc="-1" dirty="0">
                  <a:solidFill>
                    <a:srgbClr val="234465"/>
                  </a:solidFill>
                  <a:latin typeface="Calibri"/>
                  <a:ea typeface="DejaVu Sans"/>
                </a:rPr>
                <a:t>Items</a:t>
              </a:r>
              <a:endParaRPr lang="bg-BG" sz="2400" b="0" strike="noStrike" spc="-1" dirty="0">
                <a:latin typeface="Arial"/>
              </a:endParaRPr>
            </a:p>
          </p:txBody>
        </p:sp>
      </p:grpSp>
      <p:grpSp>
        <p:nvGrpSpPr>
          <p:cNvPr id="384" name="Group 7"/>
          <p:cNvGrpSpPr/>
          <p:nvPr/>
        </p:nvGrpSpPr>
        <p:grpSpPr>
          <a:xfrm>
            <a:off x="7519680" y="2508120"/>
            <a:ext cx="3955680" cy="1845000"/>
            <a:chOff x="7519680" y="2508120"/>
            <a:chExt cx="3955680" cy="1845000"/>
          </a:xfrm>
        </p:grpSpPr>
        <p:graphicFrame>
          <p:nvGraphicFramePr>
            <p:cNvPr id="385" name="Table 8"/>
            <p:cNvGraphicFramePr/>
            <p:nvPr/>
          </p:nvGraphicFramePr>
          <p:xfrm>
            <a:off x="7580880" y="3071880"/>
            <a:ext cx="3894480" cy="1281240"/>
          </p:xfrm>
          <a:graphic>
            <a:graphicData uri="http://schemas.openxmlformats.org/drawingml/2006/table">
              <a:tbl>
                <a:tblPr/>
                <a:tblGrid>
                  <a:gridCol w="810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35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04948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48060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ID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2808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Name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Email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2808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2912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5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2808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Peter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peter@gmail.com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2808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152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6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2808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Jayne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jayne@gmail.com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2808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386" name="CustomShape 9"/>
            <p:cNvSpPr/>
            <p:nvPr/>
          </p:nvSpPr>
          <p:spPr>
            <a:xfrm>
              <a:off x="7519680" y="2508120"/>
              <a:ext cx="1628280" cy="6177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44000" tIns="108000" rIns="144000" bIns="10800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bg-BG" sz="2400" b="1" strike="noStrike" spc="-1">
                  <a:solidFill>
                    <a:srgbClr val="234465"/>
                  </a:solidFill>
                  <a:latin typeface="Calibri"/>
                  <a:ea typeface="DejaVu Sans"/>
                </a:rPr>
                <a:t>Customers</a:t>
              </a:r>
              <a:endParaRPr lang="bg-BG" sz="2400" b="0" strike="noStrike" spc="-1">
                <a:latin typeface="Arial"/>
              </a:endParaRPr>
            </a:p>
          </p:txBody>
        </p:sp>
      </p:grpSp>
      <p:graphicFrame>
        <p:nvGraphicFramePr>
          <p:cNvPr id="387" name="Table 10"/>
          <p:cNvGraphicFramePr/>
          <p:nvPr/>
        </p:nvGraphicFramePr>
        <p:xfrm>
          <a:off x="3768840" y="5252400"/>
          <a:ext cx="5183640" cy="1281240"/>
        </p:xfrm>
        <a:graphic>
          <a:graphicData uri="http://schemas.openxmlformats.org/drawingml/2006/table">
            <a:tbl>
              <a:tblPr/>
              <a:tblGrid>
                <a:gridCol w="79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8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5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060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ID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2808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Customer ID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Date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Total Price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12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2808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5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11/1/17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323.12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2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2808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1224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1224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11/15/17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1224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13.99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1224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8" name="CustomShape 11"/>
          <p:cNvSpPr/>
          <p:nvPr/>
        </p:nvSpPr>
        <p:spPr>
          <a:xfrm>
            <a:off x="4240080" y="4704840"/>
            <a:ext cx="1143720" cy="617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44000" tIns="108000" rIns="144000" bIns="10800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alibri"/>
                <a:ea typeface="DejaVu Sans"/>
              </a:rPr>
              <a:t>Orders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389" name="CustomShape 12"/>
          <p:cNvSpPr/>
          <p:nvPr/>
        </p:nvSpPr>
        <p:spPr>
          <a:xfrm rot="5400000" flipH="1" flipV="1">
            <a:off x="6332040" y="3539520"/>
            <a:ext cx="854640" cy="2497320"/>
          </a:xfrm>
          <a:prstGeom prst="bent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390" name="CustomShape 13"/>
          <p:cNvSpPr/>
          <p:nvPr/>
        </p:nvSpPr>
        <p:spPr>
          <a:xfrm rot="16200000" flipH="1">
            <a:off x="3248640" y="4334040"/>
            <a:ext cx="849960" cy="914400"/>
          </a:xfrm>
          <a:prstGeom prst="bent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45015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1297080" y="213120"/>
            <a:ext cx="862344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3500" b="1" strike="noStrike" spc="-1">
                <a:solidFill>
                  <a:srgbClr val="234465"/>
                </a:solidFill>
                <a:latin typeface="Calibri"/>
              </a:rPr>
              <a:t>NoSQL Databases </a:t>
            </a:r>
            <a:r>
              <a:t/>
            </a:r>
            <a:br/>
            <a:r>
              <a:rPr lang="bg-BG" sz="3500" b="1" strike="noStrike" spc="-1">
                <a:solidFill>
                  <a:srgbClr val="234465"/>
                </a:solidFill>
                <a:latin typeface="Calibri"/>
              </a:rPr>
              <a:t>(Non-Relational Databases)</a:t>
            </a:r>
            <a:endParaRPr lang="bg-BG" sz="3500" b="0" strike="noStrike" spc="-1"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1959120" y="1429920"/>
            <a:ext cx="7106040" cy="527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A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NoSQL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databases have dynamic schema for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unstructured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data</a:t>
            </a: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Data is stored in many ways: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Document-oriented </a:t>
            </a:r>
            <a:endParaRPr lang="bg-BG" sz="32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Column-oriented</a:t>
            </a:r>
            <a:endParaRPr lang="bg-BG" sz="32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Graph-based</a:t>
            </a:r>
            <a:endParaRPr lang="bg-BG" sz="32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Key-value store</a:t>
            </a:r>
            <a:endParaRPr lang="bg-BG" sz="3200" b="0" strike="noStrike" spc="-1" dirty="0">
              <a:latin typeface="Arial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D605D42-EE4B-4F60-BD11-7882B3E8A623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13</a:t>
            </a:fld>
            <a:endParaRPr lang="bg-BG" sz="1000" b="0" strike="noStrike" spc="-1">
              <a:latin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1759CC-5E39-481B-85CB-743D57DDAD5D}"/>
              </a:ext>
            </a:extLst>
          </p:cNvPr>
          <p:cNvGrpSpPr/>
          <p:nvPr/>
        </p:nvGrpSpPr>
        <p:grpSpPr>
          <a:xfrm>
            <a:off x="8895679" y="1413679"/>
            <a:ext cx="2645321" cy="2645321"/>
            <a:chOff x="8895679" y="1413679"/>
            <a:chExt cx="2645321" cy="264532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79E8992-094A-4265-8EC0-CFDA5B144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5679" y="1413679"/>
              <a:ext cx="2645321" cy="264532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37E851-D18F-47B5-88F6-375879618913}"/>
                </a:ext>
              </a:extLst>
            </p:cNvPr>
            <p:cNvSpPr txBox="1"/>
            <p:nvPr/>
          </p:nvSpPr>
          <p:spPr>
            <a:xfrm>
              <a:off x="9637532" y="1449000"/>
              <a:ext cx="1145214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/>
                <a:t>NoSQL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45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6455880" y="1195920"/>
            <a:ext cx="5544720" cy="49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NoSQL are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horizontally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</a:t>
            </a:r>
            <a:r>
              <a:rPr dirty="0"/>
              <a:t/>
            </a:r>
            <a:br>
              <a:rPr dirty="0"/>
            </a:b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scalable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You handle more traffic by </a:t>
            </a:r>
            <a:r>
              <a:rPr dirty="0"/>
              <a:t/>
            </a:r>
            <a:br>
              <a:rPr dirty="0"/>
            </a:b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sharding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 and adding more </a:t>
            </a:r>
            <a:r>
              <a:rPr dirty="0"/>
              <a:t/>
            </a:r>
            <a:br>
              <a:rPr dirty="0"/>
            </a:b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servers in your NoSQL </a:t>
            </a:r>
            <a:r>
              <a:rPr dirty="0"/>
              <a:t/>
            </a:r>
            <a:br>
              <a:rPr dirty="0"/>
            </a:b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database cluster</a:t>
            </a:r>
            <a:endParaRPr lang="bg-BG" sz="3200" b="0" strike="noStrike" spc="-1" dirty="0">
              <a:latin typeface="Arial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190440" y="1195920"/>
            <a:ext cx="5544720" cy="49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SQL are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vertically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scalable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You can increase the load on a single server by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increasing its resources</a:t>
            </a:r>
            <a:r>
              <a:rPr lang="bg-BG" sz="3200" b="0" strike="noStrike" spc="-1" dirty="0">
                <a:solidFill>
                  <a:srgbClr val="FFA000"/>
                </a:solidFill>
                <a:latin typeface="Calibri"/>
              </a:rPr>
              <a:t> 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(CPU, RAM, SSD)</a:t>
            </a:r>
            <a:endParaRPr lang="bg-BG" sz="3200" b="0" strike="noStrike" spc="-1" dirty="0">
              <a:latin typeface="Arial"/>
            </a:endParaRPr>
          </a:p>
          <a:p>
            <a:pPr marL="803160" lvl="1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Or you can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replicate the data 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to a cluster of several servers</a:t>
            </a:r>
            <a:endParaRPr lang="bg-BG" sz="3200" b="0" strike="noStrike" spc="-1" dirty="0">
              <a:latin typeface="Arial"/>
            </a:endParaRPr>
          </a:p>
        </p:txBody>
      </p:sp>
      <p:sp>
        <p:nvSpPr>
          <p:cNvPr id="399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Scalability: Relational vs. NoSQL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00" name="CustomShape 4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F7DC9E3-4F45-40EB-9330-12137117A296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14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345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6455880" y="1195920"/>
            <a:ext cx="5544720" cy="49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SQL databases hold </a:t>
            </a:r>
            <a:r>
              <a:rPr lang="en-US" sz="3200" b="0" strike="noStrike" spc="-1" dirty="0" smtClean="0">
                <a:solidFill>
                  <a:srgbClr val="234465"/>
                </a:solidFill>
                <a:latin typeface="Calibri"/>
              </a:rPr>
              <a:t/>
            </a:r>
            <a:br>
              <a:rPr lang="en-US" sz="3200" b="0" strike="noStrike" spc="-1" dirty="0" smtClean="0">
                <a:solidFill>
                  <a:srgbClr val="234465"/>
                </a:solidFill>
                <a:latin typeface="Calibri"/>
              </a:rPr>
            </a:br>
            <a:r>
              <a:rPr lang="bg-BG" sz="3200" b="1" strike="noStrike" spc="-1" dirty="0" smtClean="0">
                <a:solidFill>
                  <a:srgbClr val="FFA000"/>
                </a:solidFill>
                <a:latin typeface="Calibri"/>
              </a:rPr>
              <a:t>dynamic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data</a:t>
            </a:r>
            <a:endParaRPr lang="bg-BG" sz="32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NoSQL databases implement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four main data models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:</a:t>
            </a:r>
            <a:endParaRPr lang="bg-BG" sz="32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Calibri"/>
              </a:rPr>
              <a:t>Document store</a:t>
            </a:r>
            <a:endParaRPr lang="bg-BG" sz="30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Calibri"/>
              </a:rPr>
              <a:t>Wide-column store</a:t>
            </a:r>
            <a:endParaRPr lang="bg-BG" sz="30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Calibri"/>
              </a:rPr>
              <a:t>Key-value data store</a:t>
            </a:r>
            <a:endParaRPr lang="bg-BG" sz="30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Calibri"/>
              </a:rPr>
              <a:t>Graph store</a:t>
            </a:r>
            <a:endParaRPr lang="bg-BG" sz="3000" b="0" strike="noStrike" spc="-1" dirty="0"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190440" y="1195920"/>
            <a:ext cx="5725560" cy="49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SQL databases are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table-based</a:t>
            </a:r>
            <a:endParaRPr lang="bg-BG" sz="32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Better option for:</a:t>
            </a:r>
            <a:endParaRPr lang="bg-BG" sz="32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Calibri"/>
              </a:rPr>
              <a:t>Applications that require </a:t>
            </a:r>
            <a:r>
              <a:rPr sz="3000" dirty="0"/>
              <a:t/>
            </a:r>
            <a:br>
              <a:rPr sz="3000" dirty="0"/>
            </a:br>
            <a:r>
              <a:rPr lang="bg-BG" sz="3000" b="0" strike="noStrike" spc="-1" dirty="0">
                <a:solidFill>
                  <a:srgbClr val="234465"/>
                </a:solidFill>
                <a:latin typeface="Calibri"/>
              </a:rPr>
              <a:t>multi-row transactions,  such as an accounting system</a:t>
            </a:r>
            <a:endParaRPr lang="bg-BG" sz="30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Calibri"/>
              </a:rPr>
              <a:t>Complex transaction processing systems</a:t>
            </a:r>
            <a:endParaRPr lang="bg-BG" sz="3000" b="0" strike="noStrike" spc="-1" dirty="0">
              <a:latin typeface="Arial"/>
            </a:endParaRPr>
          </a:p>
        </p:txBody>
      </p:sp>
      <p:sp>
        <p:nvSpPr>
          <p:cNvPr id="403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Structure: Relational vs. NoSQL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04" name="CustomShape 4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8311258-85D0-4132-AE53-9C5F541DF849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15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513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6455880" y="1195920"/>
            <a:ext cx="5544720" cy="49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NoSQL databases 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examples:</a:t>
            </a:r>
            <a:endParaRPr lang="bg-BG" sz="32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Calibri"/>
              </a:rPr>
              <a:t>MongoDB</a:t>
            </a:r>
            <a:endParaRPr lang="bg-BG" sz="30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Calibri"/>
              </a:rPr>
              <a:t>Redis</a:t>
            </a:r>
            <a:endParaRPr lang="bg-BG" sz="30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Calibri"/>
              </a:rPr>
              <a:t>Google BigTable</a:t>
            </a:r>
            <a:endParaRPr lang="bg-BG" sz="30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Calibri"/>
              </a:rPr>
              <a:t>Amazon DynamoDB</a:t>
            </a:r>
            <a:endParaRPr lang="bg-BG" sz="30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Calibri"/>
              </a:rPr>
              <a:t>Azure Cosmos DB</a:t>
            </a:r>
            <a:endParaRPr lang="bg-BG" sz="30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Calibri"/>
              </a:rPr>
              <a:t>Cassandra</a:t>
            </a:r>
            <a:endParaRPr lang="bg-BG" sz="3000" b="0" strike="noStrike" spc="-1" dirty="0">
              <a:latin typeface="Arial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190440" y="1195920"/>
            <a:ext cx="5544720" cy="49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SQL databases 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examples:</a:t>
            </a:r>
            <a:endParaRPr lang="bg-BG" sz="32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Calibri"/>
              </a:rPr>
              <a:t>MySQL</a:t>
            </a:r>
            <a:endParaRPr lang="bg-BG" sz="30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Calibri"/>
              </a:rPr>
              <a:t>PostgreSQL</a:t>
            </a:r>
            <a:endParaRPr lang="bg-BG" sz="30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Calibri"/>
              </a:rPr>
              <a:t>Oracle</a:t>
            </a:r>
            <a:endParaRPr lang="bg-BG" sz="30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Calibri"/>
              </a:rPr>
              <a:t>Microsoft SQL Server</a:t>
            </a:r>
            <a:endParaRPr lang="bg-BG" sz="30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Calibri"/>
              </a:rPr>
              <a:t>SQLite and Web SQL</a:t>
            </a:r>
            <a:endParaRPr lang="bg-BG" sz="3000" b="0" strike="noStrike" spc="-1" dirty="0">
              <a:latin typeface="Arial"/>
            </a:endParaRPr>
          </a:p>
        </p:txBody>
      </p:sp>
      <p:sp>
        <p:nvSpPr>
          <p:cNvPr id="407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DBMS Systems: Examples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08" name="CustomShape 4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7A6FC91-CEA8-484B-9D63-B215C8D94F4B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16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371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698040" y="495900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5400" b="1" strike="noStrike" spc="-1">
                <a:solidFill>
                  <a:srgbClr val="234465"/>
                </a:solidFill>
                <a:latin typeface="Calibri"/>
              </a:rPr>
              <a:t>Database Management Systems (DBMS)</a:t>
            </a:r>
            <a:endParaRPr lang="bg-BG" sz="5400" b="0" strike="noStrike" spc="-1">
              <a:latin typeface="Arial"/>
            </a:endParaRPr>
          </a:p>
        </p:txBody>
      </p:sp>
      <p:grpSp>
        <p:nvGrpSpPr>
          <p:cNvPr id="410" name="Group 2"/>
          <p:cNvGrpSpPr/>
          <p:nvPr/>
        </p:nvGrpSpPr>
        <p:grpSpPr>
          <a:xfrm>
            <a:off x="4466880" y="1359000"/>
            <a:ext cx="2890800" cy="2823120"/>
            <a:chOff x="4466880" y="1359000"/>
            <a:chExt cx="2890800" cy="2823120"/>
          </a:xfrm>
        </p:grpSpPr>
        <p:pic>
          <p:nvPicPr>
            <p:cNvPr id="411" name="Picture 6"/>
            <p:cNvPicPr/>
            <p:nvPr/>
          </p:nvPicPr>
          <p:blipFill>
            <a:blip r:embed="rId3"/>
            <a:stretch/>
          </p:blipFill>
          <p:spPr>
            <a:xfrm>
              <a:off x="4999320" y="1359000"/>
              <a:ext cx="2358360" cy="2358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12" name="Picture 7"/>
            <p:cNvPicPr/>
            <p:nvPr/>
          </p:nvPicPr>
          <p:blipFill>
            <a:blip r:embed="rId4"/>
            <a:stretch/>
          </p:blipFill>
          <p:spPr>
            <a:xfrm rot="18746400">
              <a:off x="4744800" y="2323800"/>
              <a:ext cx="1663200" cy="148608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97809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A Database Management System (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DBMS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) is a software, used to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define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,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manipulate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,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retrieve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and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manage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data in a database</a:t>
            </a: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DBMS generally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manipulates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the data itself, the data format, </a:t>
            </a:r>
            <a:r>
              <a:rPr dirty="0"/>
              <a:t/>
            </a:r>
            <a:br>
              <a:rPr dirty="0"/>
            </a:b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field names and data types, record structure and file structure</a:t>
            </a: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DBMS examples: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MySQL, MS SQL Server, Oracle, PostgreSQL</a:t>
            </a:r>
            <a:endParaRPr lang="bg-BG" sz="32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MongoDB, Cassandra, Redis, HBase</a:t>
            </a:r>
            <a:endParaRPr lang="bg-BG" sz="32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Amazon DynamoDB, Azure Cosmos DB</a:t>
            </a:r>
            <a:endParaRPr lang="bg-BG" sz="3200" b="0" strike="noStrike" spc="-1" dirty="0">
              <a:latin typeface="Arial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Database Management Systems (DBMS)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15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F65ACBC-675A-41C7-B83A-1CA43E44B2E4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18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007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F445178-C860-4ED5-A13D-7D5BC5A3D1A1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19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417" name="CustomShape 2"/>
          <p:cNvSpPr/>
          <p:nvPr/>
        </p:nvSpPr>
        <p:spPr>
          <a:xfrm>
            <a:off x="190440" y="123012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DBMS servers use the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client-server model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: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418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DBMS Systems and Data Flow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19" name="CustomShape 4"/>
          <p:cNvSpPr/>
          <p:nvPr/>
        </p:nvSpPr>
        <p:spPr>
          <a:xfrm>
            <a:off x="993960" y="2687400"/>
            <a:ext cx="2031480" cy="254988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Clients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420" name="CustomShape 5"/>
          <p:cNvSpPr/>
          <p:nvPr/>
        </p:nvSpPr>
        <p:spPr>
          <a:xfrm>
            <a:off x="3381480" y="3151800"/>
            <a:ext cx="1081080" cy="493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6"/>
          <p:cNvSpPr/>
          <p:nvPr/>
        </p:nvSpPr>
        <p:spPr>
          <a:xfrm>
            <a:off x="3207240" y="2610000"/>
            <a:ext cx="13348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3200" b="1" strike="noStrike" spc="-1">
                <a:solidFill>
                  <a:srgbClr val="234465"/>
                </a:solidFill>
                <a:latin typeface="Calibri"/>
                <a:ea typeface="DejaVu Sans"/>
              </a:rPr>
              <a:t>Query</a:t>
            </a:r>
            <a:endParaRPr lang="bg-BG" sz="3200" b="0" strike="noStrike" spc="-1">
              <a:latin typeface="Arial"/>
            </a:endParaRPr>
          </a:p>
        </p:txBody>
      </p:sp>
      <p:sp>
        <p:nvSpPr>
          <p:cNvPr id="422" name="CustomShape 7"/>
          <p:cNvSpPr/>
          <p:nvPr/>
        </p:nvSpPr>
        <p:spPr>
          <a:xfrm>
            <a:off x="7344000" y="3174480"/>
            <a:ext cx="1081080" cy="493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CustomShape 8"/>
          <p:cNvSpPr/>
          <p:nvPr/>
        </p:nvSpPr>
        <p:spPr>
          <a:xfrm>
            <a:off x="7194600" y="2563200"/>
            <a:ext cx="13798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3200" b="1" strike="noStrike" spc="-1">
                <a:solidFill>
                  <a:srgbClr val="234465"/>
                </a:solidFill>
                <a:latin typeface="Calibri"/>
                <a:ea typeface="DejaVu Sans"/>
              </a:rPr>
              <a:t>Access</a:t>
            </a:r>
            <a:endParaRPr lang="bg-BG" sz="3200" b="0" strike="noStrike" spc="-1">
              <a:latin typeface="Arial"/>
            </a:endParaRPr>
          </a:p>
        </p:txBody>
      </p:sp>
      <p:sp>
        <p:nvSpPr>
          <p:cNvPr id="424" name="CustomShape 9"/>
          <p:cNvSpPr/>
          <p:nvPr/>
        </p:nvSpPr>
        <p:spPr>
          <a:xfrm flipH="1">
            <a:off x="7343280" y="4203000"/>
            <a:ext cx="1081080" cy="493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CustomShape 10"/>
          <p:cNvSpPr/>
          <p:nvPr/>
        </p:nvSpPr>
        <p:spPr>
          <a:xfrm flipH="1">
            <a:off x="3331080" y="4223160"/>
            <a:ext cx="1081080" cy="493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CustomShape 11"/>
          <p:cNvSpPr/>
          <p:nvPr/>
        </p:nvSpPr>
        <p:spPr>
          <a:xfrm>
            <a:off x="7344000" y="4788360"/>
            <a:ext cx="10810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3200" b="1" strike="noStrike" spc="-1">
                <a:solidFill>
                  <a:srgbClr val="234465"/>
                </a:solidFill>
                <a:latin typeface="Calibri"/>
                <a:ea typeface="DejaVu Sans"/>
              </a:rPr>
              <a:t>Data</a:t>
            </a:r>
            <a:endParaRPr lang="bg-BG" sz="3200" b="0" strike="noStrike" spc="-1">
              <a:latin typeface="Arial"/>
            </a:endParaRPr>
          </a:p>
        </p:txBody>
      </p:sp>
      <p:sp>
        <p:nvSpPr>
          <p:cNvPr id="427" name="CustomShape 12"/>
          <p:cNvSpPr/>
          <p:nvPr/>
        </p:nvSpPr>
        <p:spPr>
          <a:xfrm>
            <a:off x="3331800" y="4808520"/>
            <a:ext cx="10810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3200" b="1" strike="noStrike" spc="-1">
                <a:solidFill>
                  <a:srgbClr val="234465"/>
                </a:solidFill>
                <a:latin typeface="Calibri"/>
                <a:ea typeface="DejaVu Sans"/>
              </a:rPr>
              <a:t>Data</a:t>
            </a:r>
            <a:endParaRPr lang="bg-BG" sz="3200" b="0" strike="noStrike" spc="-1">
              <a:latin typeface="Arial"/>
            </a:endParaRPr>
          </a:p>
        </p:txBody>
      </p:sp>
      <p:sp>
        <p:nvSpPr>
          <p:cNvPr id="428" name="CustomShape 13"/>
          <p:cNvSpPr/>
          <p:nvPr/>
        </p:nvSpPr>
        <p:spPr>
          <a:xfrm>
            <a:off x="8774280" y="2655000"/>
            <a:ext cx="2058480" cy="254988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Storage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429" name="CustomShape 14"/>
          <p:cNvSpPr/>
          <p:nvPr/>
        </p:nvSpPr>
        <p:spPr>
          <a:xfrm>
            <a:off x="4924080" y="2687400"/>
            <a:ext cx="2081520" cy="254988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Engine</a:t>
            </a:r>
            <a:endParaRPr lang="bg-BG" sz="2800" b="0" strike="noStrike" spc="-1">
              <a:latin typeface="Arial"/>
            </a:endParaRPr>
          </a:p>
        </p:txBody>
      </p:sp>
      <p:pic>
        <p:nvPicPr>
          <p:cNvPr id="430" name="Graphic 7"/>
          <p:cNvPicPr/>
          <p:nvPr/>
        </p:nvPicPr>
        <p:blipFill>
          <a:blip r:embed="rId3"/>
          <a:stretch/>
        </p:blipFill>
        <p:spPr>
          <a:xfrm>
            <a:off x="4830120" y="3025800"/>
            <a:ext cx="2269440" cy="2269440"/>
          </a:xfrm>
          <a:prstGeom prst="rect">
            <a:avLst/>
          </a:prstGeom>
          <a:ln>
            <a:noFill/>
          </a:ln>
        </p:spPr>
      </p:pic>
      <p:pic>
        <p:nvPicPr>
          <p:cNvPr id="431" name="Graphic 11"/>
          <p:cNvPicPr/>
          <p:nvPr/>
        </p:nvPicPr>
        <p:blipFill>
          <a:blip r:embed="rId4"/>
          <a:stretch/>
        </p:blipFill>
        <p:spPr>
          <a:xfrm>
            <a:off x="8669160" y="2968200"/>
            <a:ext cx="2269080" cy="2269080"/>
          </a:xfrm>
          <a:prstGeom prst="rect">
            <a:avLst/>
          </a:prstGeom>
          <a:ln>
            <a:noFill/>
          </a:ln>
        </p:spPr>
      </p:pic>
      <p:pic>
        <p:nvPicPr>
          <p:cNvPr id="432" name="Graphic 14"/>
          <p:cNvPicPr/>
          <p:nvPr/>
        </p:nvPicPr>
        <p:blipFill>
          <a:blip r:embed="rId5"/>
          <a:stretch/>
        </p:blipFill>
        <p:spPr>
          <a:xfrm>
            <a:off x="1319400" y="2941200"/>
            <a:ext cx="1338840" cy="1338840"/>
          </a:xfrm>
          <a:prstGeom prst="rect">
            <a:avLst/>
          </a:prstGeom>
          <a:ln>
            <a:noFill/>
          </a:ln>
        </p:spPr>
      </p:pic>
      <p:pic>
        <p:nvPicPr>
          <p:cNvPr id="433" name="Graphic 19"/>
          <p:cNvPicPr/>
          <p:nvPr/>
        </p:nvPicPr>
        <p:blipFill>
          <a:blip r:embed="rId6"/>
          <a:stretch/>
        </p:blipFill>
        <p:spPr>
          <a:xfrm>
            <a:off x="1117080" y="4021920"/>
            <a:ext cx="1155240" cy="1155240"/>
          </a:xfrm>
          <a:prstGeom prst="rect">
            <a:avLst/>
          </a:prstGeom>
          <a:ln>
            <a:noFill/>
          </a:ln>
        </p:spPr>
      </p:pic>
      <p:pic>
        <p:nvPicPr>
          <p:cNvPr id="434" name="Graphic 33"/>
          <p:cNvPicPr/>
          <p:nvPr/>
        </p:nvPicPr>
        <p:blipFill>
          <a:blip r:embed="rId7"/>
          <a:stretch/>
        </p:blipFill>
        <p:spPr>
          <a:xfrm>
            <a:off x="1960200" y="4077360"/>
            <a:ext cx="1044000" cy="1044000"/>
          </a:xfrm>
          <a:prstGeom prst="rect">
            <a:avLst/>
          </a:prstGeom>
          <a:ln>
            <a:noFill/>
          </a:ln>
        </p:spPr>
      </p:pic>
      <p:sp>
        <p:nvSpPr>
          <p:cNvPr id="435" name="CustomShape 15"/>
          <p:cNvSpPr/>
          <p:nvPr/>
        </p:nvSpPr>
        <p:spPr>
          <a:xfrm>
            <a:off x="4731840" y="2034000"/>
            <a:ext cx="6313320" cy="341928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DBMS server</a:t>
            </a:r>
            <a:endParaRPr lang="bg-BG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822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442913" indent="-442913" defTabSz="1218438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Tx/>
              <a:buAutoNum type="arabicPeriod"/>
            </a:pPr>
            <a:r>
              <a:rPr lang="bg-BG" sz="3400" dirty="0"/>
              <a:t>Databases: Introduction</a:t>
            </a:r>
          </a:p>
          <a:p>
            <a:pPr marL="442913" indent="-442913" defTabSz="1218438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Tx/>
              <a:buAutoNum type="arabicPeriod"/>
            </a:pPr>
            <a:r>
              <a:rPr lang="bg-BG" sz="3400" strike="noStrike" spc="-1" dirty="0">
                <a:cs typeface="Calibri" panose="020F0502020204030204" pitchFamily="34" charset="0"/>
              </a:rPr>
              <a:t>SQL vs. </a:t>
            </a:r>
            <a:r>
              <a:rPr lang="bg-BG" sz="3400" dirty="0"/>
              <a:t>NoSQL</a:t>
            </a:r>
            <a:r>
              <a:rPr lang="bg-BG" sz="3400" strike="noStrike" spc="-1" dirty="0">
                <a:cs typeface="Calibri" panose="020F0502020204030204" pitchFamily="34" charset="0"/>
              </a:rPr>
              <a:t> Databases</a:t>
            </a:r>
            <a:endParaRPr lang="bg-BG" sz="3400" spc="-1" dirty="0">
              <a:cs typeface="Calibri" panose="020F0502020204030204" pitchFamily="34" charset="0"/>
            </a:endParaRPr>
          </a:p>
          <a:p>
            <a:pPr marL="442913" indent="-442913" defTabSz="1218438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Tx/>
              <a:buAutoNum type="arabicPeriod"/>
            </a:pPr>
            <a:r>
              <a:rPr lang="bg-BG" sz="3400" strike="noStrike" spc="-1" dirty="0">
                <a:cs typeface="Calibri" panose="020F0502020204030204" pitchFamily="34" charset="0"/>
              </a:rPr>
              <a:t>DBMS Systems (Database Engines)</a:t>
            </a:r>
            <a:endParaRPr lang="bg-BG" sz="3400" spc="-1" dirty="0">
              <a:cs typeface="Calibri" panose="020F0502020204030204" pitchFamily="34" charset="0"/>
            </a:endParaRPr>
          </a:p>
          <a:p>
            <a:pPr marL="442913" indent="-442913" defTabSz="1218438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Tx/>
              <a:buAutoNum type="arabicPeriod"/>
            </a:pPr>
            <a:r>
              <a:rPr lang="bg-BG" sz="3400" strike="noStrike" spc="-1" dirty="0">
                <a:cs typeface="Calibri" panose="020F0502020204030204" pitchFamily="34" charset="0"/>
              </a:rPr>
              <a:t>Relational Databases, SQL and MySQL Database</a:t>
            </a:r>
            <a:endParaRPr lang="bg-BG" sz="3400" spc="-1" dirty="0">
              <a:cs typeface="Calibri" panose="020F0502020204030204" pitchFamily="34" charset="0"/>
            </a:endParaRPr>
          </a:p>
          <a:p>
            <a:pPr marL="442913" indent="-442913" defTabSz="1218438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Tx/>
              <a:buAutoNum type="arabicPeriod"/>
            </a:pPr>
            <a:r>
              <a:rPr lang="bg-BG" sz="3400" strike="noStrike" spc="-1" dirty="0">
                <a:cs typeface="Calibri" panose="020F0502020204030204" pitchFamily="34" charset="0"/>
              </a:rPr>
              <a:t>NoSQL Databases and MongoDB</a:t>
            </a:r>
          </a:p>
        </p:txBody>
      </p:sp>
      <p:sp>
        <p:nvSpPr>
          <p:cNvPr id="329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Table of Contents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327BFC7-BFE2-48F2-BD32-2B2D1EF94D56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2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025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B717FC6-3C78-47DD-902D-BCB18DB769BE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20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437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DBMS Server Architecture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38" name="CustomShape 3"/>
          <p:cNvSpPr/>
          <p:nvPr/>
        </p:nvSpPr>
        <p:spPr>
          <a:xfrm>
            <a:off x="737280" y="1439280"/>
            <a:ext cx="6400080" cy="297108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Instance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439" name="CustomShape 4"/>
          <p:cNvSpPr/>
          <p:nvPr/>
        </p:nvSpPr>
        <p:spPr>
          <a:xfrm>
            <a:off x="883440" y="2049120"/>
            <a:ext cx="3817080" cy="220176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08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Database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(Schema)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440" name="CustomShape 5"/>
          <p:cNvSpPr/>
          <p:nvPr/>
        </p:nvSpPr>
        <p:spPr>
          <a:xfrm>
            <a:off x="1466280" y="2736000"/>
            <a:ext cx="1093680" cy="47448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Table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441" name="CustomShape 6"/>
          <p:cNvSpPr/>
          <p:nvPr/>
        </p:nvSpPr>
        <p:spPr>
          <a:xfrm>
            <a:off x="1472760" y="3493800"/>
            <a:ext cx="1093680" cy="47448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Table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442" name="CustomShape 7"/>
          <p:cNvSpPr/>
          <p:nvPr/>
        </p:nvSpPr>
        <p:spPr>
          <a:xfrm>
            <a:off x="2931480" y="2745000"/>
            <a:ext cx="1093680" cy="47448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Table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443" name="CustomShape 8"/>
          <p:cNvSpPr/>
          <p:nvPr/>
        </p:nvSpPr>
        <p:spPr>
          <a:xfrm>
            <a:off x="4828680" y="2049120"/>
            <a:ext cx="2184480" cy="101160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08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Database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(Schema)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444" name="CustomShape 9"/>
          <p:cNvSpPr/>
          <p:nvPr/>
        </p:nvSpPr>
        <p:spPr>
          <a:xfrm>
            <a:off x="4828680" y="3239280"/>
            <a:ext cx="2184480" cy="101160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08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Database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(Schema)</a:t>
            </a:r>
            <a:endParaRPr lang="bg-BG" sz="2400" b="0" strike="noStrike" spc="-1">
              <a:latin typeface="Arial"/>
            </a:endParaRPr>
          </a:p>
        </p:txBody>
      </p:sp>
      <p:pic>
        <p:nvPicPr>
          <p:cNvPr id="445" name="Picture 41"/>
          <p:cNvPicPr/>
          <p:nvPr/>
        </p:nvPicPr>
        <p:blipFill>
          <a:blip r:embed="rId3"/>
          <a:stretch/>
        </p:blipFill>
        <p:spPr>
          <a:xfrm>
            <a:off x="1017360" y="5299200"/>
            <a:ext cx="862920" cy="862920"/>
          </a:xfrm>
          <a:prstGeom prst="rect">
            <a:avLst/>
          </a:prstGeom>
          <a:ln>
            <a:noFill/>
          </a:ln>
        </p:spPr>
      </p:pic>
      <p:sp>
        <p:nvSpPr>
          <p:cNvPr id="446" name="CustomShape 10"/>
          <p:cNvSpPr/>
          <p:nvPr/>
        </p:nvSpPr>
        <p:spPr>
          <a:xfrm>
            <a:off x="737280" y="5020920"/>
            <a:ext cx="6400080" cy="142236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CustomShape 11"/>
          <p:cNvSpPr/>
          <p:nvPr/>
        </p:nvSpPr>
        <p:spPr>
          <a:xfrm>
            <a:off x="2161080" y="5122800"/>
            <a:ext cx="2331000" cy="119052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Data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448" name="CustomShape 12"/>
          <p:cNvSpPr/>
          <p:nvPr/>
        </p:nvSpPr>
        <p:spPr>
          <a:xfrm rot="5400000">
            <a:off x="3873240" y="4561920"/>
            <a:ext cx="420840" cy="306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CustomShape 13"/>
          <p:cNvSpPr/>
          <p:nvPr/>
        </p:nvSpPr>
        <p:spPr>
          <a:xfrm>
            <a:off x="4680720" y="5122800"/>
            <a:ext cx="2331000" cy="119052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Logs</a:t>
            </a:r>
            <a:endParaRPr lang="bg-BG" sz="2400" b="0" strike="noStrike" spc="-1">
              <a:latin typeface="Arial"/>
            </a:endParaRPr>
          </a:p>
        </p:txBody>
      </p:sp>
      <p:grpSp>
        <p:nvGrpSpPr>
          <p:cNvPr id="450" name="Group 14"/>
          <p:cNvGrpSpPr/>
          <p:nvPr/>
        </p:nvGrpSpPr>
        <p:grpSpPr>
          <a:xfrm>
            <a:off x="2252520" y="5561280"/>
            <a:ext cx="2142360" cy="657000"/>
            <a:chOff x="2252520" y="5561280"/>
            <a:chExt cx="2142360" cy="657000"/>
          </a:xfrm>
        </p:grpSpPr>
        <p:pic>
          <p:nvPicPr>
            <p:cNvPr id="451" name="Picture 45"/>
            <p:cNvPicPr/>
            <p:nvPr/>
          </p:nvPicPr>
          <p:blipFill>
            <a:blip r:embed="rId4"/>
            <a:stretch/>
          </p:blipFill>
          <p:spPr>
            <a:xfrm>
              <a:off x="2252520" y="5561280"/>
              <a:ext cx="644400" cy="64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2" name="Picture 46"/>
            <p:cNvPicPr/>
            <p:nvPr/>
          </p:nvPicPr>
          <p:blipFill>
            <a:blip r:embed="rId4"/>
            <a:stretch/>
          </p:blipFill>
          <p:spPr>
            <a:xfrm>
              <a:off x="3003120" y="5573880"/>
              <a:ext cx="644400" cy="64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3" name="Picture 49"/>
            <p:cNvPicPr/>
            <p:nvPr/>
          </p:nvPicPr>
          <p:blipFill>
            <a:blip r:embed="rId4"/>
            <a:stretch/>
          </p:blipFill>
          <p:spPr>
            <a:xfrm>
              <a:off x="3750480" y="5561640"/>
              <a:ext cx="644400" cy="6444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54" name="Group 15"/>
          <p:cNvGrpSpPr/>
          <p:nvPr/>
        </p:nvGrpSpPr>
        <p:grpSpPr>
          <a:xfrm>
            <a:off x="4784400" y="5561280"/>
            <a:ext cx="2142360" cy="657000"/>
            <a:chOff x="4784400" y="5561280"/>
            <a:chExt cx="2142360" cy="657000"/>
          </a:xfrm>
        </p:grpSpPr>
        <p:pic>
          <p:nvPicPr>
            <p:cNvPr id="455" name="Picture 56"/>
            <p:cNvPicPr/>
            <p:nvPr/>
          </p:nvPicPr>
          <p:blipFill>
            <a:blip r:embed="rId4"/>
            <a:stretch/>
          </p:blipFill>
          <p:spPr>
            <a:xfrm>
              <a:off x="4784400" y="5561280"/>
              <a:ext cx="644400" cy="64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6" name="Picture 57"/>
            <p:cNvPicPr/>
            <p:nvPr/>
          </p:nvPicPr>
          <p:blipFill>
            <a:blip r:embed="rId4"/>
            <a:stretch/>
          </p:blipFill>
          <p:spPr>
            <a:xfrm>
              <a:off x="5535000" y="5573880"/>
              <a:ext cx="644400" cy="64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7" name="Picture 58"/>
            <p:cNvPicPr/>
            <p:nvPr/>
          </p:nvPicPr>
          <p:blipFill>
            <a:blip r:embed="rId4"/>
            <a:stretch/>
          </p:blipFill>
          <p:spPr>
            <a:xfrm>
              <a:off x="6282360" y="5561640"/>
              <a:ext cx="644400" cy="6444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58" name="CustomShape 16"/>
          <p:cNvSpPr/>
          <p:nvPr/>
        </p:nvSpPr>
        <p:spPr>
          <a:xfrm>
            <a:off x="2918880" y="3493800"/>
            <a:ext cx="1093680" cy="47448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Table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459" name="CustomShape 17"/>
          <p:cNvSpPr/>
          <p:nvPr/>
        </p:nvSpPr>
        <p:spPr>
          <a:xfrm>
            <a:off x="7805880" y="1572120"/>
            <a:ext cx="1979280" cy="1215000"/>
          </a:xfrm>
          <a:prstGeom prst="wedgeRoundRectCallout">
            <a:avLst>
              <a:gd name="adj1" fmla="val -75373"/>
              <a:gd name="adj2" fmla="val 37193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3400" b="1" strike="noStrike" spc="-1">
                <a:solidFill>
                  <a:srgbClr val="FFFFFF"/>
                </a:solidFill>
                <a:latin typeface="Calibri"/>
                <a:ea typeface="DejaVu Sans"/>
              </a:rPr>
              <a:t>Logical Storage</a:t>
            </a:r>
            <a:endParaRPr lang="bg-BG" sz="3400" b="0" strike="noStrike" spc="-1">
              <a:latin typeface="Arial"/>
            </a:endParaRPr>
          </a:p>
        </p:txBody>
      </p:sp>
      <p:sp>
        <p:nvSpPr>
          <p:cNvPr id="460" name="CustomShape 18"/>
          <p:cNvSpPr/>
          <p:nvPr/>
        </p:nvSpPr>
        <p:spPr>
          <a:xfrm>
            <a:off x="7805880" y="3637440"/>
            <a:ext cx="1979280" cy="1215000"/>
          </a:xfrm>
          <a:prstGeom prst="wedgeRoundRectCallout">
            <a:avLst>
              <a:gd name="adj1" fmla="val -78175"/>
              <a:gd name="adj2" fmla="val 48651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3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Physical Storage</a:t>
            </a:r>
            <a:endParaRPr lang="bg-BG" sz="3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420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2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5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8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4000" b="0" strike="noStrike" spc="-1">
                <a:solidFill>
                  <a:srgbClr val="234465"/>
                </a:solidFill>
                <a:latin typeface="Calibri"/>
              </a:rPr>
              <a:t>RDBMS, the SQL Language and MySQL Database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62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5400" b="1" strike="noStrike" spc="-1" dirty="0">
                <a:solidFill>
                  <a:srgbClr val="234465"/>
                </a:solidFill>
                <a:latin typeface="Calibri"/>
              </a:rPr>
              <a:t>Relational Databases</a:t>
            </a:r>
            <a:endParaRPr lang="bg-BG" sz="5400" b="0" strike="noStrike" spc="-1" dirty="0">
              <a:latin typeface="Arial"/>
            </a:endParaRPr>
          </a:p>
        </p:txBody>
      </p:sp>
      <p:sp>
        <p:nvSpPr>
          <p:cNvPr id="463" name="CustomShape 3"/>
          <p:cNvSpPr/>
          <p:nvPr/>
        </p:nvSpPr>
        <p:spPr>
          <a:xfrm>
            <a:off x="11823840" y="6507000"/>
            <a:ext cx="36756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6601877-4A7A-4624-B886-9EEF809B7F02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21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464" name="CustomShape 4"/>
          <p:cNvSpPr/>
          <p:nvPr/>
        </p:nvSpPr>
        <p:spPr>
          <a:xfrm>
            <a:off x="4850280" y="1674000"/>
            <a:ext cx="2490120" cy="184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11500" b="1" strike="noStrike" spc="-1">
                <a:solidFill>
                  <a:srgbClr val="FFFFFF"/>
                </a:solidFill>
                <a:latin typeface="Calibri"/>
                <a:ea typeface="DejaVu Sans"/>
              </a:rPr>
              <a:t>SQL</a:t>
            </a:r>
            <a:endParaRPr lang="bg-BG" sz="115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126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2A3557C-8FF5-4D4B-9C16-80D32AC4CB83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22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466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The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table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 is the main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building block 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in the relational databases</a:t>
            </a:r>
            <a:endParaRPr lang="bg-BG" sz="32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2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2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2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2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2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2999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Each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row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 is called a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record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 or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entity</a:t>
            </a:r>
            <a:endParaRPr lang="bg-BG" sz="32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Columns (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fields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) define the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type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 of data they contain</a:t>
            </a:r>
            <a:endParaRPr lang="bg-BG" sz="3200" b="0" strike="noStrike" spc="-1" dirty="0">
              <a:latin typeface="Arial"/>
            </a:endParaRPr>
          </a:p>
        </p:txBody>
      </p:sp>
      <p:sp>
        <p:nvSpPr>
          <p:cNvPr id="467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Database Table Elements</a:t>
            </a:r>
            <a:endParaRPr lang="bg-BG" sz="4000" b="0" strike="noStrike" spc="-1">
              <a:latin typeface="Arial"/>
            </a:endParaRPr>
          </a:p>
        </p:txBody>
      </p:sp>
      <p:graphicFrame>
        <p:nvGraphicFramePr>
          <p:cNvPr id="468" name="Table 4"/>
          <p:cNvGraphicFramePr/>
          <p:nvPr/>
        </p:nvGraphicFramePr>
        <p:xfrm>
          <a:off x="1774800" y="2562840"/>
          <a:ext cx="5796000" cy="2539920"/>
        </p:xfrm>
        <a:graphic>
          <a:graphicData uri="http://schemas.openxmlformats.org/drawingml/2006/table">
            <a:tbl>
              <a:tblPr/>
              <a:tblGrid>
                <a:gridCol w="162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2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3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ID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FirstName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BirthDate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CityId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August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03/12/1975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101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2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Bejnamin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04/04/1984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102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3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Denis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15/10/1988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103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4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Linda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07/01/1984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104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9" name="CustomShape 5"/>
          <p:cNvSpPr/>
          <p:nvPr/>
        </p:nvSpPr>
        <p:spPr>
          <a:xfrm>
            <a:off x="285480" y="3133080"/>
            <a:ext cx="1047240" cy="537120"/>
          </a:xfrm>
          <a:prstGeom prst="wedgeRoundRectCallout">
            <a:avLst>
              <a:gd name="adj1" fmla="val 80062"/>
              <a:gd name="adj2" fmla="val 35307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600" b="1" strike="noStrike" spc="-1">
                <a:solidFill>
                  <a:srgbClr val="FFFFFF"/>
                </a:solidFill>
                <a:latin typeface="Calibri"/>
                <a:ea typeface="DejaVu Sans"/>
              </a:rPr>
              <a:t>Row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470" name="CustomShape 6"/>
          <p:cNvSpPr/>
          <p:nvPr/>
        </p:nvSpPr>
        <p:spPr>
          <a:xfrm>
            <a:off x="4532040" y="1850400"/>
            <a:ext cx="1563480" cy="522000"/>
          </a:xfrm>
          <a:prstGeom prst="wedgeRoundRectCallout">
            <a:avLst>
              <a:gd name="adj1" fmla="val -70285"/>
              <a:gd name="adj2" fmla="val 65162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600" b="1" strike="noStrike" spc="-1">
                <a:solidFill>
                  <a:srgbClr val="FFFFFF"/>
                </a:solidFill>
                <a:latin typeface="Calibri"/>
                <a:ea typeface="DejaVu Sans"/>
              </a:rPr>
              <a:t>Column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471" name="CustomShape 7"/>
          <p:cNvSpPr/>
          <p:nvPr/>
        </p:nvSpPr>
        <p:spPr>
          <a:xfrm>
            <a:off x="8120880" y="3879000"/>
            <a:ext cx="1054440" cy="573480"/>
          </a:xfrm>
          <a:prstGeom prst="wedgeRoundRectCallout">
            <a:avLst>
              <a:gd name="adj1" fmla="val -88474"/>
              <a:gd name="adj2" fmla="val 50381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600" b="1" strike="noStrike" spc="-1">
                <a:solidFill>
                  <a:srgbClr val="FFFFFF"/>
                </a:solidFill>
                <a:latin typeface="Calibri"/>
                <a:ea typeface="DejaVu Sans"/>
              </a:rPr>
              <a:t>Cell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472" name="CustomShape 8"/>
          <p:cNvSpPr/>
          <p:nvPr/>
        </p:nvSpPr>
        <p:spPr>
          <a:xfrm>
            <a:off x="1774800" y="3402000"/>
            <a:ext cx="5795640" cy="46152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CustomShape 9"/>
          <p:cNvSpPr/>
          <p:nvPr/>
        </p:nvSpPr>
        <p:spPr>
          <a:xfrm>
            <a:off x="3437280" y="2593440"/>
            <a:ext cx="1505520" cy="258984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10"/>
          <p:cNvSpPr/>
          <p:nvPr/>
        </p:nvSpPr>
        <p:spPr>
          <a:xfrm>
            <a:off x="6620040" y="4288320"/>
            <a:ext cx="950400" cy="46152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8948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ustomShape 1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234465"/>
                </a:solidFill>
                <a:latin typeface="Calibri"/>
              </a:rPr>
              <a:t>Structured Query Language (SQL)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76" name="CustomShape 2"/>
          <p:cNvSpPr/>
          <p:nvPr/>
        </p:nvSpPr>
        <p:spPr>
          <a:xfrm>
            <a:off x="1911000" y="1224000"/>
            <a:ext cx="10281000" cy="563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lnSpcReduction="10000"/>
          </a:bodyPr>
          <a:lstStyle/>
          <a:p>
            <a:pPr marL="360360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SQL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== query language designed for managing data in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relational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databases (RDBMS)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Used to communicate with the database engine</a:t>
            </a:r>
            <a:endParaRPr lang="bg-BG" sz="3200" b="0" strike="noStrike" spc="-1" dirty="0">
              <a:latin typeface="Arial"/>
            </a:endParaRPr>
          </a:p>
          <a:p>
            <a:pPr marL="360360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Logically, SQL is divided into four sections: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Data definition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: describe the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structure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 of data</a:t>
            </a:r>
            <a:endParaRPr lang="bg-BG" sz="3200" b="0" strike="noStrike" spc="-1" dirty="0">
              <a:latin typeface="Arial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Data manipulation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: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store 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and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 retrieve data</a:t>
            </a:r>
            <a:endParaRPr lang="bg-BG" sz="3200" b="0" strike="noStrike" spc="-1" dirty="0">
              <a:latin typeface="Arial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Data control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: define who can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access the data</a:t>
            </a:r>
            <a:endParaRPr lang="bg-BG" sz="3200" b="0" strike="noStrike" spc="-1" dirty="0">
              <a:latin typeface="Arial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Transaction control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: bundle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operations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 </a:t>
            </a:r>
            <a:r>
              <a:rPr dirty="0"/>
              <a:t/>
            </a:r>
            <a:br>
              <a:rPr dirty="0"/>
            </a:b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together and perform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commit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 /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 rollback</a:t>
            </a:r>
            <a:endParaRPr lang="bg-BG" sz="3200" b="0" strike="noStrike" spc="-1" dirty="0">
              <a:latin typeface="Arial"/>
            </a:endParaRPr>
          </a:p>
        </p:txBody>
      </p:sp>
      <p:sp>
        <p:nvSpPr>
          <p:cNvPr id="477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B9D9A86-B49B-4A47-A2DE-0AD6AF2D9C93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23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457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F350B43-4072-461F-BF79-784835E70DC9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24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479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Example of SQL query:</a:t>
            </a: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1199"/>
              </a:spcBef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The query is executed by the DBMS system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It returns a sequence of data rows, e.g.</a:t>
            </a:r>
            <a:endParaRPr lang="bg-BG" sz="3200" b="0" strike="noStrike" spc="-1" dirty="0">
              <a:latin typeface="Arial"/>
            </a:endParaRPr>
          </a:p>
        </p:txBody>
      </p:sp>
      <p:sp>
        <p:nvSpPr>
          <p:cNvPr id="480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SQL – Example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81" name="CustomShape 4"/>
          <p:cNvSpPr/>
          <p:nvPr/>
        </p:nvSpPr>
        <p:spPr>
          <a:xfrm>
            <a:off x="1010880" y="1930680"/>
            <a:ext cx="6877800" cy="61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6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SELECT * FROM </a:t>
            </a: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people</a:t>
            </a:r>
            <a:endParaRPr lang="bg-BG" sz="2600" b="0" strike="noStrike" spc="-1">
              <a:latin typeface="Arial"/>
            </a:endParaRPr>
          </a:p>
        </p:txBody>
      </p:sp>
      <p:graphicFrame>
        <p:nvGraphicFramePr>
          <p:cNvPr id="482" name="Table 5"/>
          <p:cNvGraphicFramePr/>
          <p:nvPr/>
        </p:nvGraphicFramePr>
        <p:xfrm>
          <a:off x="1010880" y="4018680"/>
          <a:ext cx="6878160" cy="2514960"/>
        </p:xfrm>
        <a:graphic>
          <a:graphicData uri="http://schemas.openxmlformats.org/drawingml/2006/table">
            <a:tbl>
              <a:tblPr/>
              <a:tblGrid>
                <a:gridCol w="505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4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id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email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first_name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last_name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smith@yahoo.co.uk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John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Smith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2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pwh@gmail.com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Peter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White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3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anne@anne.com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Anne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Green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4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 dirty="0">
                          <a:solidFill>
                            <a:srgbClr val="234465"/>
                          </a:solidFill>
                          <a:latin typeface="Calibri"/>
                        </a:rPr>
                        <a:t>jason.jj@gmail.com</a:t>
                      </a:r>
                      <a:endParaRPr lang="bg-BG" sz="2200" b="0" strike="noStrike" spc="-1" dirty="0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Jason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 dirty="0">
                          <a:solidFill>
                            <a:srgbClr val="234465"/>
                          </a:solidFill>
                          <a:latin typeface="Calibri"/>
                        </a:rPr>
                        <a:t>Anderson</a:t>
                      </a:r>
                      <a:endParaRPr lang="bg-BG" sz="2200" b="0" strike="noStrike" spc="-1" dirty="0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83" name="Picture 11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10037160" y="1407960"/>
            <a:ext cx="1831320" cy="1665000"/>
          </a:xfrm>
          <a:prstGeom prst="rect">
            <a:avLst/>
          </a:prstGeom>
          <a:ln>
            <a:noFill/>
          </a:ln>
        </p:spPr>
      </p:pic>
      <p:sp>
        <p:nvSpPr>
          <p:cNvPr id="485" name="CustomShape 6"/>
          <p:cNvSpPr/>
          <p:nvPr/>
        </p:nvSpPr>
        <p:spPr>
          <a:xfrm>
            <a:off x="9512280" y="2028960"/>
            <a:ext cx="463320" cy="306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CustomShape 7"/>
          <p:cNvSpPr/>
          <p:nvPr/>
        </p:nvSpPr>
        <p:spPr>
          <a:xfrm flipH="1" flipV="1">
            <a:off x="10278360" y="3330720"/>
            <a:ext cx="799560" cy="816480"/>
          </a:xfrm>
          <a:prstGeom prst="bentArrow">
            <a:avLst>
              <a:gd name="adj1" fmla="val 26829"/>
              <a:gd name="adj2" fmla="val 25539"/>
              <a:gd name="adj3" fmla="val 39587"/>
              <a:gd name="adj4" fmla="val 26018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7" name="Picture 45"/>
          <p:cNvPicPr/>
          <p:nvPr/>
        </p:nvPicPr>
        <p:blipFill>
          <a:blip r:embed="rId5"/>
          <a:stretch/>
        </p:blipFill>
        <p:spPr>
          <a:xfrm>
            <a:off x="8384760" y="3366360"/>
            <a:ext cx="1651320" cy="1157760"/>
          </a:xfrm>
          <a:prstGeom prst="rect">
            <a:avLst/>
          </a:prstGeom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13C9E3-4360-4D09-B3E3-9A11933D5A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4760" y="1699522"/>
            <a:ext cx="953559" cy="107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7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600" b="1" strike="noStrike" spc="-1" dirty="0">
                <a:solidFill>
                  <a:srgbClr val="FFA000"/>
                </a:solidFill>
                <a:latin typeface="Calibri"/>
              </a:rPr>
              <a:t>MySQL</a:t>
            </a:r>
            <a:r>
              <a:rPr lang="bg-BG" sz="3600" b="0" strike="noStrike" spc="-1" dirty="0">
                <a:solidFill>
                  <a:srgbClr val="234465"/>
                </a:solidFill>
                <a:latin typeface="Calibri"/>
              </a:rPr>
              <a:t> == </a:t>
            </a:r>
            <a:r>
              <a:rPr lang="bg-BG" sz="3600" b="1" strike="noStrike" spc="-1" dirty="0">
                <a:solidFill>
                  <a:srgbClr val="FFA000"/>
                </a:solidFill>
                <a:latin typeface="Calibri"/>
              </a:rPr>
              <a:t>open-source</a:t>
            </a:r>
            <a:r>
              <a:rPr lang="bg-BG" sz="3600" b="0" strike="noStrike" spc="-1" dirty="0">
                <a:solidFill>
                  <a:srgbClr val="234465"/>
                </a:solidFill>
                <a:latin typeface="Calibri"/>
              </a:rPr>
              <a:t> relational database management system (RDBMS), very popular, also known as MariaDB</a:t>
            </a:r>
            <a:endParaRPr lang="bg-BG" sz="3600" b="0" strike="noStrike" spc="-1" dirty="0">
              <a:latin typeface="Arial"/>
            </a:endParaRPr>
          </a:p>
          <a:p>
            <a:pPr marL="803160" lvl="1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Runs on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most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server platforms: Linux, Windows, macOS</a:t>
            </a: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600" b="0" strike="noStrike" spc="-1" dirty="0">
                <a:solidFill>
                  <a:srgbClr val="234465"/>
                </a:solidFill>
                <a:latin typeface="Calibri"/>
              </a:rPr>
              <a:t>Used in many </a:t>
            </a:r>
            <a:r>
              <a:rPr lang="bg-BG" sz="3600" b="1" strike="noStrike" spc="-1" dirty="0">
                <a:solidFill>
                  <a:srgbClr val="FFA000"/>
                </a:solidFill>
                <a:latin typeface="Calibri"/>
              </a:rPr>
              <a:t>large-scale</a:t>
            </a:r>
            <a:r>
              <a:rPr lang="bg-BG" sz="3600" b="0" strike="noStrike" spc="-1" dirty="0">
                <a:solidFill>
                  <a:srgbClr val="234465"/>
                </a:solidFill>
                <a:latin typeface="Calibri"/>
              </a:rPr>
              <a:t> software projects</a:t>
            </a:r>
            <a:endParaRPr lang="bg-BG" sz="3600" b="0" strike="noStrike" spc="-1" dirty="0">
              <a:latin typeface="Arial"/>
            </a:endParaRPr>
          </a:p>
          <a:p>
            <a:pPr marL="803160" lvl="1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Amazon, Apple, Facebook, others</a:t>
            </a: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600" b="0" strike="noStrike" spc="-1" dirty="0">
                <a:solidFill>
                  <a:srgbClr val="234465"/>
                </a:solidFill>
                <a:latin typeface="Calibri"/>
              </a:rPr>
              <a:t>In MySQL data is stored in </a:t>
            </a:r>
            <a:r>
              <a:rPr lang="bg-BG" sz="3600" b="1" strike="noStrike" spc="-1" dirty="0">
                <a:solidFill>
                  <a:srgbClr val="FFA000"/>
                </a:solidFill>
                <a:latin typeface="Calibri"/>
              </a:rPr>
              <a:t>tables</a:t>
            </a:r>
            <a:r>
              <a:rPr dirty="0"/>
              <a:t/>
            </a:r>
            <a:br>
              <a:rPr dirty="0"/>
            </a:br>
            <a:r>
              <a:rPr lang="bg-BG" sz="3600" b="0" strike="noStrike" spc="-1" dirty="0">
                <a:solidFill>
                  <a:srgbClr val="234465"/>
                </a:solidFill>
                <a:latin typeface="Calibri"/>
              </a:rPr>
              <a:t>with </a:t>
            </a:r>
            <a:r>
              <a:rPr lang="bg-BG" sz="3600" b="1" strike="noStrike" spc="-1" dirty="0">
                <a:solidFill>
                  <a:srgbClr val="FFA000"/>
                </a:solidFill>
                <a:latin typeface="Calibri"/>
              </a:rPr>
              <a:t>relationships</a:t>
            </a:r>
            <a:r>
              <a:rPr lang="bg-BG" sz="3600" b="0" strike="noStrike" spc="-1" dirty="0">
                <a:solidFill>
                  <a:srgbClr val="234465"/>
                </a:solidFill>
                <a:latin typeface="Calibri"/>
              </a:rPr>
              <a:t> between them</a:t>
            </a:r>
            <a:endParaRPr lang="bg-BG" sz="3600" b="0" strike="noStrike" spc="-1" dirty="0">
              <a:latin typeface="Arial"/>
            </a:endParaRPr>
          </a:p>
          <a:p>
            <a:pPr marL="803160" lvl="1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SQL is used to query / manipulate data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489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MySQL / MariaDB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90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E53FE93-6068-40E2-8032-2A43111FF5A6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25</a:t>
            </a:fld>
            <a:endParaRPr lang="bg-BG" sz="1000" b="0" strike="noStrike" spc="-1">
              <a:latin typeface="Arial"/>
            </a:endParaRPr>
          </a:p>
        </p:txBody>
      </p:sp>
      <p:pic>
        <p:nvPicPr>
          <p:cNvPr id="491" name="Picture 1"/>
          <p:cNvPicPr/>
          <p:nvPr/>
        </p:nvPicPr>
        <p:blipFill>
          <a:blip r:embed="rId3"/>
          <a:stretch/>
        </p:blipFill>
        <p:spPr>
          <a:xfrm>
            <a:off x="8460720" y="3294000"/>
            <a:ext cx="2944800" cy="15231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259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1" u="sng" strike="noStrike" spc="-1" dirty="0">
                <a:solidFill>
                  <a:schemeClr val="bg1"/>
                </a:solidFill>
                <a:uFillTx/>
                <a:latin typeface="Calibri"/>
                <a:hlinkClick r:id="rId3"/>
              </a:rPr>
              <a:t>phpMyAdmin (part of XAMPP</a:t>
            </a:r>
            <a:r>
              <a:rPr lang="bg-BG" sz="3200" b="1" strike="noStrike" spc="-1" dirty="0">
                <a:solidFill>
                  <a:schemeClr val="bg1"/>
                </a:solidFill>
                <a:latin typeface="Calibri"/>
              </a:rPr>
              <a:t>)</a:t>
            </a:r>
            <a:endParaRPr lang="bg-BG" sz="3200" b="0" strike="noStrike" spc="-1" dirty="0">
              <a:solidFill>
                <a:schemeClr val="bg1"/>
              </a:solidFill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1" strike="noStrike" spc="-1" dirty="0">
                <a:solidFill>
                  <a:srgbClr val="FFA000"/>
                </a:solidFill>
                <a:latin typeface="Calibri"/>
              </a:rPr>
              <a:t>phpMyAdmin</a:t>
            </a:r>
            <a:r>
              <a:rPr lang="bg-BG" sz="3000" b="0" strike="noStrike" spc="-1" dirty="0">
                <a:solidFill>
                  <a:srgbClr val="234465"/>
                </a:solidFill>
                <a:latin typeface="Calibri"/>
              </a:rPr>
              <a:t> is Web-based MySQL admin tool</a:t>
            </a:r>
            <a:endParaRPr lang="bg-BG" sz="30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1" strike="noStrike" spc="-1" dirty="0">
                <a:solidFill>
                  <a:srgbClr val="FFA000"/>
                </a:solidFill>
                <a:latin typeface="Calibri"/>
              </a:rPr>
              <a:t>XAMPP</a:t>
            </a:r>
            <a:r>
              <a:rPr lang="bg-BG" sz="3000" b="0" strike="noStrike" spc="-1" dirty="0">
                <a:solidFill>
                  <a:srgbClr val="234465"/>
                </a:solidFill>
                <a:latin typeface="Calibri"/>
              </a:rPr>
              <a:t> == Web server development stack</a:t>
            </a:r>
            <a:endParaRPr lang="bg-BG" sz="3000" b="0" strike="noStrike" spc="-1" dirty="0">
              <a:latin typeface="Arial"/>
            </a:endParaRP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2800" b="0" strike="noStrike" spc="-1" dirty="0">
                <a:solidFill>
                  <a:srgbClr val="234465"/>
                </a:solidFill>
                <a:latin typeface="Calibri"/>
              </a:rPr>
              <a:t>Apache + MariaDB + PHP + phpMyAdmin</a:t>
            </a:r>
            <a:endParaRPr lang="bg-BG" sz="28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1" u="sng" strike="noStrike" spc="-1" dirty="0">
                <a:solidFill>
                  <a:schemeClr val="bg1"/>
                </a:solidFill>
                <a:uFillTx/>
                <a:latin typeface="Calibri"/>
                <a:hlinkClick r:id="rId4"/>
              </a:rPr>
              <a:t>HeidiSQL</a:t>
            </a:r>
            <a:endParaRPr lang="bg-BG" sz="3200" b="0" strike="noStrike" spc="-1" dirty="0">
              <a:solidFill>
                <a:schemeClr val="bg1"/>
              </a:solidFill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Calibri"/>
              </a:rPr>
              <a:t>GUI tool for managing MySQL, </a:t>
            </a:r>
            <a:r>
              <a:rPr sz="3000" dirty="0"/>
              <a:t/>
            </a:r>
            <a:br>
              <a:rPr sz="3000" dirty="0"/>
            </a:br>
            <a:r>
              <a:rPr lang="bg-BG" sz="3000" b="0" strike="noStrike" spc="-1" dirty="0">
                <a:solidFill>
                  <a:srgbClr val="234465"/>
                </a:solidFill>
                <a:latin typeface="Calibri"/>
              </a:rPr>
              <a:t>MSSQL and PostgreSQL</a:t>
            </a:r>
            <a:endParaRPr lang="bg-BG" sz="30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Calibri"/>
              </a:rPr>
              <a:t>Query / modify database</a:t>
            </a:r>
            <a:endParaRPr lang="bg-BG" sz="30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Calibri"/>
              </a:rPr>
              <a:t>Explore database objects</a:t>
            </a:r>
            <a:endParaRPr lang="bg-BG" sz="3000" b="0" strike="noStrike" spc="-1" dirty="0">
              <a:latin typeface="Arial"/>
            </a:endParaRPr>
          </a:p>
        </p:txBody>
      </p:sp>
      <p:sp>
        <p:nvSpPr>
          <p:cNvPr id="493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Developer Tools for MySQL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94" name="CustomShape 3"/>
          <p:cNvSpPr/>
          <p:nvPr/>
        </p:nvSpPr>
        <p:spPr>
          <a:xfrm>
            <a:off x="9836640" y="1829160"/>
            <a:ext cx="1525680" cy="1488960"/>
          </a:xfrm>
          <a:prstGeom prst="roundRect">
            <a:avLst>
              <a:gd name="adj" fmla="val 8751"/>
            </a:avLst>
          </a:prstGeom>
          <a:blipFill rotWithShape="0">
            <a:blip r:embed="rId5"/>
            <a:stretch>
              <a:fillRect l="12415" t="10694" r="10440" b="23575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95" name="Picture 7"/>
          <p:cNvPicPr/>
          <p:nvPr/>
        </p:nvPicPr>
        <p:blipFill>
          <a:blip r:embed="rId6"/>
          <a:stretch/>
        </p:blipFill>
        <p:spPr>
          <a:xfrm>
            <a:off x="5915880" y="4959000"/>
            <a:ext cx="1678320" cy="1678320"/>
          </a:xfrm>
          <a:prstGeom prst="rect">
            <a:avLst/>
          </a:prstGeom>
          <a:ln>
            <a:noFill/>
          </a:ln>
        </p:spPr>
      </p:pic>
      <p:sp>
        <p:nvSpPr>
          <p:cNvPr id="496" name="CustomShape 4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0A89467-83E1-4387-B498-959A152D8090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26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555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We can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communicate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with the database engine via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SQL</a:t>
            </a: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SQL commands provide greater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control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and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flexibility</a:t>
            </a: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1800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To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create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a database in MySQL:</a:t>
            </a: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1800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Display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all databases in MySQL: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49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SQL Commands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99" name="CustomShape 3"/>
          <p:cNvSpPr/>
          <p:nvPr/>
        </p:nvSpPr>
        <p:spPr>
          <a:xfrm>
            <a:off x="811800" y="3465360"/>
            <a:ext cx="6138360" cy="703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3200" b="1" strike="noStrike" spc="-1">
                <a:solidFill>
                  <a:srgbClr val="FFA000"/>
                </a:solidFill>
                <a:latin typeface="Consolas"/>
                <a:ea typeface="DejaVu Sans"/>
              </a:rPr>
              <a:t>CREATE DATABASE </a:t>
            </a:r>
            <a:r>
              <a:rPr lang="bg-BG" sz="3200" b="1" strike="noStrike" spc="-1">
                <a:solidFill>
                  <a:srgbClr val="234465"/>
                </a:solidFill>
                <a:latin typeface="Consolas"/>
                <a:ea typeface="DejaVu Sans"/>
              </a:rPr>
              <a:t>employees</a:t>
            </a:r>
            <a:endParaRPr lang="bg-BG" sz="3200" b="0" strike="noStrike" spc="-1">
              <a:latin typeface="Arial"/>
            </a:endParaRPr>
          </a:p>
        </p:txBody>
      </p:sp>
      <p:sp>
        <p:nvSpPr>
          <p:cNvPr id="500" name="CustomShape 4"/>
          <p:cNvSpPr/>
          <p:nvPr/>
        </p:nvSpPr>
        <p:spPr>
          <a:xfrm>
            <a:off x="7318800" y="2947680"/>
            <a:ext cx="2016720" cy="991800"/>
          </a:xfrm>
          <a:prstGeom prst="wedgeRoundRectCallout">
            <a:avLst>
              <a:gd name="adj1" fmla="val -78719"/>
              <a:gd name="adj2" fmla="val 40186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600" b="1" strike="noStrike" spc="-1">
                <a:solidFill>
                  <a:srgbClr val="FFFFFF"/>
                </a:solidFill>
                <a:latin typeface="Calibri"/>
                <a:ea typeface="DejaVu Sans"/>
              </a:rPr>
              <a:t>Database name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501" name="CustomShape 5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0BC8376-CFFE-4B10-9717-B93DED453186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27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02" name="CustomShape 6"/>
          <p:cNvSpPr/>
          <p:nvPr/>
        </p:nvSpPr>
        <p:spPr>
          <a:xfrm>
            <a:off x="811800" y="5094000"/>
            <a:ext cx="6138360" cy="703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32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SHOW DATABASES</a:t>
            </a:r>
            <a:endParaRPr lang="bg-BG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370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B1EB5F2-8B2F-4BD2-9594-C0A03DA20D91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28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04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Creating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tables:</a:t>
            </a: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24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Inserting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values: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05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Creating Table and Inserting Values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06" name="CustomShape 4"/>
          <p:cNvSpPr/>
          <p:nvPr/>
        </p:nvSpPr>
        <p:spPr>
          <a:xfrm>
            <a:off x="571680" y="1951200"/>
            <a:ext cx="8031600" cy="268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CREATE TABLE people (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id 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INT NOT NULL PRIMARY KEY AUTO_INCREMENT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,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email 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VARCHAR(40) NOT NULL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,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first_name 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VARCHAR(40) NOT NULL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,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last_name 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VARCHAR(40) NOT NULL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507" name="CustomShape 5"/>
          <p:cNvSpPr/>
          <p:nvPr/>
        </p:nvSpPr>
        <p:spPr>
          <a:xfrm>
            <a:off x="7546320" y="2902320"/>
            <a:ext cx="2114280" cy="977400"/>
          </a:xfrm>
          <a:prstGeom prst="wedgeRoundRectCallout">
            <a:avLst>
              <a:gd name="adj1" fmla="val -68116"/>
              <a:gd name="adj2" fmla="val -46188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600" b="1" strike="noStrike" spc="-1">
                <a:solidFill>
                  <a:srgbClr val="FFFFFF"/>
                </a:solidFill>
                <a:latin typeface="Calibri"/>
                <a:ea typeface="DejaVu Sans"/>
              </a:rPr>
              <a:t>Primary key definition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508" name="CustomShape 6"/>
          <p:cNvSpPr/>
          <p:nvPr/>
        </p:nvSpPr>
        <p:spPr>
          <a:xfrm>
            <a:off x="4587840" y="4209120"/>
            <a:ext cx="1596240" cy="538920"/>
          </a:xfrm>
          <a:prstGeom prst="wedgeRoundRectCallout">
            <a:avLst>
              <a:gd name="adj1" fmla="val -63757"/>
              <a:gd name="adj2" fmla="val -53364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600" b="1" strike="noStrike" spc="-1">
                <a:solidFill>
                  <a:srgbClr val="FFFFFF"/>
                </a:solidFill>
                <a:latin typeface="Calibri"/>
                <a:ea typeface="DejaVu Sans"/>
              </a:rPr>
              <a:t>Data type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509" name="CustomShape 7"/>
          <p:cNvSpPr/>
          <p:nvPr/>
        </p:nvSpPr>
        <p:spPr>
          <a:xfrm>
            <a:off x="1730880" y="4209120"/>
            <a:ext cx="2183400" cy="538920"/>
          </a:xfrm>
          <a:prstGeom prst="wedgeRoundRectCallout">
            <a:avLst>
              <a:gd name="adj1" fmla="val -60181"/>
              <a:gd name="adj2" fmla="val -54377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600" b="1" strike="noStrike" spc="-1">
                <a:solidFill>
                  <a:srgbClr val="FFFFFF"/>
                </a:solidFill>
                <a:latin typeface="Calibri"/>
                <a:ea typeface="DejaVu Sans"/>
              </a:rPr>
              <a:t>Column name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510" name="CustomShape 8"/>
          <p:cNvSpPr/>
          <p:nvPr/>
        </p:nvSpPr>
        <p:spPr>
          <a:xfrm>
            <a:off x="4249440" y="1385640"/>
            <a:ext cx="1981080" cy="572400"/>
          </a:xfrm>
          <a:prstGeom prst="wedgeRoundRectCallout">
            <a:avLst>
              <a:gd name="adj1" fmla="val -73779"/>
              <a:gd name="adj2" fmla="val 67939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Table name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11" name="CustomShape 9"/>
          <p:cNvSpPr/>
          <p:nvPr/>
        </p:nvSpPr>
        <p:spPr>
          <a:xfrm>
            <a:off x="571680" y="5499000"/>
            <a:ext cx="8031600" cy="13428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300" b="1" strike="noStrike" spc="-1" dirty="0">
                <a:solidFill>
                  <a:srgbClr val="FFA000"/>
                </a:solidFill>
                <a:latin typeface="Consolas"/>
                <a:ea typeface="DejaVu Sans"/>
              </a:rPr>
              <a:t>INSERT INTO</a:t>
            </a:r>
            <a:r>
              <a:rPr lang="bg-BG" sz="2300" b="1" strike="noStrike" spc="-1" dirty="0">
                <a:solidFill>
                  <a:srgbClr val="234465"/>
                </a:solidFill>
                <a:latin typeface="Consolas"/>
                <a:ea typeface="DejaVu Sans"/>
              </a:rPr>
              <a:t> people(email, first_name, last_name)</a:t>
            </a:r>
            <a:endParaRPr lang="bg-BG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300" b="1" strike="noStrike" spc="-1" dirty="0">
                <a:solidFill>
                  <a:srgbClr val="FFA000"/>
                </a:solidFill>
                <a:latin typeface="Consolas"/>
                <a:ea typeface="DejaVu Sans"/>
              </a:rPr>
              <a:t>VALUES</a:t>
            </a:r>
            <a:r>
              <a:rPr lang="bg-BG" sz="2300" b="1" strike="noStrike" spc="-1" dirty="0">
                <a:solidFill>
                  <a:srgbClr val="234465"/>
                </a:solidFill>
                <a:latin typeface="Consolas"/>
                <a:ea typeface="DejaVu Sans"/>
              </a:rPr>
              <a:t> ('john@gmail.com', 'John', 'Smith') </a:t>
            </a:r>
            <a:endParaRPr lang="bg-BG" sz="23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374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Retrieve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all records from a table</a:t>
            </a: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You can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limit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(select)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the columns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to retrieve</a:t>
            </a: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You can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limit the number of rows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13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Retrieving Records 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14" name="CustomShape 3"/>
          <p:cNvSpPr/>
          <p:nvPr/>
        </p:nvSpPr>
        <p:spPr>
          <a:xfrm>
            <a:off x="716760" y="1865880"/>
            <a:ext cx="4298400" cy="642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SELECT * FROM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people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15" name="CustomShape 4"/>
          <p:cNvSpPr/>
          <p:nvPr/>
        </p:nvSpPr>
        <p:spPr>
          <a:xfrm>
            <a:off x="5375880" y="1865880"/>
            <a:ext cx="3764160" cy="617400"/>
          </a:xfrm>
          <a:prstGeom prst="wedgeRoundRectCallout">
            <a:avLst>
              <a:gd name="adj1" fmla="val -63814"/>
              <a:gd name="adj2" fmla="val -16337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bg-BG" sz="2800" b="1" strike="noStrike" spc="-1" dirty="0">
                <a:solidFill>
                  <a:srgbClr val="FFC666"/>
                </a:solidFill>
                <a:latin typeface="Calibri"/>
                <a:ea typeface="DejaVu Sans"/>
              </a:rPr>
              <a:t>*</a:t>
            </a:r>
            <a:r>
              <a:rPr lang="bg-BG" sz="2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retrieves all columns</a:t>
            </a:r>
            <a:endParaRPr lang="bg-BG" sz="2800" b="0" strike="noStrike" spc="-1" dirty="0">
              <a:latin typeface="Arial"/>
            </a:endParaRPr>
          </a:p>
        </p:txBody>
      </p:sp>
      <p:sp>
        <p:nvSpPr>
          <p:cNvPr id="516" name="CustomShape 5"/>
          <p:cNvSpPr/>
          <p:nvPr/>
        </p:nvSpPr>
        <p:spPr>
          <a:xfrm>
            <a:off x="716760" y="3271320"/>
            <a:ext cx="8168400" cy="642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SELECT first_name, last_name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FROM</a:t>
            </a: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people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17" name="CustomShape 6"/>
          <p:cNvSpPr/>
          <p:nvPr/>
        </p:nvSpPr>
        <p:spPr>
          <a:xfrm>
            <a:off x="9140760" y="2779920"/>
            <a:ext cx="2698560" cy="648360"/>
          </a:xfrm>
          <a:prstGeom prst="wedgeRoundRectCallout">
            <a:avLst>
              <a:gd name="adj1" fmla="val -65884"/>
              <a:gd name="adj2" fmla="val 44655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List of columns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18" name="CustomShape 7"/>
          <p:cNvSpPr/>
          <p:nvPr/>
        </p:nvSpPr>
        <p:spPr>
          <a:xfrm>
            <a:off x="716760" y="4705200"/>
            <a:ext cx="8168400" cy="11455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SELECT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first_name, last_name FROM people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LIMIT 5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19" name="CustomShape 8"/>
          <p:cNvSpPr/>
          <p:nvPr/>
        </p:nvSpPr>
        <p:spPr>
          <a:xfrm>
            <a:off x="2990880" y="5364720"/>
            <a:ext cx="2654280" cy="1035360"/>
          </a:xfrm>
          <a:prstGeom prst="wedgeRoundRectCallout">
            <a:avLst>
              <a:gd name="adj1" fmla="val -69232"/>
              <a:gd name="adj2" fmla="val -33071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Number of rows to return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20" name="CustomShape 9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86615AE-1F77-4613-A254-060E5CB6E3D8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29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168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1800" b="0" strike="noStrike" spc="-1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8800" b="1" u="sng" strike="noStrike" spc="-1">
                <a:solidFill>
                  <a:srgbClr val="F2AC44"/>
                </a:solidFill>
                <a:uFillTx/>
                <a:latin typeface="Calibri"/>
                <a:hlinkClick r:id="rId3"/>
              </a:rPr>
              <a:t>sli.do</a:t>
            </a:r>
            <a:endParaRPr lang="bg-BG" sz="8800" b="0" strike="noStrike" spc="-1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11500" b="1" strike="noStrike" spc="-1">
                <a:solidFill>
                  <a:srgbClr val="234465"/>
                </a:solidFill>
                <a:latin typeface="Calibri"/>
              </a:rPr>
              <a:t>#fund-common</a:t>
            </a:r>
            <a:endParaRPr lang="bg-BG" sz="11500" b="0" strike="noStrike" spc="-1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Have a Question?</a:t>
            </a:r>
            <a:endParaRPr lang="bg-BG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144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DD07F53-0452-4423-A8E9-2D98C7C769F2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30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22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Filtering Data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23" name="CustomShape 3"/>
          <p:cNvSpPr/>
          <p:nvPr/>
        </p:nvSpPr>
        <p:spPr>
          <a:xfrm>
            <a:off x="190440" y="1196280"/>
            <a:ext cx="11817360" cy="66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Retrieve all records, matching a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filter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24" name="CustomShape 4"/>
          <p:cNvSpPr/>
          <p:nvPr/>
        </p:nvSpPr>
        <p:spPr>
          <a:xfrm>
            <a:off x="716760" y="1941840"/>
            <a:ext cx="6501960" cy="11455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SELECT * FROM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people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WHERE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email = 'peter@gmail.com'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25" name="CustomShape 5"/>
          <p:cNvSpPr/>
          <p:nvPr/>
        </p:nvSpPr>
        <p:spPr>
          <a:xfrm>
            <a:off x="190440" y="3420360"/>
            <a:ext cx="11817360" cy="66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  <a:ea typeface="DejaVu Sans"/>
              </a:rPr>
              <a:t>Filter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  <a:ea typeface="DejaVu Sans"/>
              </a:rPr>
              <a:t> and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  <a:ea typeface="DejaVu Sans"/>
              </a:rPr>
              <a:t>sort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  <a:ea typeface="DejaVu Sans"/>
              </a:rPr>
              <a:t> data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26" name="CustomShape 6"/>
          <p:cNvSpPr/>
          <p:nvPr/>
        </p:nvSpPr>
        <p:spPr>
          <a:xfrm>
            <a:off x="716760" y="4177800"/>
            <a:ext cx="6501960" cy="1648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SELECT * FROM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people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WHERE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id &gt; 10 </a:t>
            </a: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AND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id &lt; 20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ORDER BY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id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27" name="CustomShape 7"/>
          <p:cNvSpPr/>
          <p:nvPr/>
        </p:nvSpPr>
        <p:spPr>
          <a:xfrm>
            <a:off x="7670880" y="1815840"/>
            <a:ext cx="3284280" cy="1053360"/>
          </a:xfrm>
          <a:prstGeom prst="wedgeRoundRectCallout">
            <a:avLst>
              <a:gd name="adj1" fmla="val -67146"/>
              <a:gd name="adj2" fmla="val 39616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Filter</a:t>
            </a:r>
            <a:r>
              <a:rPr lang="bg-BG" sz="2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the returned rows by a condition</a:t>
            </a:r>
            <a:endParaRPr lang="bg-BG" sz="2800" b="0" strike="noStrike" spc="-1" dirty="0">
              <a:latin typeface="Arial"/>
            </a:endParaRPr>
          </a:p>
        </p:txBody>
      </p:sp>
      <p:sp>
        <p:nvSpPr>
          <p:cNvPr id="528" name="CustomShape 8"/>
          <p:cNvSpPr/>
          <p:nvPr/>
        </p:nvSpPr>
        <p:spPr>
          <a:xfrm>
            <a:off x="5870880" y="3617280"/>
            <a:ext cx="3059280" cy="1037520"/>
          </a:xfrm>
          <a:prstGeom prst="wedgeRoundRectCallout">
            <a:avLst>
              <a:gd name="adj1" fmla="val -66490"/>
              <a:gd name="adj2" fmla="val 62074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Filter</a:t>
            </a:r>
            <a:r>
              <a:rPr lang="bg-BG" sz="2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by multiple conditions</a:t>
            </a:r>
            <a:endParaRPr lang="bg-BG" sz="2800" b="0" strike="noStrike" spc="-1" dirty="0">
              <a:latin typeface="Arial"/>
            </a:endParaRPr>
          </a:p>
        </p:txBody>
      </p:sp>
      <p:sp>
        <p:nvSpPr>
          <p:cNvPr id="529" name="CustomShape 9"/>
          <p:cNvSpPr/>
          <p:nvPr/>
        </p:nvSpPr>
        <p:spPr>
          <a:xfrm>
            <a:off x="3857400" y="5435280"/>
            <a:ext cx="3361320" cy="1037520"/>
          </a:xfrm>
          <a:prstGeom prst="wedgeRoundRectCallout">
            <a:avLst>
              <a:gd name="adj1" fmla="val -68109"/>
              <a:gd name="adj2" fmla="val -38707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Sort</a:t>
            </a:r>
            <a:r>
              <a:rPr lang="bg-BG" sz="2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by given column / expression</a:t>
            </a:r>
            <a:endParaRPr lang="bg-BG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825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CustomShape 1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Updating Records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31" name="CustomShape 2"/>
          <p:cNvSpPr/>
          <p:nvPr/>
        </p:nvSpPr>
        <p:spPr>
          <a:xfrm>
            <a:off x="190440" y="1163880"/>
            <a:ext cx="11804040" cy="556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Updating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rows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32" name="CustomShape 3"/>
          <p:cNvSpPr/>
          <p:nvPr/>
        </p:nvSpPr>
        <p:spPr>
          <a:xfrm>
            <a:off x="755640" y="2001240"/>
            <a:ext cx="6618960" cy="1369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UPDATE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people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SET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last_name = 'Adams'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WHERE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first_name = 'John'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33" name="CustomShape 4"/>
          <p:cNvSpPr/>
          <p:nvPr/>
        </p:nvSpPr>
        <p:spPr>
          <a:xfrm>
            <a:off x="6417000" y="1589040"/>
            <a:ext cx="2828520" cy="1058040"/>
          </a:xfrm>
          <a:prstGeom prst="wedgeRoundRectCallout">
            <a:avLst>
              <a:gd name="adj1" fmla="val -72757"/>
              <a:gd name="adj2" fmla="val 40225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Updates the last name of person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34" name="CustomShape 5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6A85796-062E-4FD3-8910-ACBE56D7D749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31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35" name="CustomShape 6"/>
          <p:cNvSpPr/>
          <p:nvPr/>
        </p:nvSpPr>
        <p:spPr>
          <a:xfrm>
            <a:off x="755640" y="3841200"/>
            <a:ext cx="6618960" cy="2223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UPDATE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people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SET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first_name = 'Peter',</a:t>
            </a:r>
            <a:r>
              <a:t/>
            </a:r>
            <a:br/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 last_name = 'White',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 email = 'pw@email.com'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WHERE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id = 42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36" name="CustomShape 7"/>
          <p:cNvSpPr/>
          <p:nvPr/>
        </p:nvSpPr>
        <p:spPr>
          <a:xfrm>
            <a:off x="6417000" y="3583440"/>
            <a:ext cx="1754280" cy="1439280"/>
          </a:xfrm>
          <a:prstGeom prst="wedgeRoundRectCallout">
            <a:avLst>
              <a:gd name="adj1" fmla="val -83538"/>
              <a:gd name="adj2" fmla="val 38035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Update multiple fields</a:t>
            </a:r>
            <a:endParaRPr lang="bg-BG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164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lnSpcReduction="10000"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2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Deleting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table rows</a:t>
            </a: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Deleting (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dropping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) database objects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Table</a:t>
            </a:r>
            <a:endParaRPr lang="bg-BG" sz="3200" spc="-1" dirty="0">
              <a:latin typeface="Arial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bg-BG" sz="3200" b="0" strike="noStrike" spc="-1" dirty="0">
              <a:latin typeface="Arial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Entire database</a:t>
            </a:r>
            <a:endParaRPr lang="bg-BG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latin typeface="Arial"/>
              </a:rPr>
              <a:t/>
            </a:r>
            <a:br>
              <a:rPr lang="en-US" sz="3200" b="0" strike="noStrike" spc="-1" dirty="0">
                <a:latin typeface="Arial"/>
              </a:rPr>
            </a:br>
            <a:endParaRPr lang="bg-BG" sz="3200" b="0" strike="noStrike" spc="-1" dirty="0">
              <a:latin typeface="Arial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These actions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cannot be undone</a:t>
            </a:r>
            <a:endParaRPr lang="bg-BG" sz="3200" b="0" strike="noStrike" spc="-1" dirty="0">
              <a:latin typeface="Arial"/>
            </a:endParaRPr>
          </a:p>
        </p:txBody>
      </p:sp>
      <p:sp>
        <p:nvSpPr>
          <p:cNvPr id="53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Deleting Data and Objects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39" name="CustomShape 3"/>
          <p:cNvSpPr/>
          <p:nvPr/>
        </p:nvSpPr>
        <p:spPr>
          <a:xfrm>
            <a:off x="1127160" y="3684420"/>
            <a:ext cx="4829760" cy="642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TRUNCATE TABLE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people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40" name="CustomShape 4"/>
          <p:cNvSpPr/>
          <p:nvPr/>
        </p:nvSpPr>
        <p:spPr>
          <a:xfrm>
            <a:off x="6445800" y="3739133"/>
            <a:ext cx="4080600" cy="642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DROP TABLE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people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41" name="CustomShape 5"/>
          <p:cNvSpPr/>
          <p:nvPr/>
        </p:nvSpPr>
        <p:spPr>
          <a:xfrm>
            <a:off x="2747880" y="3193733"/>
            <a:ext cx="4433040" cy="545400"/>
          </a:xfrm>
          <a:prstGeom prst="wedgeRoundRectCallout">
            <a:avLst>
              <a:gd name="adj1" fmla="val -57694"/>
              <a:gd name="adj2" fmla="val 57535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Delete all records in a table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42" name="CustomShape 6"/>
          <p:cNvSpPr/>
          <p:nvPr/>
        </p:nvSpPr>
        <p:spPr>
          <a:xfrm>
            <a:off x="7966620" y="3252953"/>
            <a:ext cx="3543480" cy="545400"/>
          </a:xfrm>
          <a:prstGeom prst="wedgeRoundRectCallout">
            <a:avLst>
              <a:gd name="adj1" fmla="val -59951"/>
              <a:gd name="adj2" fmla="val 57400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Delete the table itself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43" name="CustomShape 7"/>
          <p:cNvSpPr/>
          <p:nvPr/>
        </p:nvSpPr>
        <p:spPr>
          <a:xfrm>
            <a:off x="1127160" y="4990611"/>
            <a:ext cx="4829760" cy="642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DROP DATABASE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employees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44" name="CustomShape 8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A5552CA-5E4E-41BB-8B55-A819CF706889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32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45" name="CustomShape 9"/>
          <p:cNvSpPr/>
          <p:nvPr/>
        </p:nvSpPr>
        <p:spPr>
          <a:xfrm>
            <a:off x="641160" y="1844204"/>
            <a:ext cx="6539760" cy="516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DELETE FROM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people </a:t>
            </a: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WHERE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id = 42</a:t>
            </a:r>
            <a:endParaRPr lang="bg-BG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106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Picture 6"/>
          <p:cNvPicPr/>
          <p:nvPr/>
        </p:nvPicPr>
        <p:blipFill>
          <a:blip r:embed="rId3"/>
          <a:stretch/>
        </p:blipFill>
        <p:spPr>
          <a:xfrm>
            <a:off x="4788720" y="1719000"/>
            <a:ext cx="2613960" cy="1394280"/>
          </a:xfrm>
          <a:prstGeom prst="rect">
            <a:avLst/>
          </a:prstGeom>
          <a:ln>
            <a:noFill/>
          </a:ln>
        </p:spPr>
      </p:pic>
      <p:sp>
        <p:nvSpPr>
          <p:cNvPr id="547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4000" b="0" strike="noStrike" spc="-1">
                <a:solidFill>
                  <a:srgbClr val="234465"/>
                </a:solidFill>
                <a:latin typeface="Calibri"/>
              </a:rPr>
              <a:t>Live Demo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48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5400" b="1" strike="noStrike" spc="-1">
                <a:solidFill>
                  <a:srgbClr val="234465"/>
                </a:solidFill>
                <a:latin typeface="Calibri"/>
              </a:rPr>
              <a:t>Using MySQL and HeidiSQL</a:t>
            </a:r>
            <a:endParaRPr lang="bg-BG" sz="5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612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4000" b="0" strike="noStrike" spc="-1">
                <a:solidFill>
                  <a:srgbClr val="234465"/>
                </a:solidFill>
                <a:latin typeface="Calibri"/>
              </a:rPr>
              <a:t>Using MongoDB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50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5400" b="1" strike="noStrike" spc="-1">
                <a:solidFill>
                  <a:srgbClr val="234465"/>
                </a:solidFill>
                <a:latin typeface="Calibri"/>
              </a:rPr>
              <a:t>NoSQL Databases</a:t>
            </a:r>
            <a:endParaRPr lang="bg-BG" sz="5400" b="0" strike="noStrike" spc="-1">
              <a:latin typeface="Arial"/>
            </a:endParaRPr>
          </a:p>
        </p:txBody>
      </p:sp>
      <p:pic>
        <p:nvPicPr>
          <p:cNvPr id="551" name="Picture 7"/>
          <p:cNvPicPr/>
          <p:nvPr/>
        </p:nvPicPr>
        <p:blipFill>
          <a:blip r:embed="rId3"/>
          <a:stretch/>
        </p:blipFill>
        <p:spPr>
          <a:xfrm>
            <a:off x="4544640" y="1764000"/>
            <a:ext cx="3102120" cy="2148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338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NoSQL databases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don't use tables and SQL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Instead, use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document collections 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or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key-value pairs</a:t>
            </a:r>
            <a:endParaRPr lang="bg-BG" sz="32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More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scalable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and provide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superior performance</a:t>
            </a: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Examples: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MongoDB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,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Cassandra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,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Redis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, etc.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NoSQL Databases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695880" y="4045320"/>
            <a:ext cx="7430400" cy="21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{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lang="bg-BG" sz="2600" b="1" strike="noStrike" spc="-1">
                <a:solidFill>
                  <a:srgbClr val="FFA000"/>
                </a:solidFill>
                <a:latin typeface="Consolas"/>
                <a:ea typeface="DejaVu Sans"/>
              </a:rPr>
              <a:t>ObjectId</a:t>
            </a: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("59d3fe7ed81452db0933a871"),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"</a:t>
            </a:r>
            <a:r>
              <a:rPr lang="bg-BG" sz="2600" b="1" strike="noStrike" spc="-1">
                <a:solidFill>
                  <a:srgbClr val="FFA000"/>
                </a:solidFill>
                <a:latin typeface="Consolas"/>
                <a:ea typeface="DejaVu Sans"/>
              </a:rPr>
              <a:t>email</a:t>
            </a: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": peter@gmail.com,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"</a:t>
            </a:r>
            <a:r>
              <a:rPr lang="bg-BG" sz="2600" b="1" strike="noStrike" spc="-1">
                <a:solidFill>
                  <a:srgbClr val="FFA000"/>
                </a:solidFill>
                <a:latin typeface="Consolas"/>
                <a:ea typeface="DejaVu Sans"/>
              </a:rPr>
              <a:t>age</a:t>
            </a: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": 22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555" name="CustomShape 4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061766F-11B9-4E82-9BB9-1171F2C0FE83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35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56" name="CustomShape 5"/>
          <p:cNvSpPr/>
          <p:nvPr/>
        </p:nvSpPr>
        <p:spPr>
          <a:xfrm>
            <a:off x="3800880" y="5490360"/>
            <a:ext cx="3908520" cy="1164240"/>
          </a:xfrm>
          <a:prstGeom prst="wedgeRoundRectCallout">
            <a:avLst>
              <a:gd name="adj1" fmla="val -66305"/>
              <a:gd name="adj2" fmla="val -40071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Example of JSON document in MongoDB</a:t>
            </a:r>
            <a:endParaRPr lang="bg-BG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826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MongoDB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== free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open-source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cross-platform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document-oriented database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Keeps collections of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JSON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 documents (with or without schema)</a:t>
            </a:r>
            <a:endParaRPr lang="bg-BG" sz="32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Sample usages: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mobile app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backend, product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catalog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,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poll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system,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blog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system, Web content management system (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CMS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)</a:t>
            </a: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Supports evolving data requirements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The DB structure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may change 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over the time</a:t>
            </a:r>
            <a:endParaRPr lang="bg-BG" sz="32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Supports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indexing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for increased performance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5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MongoDB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5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A8A096F-A202-4215-963B-3FF6C956EC43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36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747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457200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bg-BG" sz="3400" b="1" u="sng" strike="noStrike" spc="-1" dirty="0">
                <a:solidFill>
                  <a:srgbClr val="F2AC44"/>
                </a:solidFill>
                <a:uFillTx/>
                <a:latin typeface="Calibri"/>
              </a:rPr>
              <a:t>MongoDB Compass</a:t>
            </a:r>
            <a:endParaRPr lang="bg-BG" sz="3400" b="0" strike="noStrike" spc="-1" dirty="0">
              <a:latin typeface="Arial"/>
            </a:endParaRPr>
          </a:p>
          <a:p>
            <a:pPr marL="457200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bg-BG" sz="3400" b="1" u="sng" strike="noStrike" spc="-1" dirty="0">
                <a:solidFill>
                  <a:srgbClr val="F2AC44"/>
                </a:solidFill>
                <a:uFillTx/>
                <a:latin typeface="Calibri"/>
                <a:hlinkClick r:id="rId3"/>
              </a:rPr>
              <a:t>Robo 3T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Powerful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GUI tool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 for MongoDB</a:t>
            </a:r>
            <a:endParaRPr lang="bg-BG" sz="32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Fully-featured IDE with embedded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shell</a:t>
            </a:r>
            <a:endParaRPr lang="bg-BG" sz="3200" b="0" strike="noStrike" spc="-1" dirty="0">
              <a:latin typeface="Arial"/>
            </a:endParaRPr>
          </a:p>
          <a:p>
            <a:pPr marL="457200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bg-BG" sz="3400" b="1" u="sng" strike="noStrike" spc="-1" dirty="0">
                <a:solidFill>
                  <a:srgbClr val="F2AC44"/>
                </a:solidFill>
                <a:uFillTx/>
                <a:latin typeface="Calibri"/>
                <a:hlinkClick r:id="rId4"/>
              </a:rPr>
              <a:t>NoSQLBooster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(alternative)</a:t>
            </a:r>
            <a:endParaRPr lang="bg-BG" sz="3400" b="0" strike="noStrike" spc="-1" dirty="0">
              <a:latin typeface="Arial"/>
            </a:endParaRPr>
          </a:p>
          <a:p>
            <a:pPr marL="900720" lvl="1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Shell-centric cross-platform GUI tool</a:t>
            </a:r>
            <a:endParaRPr lang="bg-BG" sz="3200" spc="-1" dirty="0">
              <a:latin typeface="Arial"/>
            </a:endParaRPr>
          </a:p>
          <a:p>
            <a:pPr marL="900720" lvl="1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Object explorer and query builder</a:t>
            </a:r>
            <a:endParaRPr lang="bg-BG" sz="3200" b="0" strike="noStrike" spc="-1" dirty="0">
              <a:latin typeface="Arial"/>
            </a:endParaRPr>
          </a:p>
        </p:txBody>
      </p:sp>
      <p:sp>
        <p:nvSpPr>
          <p:cNvPr id="561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Developer Tools for MongoDB</a:t>
            </a:r>
            <a:endParaRPr lang="bg-BG" sz="4000" b="0" strike="noStrike" spc="-1">
              <a:latin typeface="Arial"/>
            </a:endParaRPr>
          </a:p>
        </p:txBody>
      </p:sp>
      <p:pic>
        <p:nvPicPr>
          <p:cNvPr id="562" name="Picture 5"/>
          <p:cNvPicPr/>
          <p:nvPr/>
        </p:nvPicPr>
        <p:blipFill>
          <a:blip r:embed="rId5"/>
          <a:stretch/>
        </p:blipFill>
        <p:spPr>
          <a:xfrm>
            <a:off x="9477720" y="1576080"/>
            <a:ext cx="2274840" cy="2274840"/>
          </a:xfrm>
          <a:prstGeom prst="rect">
            <a:avLst/>
          </a:prstGeom>
          <a:ln>
            <a:noFill/>
          </a:ln>
        </p:spPr>
      </p:pic>
      <p:sp>
        <p:nvSpPr>
          <p:cNvPr id="563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AC06EA3-5E1B-481B-8473-5D9E63F44F04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37</a:t>
            </a:fld>
            <a:endParaRPr lang="bg-BG" sz="1000" b="0" strike="noStrike" spc="-1">
              <a:latin typeface="Arial"/>
            </a:endParaRPr>
          </a:p>
        </p:txBody>
      </p:sp>
      <p:pic>
        <p:nvPicPr>
          <p:cNvPr id="564" name="Picture 563"/>
          <p:cNvPicPr/>
          <p:nvPr/>
        </p:nvPicPr>
        <p:blipFill>
          <a:blip r:embed="rId6"/>
          <a:stretch/>
        </p:blipFill>
        <p:spPr>
          <a:xfrm>
            <a:off x="9504000" y="4032000"/>
            <a:ext cx="2171520" cy="1828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614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Creating a MongoDB database</a:t>
            </a:r>
            <a:r>
              <a:rPr lang="bg-BG" sz="3400" b="0" strike="noStrike" spc="-1" dirty="0">
                <a:solidFill>
                  <a:srgbClr val="FFA000"/>
                </a:solidFill>
                <a:latin typeface="Calibri"/>
              </a:rPr>
              <a:t>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in Robo 3T is done using the GUI</a:t>
            </a: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Right click on [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New Connection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] and select [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Create Database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]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66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Creating a Database</a:t>
            </a:r>
            <a:endParaRPr lang="bg-BG" sz="4000" b="0" strike="noStrike" spc="-1">
              <a:latin typeface="Arial"/>
            </a:endParaRPr>
          </a:p>
        </p:txBody>
      </p:sp>
      <p:pic>
        <p:nvPicPr>
          <p:cNvPr id="567" name="Picture 4"/>
          <p:cNvPicPr/>
          <p:nvPr/>
        </p:nvPicPr>
        <p:blipFill>
          <a:blip r:embed="rId3"/>
          <a:stretch/>
        </p:blipFill>
        <p:spPr>
          <a:xfrm>
            <a:off x="830880" y="2949840"/>
            <a:ext cx="4867560" cy="2542320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  <p:sp>
        <p:nvSpPr>
          <p:cNvPr id="568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6B90B1C-7D04-4CC5-BB4A-C07C6BDFC420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38</a:t>
            </a:fld>
            <a:endParaRPr lang="bg-BG" sz="1000" b="0" strike="noStrike" spc="-1">
              <a:latin typeface="Arial"/>
            </a:endParaRPr>
          </a:p>
        </p:txBody>
      </p:sp>
      <p:pic>
        <p:nvPicPr>
          <p:cNvPr id="569" name="Picture 6"/>
          <p:cNvPicPr/>
          <p:nvPr/>
        </p:nvPicPr>
        <p:blipFill>
          <a:blip r:embed="rId4"/>
          <a:stretch/>
        </p:blipFill>
        <p:spPr>
          <a:xfrm>
            <a:off x="6099480" y="2949840"/>
            <a:ext cx="2944800" cy="2542320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9417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F36A29A-3149-4046-B26A-373601ABEC03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39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71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Creating a collection</a:t>
            </a: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Inserting a document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to existing collection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72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Creating a Collection and Inserting Values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73" name="CustomShape 4"/>
          <p:cNvSpPr/>
          <p:nvPr/>
        </p:nvSpPr>
        <p:spPr>
          <a:xfrm>
            <a:off x="745560" y="1961280"/>
            <a:ext cx="6816960" cy="581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createCollection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('people')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574" name="CustomShape 5"/>
          <p:cNvSpPr/>
          <p:nvPr/>
        </p:nvSpPr>
        <p:spPr>
          <a:xfrm>
            <a:off x="745560" y="3432240"/>
            <a:ext cx="6816960" cy="27158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db.getCollection('people')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.insert(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{ 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     firstName: 'Michael',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     lastName: 'Smith',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     email: 'michael@gmail.com' 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}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575" name="CustomShape 6"/>
          <p:cNvSpPr/>
          <p:nvPr/>
        </p:nvSpPr>
        <p:spPr>
          <a:xfrm>
            <a:off x="6015960" y="1378440"/>
            <a:ext cx="2914200" cy="572400"/>
          </a:xfrm>
          <a:prstGeom prst="wedgeRoundRectCallout">
            <a:avLst>
              <a:gd name="adj1" fmla="val -74206"/>
              <a:gd name="adj2" fmla="val 71906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Collection name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76" name="CustomShape 7"/>
          <p:cNvSpPr/>
          <p:nvPr/>
        </p:nvSpPr>
        <p:spPr>
          <a:xfrm>
            <a:off x="6330960" y="3568541"/>
            <a:ext cx="2914200" cy="1053999"/>
          </a:xfrm>
          <a:prstGeom prst="wedgeRoundRectCallout">
            <a:avLst>
              <a:gd name="adj1" fmla="val -71868"/>
              <a:gd name="adj2" fmla="val 43441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Data is inserted as </a:t>
            </a:r>
            <a:r>
              <a:rPr lang="bg-BG" sz="28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JSON object</a:t>
            </a:r>
            <a:endParaRPr lang="bg-BG" sz="2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484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4000" b="0" strike="noStrike" spc="-1">
                <a:solidFill>
                  <a:srgbClr val="234465"/>
                </a:solidFill>
                <a:latin typeface="Calibri"/>
              </a:rPr>
              <a:t>Data Storage and Data Management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5400" b="1" strike="noStrike" spc="-1" dirty="0">
                <a:solidFill>
                  <a:srgbClr val="234465"/>
                </a:solidFill>
                <a:latin typeface="Calibri"/>
              </a:rPr>
              <a:t>Databases: Introduction</a:t>
            </a:r>
            <a:endParaRPr lang="bg-BG" sz="5400" b="0" strike="noStrike" spc="-1" dirty="0">
              <a:latin typeface="Arial"/>
            </a:endParaRPr>
          </a:p>
        </p:txBody>
      </p:sp>
      <p:pic>
        <p:nvPicPr>
          <p:cNvPr id="337" name="Picture 9"/>
          <p:cNvPicPr/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4558500" y="1314000"/>
            <a:ext cx="3074400" cy="2714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141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5CD669B-681A-48BC-A0BF-1547073857D6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40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78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Get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all entries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from a collection</a:t>
            </a: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Filter elements by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given criteria</a:t>
            </a: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Return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specified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fields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79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Retrieve Entries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80" name="CustomShape 4"/>
          <p:cNvSpPr/>
          <p:nvPr/>
        </p:nvSpPr>
        <p:spPr>
          <a:xfrm>
            <a:off x="710280" y="1929960"/>
            <a:ext cx="6396120" cy="581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400" b="1" strike="noStrike" spc="-1" dirty="0">
                <a:solidFill>
                  <a:srgbClr val="234465"/>
                </a:solidFill>
                <a:latin typeface="Consolas"/>
                <a:ea typeface="DejaVu Sans"/>
              </a:rPr>
              <a:t>db.getCollection('people').</a:t>
            </a:r>
            <a:r>
              <a:rPr lang="bg-BG" sz="2400" b="1" strike="noStrike" spc="-1" dirty="0">
                <a:solidFill>
                  <a:srgbClr val="FFA000"/>
                </a:solidFill>
                <a:latin typeface="Consolas"/>
                <a:ea typeface="DejaVu Sans"/>
              </a:rPr>
              <a:t>find</a:t>
            </a:r>
            <a:r>
              <a:rPr lang="bg-BG" sz="2400" b="1" strike="noStrike" spc="-1" dirty="0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r>
              <a:rPr lang="bg-BG" sz="2400" b="1" strike="noStrike" spc="-1" dirty="0">
                <a:solidFill>
                  <a:srgbClr val="FFA000"/>
                </a:solidFill>
                <a:latin typeface="Consolas"/>
                <a:ea typeface="DejaVu Sans"/>
              </a:rPr>
              <a:t>{}</a:t>
            </a:r>
            <a:r>
              <a:rPr lang="bg-BG" sz="2400" b="1" strike="noStrike" spc="-1" dirty="0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400" b="0" strike="noStrike" spc="-1" dirty="0">
              <a:latin typeface="Arial"/>
            </a:endParaRPr>
          </a:p>
        </p:txBody>
      </p:sp>
      <p:sp>
        <p:nvSpPr>
          <p:cNvPr id="581" name="CustomShape 5"/>
          <p:cNvSpPr/>
          <p:nvPr/>
        </p:nvSpPr>
        <p:spPr>
          <a:xfrm>
            <a:off x="710280" y="3272040"/>
            <a:ext cx="9889560" cy="581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db.getCollection('people').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find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{ firstName: 'Michael' }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582" name="CustomShape 6"/>
          <p:cNvSpPr/>
          <p:nvPr/>
        </p:nvSpPr>
        <p:spPr>
          <a:xfrm>
            <a:off x="710280" y="4650840"/>
            <a:ext cx="5565960" cy="18460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3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db.getCollection('people').</a:t>
            </a:r>
            <a:r>
              <a:rPr lang="bg-BG" sz="2300" b="1" strike="noStrike" spc="-1">
                <a:solidFill>
                  <a:srgbClr val="FFA000"/>
                </a:solidFill>
                <a:latin typeface="Consolas"/>
                <a:ea typeface="DejaVu Sans"/>
              </a:rPr>
              <a:t>find</a:t>
            </a:r>
            <a:r>
              <a:rPr lang="bg-BG" sz="23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endParaRPr lang="bg-BG" sz="23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300" b="1" strike="noStrike" spc="-1">
                <a:solidFill>
                  <a:srgbClr val="FFA000"/>
                </a:solidFill>
                <a:latin typeface="Consolas"/>
                <a:ea typeface="DejaVu Sans"/>
              </a:rPr>
              <a:t>  { firstName: 'Michael' },</a:t>
            </a:r>
            <a:endParaRPr lang="bg-BG" sz="23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300" b="1" strike="noStrike" spc="-1">
                <a:solidFill>
                  <a:srgbClr val="FFA000"/>
                </a:solidFill>
                <a:latin typeface="Consolas"/>
                <a:ea typeface="DejaVu Sans"/>
              </a:rPr>
              <a:t>  { lastName: 1 }</a:t>
            </a:r>
            <a:endParaRPr lang="bg-BG" sz="23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3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300" b="0" strike="noStrike" spc="-1">
              <a:latin typeface="Arial"/>
            </a:endParaRPr>
          </a:p>
        </p:txBody>
      </p:sp>
      <p:sp>
        <p:nvSpPr>
          <p:cNvPr id="583" name="CustomShape 7"/>
          <p:cNvSpPr/>
          <p:nvPr/>
        </p:nvSpPr>
        <p:spPr>
          <a:xfrm>
            <a:off x="4439160" y="5672520"/>
            <a:ext cx="3591360" cy="944280"/>
          </a:xfrm>
          <a:prstGeom prst="wedgeRoundRectCallout">
            <a:avLst>
              <a:gd name="adj1" fmla="val -64697"/>
              <a:gd name="adj2" fmla="val -32256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5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Retrieves an </a:t>
            </a:r>
            <a:r>
              <a:rPr lang="bg-BG" sz="25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entity</a:t>
            </a:r>
            <a:r>
              <a:rPr lang="bg-BG" sz="25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with the desired </a:t>
            </a:r>
            <a:r>
              <a:rPr lang="bg-BG" sz="25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fields only</a:t>
            </a:r>
            <a:endParaRPr lang="bg-BG" sz="25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392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" grpId="0" animBg="1"/>
      <p:bldP spid="582" grpId="0" animBg="1"/>
      <p:bldP spid="58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1098843-CAD3-4066-8781-4A9C731AEB2C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41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85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Update the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first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entry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86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Updating Entries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87" name="CustomShape 4"/>
          <p:cNvSpPr/>
          <p:nvPr/>
        </p:nvSpPr>
        <p:spPr>
          <a:xfrm>
            <a:off x="726480" y="1859705"/>
            <a:ext cx="7689600" cy="1908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db.getCollection('people').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updateOne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{ firstName: 'Kate' }, 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Microsoft YaHei"/>
              </a:rPr>
              <a:t>  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{ $set:{ firstName: 'George', age: 25 } }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588" name="CustomShape 5"/>
          <p:cNvSpPr/>
          <p:nvPr/>
        </p:nvSpPr>
        <p:spPr>
          <a:xfrm>
            <a:off x="726480" y="4104000"/>
            <a:ext cx="7689600" cy="27154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db.getCollection('people').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updateOne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{ firstName: 'Kate' }, 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{ $set: { firstName: 'George', lastName: 'Doe'} },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{ 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multi: true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}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589" name="CustomShape 6"/>
          <p:cNvSpPr/>
          <p:nvPr/>
        </p:nvSpPr>
        <p:spPr>
          <a:xfrm>
            <a:off x="3379320" y="5902824"/>
            <a:ext cx="4555080" cy="577273"/>
          </a:xfrm>
          <a:prstGeom prst="wedgeRoundRectCallout">
            <a:avLst>
              <a:gd name="adj1" fmla="val -57632"/>
              <a:gd name="adj2" fmla="val -57016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Update </a:t>
            </a:r>
            <a:r>
              <a:rPr lang="bg-BG" sz="28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all matching entries</a:t>
            </a:r>
            <a:endParaRPr lang="bg-BG" sz="2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90" name="CustomShape 7"/>
          <p:cNvSpPr/>
          <p:nvPr/>
        </p:nvSpPr>
        <p:spPr>
          <a:xfrm>
            <a:off x="7189080" y="1764665"/>
            <a:ext cx="2090880" cy="1045080"/>
          </a:xfrm>
          <a:prstGeom prst="wedgeRoundRectCallout">
            <a:avLst>
              <a:gd name="adj1" fmla="val -131160"/>
              <a:gd name="adj2" fmla="val 32234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Old values (filter)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91" name="CustomShape 8"/>
          <p:cNvSpPr/>
          <p:nvPr/>
        </p:nvSpPr>
        <p:spPr>
          <a:xfrm>
            <a:off x="2690280" y="3341520"/>
            <a:ext cx="4349880" cy="572400"/>
          </a:xfrm>
          <a:prstGeom prst="wedgeRoundRectCallout">
            <a:avLst>
              <a:gd name="adj1" fmla="val -62616"/>
              <a:gd name="adj2" fmla="val -60732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New object (replacement)</a:t>
            </a:r>
            <a:endParaRPr lang="bg-BG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653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468AA1D-7427-4165-A41C-FA3DCA3DEFF8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42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93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Delete the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first entry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that matches given criteria</a:t>
            </a: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Delete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all entries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that match given criteria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94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Deleting Entries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95" name="CustomShape 4"/>
          <p:cNvSpPr/>
          <p:nvPr/>
        </p:nvSpPr>
        <p:spPr>
          <a:xfrm>
            <a:off x="745560" y="1974960"/>
            <a:ext cx="7824600" cy="17092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db.getCollection('people').</a:t>
            </a:r>
            <a:r>
              <a:rPr lang="bg-BG" sz="2600" b="1" strike="noStrike" spc="-1">
                <a:solidFill>
                  <a:srgbClr val="FFA000"/>
                </a:solidFill>
                <a:latin typeface="Consolas"/>
                <a:ea typeface="DejaVu Sans"/>
              </a:rPr>
              <a:t>deleteOne</a:t>
            </a: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{ firstName: 'George' }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596" name="CustomShape 5"/>
          <p:cNvSpPr/>
          <p:nvPr/>
        </p:nvSpPr>
        <p:spPr>
          <a:xfrm>
            <a:off x="745560" y="4719960"/>
            <a:ext cx="7824600" cy="17092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db.getCollection('people').</a:t>
            </a:r>
            <a:r>
              <a:rPr lang="bg-BG" sz="2600" b="1" strike="noStrike" spc="-1">
                <a:solidFill>
                  <a:srgbClr val="FFA000"/>
                </a:solidFill>
                <a:latin typeface="Consolas"/>
                <a:ea typeface="DejaVu Sans"/>
              </a:rPr>
              <a:t>deleteMany</a:t>
            </a: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{ firstName: 'George' }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085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4000" b="0" strike="noStrike" spc="-1">
                <a:solidFill>
                  <a:srgbClr val="234465"/>
                </a:solidFill>
                <a:latin typeface="Calibri"/>
              </a:rPr>
              <a:t>Live Demo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98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5400" b="1" strike="noStrike" spc="-1">
                <a:solidFill>
                  <a:srgbClr val="234465"/>
                </a:solidFill>
                <a:latin typeface="Calibri"/>
              </a:rPr>
              <a:t>MongoDB and Robo 3T</a:t>
            </a:r>
            <a:endParaRPr lang="bg-BG" sz="5400" b="0" strike="noStrike" spc="-1">
              <a:latin typeface="Arial"/>
            </a:endParaRPr>
          </a:p>
        </p:txBody>
      </p:sp>
      <p:pic>
        <p:nvPicPr>
          <p:cNvPr id="599" name="Picture 7"/>
          <p:cNvPicPr/>
          <p:nvPr/>
        </p:nvPicPr>
        <p:blipFill>
          <a:blip r:embed="rId3"/>
          <a:stretch/>
        </p:blipFill>
        <p:spPr>
          <a:xfrm>
            <a:off x="4544640" y="1719000"/>
            <a:ext cx="3102120" cy="2148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14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B53FD1B-6327-4F93-BFF1-CEB58A9F067A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44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601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51444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400" b="0" strike="noStrike" spc="-1">
                <a:solidFill>
                  <a:srgbClr val="FFFFFF"/>
                </a:solidFill>
                <a:latin typeface="Calibri"/>
              </a:rPr>
              <a:t>…</a:t>
            </a:r>
            <a:endParaRPr lang="bg-BG" sz="3400" b="0" strike="noStrike" spc="-1">
              <a:latin typeface="Arial"/>
            </a:endParaRPr>
          </a:p>
          <a:p>
            <a:pPr marL="51444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400" b="0" strike="noStrike" spc="-1">
                <a:solidFill>
                  <a:srgbClr val="FFFFFF"/>
                </a:solidFill>
                <a:latin typeface="Calibri"/>
              </a:rPr>
              <a:t>…</a:t>
            </a:r>
            <a:endParaRPr lang="bg-BG" sz="3400" b="0" strike="noStrike" spc="-1">
              <a:latin typeface="Arial"/>
            </a:endParaRPr>
          </a:p>
          <a:p>
            <a:pPr marL="51444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400" b="0" strike="noStrike" spc="-1">
                <a:solidFill>
                  <a:srgbClr val="FFFFFF"/>
                </a:solidFill>
                <a:latin typeface="Calibri"/>
              </a:rPr>
              <a:t>…</a:t>
            </a:r>
            <a:endParaRPr lang="bg-BG" sz="3400" b="0" strike="noStrike" spc="-1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>
              <a:latin typeface="Arial"/>
            </a:endParaRPr>
          </a:p>
        </p:txBody>
      </p:sp>
      <p:sp>
        <p:nvSpPr>
          <p:cNvPr id="602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Summary</a:t>
            </a:r>
            <a:endParaRPr lang="bg-BG" sz="4000" b="0" strike="noStrike" spc="-1">
              <a:latin typeface="Arial"/>
            </a:endParaRPr>
          </a:p>
        </p:txBody>
      </p:sp>
      <p:grpSp>
        <p:nvGrpSpPr>
          <p:cNvPr id="603" name="Group 4"/>
          <p:cNvGrpSpPr/>
          <p:nvPr/>
        </p:nvGrpSpPr>
        <p:grpSpPr>
          <a:xfrm>
            <a:off x="190440" y="1392120"/>
            <a:ext cx="8821440" cy="5299560"/>
            <a:chOff x="190440" y="1392120"/>
            <a:chExt cx="8821440" cy="5299560"/>
          </a:xfrm>
        </p:grpSpPr>
        <p:sp>
          <p:nvSpPr>
            <p:cNvPr id="604" name="CustomShape 5"/>
            <p:cNvSpPr/>
            <p:nvPr/>
          </p:nvSpPr>
          <p:spPr>
            <a:xfrm>
              <a:off x="190440" y="1392120"/>
              <a:ext cx="8821440" cy="529956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5" name="CustomShape 6"/>
            <p:cNvSpPr/>
            <p:nvPr/>
          </p:nvSpPr>
          <p:spPr>
            <a:xfrm>
              <a:off x="378000" y="1614240"/>
              <a:ext cx="181440" cy="487188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6" name="CustomShape 7"/>
            <p:cNvSpPr/>
            <p:nvPr/>
          </p:nvSpPr>
          <p:spPr>
            <a:xfrm rot="5400000">
              <a:off x="8195400" y="1661760"/>
              <a:ext cx="729000" cy="55296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09" name="CustomShape 8"/>
          <p:cNvSpPr/>
          <p:nvPr/>
        </p:nvSpPr>
        <p:spPr>
          <a:xfrm>
            <a:off x="690840" y="1671120"/>
            <a:ext cx="7959960" cy="481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Database management systems (DBMS) </a:t>
            </a:r>
            <a:r>
              <a:rPr lang="bg-BG" sz="3400" b="1" spc="-1" dirty="0">
                <a:solidFill>
                  <a:srgbClr val="FFA000"/>
                </a:solidFill>
                <a:latin typeface="Calibri"/>
              </a:rPr>
              <a:t>store</a:t>
            </a:r>
            <a:r>
              <a:rPr lang="bg-BG" sz="3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and</a:t>
            </a:r>
            <a:r>
              <a:rPr lang="bg-BG" sz="34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 manage data</a:t>
            </a:r>
            <a:endParaRPr lang="bg-BG" sz="3400" b="0" strike="noStrike" spc="-1" dirty="0">
              <a:solidFill>
                <a:schemeClr val="bg1"/>
              </a:solidFill>
              <a:latin typeface="Arial"/>
            </a:endParaRPr>
          </a:p>
          <a:p>
            <a:pPr marL="803160" lvl="1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Developers </a:t>
            </a:r>
            <a:r>
              <a:rPr lang="bg-BG" sz="32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communicate</a:t>
            </a:r>
            <a:r>
              <a:rPr lang="bg-BG" sz="32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with the DB engine via </a:t>
            </a:r>
            <a:r>
              <a:rPr lang="bg-BG" sz="32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SQL</a:t>
            </a:r>
            <a:r>
              <a:rPr lang="bg-BG" sz="32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commands or via </a:t>
            </a:r>
            <a:r>
              <a:rPr lang="bg-BG" sz="32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API</a:t>
            </a:r>
            <a:endParaRPr lang="bg-BG" sz="3200" b="0" strike="noStrike" spc="-1" dirty="0">
              <a:solidFill>
                <a:schemeClr val="bg1"/>
              </a:solidFill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MySQL</a:t>
            </a:r>
            <a:r>
              <a:rPr lang="bg-BG" sz="3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is open-source RDBMS: data is stored in </a:t>
            </a:r>
            <a:r>
              <a:rPr lang="bg-BG" sz="34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tables</a:t>
            </a:r>
            <a:r>
              <a:rPr lang="bg-BG" sz="3400" b="1" strike="noStrike" spc="-1" dirty="0">
                <a:solidFill>
                  <a:srgbClr val="FFC666"/>
                </a:solidFill>
                <a:latin typeface="Calibri"/>
                <a:ea typeface="DejaVu Sans"/>
              </a:rPr>
              <a:t> </a:t>
            </a:r>
            <a:r>
              <a:rPr lang="bg-BG" sz="3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and accessed via </a:t>
            </a:r>
            <a:r>
              <a:rPr lang="bg-BG" sz="34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SQL</a:t>
            </a:r>
            <a:endParaRPr lang="bg-BG" sz="3400" b="0" strike="noStrike" spc="-1" dirty="0">
              <a:solidFill>
                <a:schemeClr val="bg1"/>
              </a:solidFill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NoSQL</a:t>
            </a:r>
            <a:r>
              <a:rPr lang="bg-BG" sz="3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databases are more </a:t>
            </a:r>
            <a:r>
              <a:rPr lang="bg-BG" sz="34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flexible</a:t>
            </a:r>
            <a:endParaRPr lang="bg-BG" sz="3400" b="0" strike="noStrike" spc="-1" dirty="0">
              <a:solidFill>
                <a:schemeClr val="bg1"/>
              </a:solidFill>
              <a:latin typeface="Arial"/>
            </a:endParaRPr>
          </a:p>
          <a:p>
            <a:pPr marL="803160" lvl="1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MongoDB</a:t>
            </a:r>
            <a:r>
              <a:rPr lang="bg-BG" sz="32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stores entries in </a:t>
            </a:r>
            <a:r>
              <a:rPr lang="bg-BG" sz="32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JSON</a:t>
            </a:r>
            <a:r>
              <a:rPr lang="bg-BG" sz="32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format</a:t>
            </a:r>
            <a:endParaRPr lang="bg-BG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788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CustomShape 1"/>
          <p:cNvSpPr/>
          <p:nvPr/>
        </p:nvSpPr>
        <p:spPr>
          <a:xfrm>
            <a:off x="809640" y="703080"/>
            <a:ext cx="5915520" cy="103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8800" b="1" strike="noStrike" spc="-1" dirty="0">
                <a:solidFill>
                  <a:srgbClr val="234465"/>
                </a:solidFill>
                <a:latin typeface="Calibri"/>
              </a:rPr>
              <a:t>Questions?</a:t>
            </a:r>
            <a:endParaRPr lang="bg-BG" sz="8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085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9855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388491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CustomShape 1"/>
          <p:cNvSpPr/>
          <p:nvPr/>
        </p:nvSpPr>
        <p:spPr>
          <a:xfrm>
            <a:off x="190440" y="1179000"/>
            <a:ext cx="8694720" cy="54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>
                <a:solidFill>
                  <a:srgbClr val="234465"/>
                </a:solidFill>
                <a:latin typeface="Calibri"/>
              </a:rPr>
              <a:t>Software University – High-Quality Education, Profession and Job for Software Developers</a:t>
            </a:r>
            <a:endParaRPr lang="bg-BG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u="sng" strike="noStrike" spc="-1">
                <a:solidFill>
                  <a:srgbClr val="F2AC44"/>
                </a:solidFill>
                <a:uFillTx/>
                <a:latin typeface="Calibri"/>
                <a:hlinkClick r:id="rId3"/>
              </a:rPr>
              <a:t>softuni.bg</a:t>
            </a:r>
            <a:r>
              <a:rPr lang="bg-BG" sz="3000" b="0" strike="noStrike" spc="-1">
                <a:solidFill>
                  <a:srgbClr val="234465"/>
                </a:solidFill>
                <a:latin typeface="Calibri"/>
              </a:rPr>
              <a:t>, </a:t>
            </a:r>
            <a:r>
              <a:rPr lang="bg-BG" sz="2800" b="0" u="sng" strike="noStrike" spc="-1">
                <a:solidFill>
                  <a:srgbClr val="F2AC44"/>
                </a:solidFill>
                <a:uFillTx/>
                <a:latin typeface="Calibri"/>
                <a:hlinkClick r:id="rId4"/>
              </a:rPr>
              <a:t>about.softuni.bg</a:t>
            </a:r>
            <a:endParaRPr lang="bg-BG" sz="2800" b="0" strike="noStrike" spc="-1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>
                <a:solidFill>
                  <a:srgbClr val="234465"/>
                </a:solidFill>
                <a:latin typeface="Calibri"/>
              </a:rPr>
              <a:t>Software University Foundation</a:t>
            </a:r>
            <a:endParaRPr lang="bg-BG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u="sng" strike="noStrike" spc="-1">
                <a:solidFill>
                  <a:srgbClr val="F2AC44"/>
                </a:solidFill>
                <a:uFillTx/>
                <a:latin typeface="Calibri"/>
                <a:hlinkClick r:id="rId5"/>
              </a:rPr>
              <a:t>softuni.foundation</a:t>
            </a:r>
            <a:endParaRPr lang="bg-BG" sz="3000" b="0" strike="noStrike" spc="-1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>
                <a:solidFill>
                  <a:srgbClr val="234465"/>
                </a:solidFill>
                <a:latin typeface="Calibri"/>
              </a:rPr>
              <a:t>Software University @ Facebook</a:t>
            </a:r>
            <a:endParaRPr lang="bg-BG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u="sng" strike="noStrike" spc="-1">
                <a:solidFill>
                  <a:srgbClr val="F2AC44"/>
                </a:solidFill>
                <a:uFillTx/>
                <a:latin typeface="Calibri"/>
                <a:hlinkClick r:id="rId6"/>
              </a:rPr>
              <a:t>facebook.com/SoftwareUniversity</a:t>
            </a:r>
            <a:endParaRPr lang="bg-BG" sz="3000" b="0" strike="noStrike" spc="-1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>
                <a:solidFill>
                  <a:srgbClr val="234465"/>
                </a:solidFill>
                <a:latin typeface="Calibri"/>
              </a:rPr>
              <a:t>Software University Forums</a:t>
            </a:r>
            <a:endParaRPr lang="bg-BG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u="sng" strike="noStrike" spc="-1">
                <a:solidFill>
                  <a:srgbClr val="F2AC44"/>
                </a:solidFill>
                <a:uFillTx/>
                <a:latin typeface="Calibri"/>
                <a:hlinkClick r:id="rId7"/>
              </a:rPr>
              <a:t>forum.softuni.bg</a:t>
            </a:r>
            <a:endParaRPr lang="bg-BG" sz="3000" b="0" strike="noStrike" spc="-1">
              <a:latin typeface="Arial"/>
            </a:endParaRPr>
          </a:p>
        </p:txBody>
      </p:sp>
      <p:sp>
        <p:nvSpPr>
          <p:cNvPr id="638" name="CustomShape 2"/>
          <p:cNvSpPr/>
          <p:nvPr/>
        </p:nvSpPr>
        <p:spPr>
          <a:xfrm>
            <a:off x="172440" y="108720"/>
            <a:ext cx="9741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Trainings @ Software University (SoftUni)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63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BE34BF9-5574-4F8B-A1B4-E2D710ED6F70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48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917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CustomShape 1"/>
          <p:cNvSpPr/>
          <p:nvPr/>
        </p:nvSpPr>
        <p:spPr>
          <a:xfrm>
            <a:off x="190440" y="1269000"/>
            <a:ext cx="11817360" cy="545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>
                <a:solidFill>
                  <a:srgbClr val="234465"/>
                </a:solidFill>
                <a:latin typeface="Calibri"/>
              </a:rPr>
              <a:t>This course (slides, examples, demos, exercises, homework, documents, videos and other assets) is </a:t>
            </a:r>
            <a:r>
              <a:rPr lang="bg-BG" sz="3400" b="1" strike="noStrike" spc="-1">
                <a:solidFill>
                  <a:srgbClr val="234465"/>
                </a:solidFill>
                <a:latin typeface="Calibri"/>
              </a:rPr>
              <a:t>copyrighted content</a:t>
            </a:r>
            <a:endParaRPr lang="bg-BG" sz="3400" b="0" strike="noStrike" spc="-1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>
                <a:solidFill>
                  <a:srgbClr val="234465"/>
                </a:solidFill>
                <a:latin typeface="Calibri"/>
              </a:rPr>
              <a:t>Unauthorized copy, reproduction or use is illegal</a:t>
            </a:r>
            <a:endParaRPr lang="bg-BG" sz="3400" b="0" strike="noStrike" spc="-1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>
                <a:solidFill>
                  <a:srgbClr val="234465"/>
                </a:solidFill>
                <a:latin typeface="Calibri"/>
              </a:rPr>
              <a:t>© SoftUni – </a:t>
            </a:r>
            <a:r>
              <a:rPr lang="bg-BG" sz="3400" b="0" u="sng" strike="noStrike" spc="-1">
                <a:solidFill>
                  <a:srgbClr val="F2AC44"/>
                </a:solidFill>
                <a:uFillTx/>
                <a:latin typeface="Calibri"/>
                <a:hlinkClick r:id="rId3"/>
              </a:rPr>
              <a:t>https://about.softuni.bg</a:t>
            </a:r>
            <a:endParaRPr lang="bg-BG" sz="3400" b="0" strike="noStrike" spc="-1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>
                <a:solidFill>
                  <a:srgbClr val="234465"/>
                </a:solidFill>
                <a:latin typeface="Calibri"/>
              </a:rPr>
              <a:t>© Software University – </a:t>
            </a:r>
            <a:r>
              <a:rPr lang="bg-BG" sz="3400" b="0" u="sng" strike="noStrike" spc="-1">
                <a:solidFill>
                  <a:srgbClr val="F2AC44"/>
                </a:solidFill>
                <a:uFillTx/>
                <a:latin typeface="Calibri"/>
                <a:hlinkClick r:id="rId4"/>
              </a:rPr>
              <a:t>https://softuni.bg</a:t>
            </a:r>
            <a:endParaRPr lang="bg-BG" sz="3400" b="0" strike="noStrike" spc="-1">
              <a:latin typeface="Arial"/>
            </a:endParaRPr>
          </a:p>
        </p:txBody>
      </p:sp>
      <p:pic>
        <p:nvPicPr>
          <p:cNvPr id="641" name="Picture License"/>
          <p:cNvPicPr/>
          <p:nvPr/>
        </p:nvPicPr>
        <p:blipFill>
          <a:blip r:embed="rId5"/>
          <a:stretch/>
        </p:blipFill>
        <p:spPr>
          <a:xfrm>
            <a:off x="9745200" y="4445280"/>
            <a:ext cx="1930320" cy="2043000"/>
          </a:xfrm>
          <a:prstGeom prst="rect">
            <a:avLst/>
          </a:prstGeom>
          <a:ln>
            <a:noFill/>
          </a:ln>
        </p:spPr>
      </p:pic>
      <p:sp>
        <p:nvSpPr>
          <p:cNvPr id="642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License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643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4F775BD-7AF0-4629-B67D-98F7377FFDE6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49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699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2046000" y="1123269"/>
            <a:ext cx="806688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A </a:t>
            </a:r>
            <a:r>
              <a:rPr lang="bg-BG" sz="3200" b="1" strike="noStrike" spc="-1" dirty="0">
                <a:solidFill>
                  <a:srgbClr val="FFA000"/>
                </a:solidFill>
                <a:cs typeface="Calibri" panose="020F0502020204030204" pitchFamily="34" charset="0"/>
              </a:rPr>
              <a:t>database</a:t>
            </a:r>
            <a:r>
              <a:rPr lang="bg-BG" sz="32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 is a collection of data, organized to be easily accessed, managed and updated</a:t>
            </a:r>
            <a:endParaRPr lang="bg-BG" sz="3200" b="0" strike="noStrike" spc="-1" dirty="0">
              <a:cs typeface="Calibri" panose="020F0502020204030204" pitchFamily="34" charset="0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Modern databases are managed by </a:t>
            </a:r>
            <a:r>
              <a:rPr lang="bg-BG" sz="3200" b="1" strike="noStrike" spc="-1" dirty="0">
                <a:solidFill>
                  <a:srgbClr val="FFA000"/>
                </a:solidFill>
                <a:cs typeface="Calibri" panose="020F0502020204030204" pitchFamily="34" charset="0"/>
              </a:rPr>
              <a:t>Database Management Systems</a:t>
            </a:r>
            <a:r>
              <a:rPr lang="bg-BG" sz="32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 (DBMS)</a:t>
            </a:r>
            <a:endParaRPr lang="bg-BG" sz="3200" b="0" strike="noStrike" spc="-1" dirty="0">
              <a:cs typeface="Calibri" panose="020F0502020204030204" pitchFamily="34" charset="0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Define database </a:t>
            </a:r>
            <a:r>
              <a:rPr lang="bg-BG" sz="3000" b="1" strike="noStrike" spc="-1" dirty="0">
                <a:solidFill>
                  <a:srgbClr val="FFA000"/>
                </a:solidFill>
                <a:cs typeface="Calibri" panose="020F0502020204030204" pitchFamily="34" charset="0"/>
              </a:rPr>
              <a:t>structure</a:t>
            </a:r>
            <a:r>
              <a:rPr lang="bg-BG" sz="30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, e.g. tables, collections, columns, relations, indexes</a:t>
            </a:r>
            <a:endParaRPr lang="bg-BG" sz="3000" b="0" strike="noStrike" spc="-1" dirty="0">
              <a:cs typeface="Calibri" panose="020F0502020204030204" pitchFamily="34" charset="0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Create / Read / Update / Delete data </a:t>
            </a:r>
            <a:r>
              <a:rPr sz="3000" dirty="0">
                <a:cs typeface="Calibri" panose="020F0502020204030204" pitchFamily="34" charset="0"/>
              </a:rPr>
              <a:t/>
            </a:r>
            <a:br>
              <a:rPr sz="3000" dirty="0">
                <a:cs typeface="Calibri" panose="020F0502020204030204" pitchFamily="34" charset="0"/>
              </a:rPr>
            </a:br>
            <a:r>
              <a:rPr lang="bg-BG" sz="30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(CRUD operations)</a:t>
            </a:r>
            <a:endParaRPr lang="bg-BG" sz="3000" b="0" strike="noStrike" spc="-1" dirty="0">
              <a:cs typeface="Calibri" panose="020F0502020204030204" pitchFamily="34" charset="0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Execute </a:t>
            </a:r>
            <a:r>
              <a:rPr lang="bg-BG" sz="3000" b="1" strike="noStrike" spc="-1" dirty="0">
                <a:solidFill>
                  <a:srgbClr val="FFA000"/>
                </a:solidFill>
                <a:cs typeface="Calibri" panose="020F0502020204030204" pitchFamily="34" charset="0"/>
              </a:rPr>
              <a:t>queries</a:t>
            </a:r>
            <a:r>
              <a:rPr lang="bg-BG" sz="30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 (filter / search data)</a:t>
            </a:r>
            <a:endParaRPr lang="bg-BG" sz="3000" b="0" strike="noStrike" spc="-1" dirty="0">
              <a:cs typeface="Calibri" panose="020F0502020204030204" pitchFamily="34" charset="0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234465"/>
                </a:solidFill>
                <a:latin typeface="Calibri"/>
              </a:rPr>
              <a:t>What is а Database?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842654A-6953-4A8C-81FE-A361EFA96B48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5</a:t>
            </a:fld>
            <a:endParaRPr lang="bg-BG" sz="1000" b="0" strike="noStrike" spc="-1">
              <a:latin typeface="Arial"/>
            </a:endParaRPr>
          </a:p>
        </p:txBody>
      </p:sp>
      <p:pic>
        <p:nvPicPr>
          <p:cNvPr id="341" name="Picture 5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9561000" y="3699000"/>
            <a:ext cx="2014560" cy="2014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887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53A00C6-8205-4A3B-B90B-C33CBAF8A565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6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Databases hold and manage data in the back-end systems</a:t>
            </a: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Relational databases</a:t>
            </a:r>
            <a:r>
              <a:rPr lang="bg-BG" sz="3400" b="0" strike="noStrike" spc="-1" dirty="0">
                <a:solidFill>
                  <a:srgbClr val="FFA000"/>
                </a:solidFill>
                <a:latin typeface="Calibri"/>
              </a:rPr>
              <a:t>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(RDBMS)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Hold data in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tables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 +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relationships</a:t>
            </a:r>
            <a:endParaRPr lang="bg-BG" sz="32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Use the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SQL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 language to query / modify data</a:t>
            </a:r>
            <a:endParaRPr lang="bg-BG" sz="32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Examples: MySQL, PostgreSQL, Web SQL in HTML5</a:t>
            </a:r>
            <a:endParaRPr lang="bg-BG" sz="32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NoSQL databases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Hold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collections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 of documents or key-value pairs</a:t>
            </a:r>
            <a:endParaRPr lang="bg-BG" sz="32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Examples: MongoDB, IndexedDB in HTML5</a:t>
            </a:r>
            <a:endParaRPr lang="bg-BG" sz="3200" b="0" strike="noStrike" spc="-1" dirty="0"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Relational and NoSQL Databases</a:t>
            </a:r>
            <a:endParaRPr lang="bg-BG" sz="4000" b="0" strike="noStrike" spc="-1">
              <a:latin typeface="Arial"/>
            </a:endParaRPr>
          </a:p>
        </p:txBody>
      </p:sp>
      <p:pic>
        <p:nvPicPr>
          <p:cNvPr id="345" name="Picture 5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9856440" y="2295000"/>
            <a:ext cx="1665000" cy="1665000"/>
          </a:xfrm>
          <a:prstGeom prst="rect">
            <a:avLst/>
          </a:prstGeom>
          <a:ln>
            <a:noFill/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CE57D51-8DA8-4E1D-985C-7A696E8B5014}"/>
              </a:ext>
            </a:extLst>
          </p:cNvPr>
          <p:cNvGrpSpPr/>
          <p:nvPr/>
        </p:nvGrpSpPr>
        <p:grpSpPr>
          <a:xfrm>
            <a:off x="9785545" y="4667962"/>
            <a:ext cx="1806789" cy="1839038"/>
            <a:chOff x="8797124" y="1660553"/>
            <a:chExt cx="1806789" cy="183903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E0BD822-5B76-4786-A6F3-BDE6F35C1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97124" y="1692802"/>
              <a:ext cx="1806789" cy="180678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579F5F-945E-47EC-91E1-D8D2D67E6D5C}"/>
                </a:ext>
              </a:extLst>
            </p:cNvPr>
            <p:cNvSpPr txBox="1"/>
            <p:nvPr/>
          </p:nvSpPr>
          <p:spPr>
            <a:xfrm>
              <a:off x="9241341" y="1660553"/>
              <a:ext cx="932014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dirty="0"/>
                <a:t>NoSQL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476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D7E3F57-1414-4334-B099-E44B5244DA53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7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600" b="0" strike="noStrike" spc="-1" dirty="0">
                <a:solidFill>
                  <a:srgbClr val="234465"/>
                </a:solidFill>
                <a:latin typeface="Calibri"/>
              </a:rPr>
              <a:t>Conventional data storage</a:t>
            </a:r>
            <a:endParaRPr lang="bg-BG" sz="36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Orders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Receipts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Data Storage</a:t>
            </a:r>
            <a:endParaRPr lang="bg-BG" sz="4000" b="0" strike="noStrike" spc="-1">
              <a:latin typeface="Arial"/>
            </a:endParaRPr>
          </a:p>
        </p:txBody>
      </p:sp>
      <p:pic>
        <p:nvPicPr>
          <p:cNvPr id="350" name="Picture 6"/>
          <p:cNvPicPr/>
          <p:nvPr/>
        </p:nvPicPr>
        <p:blipFill>
          <a:blip r:embed="rId3"/>
          <a:stretch/>
        </p:blipFill>
        <p:spPr>
          <a:xfrm>
            <a:off x="6204600" y="1535400"/>
            <a:ext cx="2680560" cy="2680560"/>
          </a:xfrm>
          <a:prstGeom prst="rect">
            <a:avLst/>
          </a:prstGeom>
          <a:ln>
            <a:noFill/>
          </a:ln>
        </p:spPr>
      </p:pic>
      <p:sp>
        <p:nvSpPr>
          <p:cNvPr id="351" name="CustomShape 4"/>
          <p:cNvSpPr/>
          <p:nvPr/>
        </p:nvSpPr>
        <p:spPr>
          <a:xfrm>
            <a:off x="2422800" y="3355560"/>
            <a:ext cx="3123720" cy="2948760"/>
          </a:xfrm>
          <a:prstGeom prst="ellipse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1507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0A43879-74E3-4C7B-AB8C-D1C669B3E42E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8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We can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group related pieces of data</a:t>
            </a:r>
            <a:r>
              <a:rPr lang="bg-BG" sz="3400" b="1" strike="noStrike" spc="-1" dirty="0">
                <a:solidFill>
                  <a:srgbClr val="234465"/>
                </a:solidFill>
                <a:latin typeface="Calibri"/>
              </a:rPr>
              <a:t>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into separate columns: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From Data Storage to Databases</a:t>
            </a:r>
            <a:endParaRPr lang="bg-BG" sz="4000" b="0" strike="noStrike" spc="-1">
              <a:latin typeface="Arial"/>
            </a:endParaRPr>
          </a:p>
        </p:txBody>
      </p:sp>
      <p:pic>
        <p:nvPicPr>
          <p:cNvPr id="355" name="Picture 8"/>
          <p:cNvPicPr/>
          <p:nvPr/>
        </p:nvPicPr>
        <p:blipFill>
          <a:blip r:embed="rId3"/>
          <a:stretch/>
        </p:blipFill>
        <p:spPr>
          <a:xfrm>
            <a:off x="384480" y="2121120"/>
            <a:ext cx="11429280" cy="118584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56" name="CustomShape 4"/>
          <p:cNvSpPr/>
          <p:nvPr/>
        </p:nvSpPr>
        <p:spPr>
          <a:xfrm rot="10800000">
            <a:off x="5435280" y="3606840"/>
            <a:ext cx="471960" cy="5504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57" name="Picture 11"/>
          <p:cNvPicPr/>
          <p:nvPr/>
        </p:nvPicPr>
        <p:blipFill>
          <a:blip r:embed="rId4"/>
          <a:stretch/>
        </p:blipFill>
        <p:spPr>
          <a:xfrm>
            <a:off x="4469400" y="4292280"/>
            <a:ext cx="2401920" cy="2401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64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2053795" y="1245489"/>
            <a:ext cx="990000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lnSpcReduction="10000"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</a:rPr>
              <a:t>Storing data is </a:t>
            </a:r>
            <a:r>
              <a:rPr lang="bg-BG" sz="3400" b="1" strike="noStrike" spc="-1" dirty="0">
                <a:solidFill>
                  <a:srgbClr val="FFA000"/>
                </a:solidFill>
              </a:rPr>
              <a:t>not</a:t>
            </a:r>
            <a:r>
              <a:rPr lang="bg-BG" sz="3400" b="0" strike="noStrike" spc="-1" dirty="0">
                <a:solidFill>
                  <a:srgbClr val="FFA000"/>
                </a:solidFill>
              </a:rPr>
              <a:t> </a:t>
            </a:r>
            <a:r>
              <a:rPr lang="bg-BG" sz="3400" b="0" strike="noStrike" spc="-1" dirty="0">
                <a:solidFill>
                  <a:srgbClr val="234465"/>
                </a:solidFill>
              </a:rPr>
              <a:t>the primary reason to </a:t>
            </a:r>
            <a:r>
              <a:rPr lang="bg-BG" sz="3400" b="0" strike="noStrike" spc="-1" dirty="0" smtClean="0">
                <a:solidFill>
                  <a:srgbClr val="234465"/>
                </a:solidFill>
              </a:rPr>
              <a:t/>
            </a:r>
            <a:br>
              <a:rPr lang="bg-BG" sz="3400" b="0" strike="noStrike" spc="-1" dirty="0" smtClean="0">
                <a:solidFill>
                  <a:srgbClr val="234465"/>
                </a:solidFill>
              </a:rPr>
            </a:br>
            <a:r>
              <a:rPr lang="bg-BG" sz="3400" b="0" strike="noStrike" spc="-1" dirty="0" smtClean="0">
                <a:solidFill>
                  <a:srgbClr val="234465"/>
                </a:solidFill>
              </a:rPr>
              <a:t>use </a:t>
            </a:r>
            <a:r>
              <a:rPr lang="bg-BG" sz="3400" b="0" strike="noStrike" spc="-1" dirty="0">
                <a:solidFill>
                  <a:srgbClr val="234465"/>
                </a:solidFill>
              </a:rPr>
              <a:t>a database</a:t>
            </a:r>
            <a:endParaRPr lang="bg-BG" sz="3400" b="0" strike="noStrike" spc="-1" dirty="0"/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</a:rPr>
              <a:t>Flat storage runs into </a:t>
            </a:r>
            <a:r>
              <a:rPr lang="bg-BG" sz="3400" b="1" strike="noStrike" spc="-1" dirty="0">
                <a:solidFill>
                  <a:srgbClr val="FFA000"/>
                </a:solidFill>
              </a:rPr>
              <a:t>issues</a:t>
            </a:r>
            <a:r>
              <a:rPr lang="bg-BG" sz="3400" b="0" strike="noStrike" spc="-1" dirty="0">
                <a:solidFill>
                  <a:srgbClr val="234465"/>
                </a:solidFill>
              </a:rPr>
              <a:t> with:</a:t>
            </a:r>
            <a:endParaRPr lang="bg-BG" sz="3400" b="0" strike="noStrike" spc="-1" dirty="0"/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</a:rPr>
              <a:t>Ease of searching</a:t>
            </a:r>
            <a:endParaRPr lang="bg-BG" sz="3200" b="0" strike="noStrike" spc="-1" dirty="0"/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</a:rPr>
              <a:t>Ease of updating</a:t>
            </a:r>
            <a:endParaRPr lang="bg-BG" sz="3200" b="0" strike="noStrike" spc="-1" dirty="0"/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</a:rPr>
              <a:t>Performance</a:t>
            </a:r>
            <a:endParaRPr lang="bg-BG" sz="3200" b="0" strike="noStrike" spc="-1" dirty="0"/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</a:rPr>
              <a:t>Accuracy and consistency</a:t>
            </a:r>
            <a:endParaRPr lang="bg-BG" sz="3200" b="0" strike="noStrike" spc="-1" dirty="0"/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</a:rPr>
              <a:t>Security and access control</a:t>
            </a:r>
            <a:endParaRPr lang="bg-BG" sz="3200" b="0" strike="noStrike" spc="-1" dirty="0"/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</a:rPr>
              <a:t>Redundancy</a:t>
            </a:r>
            <a:endParaRPr lang="bg-BG" sz="3200" b="0" strike="noStrike" spc="-1" dirty="0"/>
          </a:p>
        </p:txBody>
      </p:sp>
      <p:sp>
        <p:nvSpPr>
          <p:cNvPr id="359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234465"/>
                </a:solidFill>
                <a:latin typeface="Calibri"/>
              </a:rPr>
              <a:t>Why Do We Need Databases?</a:t>
            </a:r>
            <a:endParaRPr lang="bg-BG" sz="4000" b="0" strike="noStrike" spc="-1">
              <a:latin typeface="Arial"/>
            </a:endParaRPr>
          </a:p>
        </p:txBody>
      </p:sp>
      <p:pic>
        <p:nvPicPr>
          <p:cNvPr id="360" name="Picture 10"/>
          <p:cNvPicPr/>
          <p:nvPr/>
        </p:nvPicPr>
        <p:blipFill>
          <a:blip r:embed="rId3"/>
          <a:stretch/>
        </p:blipFill>
        <p:spPr>
          <a:xfrm>
            <a:off x="8615880" y="2064600"/>
            <a:ext cx="2743920" cy="2414520"/>
          </a:xfrm>
          <a:prstGeom prst="rect">
            <a:avLst/>
          </a:prstGeom>
          <a:ln>
            <a:noFill/>
          </a:ln>
        </p:spPr>
      </p:pic>
      <p:sp>
        <p:nvSpPr>
          <p:cNvPr id="361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C06F743-0142-45B1-B874-FFCB7D1D88A7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9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084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:p15="http://schemas.microsoft.com/office/powerpoint/2012/main" xmlns="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18117</TotalTime>
  <Words>13819</Words>
  <Application>Microsoft Office PowerPoint</Application>
  <PresentationFormat>Widescreen</PresentationFormat>
  <Paragraphs>1790</Paragraphs>
  <Slides>49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맑은 고딕</vt:lpstr>
      <vt:lpstr>Microsoft YaHei</vt:lpstr>
      <vt:lpstr>Arial</vt:lpstr>
      <vt:lpstr>Arial</vt:lpstr>
      <vt:lpstr>Calibri</vt:lpstr>
      <vt:lpstr>Consolas</vt:lpstr>
      <vt:lpstr>DejaVu Sans</vt:lpstr>
      <vt:lpstr>Proxima Nova</vt:lpstr>
      <vt:lpstr>Times New Roman</vt:lpstr>
      <vt:lpstr>Wingdings</vt:lpstr>
      <vt:lpstr>Wingdings 2</vt:lpstr>
      <vt:lpstr>1_SoftUni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SoftUni Diamond Partners</vt:lpstr>
      <vt:lpstr>Educational Partners</vt:lpstr>
      <vt:lpstr>PowerPoint Presentation</vt:lpstr>
      <vt:lpstr>PowerPoint Presentation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</dc:title>
  <dc:subject>Programming Fundamentals - Practical Training Course @ SoftUni</dc:subject>
  <dc:creator>Software University</dc:creator>
  <cp:keywords>Programming Fundamentals; Software University; SoftUni; programming; coding; software development; education; training; course; common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580</cp:revision>
  <dcterms:created xsi:type="dcterms:W3CDTF">2018-05-23T13:08:44Z</dcterms:created>
  <dcterms:modified xsi:type="dcterms:W3CDTF">2021-10-07T10:02:24Z</dcterms:modified>
  <cp:category>programming fundamentals;computer programming;software development;web development</cp:category>
</cp:coreProperties>
</file>