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46"/>
  </p:notesMasterIdLst>
  <p:handoutMasterIdLst>
    <p:handoutMasterId r:id="rId47"/>
  </p:handoutMasterIdLst>
  <p:sldIdLst>
    <p:sldId id="274" r:id="rId3"/>
    <p:sldId id="588" r:id="rId4"/>
    <p:sldId id="541" r:id="rId5"/>
    <p:sldId id="542" r:id="rId6"/>
    <p:sldId id="544" r:id="rId7"/>
    <p:sldId id="546" r:id="rId8"/>
    <p:sldId id="548" r:id="rId9"/>
    <p:sldId id="550" r:id="rId10"/>
    <p:sldId id="552" r:id="rId11"/>
    <p:sldId id="470" r:id="rId12"/>
    <p:sldId id="589" r:id="rId13"/>
    <p:sldId id="590" r:id="rId14"/>
    <p:sldId id="476" r:id="rId15"/>
    <p:sldId id="607" r:id="rId16"/>
    <p:sldId id="608" r:id="rId17"/>
    <p:sldId id="473" r:id="rId18"/>
    <p:sldId id="591" r:id="rId19"/>
    <p:sldId id="592" r:id="rId20"/>
    <p:sldId id="593" r:id="rId21"/>
    <p:sldId id="594" r:id="rId22"/>
    <p:sldId id="495" r:id="rId23"/>
    <p:sldId id="494" r:id="rId24"/>
    <p:sldId id="595" r:id="rId25"/>
    <p:sldId id="596" r:id="rId26"/>
    <p:sldId id="597" r:id="rId27"/>
    <p:sldId id="479" r:id="rId28"/>
    <p:sldId id="604" r:id="rId29"/>
    <p:sldId id="605" r:id="rId30"/>
    <p:sldId id="606" r:id="rId31"/>
    <p:sldId id="601" r:id="rId32"/>
    <p:sldId id="602" r:id="rId33"/>
    <p:sldId id="603" r:id="rId34"/>
    <p:sldId id="496" r:id="rId35"/>
    <p:sldId id="598" r:id="rId36"/>
    <p:sldId id="485" r:id="rId37"/>
    <p:sldId id="464" r:id="rId38"/>
    <p:sldId id="582" r:id="rId39"/>
    <p:sldId id="583" r:id="rId40"/>
    <p:sldId id="497" r:id="rId41"/>
    <p:sldId id="585" r:id="rId42"/>
    <p:sldId id="504" r:id="rId43"/>
    <p:sldId id="505" r:id="rId44"/>
    <p:sldId id="50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0A652854-47F0-4E3F-93C8-219EA23795E5}">
          <p14:sldIdLst>
            <p14:sldId id="274"/>
            <p14:sldId id="588"/>
          </p14:sldIdLst>
        </p14:section>
        <p14:section name="Преговор" id="{6751B990-109E-471A-A06C-BFD6E2232E5B}">
          <p14:sldIdLst>
            <p14:sldId id="541"/>
            <p14:sldId id="542"/>
            <p14:sldId id="544"/>
            <p14:sldId id="546"/>
            <p14:sldId id="548"/>
            <p14:sldId id="550"/>
            <p14:sldId id="552"/>
          </p14:sldIdLst>
        </p14:section>
        <p14:section name="Логически изрази и проверки" id="{E059064C-E306-456C-87C2-B46FACBF6F0C}">
          <p14:sldIdLst>
            <p14:sldId id="470"/>
            <p14:sldId id="589"/>
            <p14:sldId id="590"/>
            <p14:sldId id="476"/>
            <p14:sldId id="607"/>
            <p14:sldId id="608"/>
          </p14:sldIdLst>
        </p14:section>
        <p14:section name="Прости проверки" id="{865E5E9B-C2C0-45E7-B009-8479215F7E34}">
          <p14:sldIdLst>
            <p14:sldId id="473"/>
            <p14:sldId id="591"/>
            <p14:sldId id="592"/>
            <p14:sldId id="593"/>
            <p14:sldId id="594"/>
            <p14:sldId id="495"/>
            <p14:sldId id="494"/>
            <p14:sldId id="595"/>
            <p14:sldId id="596"/>
            <p14:sldId id="597"/>
            <p14:sldId id="479"/>
          </p14:sldIdLst>
        </p14:section>
        <p14:section name="Дебъгване" id="{540200A7-6B22-4534-8E01-144F269E5386}">
          <p14:sldIdLst>
            <p14:sldId id="604"/>
            <p14:sldId id="605"/>
            <p14:sldId id="606"/>
          </p14:sldIdLst>
        </p14:section>
        <p14:section name="Закръгляне и форматиране" id="{55D1DE81-8A7E-488B-A4D1-D12553114801}">
          <p14:sldIdLst>
            <p14:sldId id="601"/>
            <p14:sldId id="602"/>
            <p14:sldId id="603"/>
          </p14:sldIdLst>
        </p14:section>
        <p14:section name="Серии от проверки" id="{E5FAE8BE-4B9E-4A4D-A53A-3E160746F5E5}">
          <p14:sldIdLst>
            <p14:sldId id="496"/>
            <p14:sldId id="598"/>
            <p14:sldId id="485"/>
          </p14:sldIdLst>
        </p14:section>
        <p14:section name="Живот на променлива" id="{301D845B-8C73-4253-98B8-F5CAA6D93F58}">
          <p14:sldIdLst>
            <p14:sldId id="464"/>
            <p14:sldId id="582"/>
            <p14:sldId id="583"/>
          </p14:sldIdLst>
        </p14:section>
        <p14:section name="Задачи" id="{0EFC0C2C-9804-45BA-858A-E78643A689A0}">
          <p14:sldIdLst>
            <p14:sldId id="497"/>
          </p14:sldIdLst>
        </p14:section>
        <p14:section name="Заключение" id="{2E895855-CCDA-43A4-85FA-659499351AE5}">
          <p14:sldIdLst>
            <p14:sldId id="585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A30628-041F-49A1-A0BE-0A8C10D66F03}" v="48" dt="2020-11-06T22:16:43.38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1" d="100"/>
          <a:sy n="81" d="100"/>
        </p:scale>
        <p:origin x="797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islava Topuzakova" userId="3992f0759b71ec9c" providerId="LiveId" clId="{57A30628-041F-49A1-A0BE-0A8C10D66F03}"/>
    <pc:docChg chg="modSld">
      <pc:chgData name="Desislava Topuzakova" userId="3992f0759b71ec9c" providerId="LiveId" clId="{57A30628-041F-49A1-A0BE-0A8C10D66F03}" dt="2020-11-06T22:16:43.384" v="47"/>
      <pc:docMkLst>
        <pc:docMk/>
      </pc:docMkLst>
      <pc:sldChg chg="modAnim">
        <pc:chgData name="Desislava Topuzakova" userId="3992f0759b71ec9c" providerId="LiveId" clId="{57A30628-041F-49A1-A0BE-0A8C10D66F03}" dt="2020-11-06T21:45:38.553" v="26"/>
        <pc:sldMkLst>
          <pc:docMk/>
          <pc:sldMk cId="1383867887" sldId="476"/>
        </pc:sldMkLst>
      </pc:sldChg>
      <pc:sldChg chg="modAnim">
        <pc:chgData name="Desislava Topuzakova" userId="3992f0759b71ec9c" providerId="LiveId" clId="{57A30628-041F-49A1-A0BE-0A8C10D66F03}" dt="2020-11-06T22:16:30.558" v="44"/>
        <pc:sldMkLst>
          <pc:docMk/>
          <pc:sldMk cId="1851727406" sldId="485"/>
        </pc:sldMkLst>
      </pc:sldChg>
      <pc:sldChg chg="modAnim">
        <pc:chgData name="Desislava Topuzakova" userId="3992f0759b71ec9c" providerId="LiveId" clId="{57A30628-041F-49A1-A0BE-0A8C10D66F03}" dt="2020-11-06T22:14:47.889" v="34"/>
        <pc:sldMkLst>
          <pc:docMk/>
          <pc:sldMk cId="1786579805" sldId="494"/>
        </pc:sldMkLst>
      </pc:sldChg>
      <pc:sldChg chg="modAnim">
        <pc:chgData name="Desislava Topuzakova" userId="3992f0759b71ec9c" providerId="LiveId" clId="{57A30628-041F-49A1-A0BE-0A8C10D66F03}" dt="2020-11-06T22:14:42.171" v="33"/>
        <pc:sldMkLst>
          <pc:docMk/>
          <pc:sldMk cId="2372977741" sldId="495"/>
        </pc:sldMkLst>
      </pc:sldChg>
      <pc:sldChg chg="modAnim">
        <pc:chgData name="Desislava Topuzakova" userId="3992f0759b71ec9c" providerId="LiveId" clId="{57A30628-041F-49A1-A0BE-0A8C10D66F03}" dt="2020-11-06T21:43:38.292" v="10"/>
        <pc:sldMkLst>
          <pc:docMk/>
          <pc:sldMk cId="769699262" sldId="542"/>
        </pc:sldMkLst>
      </pc:sldChg>
      <pc:sldChg chg="modAnim">
        <pc:chgData name="Desislava Topuzakova" userId="3992f0759b71ec9c" providerId="LiveId" clId="{57A30628-041F-49A1-A0BE-0A8C10D66F03}" dt="2020-11-06T21:43:59.575" v="12"/>
        <pc:sldMkLst>
          <pc:docMk/>
          <pc:sldMk cId="3485649683" sldId="544"/>
        </pc:sldMkLst>
      </pc:sldChg>
      <pc:sldChg chg="modAnim">
        <pc:chgData name="Desislava Topuzakova" userId="3992f0759b71ec9c" providerId="LiveId" clId="{57A30628-041F-49A1-A0BE-0A8C10D66F03}" dt="2020-11-06T21:44:13.590" v="15"/>
        <pc:sldMkLst>
          <pc:docMk/>
          <pc:sldMk cId="508875464" sldId="546"/>
        </pc:sldMkLst>
      </pc:sldChg>
      <pc:sldChg chg="modAnim">
        <pc:chgData name="Desislava Topuzakova" userId="3992f0759b71ec9c" providerId="LiveId" clId="{57A30628-041F-49A1-A0BE-0A8C10D66F03}" dt="2020-11-06T21:44:30.386" v="18"/>
        <pc:sldMkLst>
          <pc:docMk/>
          <pc:sldMk cId="2496136843" sldId="548"/>
        </pc:sldMkLst>
      </pc:sldChg>
      <pc:sldChg chg="modAnim">
        <pc:chgData name="Desislava Topuzakova" userId="3992f0759b71ec9c" providerId="LiveId" clId="{57A30628-041F-49A1-A0BE-0A8C10D66F03}" dt="2020-11-06T21:44:47.330" v="21"/>
        <pc:sldMkLst>
          <pc:docMk/>
          <pc:sldMk cId="2034755188" sldId="550"/>
        </pc:sldMkLst>
      </pc:sldChg>
      <pc:sldChg chg="modAnim">
        <pc:chgData name="Desislava Topuzakova" userId="3992f0759b71ec9c" providerId="LiveId" clId="{57A30628-041F-49A1-A0BE-0A8C10D66F03}" dt="2020-11-06T21:45:03.076" v="24"/>
        <pc:sldMkLst>
          <pc:docMk/>
          <pc:sldMk cId="3915066652" sldId="552"/>
        </pc:sldMkLst>
      </pc:sldChg>
      <pc:sldChg chg="modAnim">
        <pc:chgData name="Desislava Topuzakova" userId="3992f0759b71ec9c" providerId="LiveId" clId="{57A30628-041F-49A1-A0BE-0A8C10D66F03}" dt="2020-11-06T22:16:34.769" v="45"/>
        <pc:sldMkLst>
          <pc:docMk/>
          <pc:sldMk cId="231256479" sldId="582"/>
        </pc:sldMkLst>
      </pc:sldChg>
      <pc:sldChg chg="modAnim">
        <pc:chgData name="Desislava Topuzakova" userId="3992f0759b71ec9c" providerId="LiveId" clId="{57A30628-041F-49A1-A0BE-0A8C10D66F03}" dt="2020-11-06T22:16:37.115" v="46"/>
        <pc:sldMkLst>
          <pc:docMk/>
          <pc:sldMk cId="2087158659" sldId="583"/>
        </pc:sldMkLst>
      </pc:sldChg>
      <pc:sldChg chg="modAnim">
        <pc:chgData name="Desislava Topuzakova" userId="3992f0759b71ec9c" providerId="LiveId" clId="{57A30628-041F-49A1-A0BE-0A8C10D66F03}" dt="2020-11-06T22:16:43.384" v="47"/>
        <pc:sldMkLst>
          <pc:docMk/>
          <pc:sldMk cId="924884386" sldId="585"/>
        </pc:sldMkLst>
      </pc:sldChg>
      <pc:sldChg chg="modAnim">
        <pc:chgData name="Desislava Topuzakova" userId="3992f0759b71ec9c" providerId="LiveId" clId="{57A30628-041F-49A1-A0BE-0A8C10D66F03}" dt="2020-11-06T21:45:23.939" v="25"/>
        <pc:sldMkLst>
          <pc:docMk/>
          <pc:sldMk cId="1651541876" sldId="590"/>
        </pc:sldMkLst>
      </pc:sldChg>
      <pc:sldChg chg="modAnim">
        <pc:chgData name="Desislava Topuzakova" userId="3992f0759b71ec9c" providerId="LiveId" clId="{57A30628-041F-49A1-A0BE-0A8C10D66F03}" dt="2020-11-06T21:45:59.162" v="29"/>
        <pc:sldMkLst>
          <pc:docMk/>
          <pc:sldMk cId="2996261329" sldId="591"/>
        </pc:sldMkLst>
      </pc:sldChg>
      <pc:sldChg chg="modAnim">
        <pc:chgData name="Desislava Topuzakova" userId="3992f0759b71ec9c" providerId="LiveId" clId="{57A30628-041F-49A1-A0BE-0A8C10D66F03}" dt="2020-11-06T21:59:35.514" v="30"/>
        <pc:sldMkLst>
          <pc:docMk/>
          <pc:sldMk cId="1434230752" sldId="592"/>
        </pc:sldMkLst>
      </pc:sldChg>
      <pc:sldChg chg="modAnim">
        <pc:chgData name="Desislava Topuzakova" userId="3992f0759b71ec9c" providerId="LiveId" clId="{57A30628-041F-49A1-A0BE-0A8C10D66F03}" dt="2020-11-06T22:14:29.902" v="31"/>
        <pc:sldMkLst>
          <pc:docMk/>
          <pc:sldMk cId="3467921828" sldId="593"/>
        </pc:sldMkLst>
      </pc:sldChg>
      <pc:sldChg chg="modAnim">
        <pc:chgData name="Desislava Topuzakova" userId="3992f0759b71ec9c" providerId="LiveId" clId="{57A30628-041F-49A1-A0BE-0A8C10D66F03}" dt="2020-11-06T22:14:36.811" v="32"/>
        <pc:sldMkLst>
          <pc:docMk/>
          <pc:sldMk cId="156510428" sldId="594"/>
        </pc:sldMkLst>
      </pc:sldChg>
      <pc:sldChg chg="modAnim">
        <pc:chgData name="Desislava Topuzakova" userId="3992f0759b71ec9c" providerId="LiveId" clId="{57A30628-041F-49A1-A0BE-0A8C10D66F03}" dt="2020-11-06T22:14:57.478" v="35"/>
        <pc:sldMkLst>
          <pc:docMk/>
          <pc:sldMk cId="937054354" sldId="595"/>
        </pc:sldMkLst>
      </pc:sldChg>
      <pc:sldChg chg="modAnim">
        <pc:chgData name="Desislava Topuzakova" userId="3992f0759b71ec9c" providerId="LiveId" clId="{57A30628-041F-49A1-A0BE-0A8C10D66F03}" dt="2020-11-06T22:15:07.911" v="36"/>
        <pc:sldMkLst>
          <pc:docMk/>
          <pc:sldMk cId="906176835" sldId="596"/>
        </pc:sldMkLst>
      </pc:sldChg>
      <pc:sldChg chg="modAnim">
        <pc:chgData name="Desislava Topuzakova" userId="3992f0759b71ec9c" providerId="LiveId" clId="{57A30628-041F-49A1-A0BE-0A8C10D66F03}" dt="2020-11-06T22:15:17.615" v="37"/>
        <pc:sldMkLst>
          <pc:docMk/>
          <pc:sldMk cId="847911841" sldId="597"/>
        </pc:sldMkLst>
      </pc:sldChg>
      <pc:sldChg chg="modAnim">
        <pc:chgData name="Desislava Topuzakova" userId="3992f0759b71ec9c" providerId="LiveId" clId="{57A30628-041F-49A1-A0BE-0A8C10D66F03}" dt="2020-11-06T22:16:26.997" v="43"/>
        <pc:sldMkLst>
          <pc:docMk/>
          <pc:sldMk cId="3107534664" sldId="598"/>
        </pc:sldMkLst>
      </pc:sldChg>
      <pc:sldChg chg="modAnim">
        <pc:chgData name="Desislava Topuzakova" userId="3992f0759b71ec9c" providerId="LiveId" clId="{57A30628-041F-49A1-A0BE-0A8C10D66F03}" dt="2020-11-06T22:16:04.578" v="40"/>
        <pc:sldMkLst>
          <pc:docMk/>
          <pc:sldMk cId="2796720123" sldId="602"/>
        </pc:sldMkLst>
      </pc:sldChg>
      <pc:sldChg chg="modAnim">
        <pc:chgData name="Desislava Topuzakova" userId="3992f0759b71ec9c" providerId="LiveId" clId="{57A30628-041F-49A1-A0BE-0A8C10D66F03}" dt="2020-11-06T22:16:21.111" v="42"/>
        <pc:sldMkLst>
          <pc:docMk/>
          <pc:sldMk cId="854356764" sldId="603"/>
        </pc:sldMkLst>
      </pc:sldChg>
      <pc:sldChg chg="modAnim">
        <pc:chgData name="Desislava Topuzakova" userId="3992f0759b71ec9c" providerId="LiveId" clId="{57A30628-041F-49A1-A0BE-0A8C10D66F03}" dt="2020-11-06T22:15:27.843" v="38"/>
        <pc:sldMkLst>
          <pc:docMk/>
          <pc:sldMk cId="823279123" sldId="605"/>
        </pc:sldMkLst>
      </pc:sldChg>
      <pc:sldChg chg="modAnim">
        <pc:chgData name="Desislava Topuzakova" userId="3992f0759b71ec9c" providerId="LiveId" clId="{57A30628-041F-49A1-A0BE-0A8C10D66F03}" dt="2020-11-06T22:15:50.127" v="39"/>
        <pc:sldMkLst>
          <pc:docMk/>
          <pc:sldMk cId="3433548957" sldId="606"/>
        </pc:sldMkLst>
      </pc:sldChg>
      <pc:sldChg chg="modAnim">
        <pc:chgData name="Desislava Topuzakova" userId="3992f0759b71ec9c" providerId="LiveId" clId="{57A30628-041F-49A1-A0BE-0A8C10D66F03}" dt="2020-11-06T21:45:45.462" v="27"/>
        <pc:sldMkLst>
          <pc:docMk/>
          <pc:sldMk cId="2173979948" sldId="607"/>
        </pc:sldMkLst>
      </pc:sldChg>
      <pc:sldChg chg="modAnim">
        <pc:chgData name="Desislava Topuzakova" userId="3992f0759b71ec9c" providerId="LiveId" clId="{57A30628-041F-49A1-A0BE-0A8C10D66F03}" dt="2020-11-06T21:45:49.535" v="28"/>
        <pc:sldMkLst>
          <pc:docMk/>
          <pc:sldMk cId="1013337031" sldId="60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BA70ED9-BD30-449F-84A8-41B141DC40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3535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51A554A-3F98-4591-ACD9-7B2EFA653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6320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8232151-08E9-4AB0-9C2A-EE87C9A3C3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5298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51CA95-2CD7-40CC-B619-D207226BBB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97110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C00AA3-EB86-430B-817D-626AD6920A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05934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881D1C2-E96D-48EC-9869-B973350601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6866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9A13E04-B58B-4A5A-A178-DDFE0A3BCA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5781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5F395DD-F548-472D-90B0-9927A4EDBA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1074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3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3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judge.softuni.bg/Contests/2413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/>
              <a:t>Логически изрази и проверки. Условна конструкция If-else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213640" cy="444536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40922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2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1584-1A1F-4ECE-AB90-8B43416F452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1019108-E41C-4357-B61A-2CEAD03344D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315659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04255288"/>
              </p:ext>
            </p:extLst>
          </p:nvPr>
        </p:nvGraphicFramePr>
        <p:xfrm>
          <a:off x="2271000" y="1314000"/>
          <a:ext cx="9503572" cy="4876799"/>
        </p:xfrm>
        <a:graphic>
          <a:graphicData uri="http://schemas.openxmlformats.org/drawingml/2006/table">
            <a:tbl>
              <a:tblPr/>
              <a:tblGrid>
                <a:gridCol w="367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E073710-0C2B-4A6B-B0A7-E1A4076404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4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52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В </a:t>
            </a:r>
            <a:r>
              <a:rPr lang="en-US" sz="3600" dirty="0"/>
              <a:t>програмирането можем да 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Резултатът от логическите изрази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/>
              <a:t> </a:t>
            </a:r>
            <a:r>
              <a:rPr lang="en-US" sz="3400" dirty="0" err="1"/>
              <a:t>или</a:t>
            </a:r>
            <a:r>
              <a:rPr lang="en-US" sz="34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1000" y="2574000"/>
            <a:ext cx="5864547" cy="4006839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a = 5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b = 10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&lt; b)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&gt; 0)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&gt; 100)  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&lt; a)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&lt;= 5)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print(b == 2 * 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Сравняване на стойности (</a:t>
            </a:r>
            <a:r>
              <a:rPr lang="en-US" dirty="0"/>
              <a:t>1)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325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93E549F8-4CF8-42BF-9E06-AFBAC0728F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4791000" y="3495243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4791000" y="4004107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4804319" y="4983323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4791000" y="4509818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4826676" y="5491558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4823246" y="5967779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5154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7" grpId="0"/>
      <p:bldP spid="9" grpId="0"/>
      <p:bldP spid="10" grpId="0"/>
      <p:bldP spid="11" grpId="0"/>
      <p:bldP spid="12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Сравняване на текст чрез оператор за равенство </a:t>
            </a:r>
            <a:r>
              <a:rPr lang="en-US" sz="3400" dirty="0">
                <a:latin typeface="Consolas" pitchFamily="49" charset="0"/>
              </a:rPr>
              <a:t>(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3400" dirty="0">
                <a:latin typeface="Consolas" pitchFamily="49" charset="0"/>
              </a:rPr>
              <a:t>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81F0D03-2DEE-45D7-9878-6400209601CB}"/>
              </a:ext>
            </a:extLst>
          </p:cNvPr>
          <p:cNvSpPr txBox="1">
            <a:spLocks/>
          </p:cNvSpPr>
          <p:nvPr/>
        </p:nvSpPr>
        <p:spPr>
          <a:xfrm>
            <a:off x="838201" y="4501959"/>
            <a:ext cx="5486399" cy="17723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a = input()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b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print(a == b)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99F69D-BF88-4EF8-9AFD-B4FF68F668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2015885"/>
            <a:ext cx="5486398" cy="1766931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a = '</a:t>
            </a:r>
            <a:r>
              <a:rPr lang="en-US" sz="2600" dirty="0" err="1"/>
              <a:t>Examplе</a:t>
            </a:r>
            <a:r>
              <a:rPr lang="en-US" sz="2600" dirty="0"/>
              <a:t>'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b = a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print(a == b)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Сравняване на стойности </a:t>
            </a:r>
            <a:r>
              <a:rPr lang="en-US" dirty="0"/>
              <a:t>(2) 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4024235" y="3166909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/>
              <a:t> </a:t>
            </a:r>
            <a:r>
              <a:rPr lang="en-US" sz="2700" i="0" noProof="1">
                <a:solidFill>
                  <a:schemeClr val="accent2"/>
                </a:solidFill>
              </a:rPr>
              <a:t># True</a:t>
            </a:r>
            <a:endParaRPr lang="en-US" sz="2700" i="0" dirty="0">
              <a:solidFill>
                <a:schemeClr val="accent2"/>
              </a:solidFill>
            </a:endParaRP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4249232" y="5649184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>
                <a:solidFill>
                  <a:schemeClr val="accent2"/>
                </a:solidFill>
              </a:rPr>
              <a:t># True</a:t>
            </a:r>
            <a:endParaRPr lang="en-US" sz="2700" i="0" dirty="0">
              <a:solidFill>
                <a:schemeClr val="accent2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524" y="4000987"/>
            <a:ext cx="3058183" cy="971546"/>
          </a:xfrm>
          <a:prstGeom prst="wedgeRoundRectCallout">
            <a:avLst>
              <a:gd name="adj1" fmla="val -60903"/>
              <a:gd name="adj2" fmla="val 49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  <p:pic>
        <p:nvPicPr>
          <p:cNvPr id="1026" name="Picture 2" descr="Image result for equality">
            <a:extLst>
              <a:ext uri="{FF2B5EF4-FFF2-40B4-BE49-F238E27FC236}">
                <a16:creationId xmlns:a16="http://schemas.microsoft.com/office/drawing/2014/main" id="{C014FAFA-2BE8-4E51-8012-ECB767C7B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1" y="3581400"/>
            <a:ext cx="2399295" cy="240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5FBCE40B-90A7-47F3-BD82-9E9151C96D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86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DB5A2-FAC6-4958-9282-9A880AF0B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Има само следните две стойности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вярно)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(грешно)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Може да се създаде и с условие, което се свежда до </a:t>
            </a:r>
            <a:r>
              <a:rPr lang="en-US" dirty="0"/>
              <a:t>True </a:t>
            </a:r>
            <a:r>
              <a:rPr lang="bg-BG" dirty="0"/>
              <a:t>или </a:t>
            </a:r>
            <a:r>
              <a:rPr lang="en-US" dirty="0"/>
              <a:t>False</a:t>
            </a:r>
            <a:endParaRPr lang="bg-BG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FE38-F864-4109-9E8E-02BDB0566A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4912" y="2779234"/>
            <a:ext cx="3222175" cy="649766"/>
          </a:xfrm>
        </p:spPr>
        <p:txBody>
          <a:bodyPr/>
          <a:lstStyle/>
          <a:p>
            <a:r>
              <a:rPr lang="en-US" sz="2800" dirty="0"/>
              <a:t>is_valid = </a:t>
            </a:r>
            <a:r>
              <a:rPr lang="en-US" sz="2800" dirty="0">
                <a:solidFill>
                  <a:schemeClr val="bg1"/>
                </a:solidFill>
              </a:rPr>
              <a:t>True</a:t>
            </a:r>
            <a:endParaRPr lang="en-US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4086012" y="5139000"/>
            <a:ext cx="4019974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is_positive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39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 - Пример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3296625" y="1874371"/>
            <a:ext cx="559875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= 5</a:t>
            </a:r>
            <a:endParaRPr lang="bg-BG" sz="2800" dirty="0"/>
          </a:p>
          <a:p>
            <a:r>
              <a:rPr lang="en-US" sz="2800" dirty="0"/>
              <a:t>is_positive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  <a:p>
            <a:r>
              <a:rPr lang="en-US" sz="2800" dirty="0"/>
              <a:t>print(</a:t>
            </a:r>
            <a:r>
              <a:rPr lang="en-US" sz="2800" dirty="0" err="1"/>
              <a:t>is_positive</a:t>
            </a:r>
            <a:r>
              <a:rPr lang="en-US" sz="2800" dirty="0"/>
              <a:t>)  </a:t>
            </a:r>
            <a:r>
              <a:rPr lang="en-US" sz="2800" i="1" dirty="0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3279750" y="4104000"/>
            <a:ext cx="56325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= -5</a:t>
            </a:r>
            <a:endParaRPr lang="bg-BG" sz="2800" dirty="0"/>
          </a:p>
          <a:p>
            <a:r>
              <a:rPr lang="en-US" sz="2800" dirty="0"/>
              <a:t>is_positive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  <a:p>
            <a:r>
              <a:rPr lang="en-US" sz="2800" dirty="0"/>
              <a:t>print(</a:t>
            </a:r>
            <a:r>
              <a:rPr lang="en-US" sz="2800" dirty="0" err="1"/>
              <a:t>is_positive</a:t>
            </a:r>
            <a:r>
              <a:rPr lang="en-US" sz="2800" dirty="0"/>
              <a:t>)  </a:t>
            </a:r>
            <a:r>
              <a:rPr lang="en-US" sz="2800" i="1" dirty="0">
                <a:solidFill>
                  <a:schemeClr val="accent2"/>
                </a:solidFill>
              </a:rPr>
              <a:t># False</a:t>
            </a:r>
          </a:p>
        </p:txBody>
      </p:sp>
    </p:spTree>
    <p:extLst>
      <p:ext uri="{BB962C8B-B14F-4D97-AF65-F5344CB8AC3E}">
        <p14:creationId xmlns:p14="http://schemas.microsoft.com/office/powerpoint/2010/main" val="101333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019F-1BCE-4421-8C5C-2DB4AAC4E7E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Условни конструкции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5A6356BB-DCD0-4104-B2AB-0E3576BFB11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7325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Често проверяваме условия и извършваме действия според резултата</a:t>
            </a:r>
          </a:p>
          <a:p>
            <a:pPr marL="0" indent="0">
              <a:spcBef>
                <a:spcPts val="10800"/>
              </a:spcBef>
              <a:spcAft>
                <a:spcPts val="10800"/>
              </a:spcAft>
              <a:buNone/>
            </a:pPr>
            <a:endParaRPr lang="en-US" sz="3200" b="1" dirty="0"/>
          </a:p>
          <a:p>
            <a:r>
              <a:rPr lang="bg-BG" sz="34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800" y="3484005"/>
            <a:ext cx="4866922" cy="10402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if ...: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316000" y="2304000"/>
            <a:ext cx="2432484" cy="1055608"/>
          </a:xfrm>
          <a:prstGeom prst="wedgeRoundRectCallout">
            <a:avLst>
              <a:gd name="adj1" fmla="val 59032"/>
              <a:gd name="adj2" fmla="val 471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537" y="4893392"/>
            <a:ext cx="3952200" cy="1055608"/>
          </a:xfrm>
          <a:prstGeom prst="wedgeRoundRectCallout">
            <a:avLst>
              <a:gd name="adj1" fmla="val -35367"/>
              <a:gd name="adj2" fmla="val -759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вярност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5DBF275-12A9-4307-8ACD-4C077917AB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6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bg-BG" sz="3400" dirty="0"/>
              <a:t>Напишете </a:t>
            </a:r>
            <a:r>
              <a:rPr lang="bg-BG" sz="3400" b="1" dirty="0">
                <a:solidFill>
                  <a:schemeClr val="bg1"/>
                </a:solidFill>
              </a:rPr>
              <a:t>програма</a:t>
            </a:r>
            <a:r>
              <a:rPr lang="bg-BG" sz="3400" dirty="0"/>
              <a:t>, която: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Чете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оценка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число</a:t>
            </a:r>
            <a:r>
              <a:rPr lang="en-US" sz="3200" dirty="0"/>
              <a:t>)</a:t>
            </a:r>
            <a:r>
              <a:rPr lang="bg-BG" sz="3200" dirty="0"/>
              <a:t>, въведена от потребителя</a:t>
            </a:r>
          </a:p>
          <a:p>
            <a:pPr lvl="1"/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Проверява</a:t>
            </a:r>
            <a:r>
              <a:rPr lang="bg-BG" sz="3200" dirty="0"/>
              <a:t> дали е отлична</a:t>
            </a:r>
            <a:endParaRPr lang="en-US" sz="3200" dirty="0"/>
          </a:p>
          <a:p>
            <a:pPr lvl="1"/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Excellent</a:t>
            </a:r>
            <a:r>
              <a:rPr lang="bg-BG" sz="3000" b="1" dirty="0">
                <a:latin typeface="Consolas" panose="020B0609020204030204" pitchFamily="49" charset="0"/>
              </a:rPr>
              <a:t>!</a:t>
            </a:r>
            <a:r>
              <a:rPr lang="en-US" sz="3200" dirty="0"/>
              <a:t>"</a:t>
            </a:r>
            <a:r>
              <a:rPr lang="bg-BG" sz="3200" dirty="0"/>
              <a:t>, ако оценката е по-голяма или равна на 5</a:t>
            </a:r>
            <a:r>
              <a:rPr lang="en-US" sz="3200" dirty="0"/>
              <a:t>.</a:t>
            </a:r>
            <a:r>
              <a:rPr lang="bg-BG" sz="3200" dirty="0"/>
              <a:t>50</a:t>
            </a:r>
            <a:endParaRPr lang="en-US" sz="3200" dirty="0"/>
          </a:p>
          <a:p>
            <a:r>
              <a:rPr lang="bg-BG" sz="34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Отлична оценка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835769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875780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</a:t>
            </a:r>
            <a:r>
              <a:rPr lang="bg-BG" sz="2800" b="1" noProof="1">
                <a:latin typeface="Consolas" panose="020B0609020204030204" pitchFamily="49" charset="0"/>
              </a:rPr>
              <a:t>!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046621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3196378" y="5166387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046621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3196378" y="5940266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8CDBBC0-4A11-474C-B7DC-01647E0A6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423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4031400" y="95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264287" y="1653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986973" y="2175951"/>
            <a:ext cx="2568172" cy="2162878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grade &gt;</a:t>
              </a:r>
              <a:r>
                <a:rPr lang="bg-BG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</a:t>
              </a:r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5.50</a:t>
              </a:r>
              <a:endPara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281834" y="4367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594636" y="3274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76574" y="4194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6420" y="3271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4004775" y="4924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271400" y="293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0D0F3797-0492-4D8D-824E-CBE9F3B57A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90600" y="6327500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https://judge.softuni.bg/Contests/2413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792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/>
            <a:r>
              <a:rPr lang="bg-BG" dirty="0"/>
              <a:t>Проверки</a:t>
            </a:r>
            <a:endParaRPr lang="en-US" dirty="0"/>
          </a:p>
          <a:p>
            <a:pPr marL="514350" indent="-514350"/>
            <a:r>
              <a:rPr lang="bg-BG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</a:t>
            </a:r>
            <a:endParaRPr lang="en-US" dirty="0"/>
          </a:p>
          <a:p>
            <a:pPr marL="514350" indent="-514350"/>
            <a:r>
              <a:rPr lang="bg-BG" dirty="0"/>
              <a:t>Условни</a:t>
            </a:r>
            <a:r>
              <a:rPr lang="en-US" dirty="0"/>
              <a:t> </a:t>
            </a:r>
            <a:r>
              <a:rPr lang="bg-BG" dirty="0"/>
              <a:t>конструкции</a:t>
            </a:r>
          </a:p>
          <a:p>
            <a:pPr marL="514350" indent="-514350"/>
            <a:r>
              <a:rPr lang="bg-BG" dirty="0"/>
              <a:t>Закръгляне и форматиране</a:t>
            </a:r>
            <a:endParaRPr lang="en-US" dirty="0"/>
          </a:p>
          <a:p>
            <a:pPr marL="514350" indent="-514350"/>
            <a:r>
              <a:rPr lang="bg-BG" dirty="0"/>
              <a:t>Серия от проверки</a:t>
            </a:r>
            <a:endParaRPr lang="bg-BG" b="1" dirty="0"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Живот на променлива</a:t>
            </a:r>
            <a:endParaRPr lang="bg-BG" b="1" dirty="0"/>
          </a:p>
          <a:p>
            <a:pPr marL="514350" indent="-514350"/>
            <a:r>
              <a:rPr lang="bg-BG" dirty="0"/>
              <a:t>Решаване на изпитна задача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78143FA-A015-4F34-B30D-7ECF3CB753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4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6000" y="1121143"/>
            <a:ext cx="10534234" cy="5546589"/>
          </a:xfrm>
        </p:spPr>
        <p:txBody>
          <a:bodyPr>
            <a:normAutofit/>
          </a:bodyPr>
          <a:lstStyle/>
          <a:p>
            <a:r>
              <a:rPr lang="bg-BG" sz="3400" dirty="0"/>
              <a:t>При </a:t>
            </a:r>
            <a:r>
              <a:rPr lang="bg-BG" sz="3400" b="1" dirty="0">
                <a:solidFill>
                  <a:schemeClr val="bg1"/>
                </a:solidFill>
              </a:rPr>
              <a:t>невярност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400" dirty="0"/>
              <a:t>)</a:t>
            </a:r>
            <a:r>
              <a:rPr lang="bg-BG" sz="3400" dirty="0"/>
              <a:t> на условието, можем да изпълним други действия – чрез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400" dirty="0"/>
              <a:t> </a:t>
            </a:r>
            <a:r>
              <a:rPr lang="bg-BG" sz="3400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000" y="2757653"/>
            <a:ext cx="5715000" cy="21113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if ...: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2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en-US" sz="32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5916000" y="5388392"/>
            <a:ext cx="4185000" cy="1055608"/>
          </a:xfrm>
          <a:prstGeom prst="wedgeRoundRectCallout">
            <a:avLst>
              <a:gd name="adj1" fmla="val -21714"/>
              <a:gd name="adj2" fmla="val -837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невярност на условието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BD843A-B0E2-4E55-8BFC-9998909672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88" y="1196125"/>
            <a:ext cx="11815018" cy="5201066"/>
          </a:xfrm>
        </p:spPr>
        <p:txBody>
          <a:bodyPr/>
          <a:lstStyle/>
          <a:p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bg-BG" sz="3600" b="1" dirty="0">
                <a:solidFill>
                  <a:schemeClr val="bg1"/>
                </a:solidFill>
              </a:rPr>
              <a:t>Табулациите</a:t>
            </a:r>
            <a:r>
              <a:rPr lang="bg-BG" sz="3600" dirty="0"/>
              <a:t> въвеждат </a:t>
            </a:r>
            <a:r>
              <a:rPr lang="bg-BG" sz="3600" b="1" dirty="0">
                <a:solidFill>
                  <a:schemeClr val="bg1"/>
                </a:solidFill>
              </a:rPr>
              <a:t>блок от код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(</a:t>
            </a:r>
            <a:r>
              <a:rPr lang="bg-BG" sz="3600" dirty="0"/>
              <a:t>група команди</a:t>
            </a:r>
            <a:r>
              <a:rPr lang="en-US" sz="3600" dirty="0"/>
              <a:t>)</a:t>
            </a:r>
          </a:p>
          <a:p>
            <a:pPr lvl="1"/>
            <a:r>
              <a:rPr lang="bg-BG" sz="3400" dirty="0"/>
              <a:t>Изпълнява се редът, който </a:t>
            </a:r>
            <a:r>
              <a:rPr lang="bg-BG" sz="3400" b="1" dirty="0">
                <a:solidFill>
                  <a:schemeClr val="bg1"/>
                </a:solidFill>
              </a:rPr>
              <a:t>отговаря</a:t>
            </a:r>
            <a:r>
              <a:rPr lang="bg-BG" sz="3400" dirty="0"/>
              <a:t> на условието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Блок от код</a:t>
            </a:r>
            <a:r>
              <a:rPr lang="en-US"/>
              <a:t> (1)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F2903C2-46E0-4F01-AE55-34E220A6B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743" y="3083549"/>
            <a:ext cx="4179336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color</a:t>
            </a:r>
            <a:r>
              <a:rPr lang="it-IT" sz="2800" b="1" noProof="1">
                <a:latin typeface="Consolas" pitchFamily="49" charset="0"/>
              </a:rPr>
              <a:t> = </a:t>
            </a:r>
            <a:r>
              <a:rPr lang="en-US" sz="2800" b="1" noProof="1">
                <a:latin typeface="Consolas" pitchFamily="49" charset="0"/>
              </a:rPr>
              <a:t>'red'</a:t>
            </a:r>
            <a:endParaRPr lang="it-IT" sz="2800" b="1" noProof="1">
              <a:latin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</a:rPr>
              <a:t>color == </a:t>
            </a:r>
            <a:r>
              <a:rPr lang="it-IT" sz="2800" b="1" noProof="1">
                <a:latin typeface="Consolas" pitchFamily="49" charset="0"/>
              </a:rPr>
              <a:t>'red':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print('Red')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else:</a:t>
            </a:r>
            <a:endParaRPr lang="it-IT" sz="2800" b="1" noProof="1">
              <a:latin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print('Yellow')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print</a:t>
            </a:r>
            <a:r>
              <a:rPr lang="en-US" sz="2800" b="1" noProof="1">
                <a:latin typeface="Consolas" pitchFamily="49" charset="0"/>
              </a:rPr>
              <a:t>('bye')</a:t>
            </a:r>
          </a:p>
        </p:txBody>
      </p:sp>
      <p:sp>
        <p:nvSpPr>
          <p:cNvPr id="10" name="Speech Bubble: Rectangle with Corners Rounded 4">
            <a:extLst>
              <a:ext uri="{FF2B5EF4-FFF2-40B4-BE49-F238E27FC236}">
                <a16:creationId xmlns:a16="http://schemas.microsoft.com/office/drawing/2014/main" id="{A4FA8B35-A665-4B9A-AEE1-9FB290178D48}"/>
              </a:ext>
            </a:extLst>
          </p:cNvPr>
          <p:cNvSpPr/>
          <p:nvPr/>
        </p:nvSpPr>
        <p:spPr bwMode="auto">
          <a:xfrm>
            <a:off x="6781800" y="3083550"/>
            <a:ext cx="3048000" cy="845539"/>
          </a:xfrm>
          <a:prstGeom prst="wedgeRoundRectCallout">
            <a:avLst>
              <a:gd name="adj1" fmla="val -26532"/>
              <a:gd name="adj2" fmla="val 720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се </a:t>
            </a:r>
            <a:r>
              <a:rPr lang="en-US" sz="2800" b="1" dirty="0">
                <a:solidFill>
                  <a:srgbClr val="FFFFFF"/>
                </a:solidFill>
              </a:rPr>
              <a:t>"Red"</a:t>
            </a:r>
            <a:endParaRPr lang="bg-BG" sz="2800" b="1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972E9E-CEFF-4C26-96C9-4A9941424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724" y="4358527"/>
            <a:ext cx="5189136" cy="13905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B94DE138-0B35-47FB-8759-2153D695CF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297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(2)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414947"/>
            <a:ext cx="4132714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color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= 'red'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color == '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red':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    print('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Red'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print('Yellow')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('bye')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0EA0B-CEBB-4EA3-99A1-37C57A4BC020}"/>
              </a:ext>
            </a:extLst>
          </p:cNvPr>
          <p:cNvSpPr/>
          <p:nvPr/>
        </p:nvSpPr>
        <p:spPr>
          <a:xfrm>
            <a:off x="381000" y="1276174"/>
            <a:ext cx="11612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Без табулации ще се изпълнява и </a:t>
            </a:r>
            <a:r>
              <a:rPr lang="bg-BG" sz="3600" b="1" dirty="0">
                <a:solidFill>
                  <a:schemeClr val="bg1"/>
                </a:solidFill>
              </a:rPr>
              <a:t>последният</a:t>
            </a:r>
            <a:r>
              <a:rPr lang="bg-BG" sz="3600" dirty="0"/>
              <a:t> ред</a:t>
            </a:r>
            <a:endParaRPr lang="en-US" sz="3600" dirty="0"/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4724400" y="2599394"/>
            <a:ext cx="3733800" cy="1286806"/>
          </a:xfrm>
          <a:prstGeom prst="wedgeRoundRectCallout">
            <a:avLst>
              <a:gd name="adj1" fmla="val -62217"/>
              <a:gd name="adj2" fmla="val 397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Изпълняват се редовете </a:t>
            </a:r>
            <a:r>
              <a:rPr lang="bg-BG" sz="2600" b="1" dirty="0">
                <a:solidFill>
                  <a:schemeClr val="bg2"/>
                </a:solidFill>
              </a:rPr>
              <a:t>отговарящи</a:t>
            </a:r>
            <a:r>
              <a:rPr lang="bg-BG" sz="2600" b="1" dirty="0">
                <a:solidFill>
                  <a:srgbClr val="FFFFFF"/>
                </a:solidFill>
              </a:rPr>
              <a:t> на условието</a:t>
            </a:r>
          </a:p>
        </p:txBody>
      </p:sp>
      <p:sp>
        <p:nvSpPr>
          <p:cNvPr id="11" name="Speech Bubble: Rectangle with Corners Rounded 4">
            <a:extLst>
              <a:ext uri="{FF2B5EF4-FFF2-40B4-BE49-F238E27FC236}">
                <a16:creationId xmlns:a16="http://schemas.microsoft.com/office/drawing/2014/main" id="{F25A5F8A-DA43-429A-AD28-A65F9E162E07}"/>
              </a:ext>
            </a:extLst>
          </p:cNvPr>
          <p:cNvSpPr/>
          <p:nvPr/>
        </p:nvSpPr>
        <p:spPr bwMode="auto">
          <a:xfrm flipH="1">
            <a:off x="761596" y="5725301"/>
            <a:ext cx="4437918" cy="939365"/>
          </a:xfrm>
          <a:prstGeom prst="wedgeRoundRectCallout">
            <a:avLst>
              <a:gd name="adj1" fmla="val 22882"/>
              <a:gd name="adj2" fmla="val -745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Изпълнява</a:t>
            </a:r>
            <a:r>
              <a:rPr lang="bg-BG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се винаги – не е част от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chemeClr val="bg2"/>
                </a:solidFill>
              </a:rPr>
              <a:t>/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  <a:r>
              <a:rPr lang="bg-BG" sz="2400" b="1" dirty="0">
                <a:solidFill>
                  <a:schemeClr val="bg2"/>
                </a:solidFill>
              </a:rPr>
              <a:t> конструкцията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CC220A6-84A8-45B2-A8C9-84D03304D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839" y="4724930"/>
            <a:ext cx="4437918" cy="13818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9350E95A-36EF-4625-A567-B7026C495A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657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000" y="1196125"/>
            <a:ext cx="11818096" cy="5528766"/>
          </a:xfrm>
        </p:spPr>
        <p:txBody>
          <a:bodyPr/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Чете две </a:t>
            </a:r>
            <a:r>
              <a:rPr lang="bg-BG" sz="3400" b="1" dirty="0">
                <a:solidFill>
                  <a:schemeClr val="bg1"/>
                </a:solidFill>
              </a:rPr>
              <a:t>числа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bg-BG" sz="3400"/>
              <a:t>Отпечатва </a:t>
            </a:r>
            <a:r>
              <a:rPr lang="bg-BG" sz="3400" dirty="0"/>
              <a:t>на конзолата </a:t>
            </a:r>
            <a:r>
              <a:rPr lang="bg-BG" sz="3400" b="1" dirty="0">
                <a:solidFill>
                  <a:schemeClr val="bg1"/>
                </a:solidFill>
              </a:rPr>
              <a:t>по-голямото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от тях</a:t>
            </a:r>
            <a:endParaRPr lang="en-US" sz="3400" dirty="0"/>
          </a:p>
          <a:p>
            <a:r>
              <a:rPr lang="bg-BG" sz="3600" dirty="0"/>
              <a:t>Пример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DA18B-75A6-43C0-BE1F-B879AE5A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427" y="5035227"/>
            <a:ext cx="444602" cy="1138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8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91BA3807-E394-4F37-B52A-BB877C5ED1E1}"/>
              </a:ext>
            </a:extLst>
          </p:cNvPr>
          <p:cNvSpPr/>
          <p:nvPr/>
        </p:nvSpPr>
        <p:spPr>
          <a:xfrm>
            <a:off x="2566994" y="5429748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5B51C-2ECB-4B8F-9DFF-BECC38526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994" y="5345406"/>
            <a:ext cx="444602" cy="5184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8</a:t>
            </a:r>
            <a:endParaRPr lang="en-US" sz="34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AAB06-2565-401E-98EB-780E7636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831" y="5035225"/>
            <a:ext cx="444602" cy="1138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anose="020B0609020204030204" pitchFamily="49" charset="0"/>
              </a:rPr>
              <a:t>7</a:t>
            </a:r>
            <a:endParaRPr lang="bg-BG" sz="34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3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27F55289-FEFF-4505-A449-8AABEE27C818}"/>
              </a:ext>
            </a:extLst>
          </p:cNvPr>
          <p:cNvSpPr/>
          <p:nvPr/>
        </p:nvSpPr>
        <p:spPr>
          <a:xfrm>
            <a:off x="6236398" y="5429747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4AACC-5302-466A-86FB-25619E328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398" y="5345405"/>
            <a:ext cx="444602" cy="5184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7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1785" y="2514601"/>
            <a:ext cx="3334215" cy="3610479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E8936E0C-B891-4D44-BBC0-99D830BE54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705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FF3658FF-AC4B-4D8E-AA49-A18281FD3A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9" name="Parallelogram 18"/>
          <p:cNvSpPr/>
          <p:nvPr/>
        </p:nvSpPr>
        <p:spPr bwMode="auto">
          <a:xfrm>
            <a:off x="4211400" y="909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44287" y="1608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66973" y="2130951"/>
            <a:ext cx="2568172" cy="2162878"/>
            <a:chOff x="4673401" y="1526424"/>
            <a:chExt cx="2568172" cy="2099999"/>
          </a:xfrm>
        </p:grpSpPr>
        <p:sp>
          <p:nvSpPr>
            <p:cNvPr id="22" name="Diamond 21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461834" y="4322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4636" y="322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574" y="4149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6420" y="3226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28" name="Parallelogram 27"/>
          <p:cNvSpPr/>
          <p:nvPr/>
        </p:nvSpPr>
        <p:spPr bwMode="auto">
          <a:xfrm>
            <a:off x="4184775" y="4879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29" name="Parallelogram 28"/>
          <p:cNvSpPr/>
          <p:nvPr/>
        </p:nvSpPr>
        <p:spPr bwMode="auto">
          <a:xfrm>
            <a:off x="7451400" y="2891530"/>
            <a:ext cx="2739600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1093788" y="6301420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https://judge.softuni.bg/Contests/2413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617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 </a:t>
            </a:r>
          </a:p>
          <a:p>
            <a:pPr lvl="1"/>
            <a:r>
              <a:rPr lang="bg-BG" sz="3400" dirty="0"/>
              <a:t>Проверява дали едно число е </a:t>
            </a:r>
            <a:r>
              <a:rPr lang="bg-BG" sz="3400" b="1" dirty="0">
                <a:solidFill>
                  <a:schemeClr val="bg1"/>
                </a:solidFill>
              </a:rPr>
              <a:t>четно</a:t>
            </a:r>
            <a:r>
              <a:rPr lang="bg-BG" sz="3400" dirty="0"/>
              <a:t> или </a:t>
            </a:r>
            <a:r>
              <a:rPr lang="bg-BG" sz="3400" b="1" dirty="0">
                <a:solidFill>
                  <a:schemeClr val="bg1"/>
                </a:solidFill>
              </a:rPr>
              <a:t>нечетно</a:t>
            </a:r>
            <a:endParaRPr lang="bg-BG" sz="3400" dirty="0">
              <a:solidFill>
                <a:schemeClr val="bg1"/>
              </a:solidFill>
            </a:endParaRPr>
          </a:p>
          <a:p>
            <a:pPr lvl="1"/>
            <a:r>
              <a:rPr lang="bg-BG" sz="3400" dirty="0"/>
              <a:t>Ако е четно отпечатва на конзолата </a:t>
            </a:r>
            <a:r>
              <a:rPr lang="en-US" sz="34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even</a:t>
            </a:r>
            <a:r>
              <a:rPr lang="en-US" sz="3400" dirty="0"/>
              <a:t>"</a:t>
            </a:r>
          </a:p>
          <a:p>
            <a:pPr lvl="1"/>
            <a:r>
              <a:rPr lang="bg-BG" sz="3400" dirty="0"/>
              <a:t>Ако е нечетно отпечатва на конзолата </a:t>
            </a:r>
            <a:r>
              <a:rPr lang="en-US" sz="34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odd</a:t>
            </a:r>
            <a:r>
              <a:rPr lang="en-US" sz="3400" dirty="0"/>
              <a:t>"</a:t>
            </a:r>
            <a:endParaRPr lang="bg-BG" sz="3400" dirty="0"/>
          </a:p>
          <a:p>
            <a:r>
              <a:rPr lang="bg-BG" sz="36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5" y="4869000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3087163" y="5016310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5" y="4869000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е</a:t>
            </a:r>
            <a:r>
              <a:rPr lang="en-US" sz="2800" b="1" noProof="1">
                <a:latin typeface="Consolas" panose="020B0609020204030204" pitchFamily="49" charset="0"/>
              </a:rPr>
              <a:t>ven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4" y="5813033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3087163" y="5973865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3" y="5826555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о</a:t>
            </a:r>
            <a:r>
              <a:rPr lang="en-US" sz="2800" b="1" noProof="1">
                <a:latin typeface="Consolas" panose="020B0609020204030204" pitchFamily="49" charset="0"/>
              </a:rPr>
              <a:t>dd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2F411EC-F63A-4830-8842-BA049ADFE5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791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3000" y="2144288"/>
            <a:ext cx="3962400" cy="2988098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num = int(input())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if </a:t>
            </a:r>
            <a:r>
              <a:rPr lang="en-US" sz="2800" dirty="0">
                <a:solidFill>
                  <a:schemeClr val="bg1"/>
                </a:solidFill>
              </a:rPr>
              <a:t>num % 2 == 0</a:t>
            </a:r>
            <a:r>
              <a:rPr lang="en-US" sz="2800" dirty="0"/>
              <a:t>: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print('even')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else: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print('odd')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Четно или нечетно – решение</a:t>
            </a: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62000" y="6245777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US" sz="2000" dirty="0">
                <a:hlinkClick r:id="rId2"/>
              </a:rPr>
              <a:t>https://judge.softuni.bg/Contests/2413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66A916-EB07-4F5A-B5E9-6737BF927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43" y="1997200"/>
            <a:ext cx="4836400" cy="15729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F80227-9D9B-48A8-BAC5-35C77608DE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43" y="3907796"/>
            <a:ext cx="4836400" cy="15463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FDB5A319-3C93-4296-B5F7-6C7834F24E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1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22201-BAEA-468F-B23B-EB38A3C796A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Дебъгване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8" y="1524001"/>
            <a:ext cx="2220185" cy="222018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74AF53BC-2E9A-4833-9CBE-AF631DA486E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операции с дебъгер</a:t>
            </a:r>
          </a:p>
        </p:txBody>
      </p:sp>
    </p:spTree>
    <p:extLst>
      <p:ext uri="{BB962C8B-B14F-4D97-AF65-F5344CB8AC3E}">
        <p14:creationId xmlns:p14="http://schemas.microsoft.com/office/powerpoint/2010/main" val="324479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2">
            <a:extLst>
              <a:ext uri="{FF2B5EF4-FFF2-40B4-BE49-F238E27FC236}">
                <a16:creationId xmlns:a16="http://schemas.microsoft.com/office/drawing/2014/main" id="{54CC3B46-CACE-4030-B8C0-0FF95FE8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577" y="3200401"/>
            <a:ext cx="5039864" cy="349062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5999" y="1143000"/>
            <a:ext cx="10250737" cy="5276048"/>
          </a:xfrm>
        </p:spPr>
        <p:txBody>
          <a:bodyPr/>
          <a:lstStyle/>
          <a:p>
            <a:r>
              <a:rPr lang="bg-BG" sz="3600" dirty="0"/>
              <a:t>Процес на проследяване на изпълнението на програмата</a:t>
            </a:r>
          </a:p>
          <a:p>
            <a:pPr lvl="1"/>
            <a:r>
              <a:rPr lang="bg-BG" sz="3400" dirty="0"/>
              <a:t>Това ни позволява да откриваме грешки (бъгове)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7265" y="4495800"/>
            <a:ext cx="2189977" cy="662392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CB18A96-5B00-4D6A-A4E7-26DA8C321A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7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PyCharm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7851" y="999969"/>
            <a:ext cx="10033549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Натискане на </a:t>
            </a:r>
            <a:r>
              <a:rPr lang="en-US" sz="3000" b="1" dirty="0">
                <a:solidFill>
                  <a:schemeClr val="bg1"/>
                </a:solidFill>
              </a:rPr>
              <a:t>[Shift + F9]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ще стартира програмата в </a:t>
            </a:r>
            <a:r>
              <a:rPr lang="en-US" sz="3000" dirty="0"/>
              <a:t>debug</a:t>
            </a:r>
            <a:r>
              <a:rPr lang="bg-BG" sz="3000" dirty="0"/>
              <a:t> </a:t>
            </a:r>
            <a:br>
              <a:rPr lang="en-US" sz="3000" dirty="0"/>
            </a:br>
            <a:r>
              <a:rPr lang="bg-BG" sz="3000" dirty="0"/>
              <a:t>режим</a:t>
            </a:r>
          </a:p>
          <a:p>
            <a:pPr>
              <a:lnSpc>
                <a:spcPct val="100000"/>
              </a:lnSpc>
            </a:pPr>
            <a:r>
              <a:rPr lang="bg-BG" sz="3000" dirty="0"/>
              <a:t>Можем да преминем към следващата стъпка с </a:t>
            </a:r>
            <a:r>
              <a:rPr lang="en-US" sz="3000" b="1" dirty="0">
                <a:solidFill>
                  <a:schemeClr val="bg1"/>
                </a:solidFill>
              </a:rPr>
              <a:t>[</a:t>
            </a:r>
            <a:r>
              <a:rPr lang="bg-BG" sz="3000" b="1" dirty="0">
                <a:solidFill>
                  <a:schemeClr val="bg1"/>
                </a:solidFill>
              </a:rPr>
              <a:t>F</a:t>
            </a:r>
            <a:r>
              <a:rPr lang="en-US" sz="3000" b="1" dirty="0">
                <a:solidFill>
                  <a:schemeClr val="bg1"/>
                </a:solidFill>
              </a:rPr>
              <a:t>8]</a:t>
            </a:r>
          </a:p>
          <a:p>
            <a:pPr>
              <a:lnSpc>
                <a:spcPct val="100000"/>
              </a:lnSpc>
            </a:pPr>
            <a:r>
              <a:rPr lang="bg-BG" sz="3000" dirty="0"/>
              <a:t>Можем да създаваме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[Ctrl + F8]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стопери – </a:t>
            </a:r>
            <a:r>
              <a:rPr lang="en-US" sz="3000" dirty="0"/>
              <a:t>breakpoints</a:t>
            </a:r>
          </a:p>
          <a:p>
            <a:pPr lvl="1">
              <a:lnSpc>
                <a:spcPct val="100000"/>
              </a:lnSpc>
            </a:pPr>
            <a:r>
              <a:rPr lang="bg-BG" sz="2800" dirty="0"/>
              <a:t>До тях можем директно да стигнем използвайки </a:t>
            </a:r>
            <a:r>
              <a:rPr lang="en-US" sz="2800" b="1" dirty="0">
                <a:solidFill>
                  <a:schemeClr val="bg1"/>
                </a:solidFill>
              </a:rPr>
              <a:t>[F</a:t>
            </a:r>
            <a:r>
              <a:rPr lang="bg-BG" sz="2800" b="1" dirty="0">
                <a:solidFill>
                  <a:schemeClr val="bg1"/>
                </a:solidFill>
              </a:rPr>
              <a:t>9</a:t>
            </a:r>
            <a:r>
              <a:rPr lang="en-US" sz="2800" b="1" dirty="0">
                <a:solidFill>
                  <a:schemeClr val="bg1"/>
                </a:solidFill>
              </a:rPr>
              <a:t>]</a:t>
            </a:r>
            <a:endParaRPr lang="bg-BG" sz="2800" b="1" dirty="0">
              <a:solidFill>
                <a:schemeClr val="bg1"/>
              </a:solidFill>
            </a:endParaRPr>
          </a:p>
        </p:txBody>
      </p:sp>
      <p:pic>
        <p:nvPicPr>
          <p:cNvPr id="7" name="Картина 5">
            <a:extLst>
              <a:ext uri="{FF2B5EF4-FFF2-40B4-BE49-F238E27FC236}">
                <a16:creationId xmlns:a16="http://schemas.microsoft.com/office/drawing/2014/main" id="{78CD6BC3-9445-40F4-B7D5-952F02B3D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847" y="3768464"/>
            <a:ext cx="4787898" cy="297610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  <p:sp>
        <p:nvSpPr>
          <p:cNvPr id="8" name="AutoShape 7">
            <a:extLst>
              <a:ext uri="{FF2B5EF4-FFF2-40B4-BE49-F238E27FC236}">
                <a16:creationId xmlns:a16="http://schemas.microsoft.com/office/drawing/2014/main" id="{672CF3A2-D953-4549-B78E-AFBF83CE8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1" y="5238665"/>
            <a:ext cx="2189977" cy="662392"/>
          </a:xfrm>
          <a:prstGeom prst="wedgeRoundRectCallout">
            <a:avLst>
              <a:gd name="adj1" fmla="val 65215"/>
              <a:gd name="adj2" fmla="val -568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0162643-F30C-4A9B-8CB6-6656A57CA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1" y="4107722"/>
            <a:ext cx="2189977" cy="662392"/>
          </a:xfrm>
          <a:prstGeom prst="wedgeRoundRectCallout">
            <a:avLst>
              <a:gd name="adj1" fmla="val 76713"/>
              <a:gd name="adj2" fmla="val 452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BFB1B87-5FAF-4DF9-82BA-C682590E5E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54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B515-52F0-4DE3-8FFA-1A00BAC5396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60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456909-1BE0-48F3-A0F4-F8718C9F607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</a:p>
        </p:txBody>
      </p:sp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43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83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(по-малко) цяло число:</a:t>
            </a: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Намиране на абсолютна стойност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1000" y="2507941"/>
            <a:ext cx="64008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up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math.ceil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(23.45)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1" y="3910737"/>
            <a:ext cx="6400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down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(45.67)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6FD6C9AB-B06C-4867-A866-2DE2C69DA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000" y="4118837"/>
            <a:ext cx="2343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9EE363CE-A411-44F9-B4D5-30EBABAB2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1" y="5313533"/>
            <a:ext cx="64008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example1 =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а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(-50)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example2 =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а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bs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(50) 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nn-NO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C59F7FE-37D2-458C-8B71-2888E8E974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672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8" y="12192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dirty="0"/>
              <a:t>Закръгляне до </a:t>
            </a:r>
            <a:r>
              <a:rPr lang="bg-BG" b="1" dirty="0"/>
              <a:t>2</a:t>
            </a:r>
            <a:r>
              <a:rPr lang="en-US" dirty="0"/>
              <a:t> </a:t>
            </a:r>
            <a:r>
              <a:rPr lang="bg-BG" dirty="0"/>
              <a:t>знака след десетичния знак:</a:t>
            </a: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lvl="1"/>
            <a:r>
              <a:rPr lang="bg-BG" dirty="0"/>
              <a:t>Форматиране до </a:t>
            </a:r>
            <a:r>
              <a:rPr lang="bg-BG" b="1" dirty="0"/>
              <a:t>2</a:t>
            </a:r>
            <a:r>
              <a:rPr lang="bg-BG" dirty="0"/>
              <a:t> знака след десетичния знак:</a:t>
            </a: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bg-BG" dirty="0"/>
          </a:p>
          <a:p>
            <a:pPr lvl="1"/>
            <a:r>
              <a:rPr lang="bg-BG" dirty="0"/>
              <a:t>Разлика между форматиране и закръгляне: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999" y="3134508"/>
            <a:ext cx="75366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123.456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:.2f}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836" y="3707720"/>
            <a:ext cx="4334863" cy="829665"/>
          </a:xfrm>
          <a:custGeom>
            <a:avLst/>
            <a:gdLst>
              <a:gd name="connsiteX0" fmla="*/ 0 w 4334863"/>
              <a:gd name="connsiteY0" fmla="*/ 138280 h 829665"/>
              <a:gd name="connsiteX1" fmla="*/ 138280 w 4334863"/>
              <a:gd name="connsiteY1" fmla="*/ 0 h 829665"/>
              <a:gd name="connsiteX2" fmla="*/ 722477 w 4334863"/>
              <a:gd name="connsiteY2" fmla="*/ 0 h 829665"/>
              <a:gd name="connsiteX3" fmla="*/ 722477 w 4334863"/>
              <a:gd name="connsiteY3" fmla="*/ 0 h 829665"/>
              <a:gd name="connsiteX4" fmla="*/ 1806193 w 4334863"/>
              <a:gd name="connsiteY4" fmla="*/ 0 h 829665"/>
              <a:gd name="connsiteX5" fmla="*/ 4196583 w 4334863"/>
              <a:gd name="connsiteY5" fmla="*/ 0 h 829665"/>
              <a:gd name="connsiteX6" fmla="*/ 4334863 w 4334863"/>
              <a:gd name="connsiteY6" fmla="*/ 138280 h 829665"/>
              <a:gd name="connsiteX7" fmla="*/ 4334863 w 4334863"/>
              <a:gd name="connsiteY7" fmla="*/ 138278 h 829665"/>
              <a:gd name="connsiteX8" fmla="*/ 4334863 w 4334863"/>
              <a:gd name="connsiteY8" fmla="*/ 138278 h 829665"/>
              <a:gd name="connsiteX9" fmla="*/ 4334863 w 4334863"/>
              <a:gd name="connsiteY9" fmla="*/ 345694 h 829665"/>
              <a:gd name="connsiteX10" fmla="*/ 4334863 w 4334863"/>
              <a:gd name="connsiteY10" fmla="*/ 691385 h 829665"/>
              <a:gd name="connsiteX11" fmla="*/ 4196583 w 4334863"/>
              <a:gd name="connsiteY11" fmla="*/ 829665 h 829665"/>
              <a:gd name="connsiteX12" fmla="*/ 1806193 w 4334863"/>
              <a:gd name="connsiteY12" fmla="*/ 829665 h 829665"/>
              <a:gd name="connsiteX13" fmla="*/ 722477 w 4334863"/>
              <a:gd name="connsiteY13" fmla="*/ 829665 h 829665"/>
              <a:gd name="connsiteX14" fmla="*/ 722477 w 4334863"/>
              <a:gd name="connsiteY14" fmla="*/ 829665 h 829665"/>
              <a:gd name="connsiteX15" fmla="*/ 138280 w 4334863"/>
              <a:gd name="connsiteY15" fmla="*/ 829665 h 829665"/>
              <a:gd name="connsiteX16" fmla="*/ 0 w 4334863"/>
              <a:gd name="connsiteY16" fmla="*/ 691385 h 829665"/>
              <a:gd name="connsiteX17" fmla="*/ 0 w 4334863"/>
              <a:gd name="connsiteY17" fmla="*/ 345694 h 829665"/>
              <a:gd name="connsiteX18" fmla="*/ -302097 w 4334863"/>
              <a:gd name="connsiteY18" fmla="*/ -45408 h 829665"/>
              <a:gd name="connsiteX19" fmla="*/ 0 w 4334863"/>
              <a:gd name="connsiteY19" fmla="*/ 138278 h 829665"/>
              <a:gd name="connsiteX20" fmla="*/ 0 w 4334863"/>
              <a:gd name="connsiteY20" fmla="*/ 138280 h 829665"/>
              <a:gd name="connsiteX0" fmla="*/ 0 w 4334863"/>
              <a:gd name="connsiteY0" fmla="*/ 138280 h 829665"/>
              <a:gd name="connsiteX1" fmla="*/ 138280 w 4334863"/>
              <a:gd name="connsiteY1" fmla="*/ 0 h 829665"/>
              <a:gd name="connsiteX2" fmla="*/ 722477 w 4334863"/>
              <a:gd name="connsiteY2" fmla="*/ 0 h 829665"/>
              <a:gd name="connsiteX3" fmla="*/ 722477 w 4334863"/>
              <a:gd name="connsiteY3" fmla="*/ 0 h 829665"/>
              <a:gd name="connsiteX4" fmla="*/ 1806193 w 4334863"/>
              <a:gd name="connsiteY4" fmla="*/ 0 h 829665"/>
              <a:gd name="connsiteX5" fmla="*/ 4196583 w 4334863"/>
              <a:gd name="connsiteY5" fmla="*/ 0 h 829665"/>
              <a:gd name="connsiteX6" fmla="*/ 4334863 w 4334863"/>
              <a:gd name="connsiteY6" fmla="*/ 138280 h 829665"/>
              <a:gd name="connsiteX7" fmla="*/ 4334863 w 4334863"/>
              <a:gd name="connsiteY7" fmla="*/ 138278 h 829665"/>
              <a:gd name="connsiteX8" fmla="*/ 4334863 w 4334863"/>
              <a:gd name="connsiteY8" fmla="*/ 138278 h 829665"/>
              <a:gd name="connsiteX9" fmla="*/ 4334863 w 4334863"/>
              <a:gd name="connsiteY9" fmla="*/ 345694 h 829665"/>
              <a:gd name="connsiteX10" fmla="*/ 4334863 w 4334863"/>
              <a:gd name="connsiteY10" fmla="*/ 691385 h 829665"/>
              <a:gd name="connsiteX11" fmla="*/ 4196583 w 4334863"/>
              <a:gd name="connsiteY11" fmla="*/ 829665 h 829665"/>
              <a:gd name="connsiteX12" fmla="*/ 1806193 w 4334863"/>
              <a:gd name="connsiteY12" fmla="*/ 829665 h 829665"/>
              <a:gd name="connsiteX13" fmla="*/ 722477 w 4334863"/>
              <a:gd name="connsiteY13" fmla="*/ 829665 h 829665"/>
              <a:gd name="connsiteX14" fmla="*/ 722477 w 4334863"/>
              <a:gd name="connsiteY14" fmla="*/ 829665 h 829665"/>
              <a:gd name="connsiteX15" fmla="*/ 138280 w 4334863"/>
              <a:gd name="connsiteY15" fmla="*/ 829665 h 829665"/>
              <a:gd name="connsiteX16" fmla="*/ 0 w 4334863"/>
              <a:gd name="connsiteY16" fmla="*/ 691385 h 829665"/>
              <a:gd name="connsiteX17" fmla="*/ 0 w 4334863"/>
              <a:gd name="connsiteY17" fmla="*/ 345694 h 829665"/>
              <a:gd name="connsiteX18" fmla="*/ 0 w 4334863"/>
              <a:gd name="connsiteY18" fmla="*/ 138278 h 829665"/>
              <a:gd name="connsiteX19" fmla="*/ 0 w 4334863"/>
              <a:gd name="connsiteY19" fmla="*/ 138280 h 82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334863" h="829665">
                <a:moveTo>
                  <a:pt x="0" y="138280"/>
                </a:moveTo>
                <a:cubicBezTo>
                  <a:pt x="0" y="61910"/>
                  <a:pt x="61910" y="0"/>
                  <a:pt x="138280" y="0"/>
                </a:cubicBezTo>
                <a:lnTo>
                  <a:pt x="722477" y="0"/>
                </a:lnTo>
                <a:lnTo>
                  <a:pt x="722477" y="0"/>
                </a:lnTo>
                <a:lnTo>
                  <a:pt x="1806193" y="0"/>
                </a:lnTo>
                <a:lnTo>
                  <a:pt x="4196583" y="0"/>
                </a:lnTo>
                <a:cubicBezTo>
                  <a:pt x="4272953" y="0"/>
                  <a:pt x="4334863" y="61910"/>
                  <a:pt x="4334863" y="138280"/>
                </a:cubicBezTo>
                <a:lnTo>
                  <a:pt x="4334863" y="138278"/>
                </a:lnTo>
                <a:lnTo>
                  <a:pt x="4334863" y="138278"/>
                </a:lnTo>
                <a:lnTo>
                  <a:pt x="4334863" y="345694"/>
                </a:lnTo>
                <a:lnTo>
                  <a:pt x="4334863" y="691385"/>
                </a:lnTo>
                <a:cubicBezTo>
                  <a:pt x="4334863" y="767755"/>
                  <a:pt x="4272953" y="829665"/>
                  <a:pt x="4196583" y="829665"/>
                </a:cubicBezTo>
                <a:lnTo>
                  <a:pt x="1806193" y="829665"/>
                </a:lnTo>
                <a:lnTo>
                  <a:pt x="722477" y="829665"/>
                </a:lnTo>
                <a:lnTo>
                  <a:pt x="722477" y="829665"/>
                </a:lnTo>
                <a:lnTo>
                  <a:pt x="138280" y="829665"/>
                </a:lnTo>
                <a:cubicBezTo>
                  <a:pt x="61910" y="829665"/>
                  <a:pt x="0" y="767755"/>
                  <a:pt x="0" y="691385"/>
                </a:cubicBezTo>
                <a:lnTo>
                  <a:pt x="0" y="345694"/>
                </a:lnTo>
                <a:lnTo>
                  <a:pt x="0" y="138278"/>
                </a:lnTo>
                <a:lnTo>
                  <a:pt x="0" y="13828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Брой символи след десетичния знак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58040C-7905-468E-83EB-9ED66089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00" y="1865027"/>
            <a:ext cx="75366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rounded = round(45.67852,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929882" y="5228214"/>
            <a:ext cx="7538380" cy="107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print(round(45.6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, 4))</a:t>
            </a:r>
            <a:endParaRPr lang="nn-NO" sz="2600" b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print(f"{45.6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:.4f}")</a:t>
            </a:r>
            <a:endParaRPr lang="en-US" sz="26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3233C-84E8-40D2-9B0E-FD1B5055A336}"/>
              </a:ext>
            </a:extLst>
          </p:cNvPr>
          <p:cNvSpPr txBox="1"/>
          <p:nvPr/>
        </p:nvSpPr>
        <p:spPr>
          <a:xfrm>
            <a:off x="6721865" y="1793384"/>
            <a:ext cx="1735789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45.68</a:t>
            </a:r>
            <a:endParaRPr lang="en-US" sz="26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6501000" y="3084516"/>
            <a:ext cx="1956654" cy="63392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123.46</a:t>
            </a:r>
            <a:endParaRPr lang="en-US" sz="26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95D4C-760E-49E4-9855-144A988B220C}"/>
              </a:ext>
            </a:extLst>
          </p:cNvPr>
          <p:cNvSpPr txBox="1"/>
          <p:nvPr/>
        </p:nvSpPr>
        <p:spPr>
          <a:xfrm>
            <a:off x="6501001" y="5305838"/>
            <a:ext cx="1967262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 45.6</a:t>
            </a:r>
            <a:endParaRPr lang="nn-NO" sz="26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DB982-C23C-4E42-B2D6-13847F969B80}"/>
              </a:ext>
            </a:extLst>
          </p:cNvPr>
          <p:cNvSpPr txBox="1"/>
          <p:nvPr/>
        </p:nvSpPr>
        <p:spPr>
          <a:xfrm>
            <a:off x="6501001" y="5788065"/>
            <a:ext cx="1967262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</a:rPr>
              <a:t>45.6000</a:t>
            </a:r>
            <a:endParaRPr lang="nn-NO" sz="26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759E5CF8-0E8E-4765-8831-3E43F3C5C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43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" grpId="0" animBg="1"/>
      <p:bldP spid="7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512F6-2192-405A-B988-0392D316C6C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Серии от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272" y="1219201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88B70C42-B39C-4A18-B216-827EB2DF657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По-сложни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58203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1556" y="999000"/>
            <a:ext cx="10749444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000" b="1" dirty="0">
                <a:latin typeface="Consolas" panose="020B0609020204030204" pitchFamily="49" charset="0"/>
              </a:rPr>
              <a:t>if/else - if/else…</a:t>
            </a:r>
            <a:r>
              <a:rPr lang="en-US" sz="3000" dirty="0"/>
              <a:t> </a:t>
            </a:r>
            <a:r>
              <a:rPr lang="bg-BG" sz="3200" dirty="0"/>
              <a:t>е серия от проверки</a:t>
            </a:r>
          </a:p>
          <a:p>
            <a:pPr marL="0" indent="0">
              <a:lnSpc>
                <a:spcPct val="100000"/>
              </a:lnSpc>
              <a:spcBef>
                <a:spcPts val="12600"/>
              </a:spcBef>
              <a:spcAft>
                <a:spcPts val="12600"/>
              </a:spcAft>
              <a:buNone/>
            </a:pPr>
            <a:endParaRPr lang="bg-BG" sz="3200" dirty="0"/>
          </a:p>
          <a:p>
            <a:pPr marL="457200" indent="-457200">
              <a:lnSpc>
                <a:spcPct val="100000"/>
              </a:lnSpc>
            </a:pPr>
            <a:r>
              <a:rPr lang="bg-BG" sz="3200" dirty="0"/>
              <a:t>При истинност на едно условие, </a:t>
            </a:r>
            <a:r>
              <a:rPr lang="bg-BG" sz="3200" b="1" dirty="0">
                <a:solidFill>
                  <a:schemeClr val="bg1"/>
                </a:solidFill>
              </a:rPr>
              <a:t>не се продължава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</a:t>
            </a:r>
            <a:r>
              <a:rPr lang="en-US" sz="3200" dirty="0"/>
              <a:t> </a:t>
            </a:r>
            <a:r>
              <a:rPr lang="bg-BG" sz="32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810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6EA0576-C778-42A6-9C8B-C5EBEC170C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939" y="1810014"/>
            <a:ext cx="3743061" cy="34189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if </a:t>
            </a:r>
            <a:r>
              <a:rPr lang="bg-BG" sz="2600" b="1" noProof="1">
                <a:latin typeface="Consolas" pitchFamily="49" charset="0"/>
              </a:rPr>
              <a:t>...</a:t>
            </a:r>
            <a:r>
              <a:rPr lang="en-US" sz="2600" b="1" noProof="1">
                <a:latin typeface="Consolas" pitchFamily="49" charset="0"/>
              </a:rPr>
              <a:t>:</a:t>
            </a:r>
            <a:r>
              <a:rPr lang="it-IT" sz="2600" b="1" noProof="1">
                <a:latin typeface="Consolas" pitchFamily="49" charset="0"/>
              </a:rPr>
              <a:t>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</a:rPr>
              <a:t>    # </a:t>
            </a:r>
            <a:r>
              <a:rPr lang="bg-BG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600" b="1" noProof="1">
                <a:latin typeface="Consolas" pitchFamily="49" charset="0"/>
              </a:rPr>
              <a:t>...: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</a:rPr>
              <a:t>    # </a:t>
            </a:r>
            <a:r>
              <a:rPr lang="bg-BG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  <a:endParaRPr lang="bg-BG" sz="2600" b="1" noProof="1">
              <a:solidFill>
                <a:schemeClr val="accent2"/>
              </a:solidFill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600" b="1" noProof="1">
                <a:latin typeface="Consolas" pitchFamily="49" charset="0"/>
              </a:rPr>
              <a:t>...: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</a:rPr>
              <a:t>    </a:t>
            </a:r>
            <a:r>
              <a:rPr lang="en-US" sz="2600" b="1" noProof="1">
                <a:solidFill>
                  <a:schemeClr val="accent2"/>
                </a:solidFill>
              </a:rPr>
              <a:t># </a:t>
            </a:r>
            <a:r>
              <a:rPr lang="bg-BG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  <a:endParaRPr lang="bg-BG" sz="2600" b="1" noProof="1">
              <a:solidFill>
                <a:schemeClr val="accent2"/>
              </a:solidFill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else:</a:t>
            </a:r>
            <a:endParaRPr lang="bg-BG" sz="2600" b="1" noProof="1">
              <a:latin typeface="Consolas" pitchFamily="49" charset="0"/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</a:rPr>
              <a:t>    </a:t>
            </a:r>
            <a:r>
              <a:rPr lang="en-US" sz="2600" b="1" noProof="1">
                <a:solidFill>
                  <a:schemeClr val="accent2"/>
                </a:solidFill>
              </a:rPr>
              <a:t># </a:t>
            </a:r>
            <a:r>
              <a:rPr lang="bg-BG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310753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000" y="2451596"/>
            <a:ext cx="4953000" cy="32989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a = 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if a &gt; 4: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 print('Bigger than 4')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elif a &gt; 5: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 print('Bigger than 5')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 print('Equal to 7')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001" y="2844000"/>
            <a:ext cx="2609999" cy="1181063"/>
          </a:xfrm>
          <a:prstGeom prst="wedgeRoundRectCallout">
            <a:avLst>
              <a:gd name="adj1" fmla="val -60947"/>
              <a:gd name="adj2" fmla="val 21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се само</a:t>
            </a:r>
            <a:r>
              <a:rPr lang="en-US" sz="2800" b="1" dirty="0">
                <a:solidFill>
                  <a:srgbClr val="FFFFFF"/>
                </a:solidFill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3152" y="1131752"/>
            <a:ext cx="1028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Програмата проверява първото условие, установява, че е вярно и приключва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D5EA0-B321-430A-BBE9-19DB423D8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1" y="4457088"/>
            <a:ext cx="4784673" cy="12691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52DFB33C-DA50-485A-9204-BA5BB0347B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2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7D63-3342-437B-9184-6F54ACAD78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Живот на променлива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95" y="1400332"/>
            <a:ext cx="2593411" cy="247184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3EBC335A-6996-4048-9E39-166AB799F7F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Диапазон на използване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73038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en-US" sz="3600" dirty="0"/>
              <a:t>Пример: Променливата </a:t>
            </a:r>
            <a:r>
              <a:rPr lang="en-US" sz="3400" b="1" dirty="0">
                <a:latin typeface="Consolas" panose="020B0609020204030204" pitchFamily="49" charset="0"/>
              </a:rPr>
              <a:t>salary</a:t>
            </a:r>
            <a:r>
              <a:rPr lang="bg-BG" sz="3600" b="1" dirty="0"/>
              <a:t> </a:t>
            </a:r>
            <a:r>
              <a:rPr lang="en-US" sz="3600" dirty="0">
                <a:latin typeface="Consolas" panose="020B0609020204030204" pitchFamily="49" charset="0"/>
              </a:rPr>
              <a:t>ще</a:t>
            </a:r>
            <a:r>
              <a:rPr lang="en-US" sz="3600" dirty="0"/>
              <a:t> съществува </a:t>
            </a:r>
            <a:r>
              <a:rPr lang="en-US" sz="3600" b="1" dirty="0">
                <a:solidFill>
                  <a:schemeClr val="bg1"/>
                </a:solidFill>
              </a:rPr>
              <a:t>само</a:t>
            </a:r>
            <a:r>
              <a:rPr lang="bg-BG" sz="3600" dirty="0"/>
              <a:t> </a:t>
            </a:r>
            <a:r>
              <a:rPr lang="en-US" sz="3600" dirty="0"/>
              <a:t>ако е</a:t>
            </a:r>
            <a:r>
              <a:rPr lang="bg-BG" sz="3600" dirty="0"/>
              <a:t> </a:t>
            </a:r>
            <a:r>
              <a:rPr lang="en-US" sz="3600" dirty="0"/>
              <a:t>инициализирана някъде в програмата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Живот на променлива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000" y="2596614"/>
            <a:ext cx="5400000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latin typeface="Consolas" pitchFamily="49" charset="0"/>
              </a:rPr>
              <a:t>current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 = </a:t>
            </a:r>
            <a:r>
              <a:rPr lang="en-US" sz="2700" b="1" noProof="1">
                <a:latin typeface="Consolas" pitchFamily="49" charset="0"/>
              </a:rPr>
              <a:t>"Monday"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if </a:t>
            </a:r>
            <a:r>
              <a:rPr lang="bg-BG" sz="2700" b="1" noProof="1">
                <a:latin typeface="Consolas" pitchFamily="49" charset="0"/>
              </a:rPr>
              <a:t>cur</a:t>
            </a:r>
            <a:r>
              <a:rPr lang="en-US" sz="2700" b="1" noProof="1">
                <a:latin typeface="Consolas" pitchFamily="49" charset="0"/>
              </a:rPr>
              <a:t>r</a:t>
            </a:r>
            <a:r>
              <a:rPr lang="bg-BG" sz="2700" b="1" noProof="1">
                <a:latin typeface="Consolas" pitchFamily="49" charset="0"/>
              </a:rPr>
              <a:t>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</a:t>
            </a:r>
            <a:r>
              <a:rPr lang="en-US" sz="2700" b="1" noProof="1">
                <a:latin typeface="Consolas" pitchFamily="49" charset="0"/>
              </a:rPr>
              <a:t> ==</a:t>
            </a:r>
            <a:r>
              <a:rPr lang="bg-BG" sz="2700" b="1" noProof="1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"Monday":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rgbClr val="FFA000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=</a:t>
            </a:r>
            <a:r>
              <a:rPr lang="bg-BG" sz="2700" b="1" noProof="1">
                <a:latin typeface="Consolas" pitchFamily="49" charset="0"/>
              </a:rPr>
              <a:t> 1000</a:t>
            </a:r>
            <a:endParaRPr lang="en-US" sz="2700" b="1" noProof="1"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print(</a:t>
            </a:r>
            <a:r>
              <a:rPr lang="en-US" sz="2700" b="1" noProof="1">
                <a:solidFill>
                  <a:srgbClr val="FFA000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latin typeface="Consolas" pitchFamily="49" charset="0"/>
              </a:rPr>
              <a:t>) 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en-US" sz="2700" b="1" noProof="1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700" b="1" i="1" noProof="1">
                <a:solidFill>
                  <a:schemeClr val="accent2"/>
                </a:solidFill>
                <a:latin typeface="Consolas" pitchFamily="49" charset="0"/>
              </a:rPr>
              <a:t>1000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FC332E-C894-4B1E-8119-78028E973F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en-US" sz="3600" dirty="0"/>
              <a:t>Пример: Променливата </a:t>
            </a:r>
            <a:r>
              <a:rPr lang="en-US" sz="3600" b="1" dirty="0">
                <a:latin typeface="Consolas" panose="020B0609020204030204" pitchFamily="49" charset="0"/>
              </a:rPr>
              <a:t>salary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няма да </a:t>
            </a:r>
            <a:r>
              <a:rPr lang="en-US" sz="3600" dirty="0"/>
              <a:t>съществува, ако не бъде инициализирана някъде в програмата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Живот на променлива </a:t>
            </a:r>
            <a:r>
              <a:rPr lang="en-US" dirty="0"/>
              <a:t>(</a:t>
            </a:r>
            <a:r>
              <a:rPr lang="en-US"/>
              <a:t>2)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000" y="2618054"/>
            <a:ext cx="5445000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latin typeface="Consolas" pitchFamily="49" charset="0"/>
              </a:rPr>
              <a:t>current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 = </a:t>
            </a:r>
            <a:r>
              <a:rPr lang="en-US" sz="2700" b="1" noProof="1">
                <a:latin typeface="Consolas" pitchFamily="49" charset="0"/>
              </a:rPr>
              <a:t>"Tuesday"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if </a:t>
            </a:r>
            <a:r>
              <a:rPr lang="bg-BG" sz="2700" b="1" noProof="1">
                <a:latin typeface="Consolas" pitchFamily="49" charset="0"/>
              </a:rPr>
              <a:t>cur</a:t>
            </a:r>
            <a:r>
              <a:rPr lang="en-US" sz="2700" b="1" noProof="1">
                <a:latin typeface="Consolas" pitchFamily="49" charset="0"/>
              </a:rPr>
              <a:t>r</a:t>
            </a:r>
            <a:r>
              <a:rPr lang="bg-BG" sz="2700" b="1" noProof="1">
                <a:latin typeface="Consolas" pitchFamily="49" charset="0"/>
              </a:rPr>
              <a:t>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</a:t>
            </a:r>
            <a:r>
              <a:rPr lang="en-US" sz="2700" b="1" noProof="1">
                <a:latin typeface="Consolas" pitchFamily="49" charset="0"/>
              </a:rPr>
              <a:t> ==</a:t>
            </a:r>
            <a:r>
              <a:rPr lang="bg-BG" sz="2700" b="1" noProof="1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"Monday"</a:t>
            </a:r>
            <a:r>
              <a:rPr lang="bg-BG" sz="2700" b="1" noProof="1">
                <a:latin typeface="Consolas" pitchFamily="49" charset="0"/>
              </a:rPr>
              <a:t>:</a:t>
            </a:r>
            <a:endParaRPr lang="en-US" sz="2700" b="1" noProof="1"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=</a:t>
            </a:r>
            <a:r>
              <a:rPr lang="bg-BG" sz="2700" b="1" noProof="1">
                <a:latin typeface="Consolas" pitchFamily="49" charset="0"/>
              </a:rPr>
              <a:t> 1000</a:t>
            </a:r>
            <a:endParaRPr lang="en-US" sz="2700" b="1" noProof="1"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print</a:t>
            </a:r>
            <a:r>
              <a:rPr lang="bg-BG" sz="2700" b="1" noProof="1">
                <a:latin typeface="Consolas" pitchFamily="49" charset="0"/>
              </a:rPr>
              <a:t>(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latin typeface="Consolas" pitchFamily="49" charset="0"/>
              </a:rPr>
              <a:t>)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</a:t>
            </a:r>
            <a:r>
              <a:rPr lang="en-US" sz="2700" b="1" noProof="1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700" b="1" i="1" noProof="1">
                <a:solidFill>
                  <a:schemeClr val="accent2"/>
                </a:solidFill>
                <a:latin typeface="Consolas" pitchFamily="49" charset="0"/>
              </a:rPr>
              <a:t>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A8C9343-5587-4072-8011-3A1D49FD6C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5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3184-DFA2-47A7-B185-6C9959BD241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4BDAC5-EFFD-4C20-A30D-1354B9A707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061" y="1752600"/>
            <a:ext cx="2817878" cy="1827218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E2FEAD47-4EC2-4F9C-A7E2-2991EBC278F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Решаване на задачи в клас (лаб)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2659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Какво ще се отпечата на конзолата, ако изпълним следната 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74226" y="1854000"/>
            <a:ext cx="3021774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print("a" + "b")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3199572" y="2834839"/>
            <a:ext cx="2884329" cy="1348333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503139" y="3535837"/>
              <a:ext cx="3153816" cy="91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800" dirty="0"/>
                <a:t>ab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362606" y="4451761"/>
            <a:ext cx="2582626" cy="1856773"/>
            <a:chOff x="5020993" y="4365895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020993" y="4365895"/>
              <a:ext cx="3048000" cy="2438818"/>
            </a:xfrm>
            <a:prstGeom prst="wedgeEllipseCallout">
              <a:avLst>
                <a:gd name="adj1" fmla="val 44684"/>
                <a:gd name="adj2" fmla="val 5042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568801" y="5155679"/>
              <a:ext cx="2337721" cy="109499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ba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537014" y="2694149"/>
            <a:ext cx="2582626" cy="1950856"/>
            <a:chOff x="8218272" y="2379687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218272" y="2379687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8002" y="3002306"/>
              <a:ext cx="1777669" cy="942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Error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5867401" y="4932914"/>
            <a:ext cx="2884329" cy="1348333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96836" y="4482129"/>
              <a:ext cx="3515717" cy="882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195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F2B446C7-F94C-4742-BDB9-09D312F455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9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12694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600" dirty="0">
                <a:solidFill>
                  <a:schemeClr val="bg2"/>
                </a:solidFill>
              </a:rPr>
              <a:t>Конструкции за проверка на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условие –</a:t>
            </a:r>
            <a:r>
              <a:rPr lang="en-US" sz="3600" dirty="0">
                <a:solidFill>
                  <a:schemeClr val="bg2"/>
                </a:solidFill>
              </a:rPr>
              <a:t>  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if-else</a:t>
            </a:r>
            <a:endParaRPr lang="bg-BG" sz="3600" b="1" dirty="0">
              <a:solidFill>
                <a:schemeClr val="bg1"/>
              </a:solidFill>
              <a:latin typeface="Consolas" pitchFamily="49" charset="0"/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Дебъгване</a:t>
            </a:r>
            <a:endParaRPr lang="en-US" sz="3600" dirty="0">
              <a:solidFill>
                <a:schemeClr val="bg2"/>
              </a:solidFill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Закръгляне и форматиране</a:t>
            </a:r>
            <a:endParaRPr lang="en-US" sz="3600" dirty="0">
              <a:solidFill>
                <a:schemeClr val="bg2"/>
              </a:solidFill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Живот на променливата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F4176DDB-164B-472E-8317-E212C2D1EF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488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5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EBF7CE-C487-42DA-94F9-104B58D397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646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BF13927-45AE-43DC-9322-3726868E99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8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600" dirty="0"/>
              <a:t>Какъв е типът на променливата: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30400" y="1286526"/>
            <a:ext cx="280560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number = "1000"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1449211" y="3524868"/>
            <a:ext cx="3194548" cy="2409895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0369"/>
                <a:gd name="adj2" fmla="val 5597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969357" y="5108171"/>
              <a:ext cx="2337721" cy="96825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800" b="1" dirty="0">
                  <a:solidFill>
                    <a:schemeClr val="bg2"/>
                  </a:solidFill>
                </a:rPr>
                <a:t>str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4382416" y="3054804"/>
            <a:ext cx="3194549" cy="240989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894"/>
                <a:gd name="adj2" fmla="val 642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24708" y="3044042"/>
              <a:ext cx="1777668" cy="876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800" b="1" dirty="0">
                  <a:solidFill>
                    <a:schemeClr val="bg2"/>
                  </a:solidFill>
                </a:rPr>
                <a:t>int</a:t>
              </a:r>
            </a:p>
          </p:txBody>
        </p:sp>
      </p:grp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C9DA4848-42FE-4AFB-AB6A-1E429B35792A}"/>
              </a:ext>
            </a:extLst>
          </p:cNvPr>
          <p:cNvSpPr/>
          <p:nvPr/>
        </p:nvSpPr>
        <p:spPr bwMode="auto">
          <a:xfrm>
            <a:off x="7323982" y="3524656"/>
            <a:ext cx="3186187" cy="2409894"/>
          </a:xfrm>
          <a:prstGeom prst="wedgeEllipseCallout">
            <a:avLst>
              <a:gd name="adj1" fmla="val -34011"/>
              <a:gd name="adj2" fmla="val 56747"/>
            </a:avLst>
          </a:prstGeom>
          <a:solidFill>
            <a:srgbClr val="60BFB7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4000" b="1" dirty="0">
              <a:solidFill>
                <a:schemeClr val="bg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8F236B-4B79-4675-813A-AEF14FE6F57F}"/>
              </a:ext>
            </a:extLst>
          </p:cNvPr>
          <p:cNvSpPr txBox="1"/>
          <p:nvPr/>
        </p:nvSpPr>
        <p:spPr>
          <a:xfrm>
            <a:off x="8229247" y="4234610"/>
            <a:ext cx="1559163" cy="9899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700" b="1" dirty="0">
                <a:solidFill>
                  <a:schemeClr val="bg2"/>
                </a:solidFill>
              </a:rPr>
              <a:t>float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1818F5B1-9EA6-4B16-85AC-AFBAC80C30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64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371" y="1224000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600" dirty="0"/>
              <a:t>Как се нарича долепването на два текста (низа)?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9814" y="3034775"/>
            <a:ext cx="3893324" cy="1291944"/>
            <a:chOff x="1013370" y="4147371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99586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3051" y="2181601"/>
            <a:ext cx="3115107" cy="2264399"/>
            <a:chOff x="5240326" y="4570824"/>
            <a:chExt cx="334924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8978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1886" y="4353154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4"/>
              <a:ext cx="3674792" cy="8390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4600" y="4587852"/>
            <a:ext cx="4495800" cy="1533351"/>
            <a:chOff x="10769418" y="4329152"/>
            <a:chExt cx="2951875" cy="1291944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23BE5E9-5298-4C04-82BC-9E18D02C7E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7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3600" dirty="0"/>
              <a:t>Какво ще се отпечата на конзолата, ако изпълним следната 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86400" y="1854000"/>
            <a:ext cx="2514600" cy="58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print(10 % 3)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6005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8715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8811" y="2744622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11072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7556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9319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2728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108364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5C1876E8-9B53-4236-ACBF-030C32F1E9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3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3600" dirty="0"/>
              <a:t>Каква стойност държи променливата </a:t>
            </a:r>
            <a:r>
              <a:rPr lang="en-US" sz="3400" b="1" dirty="0">
                <a:latin typeface="Consolas" panose="020B0609020204030204" pitchFamily="49" charset="0"/>
              </a:rPr>
              <a:t>result</a:t>
            </a:r>
            <a:r>
              <a:rPr lang="en-US" sz="3600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2561080"/>
            <a:ext cx="2682761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 = 5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 = 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result = a / b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3099" y="380024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8" y="4607138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8000" y="4190858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49876" y="5295184"/>
              <a:ext cx="1812386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2.5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7446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78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4957" y="2070699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F884C574-9901-4299-BB43-9349380C46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75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4706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sz="3600" dirty="0"/>
              <a:t>Какъв би бил резултатът, ако се опитамe да изпълним следната 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81000" y="1899000"/>
            <a:ext cx="4648200" cy="58475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print(1 + 1 + "4" + 2 + 1)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20547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9200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91401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7669" y="3228879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696623"/>
              <a:ext cx="5204849" cy="112315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Error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107C3984-2660-4248-A600-6A78BF689DD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6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02D3C180-A449-4DFB-9DCA-0EF1ECA410E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3896</TotalTime>
  <Words>1618</Words>
  <Application>Microsoft Office PowerPoint</Application>
  <PresentationFormat>Widescreen</PresentationFormat>
  <Paragraphs>362</Paragraphs>
  <Slides>43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SoftUni</vt:lpstr>
      <vt:lpstr>Условни конструкции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Логически изрази и проверки</vt:lpstr>
      <vt:lpstr>Оператори за сравнение</vt:lpstr>
      <vt:lpstr>Сравняване на стойности (1)</vt:lpstr>
      <vt:lpstr>Сравняване на стойности (2) </vt:lpstr>
      <vt:lpstr>Булева променлива</vt:lpstr>
      <vt:lpstr>Булева променлива - Пример</vt:lpstr>
      <vt:lpstr>Условни конструкции</vt:lpstr>
      <vt:lpstr>Прости проверки</vt:lpstr>
      <vt:lpstr>Отлична оценка – условие</vt:lpstr>
      <vt:lpstr>PowerPoint Presentation</vt:lpstr>
      <vt:lpstr>Прости проверки – if-else</vt:lpstr>
      <vt:lpstr>Блок от код (1)</vt:lpstr>
      <vt:lpstr>Блок от код (2)</vt:lpstr>
      <vt:lpstr>По-голямото число – условие</vt:lpstr>
      <vt:lpstr>PowerPoint Presentation</vt:lpstr>
      <vt:lpstr>Четно или нечетно число – условие</vt:lpstr>
      <vt:lpstr>Четно или нечетно – решение</vt:lpstr>
      <vt:lpstr>Дебъгване</vt:lpstr>
      <vt:lpstr>Дебъгване</vt:lpstr>
      <vt:lpstr>Дебъгване във PyCharm</vt:lpstr>
      <vt:lpstr>Закръгляне и Форматиране</vt:lpstr>
      <vt:lpstr>Работа с числа</vt:lpstr>
      <vt:lpstr>Закръгляне и Форматиране</vt:lpstr>
      <vt:lpstr>Серии от проверки</vt:lpstr>
      <vt:lpstr>Серии от проверки</vt:lpstr>
      <vt:lpstr>Серия от проверки – пример</vt:lpstr>
      <vt:lpstr>Живот на променлива</vt:lpstr>
      <vt:lpstr>Живот на променлива (1)</vt:lpstr>
      <vt:lpstr>Живот на променлива (2)</vt:lpstr>
      <vt:lpstr>Условни конструкции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48</cp:revision>
  <dcterms:created xsi:type="dcterms:W3CDTF">2018-05-23T13:08:44Z</dcterms:created>
  <dcterms:modified xsi:type="dcterms:W3CDTF">2021-01-15T11:12:54Z</dcterms:modified>
  <cp:category>computer programming;programming;Python;програмиране;кодиране</cp:category>
</cp:coreProperties>
</file>