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6"/>
  </p:handoutMasterIdLst>
  <p:sldIdLst>
    <p:sldId id="256" r:id="rId3"/>
    <p:sldId id="257" r:id="rId4"/>
    <p:sldId id="258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58" r:id="rId15"/>
    <p:sldId id="359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597" r:id="rId42"/>
    <p:sldId id="59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8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hyperlink" Target="https://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9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3" Type="http://schemas.openxmlformats.org/officeDocument/2006/relationships/image" Target="../media/image5.png"/><Relationship Id="rId12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  <p:pic>
        <p:nvPicPr>
          <p:cNvPr id="13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6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8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  <p:pic>
        <p:nvPicPr>
          <p:cNvPr id="14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26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2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  <p:sp>
        <p:nvSpPr>
          <p:cNvPr id="12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6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fragistics.com/" TargetMode="External"/><Relationship Id="rId8" Type="http://schemas.openxmlformats.org/officeDocument/2006/relationships/image" Target="../media/image36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35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34.jpeg"/><Relationship Id="rId3" Type="http://schemas.openxmlformats.org/officeDocument/2006/relationships/hyperlink" Target="https://www.xs-software.com/" TargetMode="Externa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43.png"/><Relationship Id="rId20" Type="http://schemas.openxmlformats.org/officeDocument/2006/relationships/hyperlink" Target="https://www.superhosting.bg/" TargetMode="External"/><Relationship Id="rId2" Type="http://schemas.openxmlformats.org/officeDocument/2006/relationships/image" Target="../media/image33.png"/><Relationship Id="rId19" Type="http://schemas.openxmlformats.org/officeDocument/2006/relationships/image" Target="../media/image42.png"/><Relationship Id="rId18" Type="http://schemas.openxmlformats.org/officeDocument/2006/relationships/hyperlink" Target="https://motion-software.com/" TargetMode="External"/><Relationship Id="rId17" Type="http://schemas.openxmlformats.org/officeDocument/2006/relationships/image" Target="../media/image41.png"/><Relationship Id="rId16" Type="http://schemas.openxmlformats.org/officeDocument/2006/relationships/hyperlink" Target="https://de.draftkings.com/" TargetMode="External"/><Relationship Id="rId15" Type="http://schemas.openxmlformats.org/officeDocument/2006/relationships/image" Target="../media/image40.png"/><Relationship Id="rId14" Type="http://schemas.openxmlformats.org/officeDocument/2006/relationships/hyperlink" Target="https://indeavr.com/expertise/software-engineering/enterprise-business-application-integration/" TargetMode="External"/><Relationship Id="rId13" Type="http://schemas.openxmlformats.org/officeDocument/2006/relationships/image" Target="../media/image39.png"/><Relationship Id="rId12" Type="http://schemas.openxmlformats.org/officeDocument/2006/relationships/hyperlink" Target="https://www.coca-colahellenic.com/" TargetMode="External"/><Relationship Id="rId11" Type="http://schemas.openxmlformats.org/officeDocument/2006/relationships/image" Target="../media/image38.svg"/><Relationship Id="rId10" Type="http://schemas.openxmlformats.org/officeDocument/2006/relationships/image" Target="../media/image37.png"/><Relationship Id="rId1" Type="http://schemas.openxmlformats.org/officeDocument/2006/relationships/hyperlink" Target="https://www.softwaregroup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www.youtube.com/c/CodeItUpwithIvo" TargetMode="External"/><Relationship Id="rId4" Type="http://schemas.openxmlformats.org/officeDocument/2006/relationships/image" Target="../media/image45.png"/><Relationship Id="rId3" Type="http://schemas.openxmlformats.org/officeDocument/2006/relationships/hyperlink" Target="https://eee.bg/" TargetMode="External"/><Relationship Id="rId2" Type="http://schemas.openxmlformats.org/officeDocument/2006/relationships/image" Target="../media/image44.png"/><Relationship Id="rId1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7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endParaRPr lang="en-US" dirty="0"/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endParaRPr lang="en-US" dirty="0"/>
          </a:p>
        </p:txBody>
      </p:sp>
      <p:sp>
        <p:nvSpPr>
          <p:cNvPr id="9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5220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884731" y="3858396"/>
            <a:ext cx="522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71255" y="2349763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16050" y="1899285"/>
            <a:ext cx="7623175" cy="20720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831215" y="4504690"/>
            <a:ext cx="9114155" cy="22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Unfortunately, in python you can only join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5920" y="5949073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  <a:endParaRPr lang="en-US" dirty="0"/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565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  <a:endParaRPr lang="en-US" sz="2200" dirty="0"/>
          </a:p>
          <a:p>
            <a:r>
              <a:rPr lang="en-US" sz="2200" dirty="0"/>
              <a:t>my body seems on place</a:t>
            </a:r>
            <a:endParaRPr lang="en-US" sz="2200" dirty="0"/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565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  <a:endParaRPr lang="en-US" sz="2200" dirty="0"/>
          </a:p>
          <a:p>
            <a:r>
              <a:rPr lang="en-US" sz="2200" dirty="0"/>
              <a:t> 'my body seems on place', </a:t>
            </a:r>
            <a:endParaRPr lang="en-US" sz="2200" dirty="0"/>
          </a:p>
          <a:p>
            <a:r>
              <a:rPr lang="en-US" sz="2200" dirty="0"/>
              <a:t>'my tail']</a:t>
            </a:r>
            <a:endParaRPr lang="en-US" sz="2200" dirty="0"/>
          </a:p>
        </p:txBody>
      </p:sp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  <a:endParaRPr lang="en-US" dirty="0"/>
          </a:p>
        </p:txBody>
      </p:sp>
      <p:sp>
        <p:nvSpPr>
          <p:cNvPr id="6" name="Text Placeholder 1"/>
          <p:cNvSpPr txBox="1"/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65" indent="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  <a:endParaRPr lang="en-US" dirty="0"/>
          </a:p>
        </p:txBody>
      </p:sp>
      <p:sp>
        <p:nvSpPr>
          <p:cNvPr id="7" name="Text Placeholder 2"/>
          <p:cNvSpPr txBox="1"/>
          <p:nvPr/>
        </p:nvSpPr>
        <p:spPr>
          <a:xfrm>
            <a:off x="6023589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  <a:endParaRPr lang="en-US" dirty="0">
              <a:solidFill>
                <a:schemeClr val="bg1"/>
              </a:solidFill>
            </a:endParaRP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  <a:endParaRPr lang="en-US" dirty="0"/>
          </a:p>
          <a:p>
            <a:r>
              <a:rPr lang="en-US" dirty="0"/>
              <a:t>Storing Data</a:t>
            </a:r>
            <a:endParaRPr lang="en-US" dirty="0"/>
          </a:p>
          <a:p>
            <a:r>
              <a:rPr lang="en-US" dirty="0"/>
              <a:t>Creating Lists</a:t>
            </a:r>
            <a:endParaRPr lang="en-US" dirty="0"/>
          </a:p>
          <a:p>
            <a:r>
              <a:rPr lang="en-US" dirty="0"/>
              <a:t>Accessing Elements</a:t>
            </a:r>
            <a:endParaRPr lang="en-US" dirty="0"/>
          </a:p>
          <a:p>
            <a:r>
              <a:rPr lang="en-US" dirty="0"/>
              <a:t>List Manipulations</a:t>
            </a:r>
            <a:endParaRPr lang="en-US" dirty="0"/>
          </a:p>
          <a:p>
            <a:r>
              <a:rPr lang="en-US" dirty="0"/>
              <a:t>Looping through Lists</a:t>
            </a:r>
            <a:endParaRPr lang="en-US" dirty="0"/>
          </a:p>
          <a:p>
            <a:r>
              <a:rPr lang="en-US" dirty="0"/>
              <a:t>Searching in Lists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565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  <a:endParaRPr lang="en-US" sz="2200" dirty="0"/>
          </a:p>
          <a:p>
            <a:r>
              <a:rPr lang="en-US" sz="2200" dirty="0"/>
              <a:t>PB Python</a:t>
            </a:r>
            <a:endParaRPr lang="en-US" sz="2200" dirty="0"/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565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  <a:endParaRPr lang="en-US" sz="2200" dirty="0"/>
          </a:p>
        </p:txBody>
      </p:sp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  <a:endParaRPr lang="en-GB" dirty="0"/>
          </a:p>
          <a:p>
            <a:r>
              <a:rPr lang="en-GB" dirty="0"/>
              <a:t>courses = []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n in range(n):</a:t>
            </a:r>
            <a:endParaRPr lang="en-GB" dirty="0"/>
          </a:p>
          <a:p>
            <a:r>
              <a:rPr lang="en-GB" dirty="0"/>
              <a:t>    current_course = input()</a:t>
            </a:r>
            <a:endParaRPr lang="en-GB" dirty="0"/>
          </a:p>
          <a:p>
            <a:r>
              <a:rPr lang="en-GB" dirty="0"/>
              <a:t>    courses.append(current_course)</a:t>
            </a:r>
            <a:endParaRPr lang="en-GB" dirty="0"/>
          </a:p>
          <a:p>
            <a:endParaRPr lang="en-GB" dirty="0"/>
          </a:p>
          <a:p>
            <a:r>
              <a:rPr lang="en-GB" dirty="0"/>
              <a:t>print(courses)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  <a:endParaRPr lang="en-US" dirty="0"/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  <a:endParaRPr lang="en-US" dirty="0"/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  <a:endParaRPr lang="en-US" sz="3400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  <a:endParaRPr lang="en-US" sz="3200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  <a:endParaRPr lang="en-US" dirty="0"/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  <a:endParaRPr lang="en-GB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  <a:endParaRPr lang="en-GB" dirty="0"/>
          </a:p>
          <a:p>
            <a:endParaRPr lang="en-GB" dirty="0"/>
          </a:p>
          <a:p>
            <a:r>
              <a:rPr lang="en-GB" dirty="0"/>
              <a:t>positives = []</a:t>
            </a:r>
            <a:endParaRPr lang="en-GB" dirty="0"/>
          </a:p>
          <a:p>
            <a:r>
              <a:rPr lang="en-GB" dirty="0"/>
              <a:t>negatives = []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n in range(n):</a:t>
            </a:r>
            <a:endParaRPr lang="en-GB" dirty="0"/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  <a:endParaRPr lang="en-GB" i="1" dirty="0">
              <a:solidFill>
                <a:schemeClr val="accent2"/>
              </a:solidFill>
            </a:endParaRP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  <a:endParaRPr lang="en-US" dirty="0"/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  <a:endParaRPr lang="en-US" dirty="0"/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  <a:endParaRPr lang="en-GB" dirty="0"/>
          </a:p>
          <a:p>
            <a:r>
              <a:rPr lang="en-GB" dirty="0"/>
              <a:t>word = input()</a:t>
            </a:r>
            <a:endParaRPr lang="en-GB" dirty="0"/>
          </a:p>
          <a:p>
            <a:endParaRPr lang="en-GB" dirty="0"/>
          </a:p>
          <a:p>
            <a:r>
              <a:rPr lang="en-GB" dirty="0"/>
              <a:t>strings = []</a:t>
            </a:r>
            <a:endParaRPr lang="en-GB" dirty="0"/>
          </a:p>
          <a:p>
            <a:r>
              <a:rPr lang="en-GB" dirty="0"/>
              <a:t>for i in range(n):</a:t>
            </a:r>
            <a:endParaRPr lang="en-GB" dirty="0"/>
          </a:p>
          <a:p>
            <a:r>
              <a:rPr lang="en-GB" dirty="0"/>
              <a:t>    current_string = input()</a:t>
            </a:r>
            <a:endParaRPr lang="en-GB" dirty="0"/>
          </a:p>
          <a:p>
            <a:r>
              <a:rPr lang="en-GB" dirty="0"/>
              <a:t>    strings.append(current_string)</a:t>
            </a:r>
            <a:endParaRPr lang="en-GB" dirty="0"/>
          </a:p>
          <a:p>
            <a:r>
              <a:rPr lang="en-GB" dirty="0"/>
              <a:t>print(strings)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i in range(len(strings) - 1, -1, -1):</a:t>
            </a:r>
            <a:endParaRPr lang="en-GB" dirty="0"/>
          </a:p>
          <a:p>
            <a:r>
              <a:rPr lang="en-GB" dirty="0"/>
              <a:t>    if word not in strings[i]:</a:t>
            </a:r>
            <a:endParaRPr lang="en-GB" dirty="0"/>
          </a:p>
          <a:p>
            <a:r>
              <a:rPr lang="en-GB" dirty="0"/>
              <a:t>        strings.remove(strings[i])</a:t>
            </a:r>
            <a:endParaRPr lang="en-GB" dirty="0"/>
          </a:p>
          <a:p>
            <a:r>
              <a:rPr lang="en-GB" dirty="0"/>
              <a:t>print(strings)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  <a:endParaRPr lang="en-GB" dirty="0"/>
          </a:p>
          <a:p>
            <a:r>
              <a:rPr lang="en-GB" dirty="0"/>
              <a:t>numbers = []</a:t>
            </a:r>
            <a:endParaRPr lang="en-GB" dirty="0"/>
          </a:p>
          <a:p>
            <a:r>
              <a:rPr lang="en-GB" dirty="0"/>
              <a:t>filtered = []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i in range(n):</a:t>
            </a:r>
            <a:endParaRPr lang="en-GB" dirty="0"/>
          </a:p>
          <a:p>
            <a:r>
              <a:rPr lang="en-GB" dirty="0"/>
              <a:t>    current_number = int(input())</a:t>
            </a:r>
            <a:endParaRPr lang="en-GB" dirty="0"/>
          </a:p>
          <a:p>
            <a:r>
              <a:rPr lang="en-GB" dirty="0"/>
              <a:t>    numbers.append(current_number)</a:t>
            </a:r>
            <a:endParaRPr lang="en-GB" dirty="0"/>
          </a:p>
          <a:p>
            <a:r>
              <a:rPr lang="en-GB" dirty="0"/>
              <a:t>    </a:t>
            </a:r>
            <a:endParaRPr lang="en-GB" dirty="0"/>
          </a:p>
          <a:p>
            <a:r>
              <a:rPr lang="en-GB" dirty="0"/>
              <a:t>command = input()</a:t>
            </a:r>
            <a:endParaRPr lang="en-GB" dirty="0"/>
          </a:p>
          <a:p>
            <a:r>
              <a:rPr lang="en-GB" dirty="0"/>
              <a:t>if command == "even":</a:t>
            </a:r>
            <a:endParaRPr lang="en-GB" dirty="0"/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/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>
            <a:fillRect/>
          </a:stretch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>
            <a:fillRect/>
          </a:stretch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/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/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/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/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/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/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/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/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/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/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  <a:endParaRPr lang="en-US" dirty="0"/>
          </a:p>
        </p:txBody>
      </p:sp>
      <p:pic>
        <p:nvPicPr>
          <p:cNvPr id="11" name="Picture 10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softuni.org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  <a:endParaRPr lang="en-US" dirty="0"/>
          </a:p>
          <a:p>
            <a:r>
              <a:rPr lang="en-US" dirty="0"/>
              <a:t>In Python lists are written with square brackets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</a:t>
            </a:r>
            <a:r>
              <a:rPr lang="en-US" b="1" dirty="0" err="1">
                <a:solidFill>
                  <a:schemeClr val="bg1"/>
                </a:solidFill>
              </a:rPr>
              <a:t>ue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 a</a:t>
            </a:r>
            <a:r>
              <a:rPr lang="en-US" b="1" dirty="0"/>
              <a:t> </a:t>
            </a:r>
            <a:r>
              <a:rPr lang="en-US" dirty="0"/>
              <a:t>Python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stored data of any data type like:</a:t>
            </a:r>
            <a:endParaRPr lang="en-US" dirty="0"/>
          </a:p>
          <a:p>
            <a:pPr lvl="1"/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/>
              <a:t>floats</a:t>
            </a:r>
            <a:endParaRPr lang="en-US" dirty="0"/>
          </a:p>
          <a:p>
            <a:pPr lvl="1"/>
            <a:r>
              <a:rPr lang="en-US" dirty="0"/>
              <a:t>strings</a:t>
            </a:r>
            <a:endParaRPr lang="en-US" dirty="0"/>
          </a:p>
          <a:p>
            <a:pPr lvl="1"/>
            <a:r>
              <a:rPr lang="en-US" dirty="0"/>
              <a:t>objects</a:t>
            </a:r>
            <a:endParaRPr lang="en-US" dirty="0"/>
          </a:p>
          <a:p>
            <a:pPr lvl="1"/>
            <a:r>
              <a:rPr lang="en-US" dirty="0"/>
              <a:t>other lists</a:t>
            </a:r>
            <a:endParaRPr lang="en-US" dirty="0"/>
          </a:p>
          <a:p>
            <a:pPr lvl="1"/>
            <a:r>
              <a:rPr lang="en-US" dirty="0"/>
              <a:t>mixed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13" name="Text Placeholder 5"/>
          <p:cNvSpPr txBox="1"/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  <a:endParaRPr lang="en-GB" sz="2600" dirty="0"/>
          </a:p>
        </p:txBody>
      </p:sp>
      <p:sp>
        <p:nvSpPr>
          <p:cNvPr id="14" name="Text Placeholder 5"/>
          <p:cNvSpPr txBox="1"/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  <a:endParaRPr lang="en-GB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  <p:bldP spid="9" grpId="0" animBg="1"/>
      <p:bldP spid="10" grpId="0" animBg="1"/>
      <p:bldP spid="11" grpId="0" animBg="1"/>
      <p:bldP spid="14" grpId="0" animBg="1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7430</Words>
  <Application>WPS Presentation</Application>
  <PresentationFormat>Widescreen</PresentationFormat>
  <Paragraphs>465</Paragraphs>
  <Slides>42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Malgun Gothic (Body)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creator>Software University</dc:creator>
  <cp:keywords>python fundamentals; python; Software University; SoftUni; programming; coding; software development; education; training; course</cp:keywords>
  <dc:description>© SoftUni – https://softuni.org
© Software University – https://softuni.bg
Copyrighted document. Unauthorized copy, reproduction or use is not permitted.</dc:description>
  <dc:subject>Software Development</dc:subject>
  <cp:category>Python Fundamentals Course @ SoftUni: https://softuni.bg/trainings/2442/python-fundamentals-september-2019</cp:category>
  <cp:lastModifiedBy>Kiril Nedyalkov</cp:lastModifiedBy>
  <cp:revision>80</cp:revision>
  <dcterms:created xsi:type="dcterms:W3CDTF">2018-05-23T13:08:00Z</dcterms:created>
  <dcterms:modified xsi:type="dcterms:W3CDTF">2023-09-26T13:30:29Z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679FE9949E404948A97EEDCD7D716334_12</vt:lpwstr>
  </property>
  <property fmtid="{D5CDD505-2E9C-101B-9397-08002B2CF9AE}" pid="3" name="KSOProductBuildVer">
    <vt:lpwstr>1033-12.2.0.13215</vt:lpwstr>
  </property>
</Properties>
</file>