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6"/>
  </p:notesMasterIdLst>
  <p:handoutMasterIdLst>
    <p:handoutMasterId r:id="rId37"/>
  </p:handoutMasterIdLst>
  <p:sldIdLst>
    <p:sldId id="528" r:id="rId2"/>
    <p:sldId id="529" r:id="rId3"/>
    <p:sldId id="530" r:id="rId4"/>
    <p:sldId id="532" r:id="rId5"/>
    <p:sldId id="546" r:id="rId6"/>
    <p:sldId id="469" r:id="rId7"/>
    <p:sldId id="547" r:id="rId8"/>
    <p:sldId id="503" r:id="rId9"/>
    <p:sldId id="605" r:id="rId10"/>
    <p:sldId id="527" r:id="rId11"/>
    <p:sldId id="470" r:id="rId12"/>
    <p:sldId id="541" r:id="rId13"/>
    <p:sldId id="472" r:id="rId14"/>
    <p:sldId id="596" r:id="rId15"/>
    <p:sldId id="597" r:id="rId16"/>
    <p:sldId id="598" r:id="rId17"/>
    <p:sldId id="594" r:id="rId18"/>
    <p:sldId id="595" r:id="rId19"/>
    <p:sldId id="556" r:id="rId20"/>
    <p:sldId id="599" r:id="rId21"/>
    <p:sldId id="600" r:id="rId22"/>
    <p:sldId id="601" r:id="rId23"/>
    <p:sldId id="576" r:id="rId24"/>
    <p:sldId id="577" r:id="rId25"/>
    <p:sldId id="500" r:id="rId26"/>
    <p:sldId id="501" r:id="rId27"/>
    <p:sldId id="502" r:id="rId28"/>
    <p:sldId id="602" r:id="rId29"/>
    <p:sldId id="534" r:id="rId30"/>
    <p:sldId id="401" r:id="rId31"/>
    <p:sldId id="603" r:id="rId32"/>
    <p:sldId id="604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74B5C1-FE48-4E43-9E8A-003F6A999BDB}">
          <p14:sldIdLst>
            <p14:sldId id="528"/>
            <p14:sldId id="529"/>
            <p14:sldId id="530"/>
          </p14:sldIdLst>
        </p14:section>
        <p14:section name="What is Function?" id="{73995F5A-EFBC-42B4-A2CB-484A5C5C20E5}">
          <p14:sldIdLst>
            <p14:sldId id="532"/>
            <p14:sldId id="546"/>
            <p14:sldId id="469"/>
            <p14:sldId id="547"/>
            <p14:sldId id="503"/>
            <p14:sldId id="605"/>
          </p14:sldIdLst>
        </p14:section>
        <p14:section name="Declaring and Invoking Functions" id="{B44E3505-5FFE-4AB0-83AE-020731C50B1B}">
          <p14:sldIdLst>
            <p14:sldId id="527"/>
            <p14:sldId id="470"/>
            <p14:sldId id="541"/>
            <p14:sldId id="472"/>
          </p14:sldIdLst>
        </p14:section>
        <p14:section name="Return Values" id="{EC7886BD-D790-4158-96CF-E7EBFA3DF473}">
          <p14:sldIdLst>
            <p14:sldId id="596"/>
            <p14:sldId id="597"/>
            <p14:sldId id="598"/>
            <p14:sldId id="594"/>
            <p14:sldId id="595"/>
          </p14:sldIdLst>
        </p14:section>
        <p14:section name="Parameters vs Arguments" id="{6F052048-1F82-43CD-9D40-C80C52AA7DE9}">
          <p14:sldIdLst>
            <p14:sldId id="556"/>
            <p14:sldId id="599"/>
            <p14:sldId id="600"/>
            <p14:sldId id="601"/>
            <p14:sldId id="576"/>
            <p14:sldId id="577"/>
          </p14:sldIdLst>
        </p14:section>
        <p14:section name="Lambda Functions" id="{0DDA9824-E9E9-4A9C-8CC4-282761E7460B}">
          <p14:sldIdLst>
            <p14:sldId id="500"/>
            <p14:sldId id="501"/>
            <p14:sldId id="502"/>
            <p14:sldId id="602"/>
          </p14:sldIdLst>
        </p14:section>
        <p14:section name="Conclusion" id="{F8861FC1-F363-4EDB-A552-AF1B370C391A}">
          <p14:sldIdLst>
            <p14:sldId id="534"/>
            <p14:sldId id="401"/>
            <p14:sldId id="603"/>
            <p14:sldId id="60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5214" autoAdjust="0"/>
  </p:normalViewPr>
  <p:slideViewPr>
    <p:cSldViewPr showGuides="1">
      <p:cViewPr varScale="1">
        <p:scale>
          <a:sx n="45" d="100"/>
          <a:sy n="45" d="100"/>
        </p:scale>
        <p:origin x="48" y="77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0730D2-2927-4E73-8C32-7990EF221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203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4F65A5-9F4A-4F1C-9526-4D81D3A35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552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E574C8-9CAB-4C6C-85CD-7614C0080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670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0A668C-8BCF-4C1C-8629-D913E8736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41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54D3A5-364D-4F05-94B1-B178CA43A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91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9D1FA6-809C-4639-BF4C-BAB126788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58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31D6B5-CCEE-4C4E-AA5A-A0698EBFC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392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F88D5-2437-4EF8-8815-3766A5532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652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623FCE-E9B7-4B01-BDCF-B99211DEA5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437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D1FBC-4DA9-4B56-9663-321E7516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90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C795F-1075-42CF-9A31-29E8604DD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654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softuni.bg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6A4C388-4F9E-4438-B826-4C6009CC8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1442F7-B657-49A0-A6F4-77FA8C1C12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E9C2A8-AD9E-4774-80B7-74E1E81914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4C33534-D328-4E93-8D92-425FAF6F0A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815061B-2662-45D5-9876-BC8A4486311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F9D03F2-AD46-4226-A02F-39D78A1CCCB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b="1" i="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374DDCB-C493-4DC9-8F8C-C5E8288F1C8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FF5C611-30BD-41D0-9453-0290B98B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6475B6E-7DB4-4746-8703-C02D7303A4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15E93C8-88C6-4EC0-BE76-A1D743B832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0C53E9-E290-439B-8161-F68E2D70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35770FD-F5FD-444C-8541-A7F62679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5E7E9D8-E602-4BB2-8AED-BE250AD6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2B43B68-D407-42B0-A308-E701B3BBE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D14C4D-84ED-42D1-A435-27B3862F2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999959-8248-4EC8-B221-AD1EB49E60D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C56C73C-6C7E-4142-98FD-93D85F02334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5CF089D-FF2C-476E-BEA1-66C0FD8AEA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187C205D-5D85-458C-84D6-AF0C0A25770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18669438-2691-44F7-A6FB-E5942093F6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B81C359-A7AE-4CED-9258-101FF150E33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C15F68C-C26A-4DC5-B09E-C719D0154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962D870-C74A-4830-99CB-C284F5CC52D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4C395C-CD2A-444B-A0BF-B6C32813F4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E3AAED5-700E-49F4-9E84-BE19134064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AE49D3C-5799-4E99-B1D3-DCE077DA677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AB1772-9383-4DCF-B3DF-B01F4B39729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89D82EB-DB2B-49E1-BF39-2F292B4CD79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742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1CDBB74-DA2B-41EB-B138-2AF14CAC4A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943CF70-5D92-4BB4-BBCF-9BC6F8F7B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BA2233D-30BC-4FBB-A0E6-872A1D437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6BDAE7-DBDC-4391-BC7B-1B24F35896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D42D447D-2FCF-4486-8FC1-D29909629E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2F1C9AC-1D78-4CA3-9FA3-32C56AA43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2AD85DC-714C-45FB-9D95-72C7CC43E5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44906A1-F458-4E6C-9578-CECB510BA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F01007-684E-4693-B267-BA64D6C4C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8699D8E-430F-408F-80A8-F56F5817BF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7438AA-B391-4224-A3A4-30916358D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435872-EE0D-48BA-B3DC-E19DE1F91D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353ED89-B5FE-4229-A3E9-120F8BDA0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image" Target="../media/image27.jpg"/><Relationship Id="rId19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74E09C-C25B-4E64-9420-7F20E244C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214103" y="2924334"/>
            <a:ext cx="54883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latin typeface="Comic Sans MS" panose="030F0702030302020204" pitchFamily="66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41621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FD556A-3DD1-4FE8-BDE5-FA57DB82E3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5900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60150" y="3746733"/>
            <a:ext cx="10033549" cy="20196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def </a:t>
            </a:r>
            <a:r>
              <a:rPr lang="en-US" sz="3200" dirty="0"/>
              <a:t>statement is the most common way to define</a:t>
            </a:r>
            <a:br>
              <a:rPr lang="en-US" sz="3200" dirty="0"/>
            </a:br>
            <a:r>
              <a:rPr lang="en-US" sz="3200" dirty="0"/>
              <a:t>a function in python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2800" y="2133601"/>
            <a:ext cx="5649324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print_text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print(text)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4138" y="1371600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086601" y="1371601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68264" y="2224776"/>
            <a:ext cx="1620387" cy="983709"/>
          </a:xfrm>
          <a:prstGeom prst="wedgeRoundRectCallout">
            <a:avLst>
              <a:gd name="adj1" fmla="val -84867"/>
              <a:gd name="adj2" fmla="val 219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DE8432F-937F-49B2-A4E7-EC642030F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AC50AC8-FCC0-4810-9DEB-427577B52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66000" y="2265153"/>
            <a:ext cx="5181601" cy="10570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print_header()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print("----------")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65999" y="5007641"/>
            <a:ext cx="5181601" cy="1143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 main():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076000" y="2237623"/>
            <a:ext cx="2355602" cy="1055608"/>
          </a:xfrm>
          <a:prstGeom prst="wedgeRoundRectCallout">
            <a:avLst>
              <a:gd name="adj1" fmla="val -65885"/>
              <a:gd name="adj2" fmla="val -283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8076000" y="5134071"/>
            <a:ext cx="2355602" cy="1055608"/>
          </a:xfrm>
          <a:prstGeom prst="wedgeRoundRectCallout">
            <a:avLst>
              <a:gd name="adj1" fmla="val -65936"/>
              <a:gd name="adj2" fmla="val 11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28466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D0943DD-63E8-49BF-9CDF-77F72753C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Itself (recursion)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371600" y="2656177"/>
            <a:ext cx="4868124" cy="15326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print_header_bottom()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5315776"/>
            <a:ext cx="486812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crash():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729891" y="2948468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729891" y="5049000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7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6628ED6C-9B0F-42C0-B678-ED86572116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Return Keyword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ECDC7-2A32-49A4-BE45-7577D0E122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754038"/>
            <a:ext cx="3379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704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7CBC94F-D8EE-4DF2-9C4E-400A0A9C6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can return a value that you can use directly: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save the value for later 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486" y="1981200"/>
            <a:ext cx="9523714" cy="18288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600" b="1" noProof="1">
                <a:latin typeface="Consolas" pitchFamily="49" charset="0"/>
              </a:rPr>
              <a:t> give_me_five():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print(give_me_five())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Print the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486" y="4724400"/>
            <a:ext cx="9523714" cy="16002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 = give_me_five()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print(num)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#Print the saved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</p:spTree>
    <p:extLst>
      <p:ext uri="{BB962C8B-B14F-4D97-AF65-F5344CB8AC3E}">
        <p14:creationId xmlns:p14="http://schemas.microsoft.com/office/powerpoint/2010/main" val="3212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353BB65-601B-47E3-B503-F66A189EC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is encountered in the function the function will be </a:t>
            </a:r>
            <a:br>
              <a:rPr lang="en-US" dirty="0"/>
            </a:br>
            <a:r>
              <a:rPr lang="en-US" dirty="0"/>
              <a:t>exited immediately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2709000"/>
            <a:ext cx="11057030" cy="22095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def give_me_another_five():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3200" b="1" noProof="1">
                <a:latin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32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print('This statement will not be printed.')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print(give_me_another_five())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C19272D-2D7B-485F-9590-D20EA3B1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Write a program that </a:t>
            </a:r>
            <a:r>
              <a:rPr lang="en-GB" sz="3000" b="1" dirty="0">
                <a:solidFill>
                  <a:schemeClr val="bg1"/>
                </a:solidFill>
              </a:rPr>
              <a:t>receives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a grade </a:t>
            </a:r>
            <a:r>
              <a:rPr lang="en-GB" sz="3000" dirty="0"/>
              <a:t>a grade between 2.00 </a:t>
            </a:r>
            <a:br>
              <a:rPr lang="en-GB" sz="3000" dirty="0"/>
            </a:br>
            <a:r>
              <a:rPr lang="en-GB" sz="3000" dirty="0"/>
              <a:t>and 6.00 and </a:t>
            </a:r>
            <a:r>
              <a:rPr lang="en-GB" sz="3000" b="1" dirty="0">
                <a:solidFill>
                  <a:schemeClr val="bg1"/>
                </a:solidFill>
              </a:rPr>
              <a:t>prints</a:t>
            </a:r>
            <a:r>
              <a:rPr lang="en-GB" sz="3000" dirty="0"/>
              <a:t> the </a:t>
            </a:r>
            <a:r>
              <a:rPr lang="en-GB" sz="3000" b="1" dirty="0">
                <a:solidFill>
                  <a:schemeClr val="bg1"/>
                </a:solidFill>
              </a:rPr>
              <a:t>corresponding grade</a:t>
            </a:r>
            <a:r>
              <a:rPr lang="en-GB" sz="3000" b="1" dirty="0"/>
              <a:t> </a:t>
            </a:r>
            <a:r>
              <a:rPr lang="en-GB" sz="3000" dirty="0"/>
              <a:t>in </a:t>
            </a:r>
            <a:r>
              <a:rPr lang="en-GB" sz="3000" b="1" dirty="0">
                <a:solidFill>
                  <a:schemeClr val="bg1"/>
                </a:solidFill>
              </a:rPr>
              <a:t>words</a:t>
            </a:r>
            <a:endParaRPr lang="en-GB" sz="30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-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b="1" dirty="0"/>
              <a:t>'</a:t>
            </a:r>
            <a:endParaRPr lang="en-GB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</p:spTree>
    <p:extLst>
      <p:ext uri="{BB962C8B-B14F-4D97-AF65-F5344CB8AC3E}">
        <p14:creationId xmlns:p14="http://schemas.microsoft.com/office/powerpoint/2010/main" val="300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14D364-B2C4-4EB6-A86E-5900255D6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584000"/>
            <a:ext cx="7409766" cy="320354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def grades(grade):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if grade &gt;= 2.00 and grade &lt;= 2.99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/>
              <a:t> 'Fail'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grade &gt;= 3.00 and grade &lt;= 3.49: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/>
              <a:t> 'Poor'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    </a:t>
            </a:r>
            <a:r>
              <a:rPr lang="en-US" sz="2400" i="1" dirty="0">
                <a:solidFill>
                  <a:schemeClr val="accent2"/>
                </a:solidFill>
              </a:rPr>
              <a:t># TODO: Add other conditions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Grades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E9801D-3284-4957-8E2C-08C2F2C7DD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6F231-1EBB-4D8A-8983-5E97306DD0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Parameters vs Arguments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872827" y="1371600"/>
            <a:ext cx="242592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</a:p>
        </p:txBody>
      </p:sp>
    </p:spTree>
    <p:extLst>
      <p:ext uri="{BB962C8B-B14F-4D97-AF65-F5344CB8AC3E}">
        <p14:creationId xmlns:p14="http://schemas.microsoft.com/office/powerpoint/2010/main" val="15356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000" y="1224000"/>
            <a:ext cx="9049234" cy="5207396"/>
          </a:xfrm>
        </p:spPr>
        <p:txBody>
          <a:bodyPr>
            <a:normAutofit/>
          </a:bodyPr>
          <a:lstStyle/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Functions Overview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Declaring and Invoking Functions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Return Values</a:t>
            </a:r>
            <a:endParaRPr lang="bg-BG" sz="3600" dirty="0"/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Parameters vs Arguments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Lambda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FF8EDB-D148-42BB-A820-08CECD3E12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1FEF7DA6-F63B-4376-93F2-6D3B8AAE6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 is variable defined in function definition, while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 is actual value passed to the 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38200" y="3275452"/>
            <a:ext cx="6705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solve(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>
                <a:solidFill>
                  <a:schemeClr val="tx1"/>
                </a:solidFill>
              </a:rPr>
              <a:t>):</a:t>
            </a:r>
          </a:p>
          <a:p>
            <a:r>
              <a:rPr lang="en-GB" dirty="0"/>
              <a:t>    …</a:t>
            </a:r>
          </a:p>
          <a:p>
            <a:r>
              <a:rPr lang="en-GB" dirty="0">
                <a:solidFill>
                  <a:schemeClr val="tx1"/>
                </a:solidFill>
              </a:rPr>
              <a:t>solve(</a:t>
            </a: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2895601" y="2574000"/>
            <a:ext cx="2219071" cy="533400"/>
          </a:xfrm>
          <a:prstGeom prst="wedgeRoundRectCallout">
            <a:avLst>
              <a:gd name="adj1" fmla="val -27516"/>
              <a:gd name="adj2" fmla="val 9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547200" y="4852817"/>
            <a:ext cx="1828800" cy="826183"/>
          </a:xfrm>
          <a:prstGeom prst="wedgeRoundRectCallout">
            <a:avLst>
              <a:gd name="adj1" fmla="val -84200"/>
              <a:gd name="adj2" fmla="val -411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0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B7E1455-A533-4ABD-A18A-782468D3B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arguments can have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If the function is called </a:t>
            </a:r>
            <a:r>
              <a:rPr lang="en-US" b="1" dirty="0">
                <a:solidFill>
                  <a:schemeClr val="bg1"/>
                </a:solidFill>
              </a:rPr>
              <a:t>without the argument</a:t>
            </a:r>
            <a:r>
              <a:rPr lang="en-US" dirty="0"/>
              <a:t>, the argument</a:t>
            </a:r>
            <a:r>
              <a:rPr lang="bg-BG" dirty="0"/>
              <a:t> </a:t>
            </a:r>
            <a:r>
              <a:rPr lang="en-US" dirty="0"/>
              <a:t>gets its default value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015200" y="3249000"/>
            <a:ext cx="102108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def person(</a:t>
            </a:r>
            <a:r>
              <a:rPr lang="en-US" sz="2600" dirty="0">
                <a:solidFill>
                  <a:schemeClr val="tx1"/>
                </a:solidFill>
              </a:rPr>
              <a:t>first_name = 'George', last_name ='Brown'</a:t>
            </a:r>
            <a:r>
              <a:rPr lang="en-GB" sz="2600" dirty="0">
                <a:solidFill>
                  <a:schemeClr val="tx1"/>
                </a:solidFill>
              </a:rPr>
              <a:t>):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</a:t>
            </a:r>
            <a:r>
              <a:rPr lang="en-GB" sz="2600" dirty="0" err="1">
                <a:solidFill>
                  <a:schemeClr val="tx1"/>
                </a:solidFill>
              </a:rPr>
              <a:t>first_name</a:t>
            </a:r>
            <a:r>
              <a:rPr lang="en-GB" sz="2600" dirty="0">
                <a:solidFill>
                  <a:schemeClr val="tx1"/>
                </a:solidFill>
              </a:rPr>
              <a:t>, last_name)</a:t>
            </a:r>
          </a:p>
          <a:p>
            <a:r>
              <a:rPr lang="en-GB" sz="2600" dirty="0">
                <a:solidFill>
                  <a:schemeClr val="tx1"/>
                </a:solidFill>
              </a:rPr>
              <a:t>person() </a:t>
            </a:r>
            <a:r>
              <a:rPr lang="en-GB" sz="2600" i="1" dirty="0">
                <a:solidFill>
                  <a:schemeClr val="accent2"/>
                </a:solidFill>
              </a:rPr>
              <a:t>#'George Brown'</a:t>
            </a:r>
          </a:p>
        </p:txBody>
      </p:sp>
    </p:spTree>
    <p:extLst>
      <p:ext uri="{BB962C8B-B14F-4D97-AF65-F5344CB8AC3E}">
        <p14:creationId xmlns:p14="http://schemas.microsoft.com/office/powerpoint/2010/main" val="26633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C4B8A4A-B570-4AAC-9DD5-C62A62EDF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Functions can be called using </a:t>
            </a:r>
            <a:r>
              <a:rPr lang="en-US" b="1" dirty="0">
                <a:solidFill>
                  <a:schemeClr val="bg1"/>
                </a:solidFill>
              </a:rPr>
              <a:t>keyword arguments</a:t>
            </a:r>
          </a:p>
          <a:p>
            <a:pPr>
              <a:buClr>
                <a:schemeClr val="tx1"/>
              </a:buClr>
            </a:pPr>
            <a:r>
              <a:rPr lang="en-US" dirty="0"/>
              <a:t>When we use keyword/named arguments, it's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matters, not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(Named)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3365452"/>
            <a:ext cx="7772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area(width, height):</a:t>
            </a:r>
          </a:p>
          <a:p>
            <a:r>
              <a:rPr lang="en-GB" dirty="0">
                <a:solidFill>
                  <a:schemeClr val="tx1"/>
                </a:solidFill>
              </a:rPr>
              <a:t>    return width * height</a:t>
            </a:r>
          </a:p>
          <a:p>
            <a:r>
              <a:rPr lang="en-GB" dirty="0">
                <a:solidFill>
                  <a:schemeClr val="tx1"/>
                </a:solidFill>
              </a:rPr>
              <a:t>print(area(</a:t>
            </a:r>
            <a:r>
              <a:rPr lang="en-GB" dirty="0">
                <a:solidFill>
                  <a:schemeClr val="bg1"/>
                </a:solidFill>
              </a:rPr>
              <a:t>height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2,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width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1)</a:t>
            </a:r>
          </a:p>
        </p:txBody>
      </p:sp>
    </p:spTree>
    <p:extLst>
      <p:ext uri="{BB962C8B-B14F-4D97-AF65-F5344CB8AC3E}">
        <p14:creationId xmlns:p14="http://schemas.microsoft.com/office/powerpoint/2010/main" val="17147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a </a:t>
            </a:r>
            <a:br>
              <a:rPr lang="en-US" sz="3200" dirty="0"/>
            </a:br>
            <a:r>
              <a:rPr lang="en-US" sz="3200" dirty="0"/>
              <a:t>result depending on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>
                <a:solidFill>
                  <a:schemeClr val="bg1"/>
                </a:solidFill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integers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Calculations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2091001" y="4689000"/>
            <a:ext cx="6117159" cy="1223326"/>
            <a:chOff x="4964100" y="3962400"/>
            <a:chExt cx="5837577" cy="122332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4964100" y="3962400"/>
              <a:ext cx="3440653" cy="1223326"/>
              <a:chOff x="-252113" y="4304003"/>
              <a:chExt cx="5051127" cy="1223326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52113" y="4953000"/>
                <a:ext cx="5035872" cy="574329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>
                    <a:solidFill>
                      <a:schemeClr val="dk1"/>
                    </a:solidFill>
                  </a:rPr>
                  <a:t>5, 10, 'multiply'</a:t>
                </a:r>
                <a:endParaRPr lang="bg-BG" sz="28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52113" y="4304003"/>
                <a:ext cx="5051127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0" y="3966329"/>
              <a:ext cx="2396927" cy="1219397"/>
              <a:chOff x="6094413" y="4281843"/>
              <a:chExt cx="3518863" cy="1219397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9664" y="4924947"/>
                <a:ext cx="3503612" cy="576293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sz="2800" dirty="0">
                    <a:solidFill>
                      <a:schemeClr val="dk1"/>
                    </a:solidFill>
                  </a:rPr>
                  <a:t>25</a:t>
                </a:r>
                <a:endParaRPr lang="bg-BG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6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038289A-0D66-4C01-93B1-2DC3CEC9B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Calculations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001000" y="1854000"/>
            <a:ext cx="8413800" cy="39703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def solve(a,b,operator):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result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operator == 'multiply: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*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elif operator ==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/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 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print(solve(5,10,'multiply'))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 </a:t>
            </a:r>
          </a:p>
        </p:txBody>
      </p:sp>
    </p:spTree>
    <p:extLst>
      <p:ext uri="{BB962C8B-B14F-4D97-AF65-F5344CB8AC3E}">
        <p14:creationId xmlns:p14="http://schemas.microsoft.com/office/powerpoint/2010/main" val="26125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5DBF9-0B0A-4A8D-8777-A0AE81BAD7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F9521-5151-4F92-ADEC-8C156A932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16FD1-9C71-48D0-9CAC-4324DFE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FD3A-97CC-479D-86A4-13187F44E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Lambda</a:t>
            </a:r>
            <a:r>
              <a:rPr lang="en-US" sz="3600" dirty="0">
                <a:solidFill>
                  <a:srgbClr val="234465"/>
                </a:solidFill>
              </a:rPr>
              <a:t> is an </a:t>
            </a:r>
            <a:r>
              <a:rPr lang="en-US" sz="3600" b="1" dirty="0">
                <a:solidFill>
                  <a:schemeClr val="bg1"/>
                </a:solidFill>
              </a:rPr>
              <a:t>anonymous one-time </a:t>
            </a:r>
            <a:r>
              <a:rPr lang="en-US" sz="3600" dirty="0">
                <a:solidFill>
                  <a:srgbClr val="234465"/>
                </a:solidFill>
              </a:rPr>
              <a:t>function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Like</a:t>
            </a:r>
            <a:r>
              <a:rPr lang="en-US" sz="3400" dirty="0">
                <a:solidFill>
                  <a:srgbClr val="234465"/>
                </a:solidFill>
              </a:rPr>
              <a:t> a function, it can take a parameter and return a result</a:t>
            </a:r>
            <a:endParaRPr lang="en-US" sz="3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BEC43-0035-4334-BCC0-27B7BA1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Definition</a:t>
            </a:r>
            <a:endParaRPr lang="bg-BG" dirty="0"/>
          </a:p>
        </p:txBody>
      </p:sp>
      <p:sp>
        <p:nvSpPr>
          <p:cNvPr id="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3388800" y="3209275"/>
            <a:ext cx="1659403" cy="614832"/>
          </a:xfrm>
          <a:prstGeom prst="wedgeRoundRectCallout">
            <a:avLst>
              <a:gd name="adj1" fmla="val 43849"/>
              <a:gd name="adj2" fmla="val 102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246A5E54-75F9-452F-8ACE-6148C4ADAD8B}"/>
              </a:ext>
            </a:extLst>
          </p:cNvPr>
          <p:cNvSpPr/>
          <p:nvPr/>
        </p:nvSpPr>
        <p:spPr bwMode="auto">
          <a:xfrm>
            <a:off x="7840548" y="3401942"/>
            <a:ext cx="1946191" cy="614832"/>
          </a:xfrm>
          <a:prstGeom prst="wedgeRoundRectCallout">
            <a:avLst>
              <a:gd name="adj1" fmla="val -42849"/>
              <a:gd name="adj2" fmla="val 93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5499438" y="3209682"/>
            <a:ext cx="1946191" cy="614832"/>
          </a:xfrm>
          <a:prstGeom prst="wedgeRoundRectCallout">
            <a:avLst>
              <a:gd name="adj1" fmla="val -12425"/>
              <a:gd name="adj2" fmla="val 910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F64B59C-8351-4B73-8C60-54C9E5D4B446}"/>
              </a:ext>
            </a:extLst>
          </p:cNvPr>
          <p:cNvSpPr txBox="1">
            <a:spLocks/>
          </p:cNvSpPr>
          <p:nvPr/>
        </p:nvSpPr>
        <p:spPr>
          <a:xfrm>
            <a:off x="3916023" y="416977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8A80E-6DA4-4866-9EF3-F54407D3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BB2FF-48E2-469D-B942-80B556C41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>
                <a:ea typeface="+mn-lt"/>
                <a:cs typeface="+mn-lt"/>
              </a:rPr>
              <a:t>It can take multiple parameters</a:t>
            </a:r>
            <a:endParaRPr lang="bg-BG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FCB4D6-81BE-4F86-B4A4-CF270459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Example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54CB2A-FB3C-470C-B931-D2B92C68424A}"/>
              </a:ext>
            </a:extLst>
          </p:cNvPr>
          <p:cNvSpPr txBox="1">
            <a:spLocks/>
          </p:cNvSpPr>
          <p:nvPr/>
        </p:nvSpPr>
        <p:spPr>
          <a:xfrm>
            <a:off x="4298588" y="2217788"/>
            <a:ext cx="501657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sz="2800" dirty="0">
                <a:latin typeface="Consolas"/>
              </a:rPr>
              <a:t>: a * b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print(x(3, 4))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9F44C5-EC2D-483C-A1E3-795BBFF41645}"/>
              </a:ext>
            </a:extLst>
          </p:cNvPr>
          <p:cNvSpPr txBox="1">
            <a:spLocks/>
          </p:cNvSpPr>
          <p:nvPr/>
        </p:nvSpPr>
        <p:spPr>
          <a:xfrm>
            <a:off x="2078786" y="3806514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{last}'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6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 which </a:t>
            </a:r>
            <a:r>
              <a:rPr lang="en-US" sz="3400" b="1" dirty="0">
                <a:solidFill>
                  <a:schemeClr val="bg1"/>
                </a:solidFill>
              </a:rPr>
              <a:t>receives </a:t>
            </a:r>
            <a:r>
              <a:rPr lang="en-US" sz="3400" dirty="0"/>
              <a:t>a</a:t>
            </a:r>
            <a:r>
              <a:rPr lang="en-US" sz="3400" b="1" dirty="0">
                <a:solidFill>
                  <a:schemeClr val="bg1"/>
                </a:solidFill>
              </a:rPr>
              <a:t> string </a:t>
            </a:r>
            <a:r>
              <a:rPr lang="en-US" sz="3400" dirty="0"/>
              <a:t>and a</a:t>
            </a:r>
            <a:r>
              <a:rPr lang="en-US" sz="3400" b="1" dirty="0">
                <a:solidFill>
                  <a:schemeClr val="bg1"/>
                </a:solidFill>
              </a:rPr>
              <a:t> counter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/>
              <a:t>The function should return a </a:t>
            </a:r>
            <a:r>
              <a:rPr lang="en-US" sz="3400" b="1" dirty="0">
                <a:solidFill>
                  <a:schemeClr val="bg1"/>
                </a:solidFill>
              </a:rPr>
              <a:t>new string </a:t>
            </a:r>
            <a:r>
              <a:rPr lang="en-US" sz="3400" dirty="0"/>
              <a:t>– </a:t>
            </a:r>
            <a:r>
              <a:rPr lang="en-US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result</a:t>
            </a:r>
            <a:r>
              <a:rPr lang="en-US" dirty="0"/>
              <a:t> of repeating the old string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</a:t>
            </a:r>
            <a:r>
              <a:rPr lang="en-US" sz="3200" dirty="0"/>
              <a:t> </a:t>
            </a:r>
          </a:p>
          <a:p>
            <a:r>
              <a:rPr lang="en-US" sz="3200" dirty="0"/>
              <a:t>Print the result on the console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Repeat String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396000" y="4280179"/>
            <a:ext cx="5001679" cy="1656178"/>
            <a:chOff x="5436476" y="3962400"/>
            <a:chExt cx="4773080" cy="165617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386539" cy="1656178"/>
              <a:chOff x="441369" y="4304003"/>
              <a:chExt cx="3503611" cy="1656178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3503611" cy="1007181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 err="1">
                    <a:solidFill>
                      <a:schemeClr val="dk1"/>
                    </a:solidFill>
                  </a:rPr>
                  <a:t>abc</a:t>
                </a:r>
                <a:endParaRPr lang="en-US" sz="2800" dirty="0">
                  <a:solidFill>
                    <a:schemeClr val="dk1"/>
                  </a:solidFill>
                </a:endParaRPr>
              </a:p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>
                    <a:solidFill>
                      <a:schemeClr val="dk1"/>
                    </a:solidFill>
                  </a:rPr>
                  <a:t>3</a:t>
                </a:r>
                <a:endParaRPr lang="bg-BG" sz="28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3503611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7823015" y="3962400"/>
              <a:ext cx="2386541" cy="1656178"/>
              <a:chOff x="5240383" y="4277914"/>
              <a:chExt cx="3503615" cy="1656178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0384" y="4942300"/>
                <a:ext cx="3503612" cy="991792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sz="28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bcabcabc</a:t>
                </a:r>
                <a:endParaRPr lang="en-US" sz="28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bg-BG" sz="2200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0383" y="4277914"/>
                <a:ext cx="350361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77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6C8877A-AC83-428C-97FF-4B7E5C73C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8739" y="1809000"/>
            <a:ext cx="8254161" cy="43316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8168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17ECDD5-EC8A-4335-A410-60C6BC81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 fund-python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349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7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8CEE12-B864-476F-A053-E9B9AD3C1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8D6E2A-8046-41D2-AD89-A2F890B54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41F6C2-5CA7-4A9C-9E3E-822E746772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D51F3-F0C7-4785-A204-B7568D6027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58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0" y="966721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Function == named piece of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 take parameters and return result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2721" y="3874876"/>
            <a:ext cx="7948061" cy="10966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def </a:t>
            </a:r>
            <a:r>
              <a:rPr lang="en-US" sz="3000" b="1" noProof="1">
                <a:latin typeface="Consolas" pitchFamily="49" charset="0"/>
              </a:rPr>
              <a:t>function_name(parameter: type):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</a:rPr>
              <a:t>    statement(s)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3003222" y="3101991"/>
            <a:ext cx="2743201" cy="578882"/>
          </a:xfrm>
          <a:prstGeom prst="wedgeRoundRectCallout">
            <a:avLst>
              <a:gd name="adj1" fmla="val 20349"/>
              <a:gd name="adj2" fmla="val 78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snake-case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501000" y="2876516"/>
            <a:ext cx="2701505" cy="882654"/>
          </a:xfrm>
          <a:prstGeom prst="wedgeRoundRectCallout">
            <a:avLst>
              <a:gd name="adj1" fmla="val -16921"/>
              <a:gd name="adj2" fmla="val 66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parameter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5F3E328-CC41-4266-831A-5878E20FD2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EB83834-0B39-468B-B9C0-3729F0B0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505" y="4705988"/>
            <a:ext cx="2701505" cy="1055608"/>
          </a:xfrm>
          <a:prstGeom prst="wedgeRoundRectCallout">
            <a:avLst>
              <a:gd name="adj1" fmla="val -21473"/>
              <a:gd name="adj2" fmla="val -65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the parameter</a:t>
            </a:r>
          </a:p>
        </p:txBody>
      </p:sp>
    </p:spTree>
    <p:extLst>
      <p:ext uri="{BB962C8B-B14F-4D97-AF65-F5344CB8AC3E}">
        <p14:creationId xmlns:p14="http://schemas.microsoft.com/office/powerpoint/2010/main" val="2606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More </a:t>
            </a:r>
            <a:r>
              <a:rPr lang="en-US" sz="3600" b="1" dirty="0">
                <a:solidFill>
                  <a:schemeClr val="bg1"/>
                </a:solidFill>
              </a:rPr>
              <a:t>manageable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Avoiding </a:t>
            </a:r>
            <a:r>
              <a:rPr lang="en-US" sz="3600" b="1" dirty="0">
                <a:solidFill>
                  <a:schemeClr val="bg1"/>
                </a:solidFill>
              </a:rPr>
              <a:t>repeating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Code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F1F478-EC3D-4255-8BCF-611A6AC942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77FC916-C540-49A3-A60E-97BA2DDF4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71801"/>
            <a:ext cx="5791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multiply_numbers():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result = 5 * 5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print(result)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multiply_numbers()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529" y="3223392"/>
            <a:ext cx="2551902" cy="1736646"/>
          </a:xfrm>
          <a:prstGeom prst="wedgeRoundRectCallout">
            <a:avLst>
              <a:gd name="adj1" fmla="val -79535"/>
              <a:gd name="adj2" fmla="val 31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8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Python has a set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600" dirty="0">
                <a:ea typeface="+mn-lt"/>
                <a:cs typeface="+mn-lt"/>
              </a:rPr>
              <a:t> that we can call at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endParaRPr lang="en-US" sz="36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  <a:ea typeface="+mn-lt"/>
                <a:cs typeface="+mn-lt"/>
              </a:rPr>
              <a:t>List of some built-in functions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"/>
              </a:rPr>
              <a:t>Built-In Functions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3753087" y="3512963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abs()</a:t>
            </a:r>
          </a:p>
          <a:p>
            <a:r>
              <a:rPr lang="en-US" sz="3000" dirty="0">
                <a:latin typeface="Consolas"/>
              </a:rPr>
              <a:t>min()</a:t>
            </a:r>
          </a:p>
          <a:p>
            <a:r>
              <a:rPr lang="en-US" sz="3000" dirty="0">
                <a:latin typeface="Consolas"/>
              </a:rPr>
              <a:t>max()</a:t>
            </a:r>
          </a:p>
          <a:p>
            <a:r>
              <a:rPr lang="en-US" sz="3000" dirty="0">
                <a:latin typeface="Consolas"/>
              </a:rPr>
              <a:t>round()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6194357" y="3512963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sum()</a:t>
            </a:r>
          </a:p>
          <a:p>
            <a:r>
              <a:rPr lang="en-US" sz="3000" dirty="0">
                <a:latin typeface="Consolas"/>
              </a:rPr>
              <a:t>filter()</a:t>
            </a:r>
          </a:p>
          <a:p>
            <a:r>
              <a:rPr lang="en-US" sz="3000" dirty="0">
                <a:latin typeface="Consolas"/>
              </a:rPr>
              <a:t>map()</a:t>
            </a:r>
          </a:p>
          <a:p>
            <a:r>
              <a:rPr lang="en-US" sz="3000" dirty="0"/>
              <a:t>sorted()</a:t>
            </a:r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087" y="118228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Write a program that receives a sequence of numbers, separated by a single space,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their </a:t>
            </a:r>
            <a:r>
              <a:rPr lang="en-US" b="1" dirty="0">
                <a:solidFill>
                  <a:schemeClr val="bg1"/>
                </a:solidFill>
              </a:rPr>
              <a:t>absolute value</a:t>
            </a:r>
            <a:r>
              <a:rPr lang="en-US" b="1" dirty="0"/>
              <a:t> </a:t>
            </a:r>
            <a:r>
              <a:rPr lang="en-US" dirty="0"/>
              <a:t>as a list. 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Absolute Values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1699054" y="3946667"/>
            <a:ext cx="8793891" cy="1656178"/>
            <a:chOff x="5436476" y="3962400"/>
            <a:chExt cx="4773080" cy="165617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386539" cy="1656178"/>
              <a:chOff x="441369" y="4304003"/>
              <a:chExt cx="3503611" cy="1656178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3503611" cy="1007181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>
                    <a:solidFill>
                      <a:schemeClr val="dk1"/>
                    </a:solidFill>
                  </a:rPr>
                  <a:t>1 2.5 -3 -4.5</a:t>
                </a:r>
                <a:endParaRPr lang="bg-BG" sz="28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3503611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7823015" y="3962400"/>
              <a:ext cx="2386541" cy="1656178"/>
              <a:chOff x="5240383" y="4277914"/>
              <a:chExt cx="3503615" cy="1656178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0386" y="4942300"/>
                <a:ext cx="3503612" cy="991792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sz="2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[1.0, 2.5, 3.0, 4.5]</a:t>
                </a:r>
                <a:endParaRPr lang="en-US" sz="28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bg-BG" sz="2200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0383" y="4277914"/>
                <a:ext cx="350361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660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3452</TotalTime>
  <Words>1483</Words>
  <Application>Microsoft Office PowerPoint</Application>
  <PresentationFormat>Widescreen</PresentationFormat>
  <Paragraphs>283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Comic Sans MS</vt:lpstr>
      <vt:lpstr>Consolas</vt:lpstr>
      <vt:lpstr>Wingdings</vt:lpstr>
      <vt:lpstr>Wingdings 2</vt:lpstr>
      <vt:lpstr>1_SoftUni</vt:lpstr>
      <vt:lpstr>Functions </vt:lpstr>
      <vt:lpstr>Table of Contents</vt:lpstr>
      <vt:lpstr>Have a Question?</vt:lpstr>
      <vt:lpstr>Functions Overview</vt:lpstr>
      <vt:lpstr>Functions</vt:lpstr>
      <vt:lpstr>Why Use Functions?</vt:lpstr>
      <vt:lpstr>Function Without Parameters</vt:lpstr>
      <vt:lpstr>Built-In Functions</vt:lpstr>
      <vt:lpstr>Problem: Absolute Values</vt:lpstr>
      <vt:lpstr>Declaring and Invoking Functions</vt:lpstr>
      <vt:lpstr>Declaring Function</vt:lpstr>
      <vt:lpstr>Invoking a Function</vt:lpstr>
      <vt:lpstr>Invoking a Function (2)</vt:lpstr>
      <vt:lpstr>Return Values</vt:lpstr>
      <vt:lpstr>Return Keyword </vt:lpstr>
      <vt:lpstr>Return Keyword </vt:lpstr>
      <vt:lpstr>Problem : Grades</vt:lpstr>
      <vt:lpstr>Solution: Grades</vt:lpstr>
      <vt:lpstr>Parameters vs Arguments</vt:lpstr>
      <vt:lpstr>Parameters vs Arguments</vt:lpstr>
      <vt:lpstr>Default Arguments</vt:lpstr>
      <vt:lpstr>Keyword (Named) Arguments</vt:lpstr>
      <vt:lpstr>Problem: Calculations</vt:lpstr>
      <vt:lpstr>Solution: Calculations</vt:lpstr>
      <vt:lpstr>Lambda Functions</vt:lpstr>
      <vt:lpstr>Lambda Definition</vt:lpstr>
      <vt:lpstr>Lambda Example</vt:lpstr>
      <vt:lpstr>Problem: Repeat String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Fundamentas - Functions</dc:title>
  <dc:subject>Software Development Course</dc:subject>
  <dc:creator>Software University</dc:creator>
  <cp:keywords>programing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44</cp:revision>
  <dcterms:created xsi:type="dcterms:W3CDTF">2018-05-23T13:08:44Z</dcterms:created>
  <dcterms:modified xsi:type="dcterms:W3CDTF">2021-09-07T17:00:52Z</dcterms:modified>
  <cp:category>Python Fundamentals Course @ SoftUni: https://softuni.bg/trainings/2442/python-fundamentals-september-2019</cp:category>
</cp:coreProperties>
</file>