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01ef99e4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01ef99e4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01ef99e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01ef99e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01ef99e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01ef99e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01ef99e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01ef99e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01ef99e4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01ef99e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1ef99e4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1ef99e4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9400" y="546950"/>
            <a:ext cx="2785200" cy="92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Pattern Recognition</a:t>
            </a:r>
            <a:endParaRPr sz="20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CSE424</a:t>
            </a:r>
            <a:endParaRPr sz="2000">
              <a:latin typeface="Times New Roman"/>
              <a:ea typeface="Times New Roman"/>
              <a:cs typeface="Times New Roman"/>
              <a:sym typeface="Times New Roman"/>
            </a:endParaRPr>
          </a:p>
        </p:txBody>
      </p:sp>
      <p:sp>
        <p:nvSpPr>
          <p:cNvPr id="135" name="Google Shape;135;p13"/>
          <p:cNvSpPr txBox="1"/>
          <p:nvPr/>
        </p:nvSpPr>
        <p:spPr>
          <a:xfrm>
            <a:off x="2942500" y="1709550"/>
            <a:ext cx="3560400" cy="862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Course Instructor: Annajiat Alim Rasel</a:t>
            </a:r>
            <a:br>
              <a:rPr lang="en">
                <a:solidFill>
                  <a:schemeClr val="lt1"/>
                </a:solidFill>
                <a:latin typeface="Times New Roman"/>
                <a:ea typeface="Times New Roman"/>
                <a:cs typeface="Times New Roman"/>
                <a:sym typeface="Times New Roman"/>
              </a:rPr>
            </a:br>
            <a:r>
              <a:rPr lang="en">
                <a:solidFill>
                  <a:schemeClr val="lt1"/>
                </a:solidFill>
                <a:latin typeface="Times New Roman"/>
                <a:ea typeface="Times New Roman"/>
                <a:cs typeface="Times New Roman"/>
                <a:sym typeface="Times New Roman"/>
              </a:rPr>
              <a:t>RA: Ehsanur Rahman Rhythm</a:t>
            </a:r>
            <a:endParaRPr>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ST: Farah Binta Haque</a:t>
            </a:r>
            <a:endParaRPr>
              <a:solidFill>
                <a:schemeClr val="lt1"/>
              </a:solidFill>
              <a:latin typeface="Times New Roman"/>
              <a:ea typeface="Times New Roman"/>
              <a:cs typeface="Times New Roman"/>
              <a:sym typeface="Times New Roman"/>
            </a:endParaRPr>
          </a:p>
        </p:txBody>
      </p:sp>
      <p:sp>
        <p:nvSpPr>
          <p:cNvPr id="136" name="Google Shape;136;p13"/>
          <p:cNvSpPr txBox="1"/>
          <p:nvPr/>
        </p:nvSpPr>
        <p:spPr>
          <a:xfrm>
            <a:off x="2885950" y="3115025"/>
            <a:ext cx="36735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Group 19</a:t>
            </a:r>
            <a:endParaRPr>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Reeyad Ahmed Ornate                      23141041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2400"/>
              <a:buNone/>
            </a:pPr>
            <a:r>
              <a:rPr b="1" lang="en" sz="2000">
                <a:latin typeface="Times New Roman"/>
                <a:ea typeface="Times New Roman"/>
                <a:cs typeface="Times New Roman"/>
                <a:sym typeface="Times New Roman"/>
              </a:rPr>
              <a:t>Analyzing the relationship between musical features and the popularity of a song, as measured by the number of Spotify streams or YouTube views using Machine Learning models</a:t>
            </a:r>
            <a:endParaRPr b="1" sz="2000">
              <a:latin typeface="Times New Roman"/>
              <a:ea typeface="Times New Roman"/>
              <a:cs typeface="Times New Roman"/>
              <a:sym typeface="Times New Roman"/>
            </a:endParaRPr>
          </a:p>
        </p:txBody>
      </p:sp>
      <p:sp>
        <p:nvSpPr>
          <p:cNvPr id="142" name="Google Shape;142;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300"/>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SzPts val="1300"/>
              <a:buNone/>
            </a:pPr>
            <a:r>
              <a:rPr lang="en" sz="1200">
                <a:latin typeface="Times New Roman"/>
                <a:ea typeface="Times New Roman"/>
                <a:cs typeface="Times New Roman"/>
                <a:sym typeface="Times New Roman"/>
              </a:rPr>
              <a:t>This project aims to analyze the relationship between the musical features of a song, such as danceability, energy, and valence, and its popularity as measured by the number of Spotify streams or YouTube views. By utilizing a dataset containing these variables for a large number of songs, we can perform statistical analysis and machine learning techniques to understand the impact of musical elements on a song's popularity. This analysis could provide valuable insights for musicians, record labels, and other stakeholders in the music industry.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Motivation</a:t>
            </a:r>
            <a:endParaRPr b="1">
              <a:latin typeface="Times New Roman"/>
              <a:ea typeface="Times New Roman"/>
              <a:cs typeface="Times New Roman"/>
              <a:sym typeface="Times New Roman"/>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A majority of us listen to some songs in our day to day lives. And everyone has some favorite songs of some sorts. We were quite curious about how often we found our taste in music quite popular, specifically when it comes to popular songs. Thus, we decided to test whether the musical features of a song is actually responsible for the song’s popularity, or is it something on a deeper level of humanity that is not yet calculable by machine learning.</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54" name="Google Shape;154;p16"/>
          <p:cNvSpPr txBox="1"/>
          <p:nvPr>
            <p:ph idx="1" type="body"/>
          </p:nvPr>
        </p:nvSpPr>
        <p:spPr>
          <a:xfrm>
            <a:off x="357675" y="1463100"/>
            <a:ext cx="2489100" cy="87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1018"/>
              <a:buNone/>
            </a:pPr>
            <a:r>
              <a:rPr b="1" lang="en" sz="1210">
                <a:latin typeface="Times New Roman"/>
                <a:ea typeface="Times New Roman"/>
                <a:cs typeface="Times New Roman"/>
                <a:sym typeface="Times New Roman"/>
              </a:rPr>
              <a:t>Paper 1</a:t>
            </a:r>
            <a:br>
              <a:rPr lang="en" sz="1210">
                <a:latin typeface="Times New Roman"/>
                <a:ea typeface="Times New Roman"/>
                <a:cs typeface="Times New Roman"/>
                <a:sym typeface="Times New Roman"/>
              </a:rPr>
            </a:br>
            <a:r>
              <a:rPr lang="en" sz="1210">
                <a:latin typeface="Times New Roman"/>
                <a:ea typeface="Times New Roman"/>
                <a:cs typeface="Times New Roman"/>
                <a:sym typeface="Times New Roman"/>
              </a:rPr>
              <a:t>“</a:t>
            </a:r>
            <a:r>
              <a:rPr b="1" lang="en" sz="1210">
                <a:latin typeface="Times New Roman"/>
                <a:ea typeface="Times New Roman"/>
                <a:cs typeface="Times New Roman"/>
                <a:sym typeface="Times New Roman"/>
              </a:rPr>
              <a:t>The Role of Audio Features in Predicting the Popularity of YouTube Music Videos”</a:t>
            </a:r>
            <a:endParaRPr b="1" sz="1210">
              <a:latin typeface="Times New Roman"/>
              <a:ea typeface="Times New Roman"/>
              <a:cs typeface="Times New Roman"/>
              <a:sym typeface="Times New Roman"/>
            </a:endParaRPr>
          </a:p>
        </p:txBody>
      </p:sp>
      <p:sp>
        <p:nvSpPr>
          <p:cNvPr id="155" name="Google Shape;155;p16"/>
          <p:cNvSpPr txBox="1"/>
          <p:nvPr/>
        </p:nvSpPr>
        <p:spPr>
          <a:xfrm>
            <a:off x="331575" y="2447450"/>
            <a:ext cx="2541300" cy="17865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lt1"/>
                </a:solidFill>
                <a:latin typeface="Times New Roman"/>
                <a:ea typeface="Times New Roman"/>
                <a:cs typeface="Times New Roman"/>
                <a:sym typeface="Times New Roman"/>
              </a:rPr>
              <a:t>This paper investigates the influence of audio features, including tempo, energy, and valence, on the popularity of music videos on YouTube. The authors use regression models to analyze a dataset of YouTube music videos, demonstrating the importance of specific audio attributes in predicting popularity.</a:t>
            </a:r>
            <a:endParaRPr sz="1200">
              <a:solidFill>
                <a:schemeClr val="lt1"/>
              </a:solidFill>
              <a:latin typeface="Times New Roman"/>
              <a:ea typeface="Times New Roman"/>
              <a:cs typeface="Times New Roman"/>
              <a:sym typeface="Times New Roman"/>
            </a:endParaRPr>
          </a:p>
        </p:txBody>
      </p:sp>
      <p:sp>
        <p:nvSpPr>
          <p:cNvPr id="156" name="Google Shape;156;p16"/>
          <p:cNvSpPr txBox="1"/>
          <p:nvPr/>
        </p:nvSpPr>
        <p:spPr>
          <a:xfrm>
            <a:off x="2928525" y="2489550"/>
            <a:ext cx="30000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Times New Roman"/>
                <a:ea typeface="Times New Roman"/>
                <a:cs typeface="Times New Roman"/>
                <a:sym typeface="Times New Roman"/>
              </a:rPr>
              <a:t>This research paper focuses on predicting the popularity of songs on Spotify using machine learning models. It explores the impact of various musical features, including acousticness, danceability, and instrumentalness, on song popularity. The study also considers the temporal dynamics of streaming data.</a:t>
            </a:r>
            <a:endParaRPr sz="1200">
              <a:solidFill>
                <a:schemeClr val="lt1"/>
              </a:solidFill>
              <a:latin typeface="Times New Roman"/>
              <a:ea typeface="Times New Roman"/>
              <a:cs typeface="Times New Roman"/>
              <a:sym typeface="Times New Roman"/>
            </a:endParaRPr>
          </a:p>
        </p:txBody>
      </p:sp>
      <p:sp>
        <p:nvSpPr>
          <p:cNvPr id="157" name="Google Shape;157;p16"/>
          <p:cNvSpPr txBox="1"/>
          <p:nvPr>
            <p:ph idx="1" type="body"/>
          </p:nvPr>
        </p:nvSpPr>
        <p:spPr>
          <a:xfrm>
            <a:off x="2928525" y="1463100"/>
            <a:ext cx="2489100" cy="87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1018"/>
              <a:buNone/>
            </a:pPr>
            <a:r>
              <a:rPr b="1" lang="en" sz="1210">
                <a:latin typeface="Times New Roman"/>
                <a:ea typeface="Times New Roman"/>
                <a:cs typeface="Times New Roman"/>
                <a:sym typeface="Times New Roman"/>
              </a:rPr>
              <a:t>Paper 2</a:t>
            </a:r>
            <a:br>
              <a:rPr lang="en" sz="1210">
                <a:latin typeface="Times New Roman"/>
                <a:ea typeface="Times New Roman"/>
                <a:cs typeface="Times New Roman"/>
                <a:sym typeface="Times New Roman"/>
              </a:rPr>
            </a:br>
            <a:r>
              <a:rPr lang="en" sz="1210">
                <a:latin typeface="Times New Roman"/>
                <a:ea typeface="Times New Roman"/>
                <a:cs typeface="Times New Roman"/>
                <a:sym typeface="Times New Roman"/>
              </a:rPr>
              <a:t>“</a:t>
            </a:r>
            <a:r>
              <a:rPr b="1" lang="en" sz="1200">
                <a:latin typeface="Times New Roman"/>
                <a:ea typeface="Times New Roman"/>
                <a:cs typeface="Times New Roman"/>
                <a:sym typeface="Times New Roman"/>
              </a:rPr>
              <a:t>Predicting the Popularity of Songs on Music Streaming Platforms: A Case Study with Spotify</a:t>
            </a:r>
            <a:r>
              <a:rPr b="1" lang="en" sz="1210">
                <a:latin typeface="Times New Roman"/>
                <a:ea typeface="Times New Roman"/>
                <a:cs typeface="Times New Roman"/>
                <a:sym typeface="Times New Roman"/>
              </a:rPr>
              <a:t>”</a:t>
            </a:r>
            <a:endParaRPr b="1" sz="1210">
              <a:latin typeface="Times New Roman"/>
              <a:ea typeface="Times New Roman"/>
              <a:cs typeface="Times New Roman"/>
              <a:sym typeface="Times New Roman"/>
            </a:endParaRPr>
          </a:p>
        </p:txBody>
      </p:sp>
      <p:sp>
        <p:nvSpPr>
          <p:cNvPr id="158" name="Google Shape;158;p16"/>
          <p:cNvSpPr txBox="1"/>
          <p:nvPr>
            <p:ph idx="1" type="body"/>
          </p:nvPr>
        </p:nvSpPr>
        <p:spPr>
          <a:xfrm>
            <a:off x="5992875" y="1442050"/>
            <a:ext cx="2489100" cy="87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1018"/>
              <a:buNone/>
            </a:pPr>
            <a:r>
              <a:rPr b="1" lang="en" sz="1210">
                <a:latin typeface="Times New Roman"/>
                <a:ea typeface="Times New Roman"/>
                <a:cs typeface="Times New Roman"/>
                <a:sym typeface="Times New Roman"/>
              </a:rPr>
              <a:t>Paper 3</a:t>
            </a:r>
            <a:br>
              <a:rPr lang="en" sz="1210">
                <a:latin typeface="Times New Roman"/>
                <a:ea typeface="Times New Roman"/>
                <a:cs typeface="Times New Roman"/>
                <a:sym typeface="Times New Roman"/>
              </a:rPr>
            </a:br>
            <a:r>
              <a:rPr lang="en" sz="1210">
                <a:latin typeface="Times New Roman"/>
                <a:ea typeface="Times New Roman"/>
                <a:cs typeface="Times New Roman"/>
                <a:sym typeface="Times New Roman"/>
              </a:rPr>
              <a:t>“</a:t>
            </a:r>
            <a:r>
              <a:rPr b="1" lang="en" sz="1200">
                <a:latin typeface="Times New Roman"/>
                <a:ea typeface="Times New Roman"/>
                <a:cs typeface="Times New Roman"/>
                <a:sym typeface="Times New Roman"/>
              </a:rPr>
              <a:t>Musical Features and Popularity Prediction of Pop Songs: What Makes a Song Popular?</a:t>
            </a:r>
            <a:r>
              <a:rPr b="1" lang="en" sz="1210">
                <a:latin typeface="Times New Roman"/>
                <a:ea typeface="Times New Roman"/>
                <a:cs typeface="Times New Roman"/>
                <a:sym typeface="Times New Roman"/>
              </a:rPr>
              <a:t>”</a:t>
            </a:r>
            <a:endParaRPr b="1" sz="1210">
              <a:latin typeface="Times New Roman"/>
              <a:ea typeface="Times New Roman"/>
              <a:cs typeface="Times New Roman"/>
              <a:sym typeface="Times New Roman"/>
            </a:endParaRPr>
          </a:p>
        </p:txBody>
      </p:sp>
      <p:sp>
        <p:nvSpPr>
          <p:cNvPr id="159" name="Google Shape;159;p16"/>
          <p:cNvSpPr txBox="1"/>
          <p:nvPr/>
        </p:nvSpPr>
        <p:spPr>
          <a:xfrm>
            <a:off x="5984175" y="2447450"/>
            <a:ext cx="30000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Times New Roman"/>
                <a:ea typeface="Times New Roman"/>
                <a:cs typeface="Times New Roman"/>
                <a:sym typeface="Times New Roman"/>
              </a:rPr>
              <a:t>This paper delves into the analysis of musical features to predict the popularity of pop songs. It provides insights into the significance of features such as tempo, loudness, and speechiness in determining the success of a song. The authors employ a machine learning approach to make predictions.</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Ideas</a:t>
            </a:r>
            <a:endParaRPr b="1">
              <a:latin typeface="Times New Roman"/>
              <a:ea typeface="Times New Roman"/>
              <a:cs typeface="Times New Roman"/>
              <a:sym typeface="Times New Roman"/>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In this project, avenues for exploration include advanced machine learning techniques to enhance prediction accuracy, analyzing additional musical features for their impact on song popularity without altering the dataset, assessing the influence of various machine learning algorithms, testing model generalizability, and exploring practical applications. Challenges encompass addressing the subjectivity of musical popularity, data quality and availability, adapting to the dynamic music industry, model interpretability, and ethical considerations related to user data privacy in personalized predictions.</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Challenges</a:t>
            </a:r>
            <a:endParaRPr b="1">
              <a:latin typeface="Times New Roman"/>
              <a:ea typeface="Times New Roman"/>
              <a:cs typeface="Times New Roman"/>
              <a:sym typeface="Times New Roman"/>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Handling the inherent subjectivity of defining musical popularity.</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Ensuring the reliability and integrity of the dataset, without the ability to alter it.</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Adapting machine learning models to the evolving music landscape and emerging trends.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Addressing interpretability challenges in machine learning models without direct data manipulation.</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Navigating ethical considerations, including user data privacy, when applying the research findings in practical applications.</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The future scope of this project includes the development of predictive models for the music industry, personalized music recommendations, real-time feedback for artists during the creation process, the exploration of cultural and temporal trends, the incorporation of lyrics and sentiment analysis, analysis of user-generated content, collaboration with music professionals, and a focus on ethical and cultural considerations. These expansions will enhance the project's ability to provide valuable insights for musicians, record labels, and music platforms, ultimately leading to more data-driven decision-making and improved user experiences in the music industry.</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This project has the potential to uncovered valuable insights into the relationship between musical features and song popularity. The findings can have practical applications for the music industry, enabling data-driven decision-making and improved user experiences. The project's future scope offers exciting prospects, including predictive models, personalized recommendations, real-time feedback for artists, and a deeper exploration of cultural and ethical dimensions, promising to further advance music analytics and its impact on the industry.</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1052550" y="1553135"/>
            <a:ext cx="7038900" cy="2925615"/>
          </a:xfrm>
          <a:prstGeom prst="rect">
            <a:avLst/>
          </a:prstGeom>
          <a:noFill/>
          <a:ln>
            <a:noFill/>
          </a:ln>
        </p:spPr>
        <p:txBody>
          <a:bodyPr anchorCtr="0" anchor="t" bIns="91425" lIns="91425" spcFirstLastPara="1" rIns="91425" wrap="square" tIns="91425">
            <a:normAutofit/>
          </a:bodyPr>
          <a:lstStyle/>
          <a:p>
            <a:pPr indent="0" lvl="0" marL="146050" rtl="0" algn="ctr">
              <a:lnSpc>
                <a:spcPct val="115000"/>
              </a:lnSpc>
              <a:spcBef>
                <a:spcPts val="0"/>
              </a:spcBef>
              <a:spcAft>
                <a:spcPts val="0"/>
              </a:spcAft>
              <a:buSzPts val="1300"/>
              <a:buNone/>
            </a:pPr>
            <a:r>
              <a:rPr lang="en" sz="4000">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