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0142abd0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90142abd0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00b44c860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900b44c86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00b44c860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00b44c860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0142abd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0142abd0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0142abd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0142abd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90142abd0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90142abd0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0142abd0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0142abd0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0142abd0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90142abd0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90142abd0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90142abd0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03125" y="1565200"/>
            <a:ext cx="60096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dirty="0">
                <a:latin typeface="Times New Roman"/>
                <a:ea typeface="Times New Roman"/>
                <a:cs typeface="Times New Roman"/>
                <a:sym typeface="Times New Roman"/>
              </a:rPr>
              <a:t>Rapid Object Detection using a Boosted Cascade of Simple Features</a:t>
            </a:r>
            <a:endParaRPr sz="2000" dirty="0">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5471650" y="2459700"/>
            <a:ext cx="251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-by Paul Viola and Michael Jones</a:t>
            </a:r>
            <a:endParaRPr>
              <a:latin typeface="Times New Roman"/>
              <a:ea typeface="Times New Roman"/>
              <a:cs typeface="Times New Roman"/>
              <a:sym typeface="Times New Roman"/>
            </a:endParaRPr>
          </a:p>
        </p:txBody>
      </p:sp>
      <p:sp>
        <p:nvSpPr>
          <p:cNvPr id="136" name="Google Shape;136;p13"/>
          <p:cNvSpPr txBox="1"/>
          <p:nvPr/>
        </p:nvSpPr>
        <p:spPr>
          <a:xfrm>
            <a:off x="282350" y="4105625"/>
            <a:ext cx="3861600" cy="8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Reeyad Ahmed Ornate</a:t>
            </a:r>
            <a:endParaRPr>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ID: 23141041</a:t>
            </a:r>
            <a:endParaRPr>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Section: 01</a:t>
            </a:r>
            <a:endParaRPr>
              <a:solidFill>
                <a:schemeClr val="lt1"/>
              </a:solidFill>
              <a:latin typeface="Times New Roman"/>
              <a:ea typeface="Times New Roman"/>
              <a:cs typeface="Times New Roman"/>
              <a:sym typeface="Times New Roman"/>
            </a:endParaRPr>
          </a:p>
        </p:txBody>
      </p:sp>
      <p:sp>
        <p:nvSpPr>
          <p:cNvPr id="137" name="Google Shape;137;p13"/>
          <p:cNvSpPr txBox="1"/>
          <p:nvPr/>
        </p:nvSpPr>
        <p:spPr>
          <a:xfrm>
            <a:off x="6562925" y="4220325"/>
            <a:ext cx="2449800" cy="8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Course: Pattern Recognition</a:t>
            </a:r>
            <a:endParaRPr>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Course Code: CSE424</a:t>
            </a:r>
            <a:endParaRPr>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br>
              <a:rPr lang="en-US" b="1"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Synthesis</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91" name="Google Shape;191;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gn="just">
              <a:lnSpc>
                <a:spcPct val="150000"/>
              </a:lnSpc>
              <a:buNone/>
            </a:pPr>
            <a:r>
              <a:rPr lang="en-US" b="0" i="0" dirty="0">
                <a:solidFill>
                  <a:srgbClr val="D1D5DB"/>
                </a:solidFill>
                <a:effectLst/>
                <a:latin typeface="Times New Roman" panose="02020603050405020304" pitchFamily="18" charset="0"/>
                <a:cs typeface="Times New Roman" panose="02020603050405020304" pitchFamily="18" charset="0"/>
              </a:rPr>
              <a:t>The paper's ideas have significant relevance to potential applications in the field of computer vision. The efficient object detection methodology can be applied to various sectors such as face recognition, object tracking, and even broader applications like security and surveillance systems. Future scopes could involve optimizing the cascade structure for different types of objects or exploring variations of the methodology for even faster detection systems. This research opens the door to improving the efficiency of computer vision algorithms in various real-world applications.</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277E05-3425-4BFE-9D1E-49D26ADD137E}"/>
              </a:ext>
            </a:extLst>
          </p:cNvPr>
          <p:cNvSpPr>
            <a:spLocks noGrp="1"/>
          </p:cNvSpPr>
          <p:nvPr>
            <p:ph type="body" idx="1"/>
          </p:nvPr>
        </p:nvSpPr>
        <p:spPr>
          <a:xfrm>
            <a:off x="1052550" y="1553135"/>
            <a:ext cx="7038900" cy="2925615"/>
          </a:xfrm>
        </p:spPr>
        <p:txBody>
          <a:bodyPr>
            <a:normAutofit/>
          </a:bodyPr>
          <a:lstStyle/>
          <a:p>
            <a:pPr marL="146050" indent="0" algn="ctr">
              <a:buNone/>
            </a:pPr>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557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br>
              <a:rPr lang="en" sz="2400" dirty="0">
                <a:latin typeface="Times New Roman"/>
                <a:ea typeface="Times New Roman"/>
                <a:cs typeface="Times New Roman"/>
                <a:sym typeface="Times New Roman"/>
              </a:rPr>
            </a:br>
            <a:r>
              <a:rPr lang="en" sz="2400" dirty="0">
                <a:latin typeface="Times New Roman"/>
                <a:ea typeface="Times New Roman"/>
                <a:cs typeface="Times New Roman"/>
                <a:sym typeface="Times New Roman"/>
              </a:rPr>
              <a:t>Rapid Object Detection using a Boosted Cascade of Simple Features</a:t>
            </a:r>
            <a:endParaRPr b="1" dirty="0">
              <a:latin typeface="Times New Roman"/>
              <a:ea typeface="Times New Roman"/>
              <a:cs typeface="Times New Roman"/>
              <a:sym typeface="Times New Roman"/>
            </a:endParaRPr>
          </a:p>
        </p:txBody>
      </p:sp>
      <p:sp>
        <p:nvSpPr>
          <p:cNvPr id="143" name="Google Shape;143;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endParaRPr lang="en-US" b="0" i="0" dirty="0">
              <a:solidFill>
                <a:srgbClr val="D1D5DB"/>
              </a:solidFill>
              <a:effectLst/>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1200"/>
              </a:spcAft>
              <a:buNone/>
            </a:pPr>
            <a:r>
              <a:rPr lang="en-US" b="0" i="0" dirty="0">
                <a:solidFill>
                  <a:srgbClr val="D1D5DB"/>
                </a:solidFill>
                <a:effectLst/>
                <a:latin typeface="Times New Roman" panose="02020603050405020304" pitchFamily="18" charset="0"/>
                <a:cs typeface="Times New Roman" panose="02020603050405020304" pitchFamily="18" charset="0"/>
              </a:rPr>
              <a:t>The paper introduces an object detection approach that emphasizes both high detection accuracy and computational efficiency. It focuses on detecting frontal upright faces, presenting a cascade of classifiers as a novel solution.</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br>
              <a:rPr lang="en-US" b="1" dirty="0">
                <a:latin typeface="Times New Roman"/>
                <a:ea typeface="Times New Roman"/>
                <a:cs typeface="Times New Roman"/>
                <a:sym typeface="Times New Roman"/>
              </a:rPr>
            </a:br>
            <a:r>
              <a:rPr lang="en-US" b="1" dirty="0">
                <a:latin typeface="Times New Roman"/>
                <a:ea typeface="Times New Roman"/>
                <a:cs typeface="Times New Roman"/>
                <a:sym typeface="Times New Roman"/>
              </a:rPr>
              <a:t>Motivation/Purpose/Aims/Hypothesis </a:t>
            </a: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gn="just" fontAlgn="base">
              <a:lnSpc>
                <a:spcPct val="150000"/>
              </a:lnSpc>
              <a:buNone/>
            </a:pPr>
            <a:r>
              <a:rPr lang="en-US" b="0" i="0" dirty="0">
                <a:solidFill>
                  <a:srgbClr val="D1D5DB"/>
                </a:solidFill>
                <a:effectLst/>
                <a:latin typeface="Times New Roman" panose="02020603050405020304" pitchFamily="18" charset="0"/>
                <a:cs typeface="Times New Roman" panose="02020603050405020304" pitchFamily="18" charset="0"/>
              </a:rPr>
              <a:t>The primary motivation for the research is to develop an efficient face detection system for real-world applications. The paper aims to achieve this by constructing a cascade of classifiers that significantly reduces computation time while maintaining high detection accuracy. The hypothesis is that, a layered cascade structure can efficiently reject negative instances, allowing more complex classifiers to focus on positive instances.</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br>
              <a:rPr lang="en" b="1" dirty="0">
                <a:latin typeface="Times New Roman"/>
                <a:ea typeface="Times New Roman"/>
                <a:cs typeface="Times New Roman"/>
                <a:sym typeface="Times New Roman"/>
              </a:rPr>
            </a:br>
            <a:r>
              <a:rPr lang="en" b="1" dirty="0">
                <a:latin typeface="Times New Roman"/>
                <a:ea typeface="Times New Roman"/>
                <a:cs typeface="Times New Roman"/>
                <a:sym typeface="Times New Roman"/>
              </a:rPr>
              <a:t>Contribution</a:t>
            </a:r>
            <a:endParaRPr b="1" dirty="0">
              <a:latin typeface="Times New Roman"/>
              <a:ea typeface="Times New Roman"/>
              <a:cs typeface="Times New Roman"/>
              <a:sym typeface="Times New Roman"/>
            </a:endParaRPr>
          </a:p>
        </p:txBody>
      </p:sp>
      <p:sp>
        <p:nvSpPr>
          <p:cNvPr id="155" name="Google Shape;155;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gn="just" fontAlgn="base">
              <a:lnSpc>
                <a:spcPct val="150000"/>
              </a:lnSpc>
              <a:buNone/>
            </a:pPr>
            <a:r>
              <a:rPr lang="en-US" b="0" i="0" dirty="0">
                <a:solidFill>
                  <a:srgbClr val="D1D5DB"/>
                </a:solidFill>
                <a:effectLst/>
                <a:latin typeface="Times New Roman" panose="02020603050405020304" pitchFamily="18" charset="0"/>
                <a:cs typeface="Times New Roman" panose="02020603050405020304" pitchFamily="18" charset="0"/>
              </a:rPr>
              <a:t>The paper's main contribution is a highly efficient face detection system that is approximately 15 times faster than existing approaches. It offers practical applications in real-time face detection scenarios and provides insights into improving the efficiency of computer vision algorithms.</a:t>
            </a:r>
            <a:endParaRPr lang="en-US" b="0" i="0" u="none" strike="noStrike"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br>
              <a:rPr lang="en" b="1" dirty="0">
                <a:latin typeface="Times New Roman"/>
                <a:ea typeface="Times New Roman"/>
                <a:cs typeface="Times New Roman"/>
                <a:sym typeface="Times New Roman"/>
              </a:rPr>
            </a:br>
            <a:r>
              <a:rPr lang="en" b="1" dirty="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61" name="Google Shape;161;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gn="just">
              <a:lnSpc>
                <a:spcPct val="150000"/>
              </a:lnSpc>
              <a:buNone/>
            </a:pPr>
            <a:r>
              <a:rPr lang="en-US" b="0" i="0" dirty="0">
                <a:solidFill>
                  <a:srgbClr val="D1D5DB"/>
                </a:solidFill>
                <a:effectLst/>
                <a:latin typeface="Times New Roman" panose="02020603050405020304" pitchFamily="18" charset="0"/>
                <a:cs typeface="Times New Roman" panose="02020603050405020304" pitchFamily="18" charset="0"/>
              </a:rPr>
              <a:t>The paper describes the methodology used to train the cascade of classifiers, emphasizing the role of AdaBoost in feature selection and classifier training. It also explains the use of integral images and image normalization for rapid feature computation. Scaling and shifting of the detector are detailed to accommodate multiple image sizes and locations during detection.</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br>
              <a:rPr lang="en" b="1" dirty="0">
                <a:latin typeface="Times New Roman"/>
                <a:ea typeface="Times New Roman"/>
                <a:cs typeface="Times New Roman"/>
                <a:sym typeface="Times New Roman"/>
              </a:rPr>
            </a:br>
            <a:r>
              <a:rPr lang="en" b="1" dirty="0">
                <a:latin typeface="Times New Roman"/>
                <a:ea typeface="Times New Roman"/>
                <a:cs typeface="Times New Roman"/>
                <a:sym typeface="Times New Roman"/>
              </a:rPr>
              <a:t>Conclusion</a:t>
            </a:r>
            <a:endParaRPr b="1" dirty="0">
              <a:latin typeface="Times New Roman"/>
              <a:ea typeface="Times New Roman"/>
              <a:cs typeface="Times New Roman"/>
              <a:sym typeface="Times New Roman"/>
            </a:endParaRPr>
          </a:p>
        </p:txBody>
      </p:sp>
      <p:sp>
        <p:nvSpPr>
          <p:cNvPr id="167" name="Google Shape;167;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gn="just">
              <a:lnSpc>
                <a:spcPct val="150000"/>
              </a:lnSpc>
              <a:buNone/>
            </a:pPr>
            <a:r>
              <a:rPr lang="en-US" b="0" i="0" dirty="0">
                <a:solidFill>
                  <a:srgbClr val="D1D5DB"/>
                </a:solidFill>
                <a:effectLst/>
                <a:latin typeface="Times New Roman" panose="02020603050405020304" pitchFamily="18" charset="0"/>
                <a:cs typeface="Times New Roman" panose="02020603050405020304" pitchFamily="18" charset="0"/>
              </a:rPr>
              <a:t>The research demonstrates a highly efficient face detection system, significantly outperforming existing methods in terms of speed. The cascade structure allows for the rejection of numerous negative instances, resulting in a remarkable reduction in computational time.</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br>
              <a:rPr lang="en" b="1" dirty="0">
                <a:latin typeface="Times New Roman"/>
                <a:ea typeface="Times New Roman"/>
                <a:cs typeface="Times New Roman"/>
                <a:sym typeface="Times New Roman"/>
              </a:rPr>
            </a:br>
            <a:r>
              <a:rPr lang="en" b="1" dirty="0">
                <a:latin typeface="Times New Roman"/>
                <a:ea typeface="Times New Roman"/>
                <a:cs typeface="Times New Roman"/>
                <a:sym typeface="Times New Roman"/>
              </a:rPr>
              <a:t>Limitations</a:t>
            </a:r>
            <a:endParaRPr b="1" dirty="0">
              <a:latin typeface="Times New Roman"/>
              <a:ea typeface="Times New Roman"/>
              <a:cs typeface="Times New Roman"/>
              <a:sym typeface="Times New Roman"/>
            </a:endParaRPr>
          </a:p>
        </p:txBody>
      </p:sp>
      <p:sp>
        <p:nvSpPr>
          <p:cNvPr id="173" name="Google Shape;173;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gn="just">
              <a:lnSpc>
                <a:spcPct val="150000"/>
              </a:lnSpc>
              <a:buNone/>
            </a:pPr>
            <a:r>
              <a:rPr lang="en-US" b="0" i="0" dirty="0">
                <a:solidFill>
                  <a:srgbClr val="D1D5DB"/>
                </a:solidFill>
                <a:effectLst/>
                <a:latin typeface="Times New Roman" panose="02020603050405020304" pitchFamily="18" charset="0"/>
                <a:cs typeface="Times New Roman" panose="02020603050405020304" pitchFamily="18" charset="0"/>
              </a:rPr>
              <a:t>Despite its efficiency, the paper acknowledges certain limitations. The detectors are more effective when they work together, and the errors are correlated, which affects their overall independence. The paper also recognizes that multiple detections may occur around a single face, making post-processing to combine overlapping detections necessary.</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br>
              <a:rPr lang="en-US" b="1"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First Limitation/Critique</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79" name="Google Shape;179;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gn="just">
              <a:lnSpc>
                <a:spcPct val="150000"/>
              </a:lnSpc>
              <a:buNone/>
            </a:pPr>
            <a:r>
              <a:rPr lang="en-US" b="0" i="0" dirty="0">
                <a:solidFill>
                  <a:srgbClr val="D1D5DB"/>
                </a:solidFill>
                <a:effectLst/>
                <a:latin typeface="Times New Roman" panose="02020603050405020304" pitchFamily="18" charset="0"/>
                <a:cs typeface="Times New Roman" panose="02020603050405020304" pitchFamily="18" charset="0"/>
              </a:rPr>
              <a:t>One limitation of the approach is that the detectors are not entirely independent. The correlation of errors among different detectors impacts the potential for a more significant improvement in performance.</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b="1"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Second Limitation/Critique</a:t>
            </a: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85" name="Google Shape;185;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indent="0" algn="just">
              <a:lnSpc>
                <a:spcPct val="150000"/>
              </a:lnSpc>
              <a:buNone/>
            </a:pPr>
            <a:r>
              <a:rPr lang="en-US" b="0" i="0" dirty="0">
                <a:solidFill>
                  <a:srgbClr val="D1D5DB"/>
                </a:solidFill>
                <a:effectLst/>
                <a:latin typeface="Times New Roman" panose="02020603050405020304" pitchFamily="18" charset="0"/>
                <a:cs typeface="Times New Roman" panose="02020603050405020304" pitchFamily="18" charset="0"/>
              </a:rPr>
              <a:t>Another limitation is the necessity of post-processing to combine overlapping detections. Although the approach is highly efficient, the need for post-processing adds a layer of complexity to the detection process.</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526</Words>
  <Application>Microsoft Office PowerPoint</Application>
  <PresentationFormat>On-screen Show (16:9)</PresentationFormat>
  <Paragraphs>27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Montserrat</vt:lpstr>
      <vt:lpstr>Arial</vt:lpstr>
      <vt:lpstr>Times New Roman</vt:lpstr>
      <vt:lpstr>Lato</vt:lpstr>
      <vt:lpstr>Focus</vt:lpstr>
      <vt:lpstr>Rapid Object Detection using a Boosted Cascade of Simple Features</vt:lpstr>
      <vt:lpstr> Rapid Object Detection using a Boosted Cascade of Simple Features</vt:lpstr>
      <vt:lpstr> Motivation/Purpose/Aims/Hypothesis </vt:lpstr>
      <vt:lpstr> Contribution</vt:lpstr>
      <vt:lpstr> Methodology</vt:lpstr>
      <vt:lpstr> Conclusion</vt:lpstr>
      <vt:lpstr> Limitations</vt:lpstr>
      <vt:lpstr> First Limitation/Critique</vt:lpstr>
      <vt:lpstr> Second Limitation/Critique </vt:lpstr>
      <vt:lpstr> Synthesis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Object Detection using a Boosted Cascade of Simple Features</dc:title>
  <cp:lastModifiedBy>Ornate</cp:lastModifiedBy>
  <cp:revision>9</cp:revision>
  <dcterms:modified xsi:type="dcterms:W3CDTF">2023-11-01T12:20:04Z</dcterms:modified>
</cp:coreProperties>
</file>